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67" r:id="rId6"/>
    <p:sldId id="274" r:id="rId7"/>
    <p:sldId id="262" r:id="rId8"/>
    <p:sldId id="266" r:id="rId9"/>
    <p:sldId id="261" r:id="rId10"/>
    <p:sldId id="271" r:id="rId11"/>
    <p:sldId id="272" r:id="rId12"/>
    <p:sldId id="268" r:id="rId13"/>
    <p:sldId id="275" r:id="rId14"/>
    <p:sldId id="260" r:id="rId15"/>
    <p:sldId id="269" r:id="rId16"/>
    <p:sldId id="264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0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Vedl Kubincova, Adela" initials="AK" lastIdx="1" clrIdx="1">
    <p:extLst>
      <p:ext uri="{19B8F6BF-5375-455C-9EA6-DF929625EA0E}">
        <p15:presenceInfo xmlns:p15="http://schemas.microsoft.com/office/powerpoint/2012/main" userId="S::kubinade@cvut.cz::5d3df9f8-2116-41ba-a011-6e3ba21c09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947"/>
    <p:restoredTop sz="94586"/>
  </p:normalViewPr>
  <p:slideViewPr>
    <p:cSldViewPr snapToGrid="0">
      <p:cViewPr varScale="1">
        <p:scale>
          <a:sx n="83" d="100"/>
          <a:sy n="83" d="100"/>
        </p:scale>
        <p:origin x="216" y="7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124E096-8EB7-1D1D-5753-979CE181A8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D6FC76A-957D-9330-C2A8-9D78C84EBF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4380E-72D5-3A45-9974-CF40689F80D8}" type="datetime1">
              <a:rPr lang="cs-CZ" smtClean="0"/>
              <a:t>18.01.2023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2F374A1-E1C9-2B9B-F58C-9227131E6E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34E50C-6FC0-1843-6385-CD34021D5B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8CCC0-0F88-0944-BE4B-6EB030224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19074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F0536-530F-A44B-B2DF-6A10B2F5468C}" type="datetime1">
              <a:rPr lang="cs-CZ" smtClean="0"/>
              <a:t>18.01.2023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21E1E-7AFC-E444-A2DC-D74C868D3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2625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" b="-9"/>
          <a:stretch/>
        </p:blipFill>
        <p:spPr>
          <a:xfrm>
            <a:off x="0" y="0"/>
            <a:ext cx="13435584" cy="7557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1800008"/>
            <a:ext cx="10315592" cy="1446663"/>
          </a:xfrm>
        </p:spPr>
        <p:txBody>
          <a:bodyPr anchor="t"/>
          <a:lstStyle>
            <a:lvl1pPr algn="l">
              <a:defRPr lang="cs-CZ" sz="3600" b="1" i="0" u="none" strike="noStrike" kern="4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en-US" sz="3600" b="1" i="0" u="none" strike="noStrike" baseline="0" dirty="0">
                <a:latin typeface="Technika-Bold" panose="00000600000000000000" pitchFamily="50" charset="-18"/>
              </a:rPr>
              <a:t>PRESENTATION TITLE</a:t>
            </a:r>
            <a:br>
              <a:rPr lang="cs-CZ" sz="3600" b="1" i="0" u="none" strike="noStrike" baseline="0" dirty="0">
                <a:latin typeface="Technika-Bold" panose="00000600000000000000" pitchFamily="50" charset="-18"/>
              </a:rPr>
            </a:br>
            <a:r>
              <a:rPr lang="en-US" sz="3600" b="1" i="0" u="none" strike="noStrike" baseline="0" dirty="0">
                <a:latin typeface="Technika-Bold" panose="00000600000000000000" pitchFamily="50" charset="-18"/>
              </a:rPr>
              <a:t>SUBTITLE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2" y="3441739"/>
            <a:ext cx="10315591" cy="1771721"/>
          </a:xfrm>
        </p:spPr>
        <p:txBody>
          <a:bodyPr/>
          <a:lstStyle>
            <a:lvl1pPr marL="0" indent="0" algn="l">
              <a:buNone/>
              <a:defRPr lang="cs-CZ" sz="1800" b="1" i="0" u="none" strike="noStrike" kern="2800" baseline="0" smtClean="0">
                <a:solidFill>
                  <a:schemeClr val="bg1"/>
                </a:solidFill>
                <a:latin typeface="Technika-Bold" panose="00000600000000000000" pitchFamily="50" charset="-18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FACULTIES, INSTITUTES AND OTHER PARTS</a:t>
            </a:r>
            <a:br>
              <a:rPr lang="en-US" dirty="0"/>
            </a:br>
            <a:r>
              <a:rPr lang="en-US" dirty="0"/>
              <a:t>AUTHOR/TITLE</a:t>
            </a:r>
            <a:r>
              <a:rPr lang="cs-CZ" dirty="0"/>
              <a:t> </a:t>
            </a:r>
            <a:r>
              <a:rPr lang="en-US" dirty="0"/>
              <a:t>NAME</a:t>
            </a:r>
            <a:r>
              <a:rPr lang="cs-CZ" dirty="0"/>
              <a:t> </a:t>
            </a:r>
            <a:r>
              <a:rPr lang="en-US" dirty="0"/>
              <a:t>SURNAME</a:t>
            </a:r>
            <a:br>
              <a:rPr lang="en-US" dirty="0"/>
            </a:br>
            <a:r>
              <a:rPr lang="en-US" dirty="0"/>
              <a:t>DATE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270000"/>
            <a:ext cx="2365085" cy="86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6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757F2-410B-A37A-477E-BE40ACA4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780AE7-74E0-0277-6926-E2C1F3408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1CB6BA-91BA-5382-84E3-544A8CE8D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685162-83A4-146E-402A-6A1044EA5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3561AF6-EF77-53DB-0B48-909D0F1ED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FE1F0D0-404B-1477-2F7F-941CA22C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86B7-150C-4C49-B417-58676D985F1B}" type="datetime1">
              <a:rPr lang="cs-CZ" smtClean="0"/>
              <a:t>18.01.2023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FE2695F-7C0E-4AF3-30A2-9CF74A71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Mariánská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BD5606-1126-4A63-F3A2-A5B98484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36B4-FD24-A141-8C67-23CA84E5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9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818C7-3684-BC03-400C-3E4B1014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BA139B-4575-AFA9-9071-631F695B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8E93-235B-BC45-A4D8-2290515A9B4E}" type="datetime1">
              <a:rPr lang="cs-CZ" smtClean="0"/>
              <a:t>18.01.2023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1BCCD8-C647-90DE-EC20-815DDD09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Mariánská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DF9EEE-AD34-70AD-ED37-37D8B3EC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36B4-FD24-A141-8C67-23CA84E5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003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25B42F-41E6-81B2-305D-006D2FA8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69255-0E06-214A-97AD-2D1F35EEBF98}" type="datetime1">
              <a:rPr lang="cs-CZ" smtClean="0"/>
              <a:t>18.01.2023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A6C83BA-60C9-6A22-51C7-5698B8D1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Mariánská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EC5414-CCF4-1AA4-4D13-96370BF7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36B4-FD24-A141-8C67-23CA84E5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6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2ED79-4F02-D036-6A58-297350D3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7814B1-372D-4E42-3D70-FE4868D31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9EB53A-333B-EEFC-C03B-D428E6F9E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0DECBE-9D4D-C159-3747-81C733895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48A11-788E-A147-AFEE-360743685EEA}" type="datetime1">
              <a:rPr lang="cs-CZ" smtClean="0"/>
              <a:t>18.01.2023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EE1AF1-C512-C216-D08D-6ACDAA54B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Mariánská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CF5505-6259-7884-183C-701291A6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36B4-FD24-A141-8C67-23CA84E5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162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26E4C-8CBB-AEF6-8310-E9DA848B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095810-A83B-E9AF-510B-B95981E33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C1F751-6317-13A4-D020-18D9B6EF0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854745-1EC1-80DD-CD33-BB92BC7C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56ED-BD1E-0046-9312-27D942E4E12A}" type="datetime1">
              <a:rPr lang="cs-CZ" smtClean="0"/>
              <a:t>18.01.2023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6C7EEC-D28D-8DD4-B921-D7F089A3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Mariánská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5C304A-209D-C7EC-38AD-9552C46B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36B4-FD24-A141-8C67-23CA84E5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357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CF3E9-1F20-116F-FE1B-D5036356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43E804-07BC-4CFD-3BB0-2BF99A104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0F8B50-3F7B-E84C-BCEE-AE37766C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D32B-84FC-B34C-98E8-C875C5BAEE70}" type="datetime1">
              <a:rPr lang="cs-CZ" smtClean="0"/>
              <a:t>18.01.2023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B01889-F994-4368-451A-FDDF1375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Mariánská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0F4740-6CD3-5ADC-E60D-EA71DA81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36B4-FD24-A141-8C67-23CA84E5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10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C1DE83-E7C2-97BB-F475-4E32591EC8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0C8B2C8-5B69-78CB-AF6E-10B2FE028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781329-2A3D-16EE-B9A8-5C374356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FCBE9-80D4-594A-A6EB-7F904D9BD532}" type="datetime1">
              <a:rPr lang="cs-CZ" smtClean="0"/>
              <a:t>18.01.2023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827181-C148-882C-A5FC-9A58C664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Mariánská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1E499A-EF9F-68F9-47EF-C35E80CF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36B4-FD24-A141-8C67-23CA84E5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133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CF7F3-C460-620F-BD56-C6F7268E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5B65838-CA0C-1565-A633-A4D0CCF0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486B-339A-F04A-B791-BBF0E7CC29D2}" type="datetime1">
              <a:rPr lang="cs-CZ" smtClean="0"/>
              <a:t>18.01.2023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5A92FDC-1CD5-C593-28E4-657A5F9E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54EF6F-AED2-AF5B-48DE-4CD8E1F5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36B4-FD24-A141-8C67-23CA84E5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9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" b="-10"/>
          <a:stretch/>
        </p:blipFill>
        <p:spPr>
          <a:xfrm>
            <a:off x="0" y="4"/>
            <a:ext cx="13435584" cy="755750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05" y="270003"/>
            <a:ext cx="2360815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1800008"/>
            <a:ext cx="10315592" cy="1446663"/>
          </a:xfrm>
        </p:spPr>
        <p:txBody>
          <a:bodyPr anchor="t"/>
          <a:lstStyle>
            <a:lvl1pPr algn="l">
              <a:defRPr lang="cs-CZ" sz="3600" b="1" i="0" u="none" strike="noStrike" kern="4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</a:lstStyle>
          <a:p>
            <a:r>
              <a:rPr lang="en-US" sz="3600" b="1" i="0" u="none" strike="noStrike" baseline="0" dirty="0">
                <a:latin typeface="Technika-Bold" panose="00000600000000000000" pitchFamily="50" charset="-18"/>
              </a:rPr>
              <a:t>PRESENTATION TITLE</a:t>
            </a:r>
            <a:br>
              <a:rPr lang="cs-CZ" sz="3600" b="1" i="0" u="none" strike="noStrike" baseline="0" dirty="0">
                <a:latin typeface="Technika-Bold" panose="00000600000000000000" pitchFamily="50" charset="-18"/>
              </a:rPr>
            </a:br>
            <a:r>
              <a:rPr lang="en-US" sz="3600" b="1" i="0" u="none" strike="noStrike" baseline="0" dirty="0">
                <a:latin typeface="Technika-Bold" panose="00000600000000000000" pitchFamily="50" charset="-18"/>
              </a:rPr>
              <a:t>SUBTITLE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2" y="3441739"/>
            <a:ext cx="10315591" cy="1771721"/>
          </a:xfrm>
        </p:spPr>
        <p:txBody>
          <a:bodyPr/>
          <a:lstStyle>
            <a:lvl1pPr marL="0" indent="0" algn="l">
              <a:buNone/>
              <a:defRPr lang="cs-CZ" sz="1800" b="1" i="0" u="none" strike="noStrike" kern="2800" baseline="0" smtClean="0">
                <a:solidFill>
                  <a:schemeClr val="tx1"/>
                </a:solidFill>
                <a:latin typeface="Technika-Bold" panose="00000600000000000000" pitchFamily="50" charset="-18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/>
              <a:t>FACULTIES, INSTITUTES AND OTHER PARTS</a:t>
            </a:r>
            <a:br>
              <a:rPr lang="en-US" dirty="0"/>
            </a:br>
            <a:r>
              <a:rPr lang="en-US" dirty="0"/>
              <a:t>AUTHOR/TITLE</a:t>
            </a:r>
            <a:r>
              <a:rPr lang="cs-CZ" dirty="0"/>
              <a:t> </a:t>
            </a:r>
            <a:r>
              <a:rPr lang="en-US" dirty="0"/>
              <a:t>NAME</a:t>
            </a:r>
            <a:r>
              <a:rPr lang="cs-CZ" dirty="0"/>
              <a:t> </a:t>
            </a:r>
            <a:r>
              <a:rPr lang="en-US" dirty="0"/>
              <a:t>SURNAME</a:t>
            </a:r>
            <a:br>
              <a:rPr lang="en-US" dirty="0"/>
            </a:br>
            <a:r>
              <a:rPr lang="en-US" dirty="0"/>
              <a:t>DATE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72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1800000"/>
            <a:ext cx="10392000" cy="1087934"/>
          </a:xfrm>
        </p:spPr>
        <p:txBody>
          <a:bodyPr anchor="t"/>
          <a:lstStyle>
            <a:lvl1pPr>
              <a:defRPr sz="2100" kern="2800" baseline="0">
                <a:latin typeface="Technika-Bold" panose="00000600000000000000" pitchFamily="50" charset="-18"/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40000" y="3059766"/>
            <a:ext cx="10392000" cy="3528000"/>
          </a:xfrm>
        </p:spPr>
        <p:txBody>
          <a:bodyPr>
            <a:normAutofit/>
          </a:bodyPr>
          <a:lstStyle>
            <a:lvl1pPr marL="0" indent="0">
              <a:buNone/>
              <a:defRPr sz="15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CEA357-85B0-A667-2C4B-DFEDFB05BE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9775" y="0"/>
            <a:ext cx="914400" cy="9144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13534A-EE25-A80B-FA0C-DE4B5E72A70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5430B25-87FC-CE4F-A7FE-148F348A732D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810C67-D5AC-A24B-7A0A-306ABCC5BC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04100F-0306-DB97-486B-68EC5BAE6B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69600" y="1800001"/>
            <a:ext cx="10262400" cy="4788000"/>
          </a:xfrm>
        </p:spPr>
        <p:txBody>
          <a:bodyPr>
            <a:normAutofit/>
          </a:bodyPr>
          <a:lstStyle>
            <a:lvl1pPr marL="0" indent="0">
              <a:buNone/>
              <a:defRPr sz="15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en-US" dirty="0"/>
              <a:t>INSERT PICTURE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072A53-B8FA-C311-7090-6E40D239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191A8-AF5F-FC49-9D66-09018C3AE66B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E1F56B8-D805-080F-9A2C-EC9CCDBE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73183E-22D8-F7AF-7C27-4725B3C3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74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56859" y="368300"/>
            <a:ext cx="9184943" cy="122848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270000"/>
            <a:ext cx="11472000" cy="6318000"/>
          </a:xfrm>
        </p:spPr>
        <p:txBody>
          <a:bodyPr>
            <a:normAutofit/>
          </a:bodyPr>
          <a:lstStyle>
            <a:lvl1pPr marL="0" indent="0" algn="ctr">
              <a:buNone/>
              <a:defRPr sz="1500" kern="3000" baseline="0">
                <a:latin typeface="Technika-Bold" panose="00000600000000000000" pitchFamily="50" charset="-18"/>
              </a:defRPr>
            </a:lvl1pPr>
          </a:lstStyle>
          <a:p>
            <a:pPr lvl="0"/>
            <a:r>
              <a:rPr lang="en-US" dirty="0"/>
              <a:t>INSERT PICTURE</a:t>
            </a:r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AA42FA-70EA-29A0-0D9A-33AE31A1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695D-B124-4143-86E2-52A90B765D50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2897AB-CE64-FE30-BE6B-6C43FA6A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DDE17C-5743-49B3-FB32-CBDB72FC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48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8D9C8-0963-6FEB-BB60-012E36A67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93FC0C-7780-8B3B-F6B8-4AC3D6F82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5EA6D4-55D0-4713-6AD3-EF82D227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177B-4FAC-7B4C-8AF9-02E6A505724F}" type="datetime1">
              <a:rPr lang="cs-CZ" smtClean="0"/>
              <a:t>18.01.2023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A6BA67-36E0-C1E1-590A-EA68D47B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Mariánská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23E940-F7B0-5F3C-28D8-33C64512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36B4-FD24-A141-8C67-23CA84E5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7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642CA-CC96-5787-8714-93C7B382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B599CE-6A50-8342-A6FB-CBA0513EC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EA784B-8006-3C0B-2685-5B2D3EFE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528E1-C059-1C4D-826F-7ACD673016D6}" type="datetime1">
              <a:rPr lang="cs-CZ" smtClean="0"/>
              <a:t>18.01.2023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E08910-D757-6C9D-7965-100D9F07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Mariánská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F58257-A849-2ED7-BFA1-592AC2DB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36B4-FD24-A141-8C67-23CA84E5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58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414D5-8EFF-40FA-BBD6-BD69B58C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E2BA4F-7D0F-8DB3-53C5-FDEA7C3AE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92271C-F9EA-ED02-1A8B-852810DA4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C685-7886-0545-8BDC-E776BEC69F94}" type="datetime1">
              <a:rPr lang="cs-CZ" smtClean="0"/>
              <a:t>18.01.2023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224EA9-0076-B757-72E9-E86275DD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Mariánská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779902-BBEF-C531-9301-21C2DAE8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36B4-FD24-A141-8C67-23CA84E5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78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DF924-7DC6-F2BC-8F70-95015101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20B3EA-25BD-240A-E1FE-353DF33EC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5B346D-D4C4-208D-670B-6ACF972C7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BEDAF1-B71E-62FC-CB82-7B29F2B2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1BDC-6CE4-FB47-830D-130E406A73CB}" type="datetime1">
              <a:rPr lang="cs-CZ" smtClean="0"/>
              <a:t>18.01.2023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2F9CDB-1B31-D9CE-4604-1DD58580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Mariánská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805680-0FFC-17EF-9029-08E06D92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D36B4-FD24-A141-8C67-23CA84E5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86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00" y="1440003"/>
            <a:ext cx="103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2880000"/>
            <a:ext cx="10392000" cy="37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05" y="270003"/>
            <a:ext cx="2360815" cy="8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7706CC-9523-6705-1E84-A17813B7C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C7BC-3FAE-0D47-9028-D3B658E3EB4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6A2BCC6A-FC28-77D9-1FAB-465467FB9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38BCA-3CBE-EA43-98EA-2C61D52BCDE3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5D195A60-37A9-AD5B-B575-0430649FD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Mariánská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97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echnika-Bold" panose="00000600000000000000" pitchFamily="50" charset="-18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echnika" panose="00000600000000000000" pitchFamily="50" charset="-18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1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A15453B-736D-9B75-B8D7-4005C372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8AFF84-C754-6361-4A64-0F232AA4A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38FE88-5D40-9CB6-52D7-2B435BF49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3F22-61D2-5747-AA2E-7275599B8DC4}" type="datetime1">
              <a:rPr lang="cs-CZ" smtClean="0"/>
              <a:t>18.01.2023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6A06BB-9610-75E3-42B5-52EDB1507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4719AA-06EA-5EA0-EB03-E4FA26E60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D36B4-FD24-A141-8C67-23CA84E57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0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hyperlink" Target="https://www2.csr.utexas.edu/grace/gallery/other/misc/Flight_Trajectory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ool.com/investing/2021/09/13/why-rocket-lab-stock-crashed-15-this-morning/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s://www2.csr.utexas.edu/grace/gallery/other/misc/Flight_Trajectory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is.iaea.org/collection/NCLCollectionStore/_Public/46/094/46094893.pdf" TargetMode="External"/><Relationship Id="rId2" Type="http://schemas.openxmlformats.org/officeDocument/2006/relationships/hyperlink" Target="https://isharifi.ir/teaching/2019/IoT/%5bDan_Simon%5d_Optimal_State_Estimation_Kalman,_H_In(BookFi)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s://eu.usatoday.com/story/tech/columnist/2018/02/04/we-dont-need-fully-self-driving-cars-save-lives/108596500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emf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hyperlink" Target="https://www.youtube.com/watch?v=LioOvUZ1MiM" TargetMode="Externa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5FFBF11-5231-F2A8-B680-50703893D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CONTROL THEORY IN FUSION</a:t>
            </a:r>
            <a:br>
              <a:rPr lang="en-GB" dirty="0"/>
            </a:br>
            <a:r>
              <a:rPr lang="en-GB" sz="3100" dirty="0"/>
              <a:t>KALMAN FILTER </a:t>
            </a:r>
            <a:br>
              <a:rPr lang="en-GB" dirty="0"/>
            </a:b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C2185BB-A30B-590E-33E7-2AB0D3DE2E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Faculty of Nuclear Science and Physical engineering, Max Planck Institute for Plasma Physics</a:t>
            </a:r>
          </a:p>
          <a:p>
            <a:r>
              <a:rPr lang="en-US" dirty="0" err="1"/>
              <a:t>Adéla</a:t>
            </a:r>
            <a:r>
              <a:rPr lang="en-US" dirty="0"/>
              <a:t> </a:t>
            </a:r>
            <a:r>
              <a:rPr lang="en-US" dirty="0" err="1"/>
              <a:t>Vedl</a:t>
            </a:r>
            <a:r>
              <a:rPr lang="en-US" dirty="0"/>
              <a:t> </a:t>
            </a:r>
            <a:r>
              <a:rPr lang="en-US" dirty="0" err="1"/>
              <a:t>Kubincová</a:t>
            </a:r>
            <a:r>
              <a:rPr lang="en-US" dirty="0"/>
              <a:t> </a:t>
            </a:r>
          </a:p>
          <a:p>
            <a:r>
              <a:rPr lang="en-US" dirty="0"/>
              <a:t>16. 1. 2023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FC9DFB-265C-CC84-C0FE-99214B8C7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348" y="391887"/>
            <a:ext cx="3088887" cy="687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942BBA-4FE9-BBA5-1A9D-6079A98D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89" y="391886"/>
            <a:ext cx="773586" cy="6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6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5FFBF11-5231-F2A8-B680-5070389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370" y="1189306"/>
            <a:ext cx="10392000" cy="1087934"/>
          </a:xfrm>
        </p:spPr>
        <p:txBody>
          <a:bodyPr/>
          <a:lstStyle/>
          <a:p>
            <a:r>
              <a:rPr lang="en-GB" dirty="0"/>
              <a:t>Kalman Filter and Electron Temperature at Pedestal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C2185BB-A30B-590E-33E7-2AB0D3DE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77" y="2665125"/>
            <a:ext cx="10392000" cy="3528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Motivation:  </a:t>
            </a:r>
          </a:p>
          <a:p>
            <a:pPr marL="1542960" lvl="3" indent="-342900"/>
            <a:r>
              <a:rPr lang="en-US" dirty="0"/>
              <a:t>RAPTOR does not work well near pedestal</a:t>
            </a:r>
          </a:p>
          <a:p>
            <a:pPr marL="1542960" lvl="3" indent="-342900"/>
            <a:r>
              <a:rPr lang="en-US" dirty="0"/>
              <a:t>As a benchmark is used Integrated Data Analysis (IDA), which is offline diagnostic system for electron temperature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FC9DFB-265C-CC84-C0FE-99214B8C7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348" y="391887"/>
            <a:ext cx="3088887" cy="687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942BBA-4FE9-BBA5-1A9D-6079A98D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89" y="391886"/>
            <a:ext cx="773586" cy="687632"/>
          </a:xfrm>
          <a:prstGeom prst="rect">
            <a:avLst/>
          </a:prstGeom>
        </p:spPr>
      </p:pic>
      <p:pic>
        <p:nvPicPr>
          <p:cNvPr id="2" name="Obrázek 6">
            <a:extLst>
              <a:ext uri="{FF2B5EF4-FFF2-40B4-BE49-F238E27FC236}">
                <a16:creationId xmlns:a16="http://schemas.microsoft.com/office/drawing/2014/main" id="{508D9C64-04E5-9CC7-36D8-ED4A87D61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374" y="1362520"/>
            <a:ext cx="9238256" cy="5358955"/>
          </a:xfrm>
          <a:prstGeom prst="rect">
            <a:avLst/>
          </a:prstGeom>
        </p:spPr>
      </p:pic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F840BE-752A-BBC8-170E-55583A19FD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9644808-DFA4-374D-AD5D-8F9D899C60E2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7C28EB-E3D2-DFDF-6E65-8C2DD48D7C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3E72B8-1573-BAC3-E14F-8C77E20EB2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9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5FFBF11-5231-F2A8-B680-5070389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241859"/>
            <a:ext cx="10392000" cy="108793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j-lt"/>
              </a:rPr>
              <a:t>Kalman Filter and Electron Temperature at Pedestal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2C2185BB-A30B-590E-33E7-2AB0D3DE2E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9328" y="1785826"/>
                <a:ext cx="10759104" cy="445647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Model:</a:t>
                </a:r>
              </a:p>
              <a:p>
                <a:pPr marL="1542960" lvl="3" indent="-342900"/>
                <a:r>
                  <a:rPr lang="en-US" sz="2000" dirty="0">
                    <a:latin typeface="+mn-lt"/>
                  </a:rPr>
                  <a:t>ASDEX Upgrade scaling law </a:t>
                </a:r>
              </a:p>
              <a:p>
                <a:endParaRPr lang="en-US" sz="2000" dirty="0">
                  <a:latin typeface="+mn-lt"/>
                </a:endParaRPr>
              </a:p>
              <a:p>
                <a:pPr marL="34287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+mn-lt"/>
                        </a:rPr>
                        <m:t>𝑇𝑒</m:t>
                      </m:r>
                      <m:r>
                        <a:rPr lang="cs-CZ" sz="2000" b="0" i="1" smtClean="0">
                          <a:latin typeface="+mn-lt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+mn-lt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+mn-lt"/>
                            </a:rPr>
                            <m:t>𝑐</m:t>
                          </m:r>
                          <m:sSubSup>
                            <m:sSubSupPr>
                              <m:ctrlPr>
                                <a:rPr lang="cs-CZ" sz="2000" i="1">
                                  <a:latin typeface="+mn-lt"/>
                                </a:rPr>
                              </m:ctrlPr>
                            </m:sSubSupPr>
                            <m:e>
                              <m:r>
                                <a:rPr lang="cs-CZ" sz="2000" i="1">
                                  <a:latin typeface="+mn-lt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sz="2000" i="1">
                                  <a:latin typeface="+mn-lt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000" i="1">
                                  <a:latin typeface="+mn-lt"/>
                                </a:rPr>
                                <m:t>1,25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000" i="1">
                                  <a:latin typeface="+mn-lt"/>
                                </a:rPr>
                              </m:ctrlPr>
                            </m:sSubSupPr>
                            <m:e>
                              <m:r>
                                <a:rPr lang="cs-CZ" sz="2000" i="1">
                                  <a:latin typeface="+mn-lt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latin typeface="+mn-lt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+mn-lt"/>
                                </a:rPr>
                                <m:t>0,43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cs-CZ" sz="2000" i="1">
                                  <a:latin typeface="+mn-lt"/>
                                </a:rPr>
                              </m:ctrlPr>
                            </m:sSupPr>
                            <m:e>
                              <m:r>
                                <a:rPr lang="cs-CZ" sz="2000" i="1">
                                  <a:latin typeface="+mn-lt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  <m:sup>
                              <m:r>
                                <a:rPr lang="en-US" sz="2000" i="1">
                                  <a:latin typeface="+mn-lt"/>
                                </a:rPr>
                                <m:t>0,63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+mn-lt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+mn-lt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+mn-lt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+mn-lt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+mn-lt"/>
                        </a:rPr>
                        <m:t>=</m:t>
                      </m:r>
                      <m:r>
                        <a:rPr lang="en-US" sz="2000" b="0" i="1" smtClean="0">
                          <a:latin typeface="+mn-lt"/>
                        </a:rPr>
                        <m:t>𝑐</m:t>
                      </m:r>
                      <m:r>
                        <a:rPr lang="en-US" sz="2000" b="0" i="1" smtClean="0">
                          <a:latin typeface="+mn-lt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+mn-lt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+mn-lt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+mn-lt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+mn-lt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+mn-lt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latin typeface="+mn-lt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+mn-lt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+mn-lt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+mn-lt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+mn-lt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+mn-lt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+mn-lt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+mn-lt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b="0" i="1" smtClean="0">
                              <a:latin typeface="+mn-lt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000" b="0" i="1" smtClean="0">
                          <a:latin typeface="+mn-lt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+mn-lt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+mn-lt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  <a:p>
                <a:pPr marL="342875" lvl="1" indent="0">
                  <a:buNone/>
                </a:pPr>
                <a:endParaRPr lang="en-US" sz="2000" dirty="0">
                  <a:latin typeface="+mn-lt"/>
                </a:endParaRPr>
              </a:p>
              <a:p>
                <a:pPr marL="1542960" lvl="3" indent="-342900"/>
                <a:r>
                  <a:rPr lang="en-US" sz="2000" dirty="0">
                    <a:latin typeface="+mn-lt"/>
                  </a:rPr>
                  <a:t>Linearized State space model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0,25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0,43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0,63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0,43</m:t>
                                    </m:r>
                                    <m: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sSubSup>
                                      <m:sSubSupPr>
                                        <m:ctrlP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1,25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0,63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0,57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sSubSup>
                                      <m:sSubSupPr>
                                        <m:ctrlP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1,25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cs-CZ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cs-CZ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0,43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𝜗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0,63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,      </m:t>
                                </m:r>
                              </m:e>
                            </m:mr>
                          </m:m>
                          <m:f>
                            <m:fPr>
                              <m:ctrlPr>
                                <a:rPr lang="cs-CZ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0,63</m:t>
                              </m:r>
                              <m:r>
                                <a:rPr lang="cs-CZ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Sup>
                                <m:sSubSup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1,25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0,43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37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  <a:p>
                <a:pPr lvl="3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sz="17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  <m:r>
                      <a:rPr lang="en-US" sz="17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𝑚𝑒𝑎𝑠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17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sz="17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−1 </m:t>
                                      </m:r>
                                    </m:sub>
                                  </m:sSub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sz="1700" dirty="0"/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7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1700" dirty="0"/>
              </a:p>
            </p:txBody>
          </p:sp>
        </mc:Choice>
        <mc:Fallback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2C2185BB-A30B-590E-33E7-2AB0D3DE2E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328" y="1785826"/>
                <a:ext cx="10759104" cy="4456478"/>
              </a:xfrm>
              <a:blipFill>
                <a:blip r:embed="rId2"/>
                <a:stretch>
                  <a:fillRect l="-472" t="-17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67FC9DFB-265C-CC84-C0FE-99214B8C7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348" y="391887"/>
            <a:ext cx="3088887" cy="687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942BBA-4FE9-BBA5-1A9D-6079A98DD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289" y="391886"/>
            <a:ext cx="773586" cy="687632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6A0953-24B0-4063-2627-3DC45C608A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8A1169-4530-A44E-BAC7-47F957E408C0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4F60D9-DB10-1D5F-ECC4-E3DBEF72D0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88A6E8-5D8E-23AC-085F-6BF6C280EE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492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5FFBF11-5231-F2A8-B680-5070389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5033"/>
            <a:ext cx="10392000" cy="108793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+mj-lt"/>
              </a:rPr>
              <a:t>Workshop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FC9DFB-265C-CC84-C0FE-99214B8C7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348" y="391887"/>
            <a:ext cx="3088887" cy="687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942BBA-4FE9-BBA5-1A9D-6079A98D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89" y="391886"/>
            <a:ext cx="773586" cy="687632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FD74FA3-A287-91B2-251B-7A77DE2BEDD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8EC24D6-00B6-9B42-B122-CA1813762FA4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180E02-87D0-6509-CC24-5CA72B8A1A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D5D8DB-D76C-7024-AEA5-16F71CF7F7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634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5FFBF11-5231-F2A8-B680-5070389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191553"/>
            <a:ext cx="10392000" cy="108793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j-lt"/>
              </a:rPr>
              <a:t>Spaceship (projectile motion 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FC9DFB-265C-CC84-C0FE-99214B8C7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348" y="391887"/>
            <a:ext cx="3088887" cy="687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942BBA-4FE9-BBA5-1A9D-6079A98D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89" y="391886"/>
            <a:ext cx="773586" cy="687632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109FDC-5B48-7008-A23C-37327611270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EDFDDBE-F5E9-C748-AB9C-C1786B19E243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92BEEE9-EC69-D45D-7951-72F65082DB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9845B4-6476-9140-4522-2CDA4B3917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13</a:t>
            </a:fld>
            <a:endParaRPr lang="en-GB"/>
          </a:p>
        </p:txBody>
      </p:sp>
      <p:pic>
        <p:nvPicPr>
          <p:cNvPr id="6" name="Obrázek 5">
            <a:hlinkClick r:id="rId4"/>
            <a:extLst>
              <a:ext uri="{FF2B5EF4-FFF2-40B4-BE49-F238E27FC236}">
                <a16:creationId xmlns:a16="http://schemas.microsoft.com/office/drawing/2014/main" id="{83230F53-7538-6976-F08B-D97CC6FD3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730" y="1859797"/>
            <a:ext cx="7715505" cy="4970016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AA7119E-6824-F80C-00F5-0B436A7FA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4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5FFBF11-5231-F2A8-B680-5070389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616" y="1079518"/>
            <a:ext cx="10392000" cy="1087934"/>
          </a:xfrm>
        </p:spPr>
        <p:txBody>
          <a:bodyPr/>
          <a:lstStyle/>
          <a:p>
            <a:r>
              <a:rPr lang="en-GB" dirty="0"/>
              <a:t>Workshop </a:t>
            </a:r>
            <a:br>
              <a:rPr lang="en-GB" dirty="0"/>
            </a:br>
            <a:r>
              <a:rPr lang="en-GB" dirty="0"/>
              <a:t>Example: Spaceship (projectile motion 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FC9DFB-265C-CC84-C0FE-99214B8C7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348" y="391887"/>
            <a:ext cx="3088887" cy="687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942BBA-4FE9-BBA5-1A9D-6079A98D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89" y="391886"/>
            <a:ext cx="773586" cy="687632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CA196C-7E56-9A3F-D47C-8B0FF0C27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Obrázek 8">
            <a:hlinkClick r:id="rId4"/>
            <a:extLst>
              <a:ext uri="{FF2B5EF4-FFF2-40B4-BE49-F238E27FC236}">
                <a16:creationId xmlns:a16="http://schemas.microsoft.com/office/drawing/2014/main" id="{2BF1A957-C5BC-3E23-1A87-7BFBE7F78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730" y="1767150"/>
            <a:ext cx="7715505" cy="5062663"/>
          </a:xfrm>
          <a:prstGeom prst="rect">
            <a:avLst/>
          </a:prstGeom>
        </p:spPr>
      </p:pic>
      <p:pic>
        <p:nvPicPr>
          <p:cNvPr id="10" name="Zástupný obsah 14" descr="Obsah obrázku obloha, letadlo&#10;&#10;Popis byl vytvořen automaticky">
            <a:hlinkClick r:id="rId6"/>
            <a:extLst>
              <a:ext uri="{FF2B5EF4-FFF2-40B4-BE49-F238E27FC236}">
                <a16:creationId xmlns:a16="http://schemas.microsoft.com/office/drawing/2014/main" id="{CA089839-D38D-CF78-5C39-E43763701C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027" y="1971833"/>
            <a:ext cx="7880624" cy="4389209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BD6C534-433D-DC51-2C2F-9D11C481C71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C15DA74-93BD-3642-9EB5-BC08269185FE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C0D70D-8469-096F-0C9A-231C85241D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FE76EF-E2C9-8F2B-7BB0-43EBEA14FE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5FFBF11-5231-F2A8-B680-5070389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241859"/>
            <a:ext cx="10392000" cy="108793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j-lt"/>
              </a:rPr>
              <a:t>Overlook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C2185BB-A30B-590E-33E7-2AB0D3DE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579071"/>
            <a:ext cx="10392000" cy="3528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Linear model-based filter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Needs to know only previous and current step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Predicts next state of estimate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Can use many diagnostics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FC9DFB-265C-CC84-C0FE-99214B8C7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348" y="391887"/>
            <a:ext cx="3088887" cy="687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942BBA-4FE9-BBA5-1A9D-6079A98D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89" y="391886"/>
            <a:ext cx="773586" cy="687632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1DC1CBA-1CBD-6F56-0627-99573EF504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51E4B9-E660-F24F-A811-C8B2E8120845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22652C-AFB0-1B62-98FB-B88F69C780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589C98-9E48-4DB1-09D9-CE3DE24951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13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5FFBF11-5231-F2A8-B680-5070389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241859"/>
            <a:ext cx="10392000" cy="1087934"/>
          </a:xfrm>
        </p:spPr>
        <p:txBody>
          <a:bodyPr/>
          <a:lstStyle/>
          <a:p>
            <a:r>
              <a:rPr lang="en-GB" dirty="0"/>
              <a:t>References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C2185BB-A30B-590E-33E7-2AB0D3DE2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Optimal State Estimation, Kalman, H,, and Nonlinear Approaches; Dan Simon; </a:t>
            </a:r>
            <a:r>
              <a:rPr lang="en-US" dirty="0">
                <a:hlinkClick r:id="rId2"/>
              </a:rPr>
              <a:t>https://isharifi.ir/teaching/2019/IoT/[Dan_Simon]_Optimal_State_Estimation_Kalman,_H_In(BookFi).pdf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F. </a:t>
            </a:r>
            <a:r>
              <a:rPr lang="en-US" dirty="0" err="1"/>
              <a:t>Felici</a:t>
            </a:r>
            <a:r>
              <a:rPr lang="en-US" dirty="0"/>
              <a:t>, “Real-time control of tokamak plasmas: from control of physics to physics-based control,”; </a:t>
            </a:r>
            <a:r>
              <a:rPr lang="en-US" dirty="0">
                <a:hlinkClick r:id="rId3"/>
              </a:rPr>
              <a:t>https://inis.iaea.org/collection/NCLCollectionStore/_Public/46/094/46094893.pdf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FC9DFB-265C-CC84-C0FE-99214B8C7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348" y="391887"/>
            <a:ext cx="3088887" cy="687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942BBA-4FE9-BBA5-1A9D-6079A98DD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289" y="391886"/>
            <a:ext cx="773586" cy="687632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23E6B62-E56D-356B-22C9-7D5FBDE008E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0A5539-1C7F-E24E-9F76-35905754DE97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504C074-338B-9F0D-E8D1-49F41359B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D4E65D-5AD9-EE96-9C91-2CDCBFE19E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1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7FC9DFB-265C-CC84-C0FE-99214B8C7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348" y="391887"/>
            <a:ext cx="3088887" cy="68763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C2185BB-A30B-590E-33E7-2AB0D3DE2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Motivation: Needing fast filter of data and Presumption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Theory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Kalman Filter in Fusion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My Task: Electron Temperature at Pedestal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Workshop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Conclusion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9942BBA-4FE9-BBA5-1A9D-6079A98D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89" y="391886"/>
            <a:ext cx="773586" cy="687632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05FFBF11-5231-F2A8-B680-5070389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241859"/>
            <a:ext cx="10392000" cy="1087934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j-lt"/>
              </a:rPr>
              <a:t>Content of the talk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24C25B-43B6-CF37-5A7F-D061CDF78F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26C246-7C29-7244-A82C-FCF1E80936D1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7CA1A9-CBF3-E145-B3E1-4F95915C6C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6A73305D-DE38-FC94-08A8-00983534A2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3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5FFBF11-5231-F2A8-B680-5070389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241859"/>
            <a:ext cx="10392000" cy="108793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Need of Fast Filter of Data and Prediction</a:t>
            </a:r>
            <a:endParaRPr lang="en-GB" sz="2800" dirty="0">
              <a:latin typeface="+mj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C2185BB-A30B-590E-33E7-2AB0D3DE2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Does not need of much memory, needs to know only current and previous step and every computing is only multiplication matrices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Corrects measured date by using 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Predicts state of value of requested estimate in next step for faster computing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Can combine many diagnostics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+mn-lt"/>
              </a:rPr>
              <a:t>Was constructed for space missions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FC9DFB-265C-CC84-C0FE-99214B8C7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348" y="391887"/>
            <a:ext cx="3088887" cy="687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942BBA-4FE9-BBA5-1A9D-6079A98D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89" y="391886"/>
            <a:ext cx="773586" cy="687632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905A03-FD55-D27F-6EEF-1AC09FBA476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E23E2FD-0509-BF4D-B18B-1FBEE381E606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67E7676-8C89-CB14-D1EC-5E6E6A6FB0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89FBD3-9D88-7DC4-187B-76BDB66E04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8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5FFBF11-5231-F2A8-B680-5070389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241859"/>
            <a:ext cx="10392000" cy="1087934"/>
          </a:xfrm>
        </p:spPr>
        <p:txBody>
          <a:bodyPr/>
          <a:lstStyle/>
          <a:p>
            <a:r>
              <a:rPr lang="en-US" dirty="0"/>
              <a:t>Needing Fast Filter of Data and Presumption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C2185BB-A30B-590E-33E7-2AB0D3DE2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Was constructed for space missions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Does not need to much memory, needs to know only current and previous step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Corrects measured dates by using 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Predicts state of estimate in next step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Can combine many diagnostics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FC9DFB-265C-CC84-C0FE-99214B8C7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348" y="391887"/>
            <a:ext cx="3088887" cy="687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942BBA-4FE9-BBA5-1A9D-6079A98D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89" y="391886"/>
            <a:ext cx="773586" cy="687632"/>
          </a:xfrm>
          <a:prstGeom prst="rect">
            <a:avLst/>
          </a:prstGeom>
        </p:spPr>
      </p:pic>
      <p:pic>
        <p:nvPicPr>
          <p:cNvPr id="3" name="Obrázek 2" descr="Obsah obrázku auto&#10;&#10;Popis byl vytvořen automaticky">
            <a:hlinkClick r:id="rId4"/>
            <a:extLst>
              <a:ext uri="{FF2B5EF4-FFF2-40B4-BE49-F238E27FC236}">
                <a16:creationId xmlns:a16="http://schemas.microsoft.com/office/drawing/2014/main" id="{E4BC848A-64B9-5BDC-E873-0313DB18F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948" y="1574771"/>
            <a:ext cx="8648927" cy="4857814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F5BEDE4-520A-1E7B-0A90-DCDE6227F53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D99F0-C7EE-0E4E-95FE-D75EB43D8BE2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5DE98C0-8358-CFD0-C2FF-4C6E923BD9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508FB8-BE0D-FF1F-8245-694CC48832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64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5FFBF11-5231-F2A8-B680-5070389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241859"/>
            <a:ext cx="10392000" cy="1087934"/>
          </a:xfrm>
        </p:spPr>
        <p:txBody>
          <a:bodyPr/>
          <a:lstStyle/>
          <a:p>
            <a:r>
              <a:rPr lang="en-GB" sz="2800" dirty="0">
                <a:latin typeface="+mj-lt"/>
              </a:rPr>
              <a:t>Theory</a:t>
            </a:r>
            <a:br>
              <a:rPr lang="en-GB" dirty="0"/>
            </a:br>
            <a:r>
              <a:rPr lang="en-GB" sz="2400" dirty="0">
                <a:latin typeface="+mj-lt"/>
              </a:rPr>
              <a:t>State Space Model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C2185BB-A30B-590E-33E7-2AB0D3DE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81" y="2075020"/>
            <a:ext cx="10392000" cy="46373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Model based filter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For construction of model is used state space model, which consists of vectors and matrices</a:t>
            </a:r>
          </a:p>
          <a:p>
            <a:pPr marL="857213" lvl="1" indent="-342900"/>
            <a:r>
              <a:rPr lang="en-US" sz="2000" b="1" dirty="0">
                <a:latin typeface="+mn-lt"/>
              </a:rPr>
              <a:t>Linear equation </a:t>
            </a:r>
            <a:r>
              <a:rPr lang="en-US" sz="2000" dirty="0">
                <a:latin typeface="+mn-lt"/>
              </a:rPr>
              <a:t>(if equations are not linear, then they need to be linearized)</a:t>
            </a:r>
          </a:p>
          <a:p>
            <a:pPr marL="857213" lvl="1" indent="-342900"/>
            <a:endParaRPr lang="en-US" sz="1500" dirty="0">
              <a:latin typeface="+mn-lt"/>
            </a:endParaRPr>
          </a:p>
          <a:p>
            <a:pPr marL="857213" lvl="1" indent="-342900"/>
            <a:endParaRPr lang="en-US" sz="1500" dirty="0">
              <a:latin typeface="+mn-lt"/>
            </a:endParaRPr>
          </a:p>
          <a:p>
            <a:pPr marL="857213" lvl="1" indent="-342900"/>
            <a:endParaRPr lang="en-US" sz="1500" dirty="0">
              <a:latin typeface="+mn-lt"/>
            </a:endParaRPr>
          </a:p>
          <a:p>
            <a:pPr marL="857213" lvl="1" indent="-342900"/>
            <a:endParaRPr lang="en-US" sz="1500" dirty="0">
              <a:latin typeface="+mn-lt"/>
            </a:endParaRPr>
          </a:p>
          <a:p>
            <a:pPr marL="857213" lvl="1" indent="-342900"/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lvl="8" indent="0">
              <a:buNone/>
            </a:pP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FC9DFB-265C-CC84-C0FE-99214B8C7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348" y="391887"/>
            <a:ext cx="3088887" cy="687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942BBA-4FE9-BBA5-1A9D-6079A98D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89" y="391886"/>
            <a:ext cx="773586" cy="6876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410ADB27-397F-6598-E134-FD5D80DF4673}"/>
                  </a:ext>
                </a:extLst>
              </p:cNvPr>
              <p:cNvSpPr txBox="1"/>
              <p:nvPr/>
            </p:nvSpPr>
            <p:spPr>
              <a:xfrm>
                <a:off x="3427148" y="3379398"/>
                <a:ext cx="3505200" cy="5575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410ADB27-397F-6598-E134-FD5D80DF4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148" y="3379398"/>
                <a:ext cx="3505200" cy="557525"/>
              </a:xfrm>
              <a:prstGeom prst="rect">
                <a:avLst/>
              </a:prstGeom>
              <a:blipFill>
                <a:blip r:embed="rId4"/>
                <a:stretch>
                  <a:fillRect t="-34783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41337F9F-F092-C05A-4A79-15606C740045}"/>
                  </a:ext>
                </a:extLst>
              </p:cNvPr>
              <p:cNvSpPr txBox="1"/>
              <p:nvPr/>
            </p:nvSpPr>
            <p:spPr>
              <a:xfrm>
                <a:off x="3427148" y="4147456"/>
                <a:ext cx="35052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41337F9F-F092-C05A-4A79-15606C740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148" y="4147456"/>
                <a:ext cx="3505200" cy="492443"/>
              </a:xfrm>
              <a:prstGeom prst="rect">
                <a:avLst/>
              </a:prstGeom>
              <a:blipFill>
                <a:blip r:embed="rId5"/>
                <a:stretch>
                  <a:fillRect t="-37500"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343D98-D648-9BA4-6487-F068A1B92A1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BCA5FF-D4D5-9947-82C5-96EA9A793E6F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71EF83-F5DA-D8E6-928E-870E109F07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2196C6E-42A6-B586-9BCB-2A56E2AB24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71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27" descr="Obsah obrázku klipart, nástroj&#10;&#10;Popis byl vytvořen automaticky">
            <a:extLst>
              <a:ext uri="{FF2B5EF4-FFF2-40B4-BE49-F238E27FC236}">
                <a16:creationId xmlns:a16="http://schemas.microsoft.com/office/drawing/2014/main" id="{566D0C82-6901-7923-33E1-5C8BB1844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12" y="1296786"/>
            <a:ext cx="7772400" cy="2378122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05FFBF11-5231-F2A8-B680-5070389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241859"/>
            <a:ext cx="10392000" cy="108793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j-lt"/>
              </a:rPr>
              <a:t>State Space Model Example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C2185BB-A30B-590E-33E7-2AB0D3DE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56" y="1828800"/>
            <a:ext cx="10392000" cy="4637313"/>
          </a:xfrm>
        </p:spPr>
        <p:txBody>
          <a:bodyPr/>
          <a:lstStyle/>
          <a:p>
            <a:pPr marL="857213" lvl="1" indent="-342900"/>
            <a:endParaRPr lang="en-US" sz="1500" dirty="0">
              <a:latin typeface="+mn-lt"/>
            </a:endParaRPr>
          </a:p>
          <a:p>
            <a:pPr marL="857213" lvl="1" indent="-342900"/>
            <a:endParaRPr lang="en-US" sz="1500" dirty="0">
              <a:latin typeface="+mn-lt"/>
            </a:endParaRPr>
          </a:p>
          <a:p>
            <a:pPr marL="857213" lvl="1" indent="-342900"/>
            <a:endParaRPr lang="en-US" sz="1500" dirty="0">
              <a:latin typeface="+mn-lt"/>
            </a:endParaRPr>
          </a:p>
          <a:p>
            <a:pPr marL="857213" lvl="1" indent="-342900"/>
            <a:endParaRPr lang="en-US" sz="1500" dirty="0">
              <a:latin typeface="+mn-lt"/>
            </a:endParaRPr>
          </a:p>
          <a:p>
            <a:pPr marL="857213" lvl="1" indent="-342900"/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lvl="8" indent="0">
              <a:buNone/>
            </a:pP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FC9DFB-265C-CC84-C0FE-99214B8C7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348" y="391887"/>
            <a:ext cx="3088887" cy="687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942BBA-4FE9-BBA5-1A9D-6079A98DD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289" y="391886"/>
            <a:ext cx="773586" cy="687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528086D8-14CA-FAB8-FACE-614853DFE160}"/>
                  </a:ext>
                </a:extLst>
              </p:cNvPr>
              <p:cNvSpPr txBox="1"/>
              <p:nvPr/>
            </p:nvSpPr>
            <p:spPr>
              <a:xfrm>
                <a:off x="3052340" y="3674908"/>
                <a:ext cx="42063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𝑏𝑣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kx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528086D8-14CA-FAB8-FACE-614853DFE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40" y="3674908"/>
                <a:ext cx="4206344" cy="430887"/>
              </a:xfrm>
              <a:prstGeom prst="rect">
                <a:avLst/>
              </a:prstGeom>
              <a:blipFill>
                <a:blip r:embed="rId5"/>
                <a:stretch>
                  <a:fillRect l="-602" t="-2857" r="-2410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Subtitle 2">
                <a:extLst>
                  <a:ext uri="{FF2B5EF4-FFF2-40B4-BE49-F238E27FC236}">
                    <a16:creationId xmlns:a16="http://schemas.microsoft.com/office/drawing/2014/main" id="{4090C46E-495F-2305-1ED8-72842B94D4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1387" y="4206922"/>
                <a:ext cx="10392000" cy="24939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685749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1500" kern="3000" baseline="0">
                    <a:solidFill>
                      <a:schemeClr val="tx1"/>
                    </a:solidFill>
                    <a:latin typeface="Technika-Bold" panose="00000600000000000000" pitchFamily="50" charset="-18"/>
                    <a:ea typeface="+mn-ea"/>
                    <a:cs typeface="+mn-cs"/>
                  </a:defRPr>
                </a:lvl1pPr>
                <a:lvl2pPr marL="51431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echnika" panose="00000600000000000000" pitchFamily="50" charset="-18"/>
                    <a:ea typeface="+mn-ea"/>
                    <a:cs typeface="+mn-cs"/>
                  </a:defRPr>
                </a:lvl2pPr>
                <a:lvl3pPr marL="857186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Technika" panose="00000600000000000000" pitchFamily="50" charset="-18"/>
                    <a:ea typeface="+mn-ea"/>
                    <a:cs typeface="+mn-cs"/>
                  </a:defRPr>
                </a:lvl3pPr>
                <a:lvl4pPr marL="1200060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echnika" panose="00000600000000000000" pitchFamily="50" charset="-18"/>
                    <a:ea typeface="+mn-ea"/>
                    <a:cs typeface="+mn-cs"/>
                  </a:defRPr>
                </a:lvl4pPr>
                <a:lvl5pPr marL="1542935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echnika" panose="00000600000000000000" pitchFamily="50" charset="-18"/>
                    <a:ea typeface="+mn-ea"/>
                    <a:cs typeface="+mn-cs"/>
                  </a:defRPr>
                </a:lvl5pPr>
                <a:lvl6pPr marL="1885809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684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558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433" indent="-171438" algn="l" defTabSz="685749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Requested estimate is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+mn-lt"/>
                      </a:rPr>
                      <m:t>𝑥</m:t>
                    </m:r>
                    <m:r>
                      <a:rPr lang="en-US" sz="2000" i="1" smtClean="0">
                        <a:latin typeface="+mn-lt"/>
                      </a:rPr>
                      <m:t>(</m:t>
                    </m:r>
                    <m:r>
                      <a:rPr lang="en-US" sz="2000" i="1" smtClean="0">
                        <a:latin typeface="+mn-lt"/>
                      </a:rPr>
                      <m:t>𝑡</m:t>
                    </m:r>
                    <m:r>
                      <a:rPr lang="en-US" sz="2000" i="1" smtClean="0">
                        <a:latin typeface="+mn-lt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 lvl="1" indent="0">
                  <a:buNone/>
                </a:pPr>
                <a:endParaRPr lang="en-US" sz="150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̈"/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  <a:p>
                <a:pPr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pPr lvl="8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9" name="Subtitle 2">
                <a:extLst>
                  <a:ext uri="{FF2B5EF4-FFF2-40B4-BE49-F238E27FC236}">
                    <a16:creationId xmlns:a16="http://schemas.microsoft.com/office/drawing/2014/main" id="{4090C46E-495F-2305-1ED8-72842B94D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87" y="4206922"/>
                <a:ext cx="10392000" cy="2493916"/>
              </a:xfrm>
              <a:prstGeom prst="rect">
                <a:avLst/>
              </a:prstGeom>
              <a:blipFill>
                <a:blip r:embed="rId6"/>
                <a:stretch>
                  <a:fillRect l="-488" t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FF1344AD-9834-23BD-C3E8-8124DE643D88}"/>
                  </a:ext>
                </a:extLst>
              </p:cNvPr>
              <p:cNvSpPr txBox="1"/>
              <p:nvPr/>
            </p:nvSpPr>
            <p:spPr>
              <a:xfrm>
                <a:off x="8326800" y="3589931"/>
                <a:ext cx="3505200" cy="5575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̇"/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FF1344AD-9834-23BD-C3E8-8124DE643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800" y="3589931"/>
                <a:ext cx="3505200" cy="557525"/>
              </a:xfrm>
              <a:prstGeom prst="rect">
                <a:avLst/>
              </a:prstGeom>
              <a:blipFill>
                <a:blip r:embed="rId7"/>
                <a:stretch>
                  <a:fillRect t="-37778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EB0E03D4-3CFE-2452-EBC9-3083D8C87372}"/>
                  </a:ext>
                </a:extLst>
              </p:cNvPr>
              <p:cNvSpPr txBox="1"/>
              <p:nvPr/>
            </p:nvSpPr>
            <p:spPr>
              <a:xfrm>
                <a:off x="8268635" y="4105795"/>
                <a:ext cx="35052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EB0E03D4-3CFE-2452-EBC9-3083D8C87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635" y="4105795"/>
                <a:ext cx="3505200" cy="492443"/>
              </a:xfrm>
              <a:prstGeom prst="rect">
                <a:avLst/>
              </a:prstGeom>
              <a:blipFill>
                <a:blip r:embed="rId8"/>
                <a:stretch>
                  <a:fillRect t="-38462" b="-25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6BEDE4-3BCC-9BF5-8265-B98BAFCEBEC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6719DF-FE9C-EE4B-AC4D-3649C3BBF7F3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E9E844-375C-A7D5-D9C0-BF56D9ECBD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4A2F64-3923-9164-E58E-4DE1EF05825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06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5FFBF11-5231-F2A8-B680-5070389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241859"/>
            <a:ext cx="10392000" cy="1087934"/>
          </a:xfrm>
        </p:spPr>
        <p:txBody>
          <a:bodyPr/>
          <a:lstStyle/>
          <a:p>
            <a:r>
              <a:rPr lang="en-GB" sz="2800" dirty="0">
                <a:latin typeface="+mj-lt"/>
              </a:rPr>
              <a:t>Theory</a:t>
            </a:r>
            <a:br>
              <a:rPr lang="en-GB" dirty="0"/>
            </a:br>
            <a:r>
              <a:rPr lang="en-GB" sz="2400" dirty="0">
                <a:latin typeface="+mj-lt"/>
              </a:rPr>
              <a:t>Kalman Filter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2C2185BB-A30B-590E-33E7-2AB0D3DE2E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350" y="1865457"/>
                <a:ext cx="5962650" cy="4637313"/>
              </a:xfrm>
            </p:spPr>
            <p:txBody>
              <a:bodyPr>
                <a:normAutofit fontScale="92500" lnSpcReduction="20000"/>
              </a:bodyPr>
              <a:lstStyle/>
              <a:p>
                <a:endParaRPr lang="en-US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Divided into two parts: </a:t>
                </a:r>
                <a:r>
                  <a:rPr lang="en-US" sz="2000" b="1" dirty="0">
                    <a:latin typeface="+mn-lt"/>
                  </a:rPr>
                  <a:t>prediction</a:t>
                </a:r>
                <a:r>
                  <a:rPr lang="en-US" sz="2000" dirty="0">
                    <a:latin typeface="+mn-lt"/>
                  </a:rPr>
                  <a:t> and </a:t>
                </a:r>
                <a:r>
                  <a:rPr lang="en-US" sz="2000" b="1" dirty="0">
                    <a:latin typeface="+mn-lt"/>
                  </a:rPr>
                  <a:t>update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Prediction: </a:t>
                </a:r>
              </a:p>
              <a:p>
                <a:pPr marL="1200086" lvl="2" indent="-342900"/>
                <a:r>
                  <a:rPr lang="en-US" sz="2000" dirty="0">
                    <a:latin typeface="+mn-lt"/>
                  </a:rPr>
                  <a:t>Computing desired estimate with matrices from state space model</a:t>
                </a:r>
              </a:p>
              <a:p>
                <a:pPr marL="1200086" lvl="2" indent="-342900"/>
                <a:r>
                  <a:rPr lang="en-US" sz="2000" dirty="0">
                    <a:latin typeface="+mn-lt"/>
                  </a:rPr>
                  <a:t>Predicted state estimate:</a:t>
                </a:r>
              </a:p>
              <a:p>
                <a:pPr lvl="2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+mn-lt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+mn-lt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+mn-lt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+mn-lt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+mn-lt"/>
                      </a:rPr>
                      <m:t>=</m:t>
                    </m:r>
                    <m:r>
                      <a:rPr lang="en-US" sz="2000" b="0" i="1" smtClean="0">
                        <a:latin typeface="+mn-lt"/>
                      </a:rPr>
                      <m:t>𝐹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+mn-lt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+mn-lt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+mn-lt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+mn-lt"/>
                          </a:rPr>
                          <m:t>𝑘</m:t>
                        </m:r>
                        <m:r>
                          <a:rPr lang="en-US" sz="2000" b="0" i="1" smtClean="0">
                            <a:latin typeface="+mn-lt"/>
                          </a:rPr>
                          <m:t>−1</m:t>
                        </m:r>
                      </m:sub>
                    </m:sSub>
                    <m:r>
                      <a:rPr lang="en-US" sz="2000" b="0" i="0" smtClean="0">
                        <a:latin typeface="+mn-lt"/>
                      </a:rPr>
                      <m:t>+</m:t>
                    </m:r>
                    <m:r>
                      <a:rPr lang="en-US" sz="2000" b="0" i="1" smtClean="0">
                        <a:latin typeface="+mn-lt"/>
                      </a:rPr>
                      <m:t>𝐺</m:t>
                    </m:r>
                    <m:sSub>
                      <m:sSubPr>
                        <m:ctrlPr>
                          <a:rPr lang="en-US" sz="2000" b="0" i="1" smtClean="0">
                            <a:latin typeface="+mn-lt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+mn-lt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+mn-lt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+mn-lt"/>
                          </a:rPr>
                          <m:t>𝑘</m:t>
                        </m:r>
                        <m:r>
                          <a:rPr lang="en-US" sz="2000" b="0" i="1" smtClean="0">
                            <a:latin typeface="+mn-lt"/>
                          </a:rPr>
                          <m:t>−1</m:t>
                        </m:r>
                      </m:sub>
                    </m:sSub>
                  </m:oMath>
                </a14:m>
                <a:endParaRPr lang="en-US" sz="2000" dirty="0">
                  <a:latin typeface="+mn-lt"/>
                </a:endParaRPr>
              </a:p>
              <a:p>
                <a:pPr marL="1200086" lvl="2" indent="-342900"/>
                <a:r>
                  <a:rPr lang="en-US" sz="2000" dirty="0">
                    <a:latin typeface="+mn-lt"/>
                  </a:rPr>
                  <a:t>Predicted error covariance:</a:t>
                </a:r>
              </a:p>
              <a:p>
                <a:pPr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+mn-l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+mn-lt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+mn-lt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+mn-lt"/>
                        </a:rPr>
                        <m:t>=</m:t>
                      </m:r>
                      <m:r>
                        <a:rPr lang="en-US" sz="2000" b="0" i="1" smtClean="0">
                          <a:latin typeface="+mn-lt"/>
                        </a:rPr>
                        <m:t>𝐹</m:t>
                      </m:r>
                      <m:sSub>
                        <m:sSubPr>
                          <m:ctrlPr>
                            <a:rPr lang="en-US" sz="2000" b="0" i="1" smtClean="0">
                              <a:latin typeface="+mn-l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+mn-lt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+mn-lt"/>
                            </a:rPr>
                            <m:t>𝑢𝑝</m:t>
                          </m:r>
                          <m:r>
                            <a:rPr lang="en-US" sz="2000" b="0" i="1" smtClean="0">
                              <a:latin typeface="+mn-lt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+mn-lt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+mn-lt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+mn-lt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+mn-lt"/>
                            </a:rPr>
                            <m:t>𝐹</m:t>
                          </m:r>
                        </m:e>
                        <m:sup>
                          <m:r>
                            <a:rPr lang="en-US" sz="2000" b="0" i="1" smtClean="0">
                              <a:latin typeface="+mn-lt"/>
                            </a:rPr>
                            <m:t>𝑇</m:t>
                          </m:r>
                        </m:sup>
                      </m:sSup>
                      <m:r>
                        <a:rPr lang="en-US" sz="2000" b="0" i="1" smtClean="0">
                          <a:latin typeface="+mn-lt"/>
                        </a:rPr>
                        <m:t>+</m:t>
                      </m:r>
                      <m:r>
                        <a:rPr lang="en-US" sz="2000" b="0" i="1" smtClean="0">
                          <a:latin typeface="+mn-lt"/>
                        </a:rPr>
                        <m:t>𝑄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n-lt"/>
                  </a:rPr>
                  <a:t>Update:  </a:t>
                </a:r>
              </a:p>
              <a:p>
                <a:pPr marL="1142936" lvl="2" indent="-285750"/>
                <a:r>
                  <a:rPr lang="en-US" sz="2000" dirty="0">
                    <a:latin typeface="+mn-lt"/>
                  </a:rPr>
                  <a:t>Computes with measured data </a:t>
                </a:r>
              </a:p>
              <a:p>
                <a:pPr marL="1142936" lvl="2" indent="-285750"/>
                <a:r>
                  <a:rPr lang="en-US" sz="2000" dirty="0">
                    <a:latin typeface="+mn-lt"/>
                  </a:rPr>
                  <a:t>Updated state estimate:</a:t>
                </a:r>
              </a:p>
              <a:p>
                <a:pPr lvl="2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+mn-lt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+mn-lt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+mn-lt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+mn-lt"/>
                          </a:rPr>
                          <m:t>𝑢𝑝</m:t>
                        </m:r>
                        <m:r>
                          <a:rPr lang="en-US" sz="2000" b="0" i="1" smtClean="0">
                            <a:latin typeface="+mn-lt"/>
                          </a:rPr>
                          <m:t>,</m:t>
                        </m:r>
                        <m:r>
                          <a:rPr lang="en-US" sz="2000" b="0" i="1" smtClean="0">
                            <a:latin typeface="+mn-lt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+mn-lt"/>
                      </a:rPr>
                      <m:t>=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+mn-lt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+mn-lt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+mn-lt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+mn-lt"/>
                          </a:rPr>
                          <m:t>𝑘</m:t>
                        </m:r>
                      </m:sub>
                    </m:sSub>
                    <m:r>
                      <a:rPr lang="en-US" sz="2000" b="0" i="0" smtClean="0">
                        <a:latin typeface="+mn-lt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+mn-lt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+mn-lt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+mn-lt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+mn-lt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+mn-lt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+mn-lt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dirty="0">
                  <a:latin typeface="+mn-lt"/>
                </a:endParaRPr>
              </a:p>
              <a:p>
                <a:pPr lvl="2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+mn-lt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+mn-lt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+mn-lt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+mn-lt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+mn-lt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+mn-lt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+mn-lt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+mn-lt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+mn-lt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+mn-lt"/>
                      </a:rPr>
                      <m:t>−</m:t>
                    </m:r>
                    <m:r>
                      <a:rPr lang="en-US" sz="2000" b="0" i="1" smtClean="0">
                        <a:latin typeface="+mn-lt"/>
                      </a:rPr>
                      <m:t>𝐻</m:t>
                    </m:r>
                    <m:sSub>
                      <m:sSubPr>
                        <m:ctrlPr>
                          <a:rPr lang="en-US" sz="2000" b="0" i="1" smtClean="0">
                            <a:latin typeface="+mn-lt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+mn-lt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+mn-lt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+mn-lt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+mn-lt"/>
                          </a:rPr>
                          <m:t>         </m:t>
                        </m:r>
                        <m:r>
                          <a:rPr lang="en-US" sz="2000" b="0" i="1" smtClean="0">
                            <a:latin typeface="+mn-lt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+mn-lt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+mn-lt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+mn-lt"/>
                          </a:rPr>
                        </m:ctrlPr>
                      </m:sSubPr>
                      <m:e>
                        <m:r>
                          <a:rPr lang="en-US" sz="2000" i="1">
                            <a:latin typeface="+mn-lt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+mn-lt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sz="2000" i="1" smtClean="0">
                            <a:latin typeface="+mn-lt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+mn-lt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+mn-lt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000" i="1" smtClean="0">
                            <a:latin typeface="+mn-lt"/>
                          </a:rPr>
                        </m:ctrlPr>
                      </m:sSupPr>
                      <m:e>
                        <m:r>
                          <a:rPr lang="en-US" sz="2000" i="1">
                            <a:latin typeface="+mn-lt"/>
                          </a:rPr>
                          <m:t>(</m:t>
                        </m:r>
                        <m:r>
                          <a:rPr lang="en-US" sz="2000" i="1">
                            <a:latin typeface="+mn-lt"/>
                          </a:rPr>
                          <m:t>𝑅</m:t>
                        </m:r>
                        <m:r>
                          <a:rPr lang="en-US" sz="2000" i="1">
                            <a:latin typeface="+mn-lt"/>
                          </a:rPr>
                          <m:t>+</m:t>
                        </m:r>
                        <m:r>
                          <a:rPr lang="en-US" sz="2000" i="1">
                            <a:latin typeface="+mn-lt"/>
                          </a:rPr>
                          <m:t>𝐻</m:t>
                        </m:r>
                        <m:sSub>
                          <m:sSubPr>
                            <m:ctrlPr>
                              <a:rPr lang="en-US" sz="2000" i="1">
                                <a:latin typeface="+mn-lt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+mn-lt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+mn-lt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latin typeface="+mn-lt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+mn-lt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i="1">
                                <a:latin typeface="+mn-lt"/>
                              </a:rPr>
                              <m:t>𝑇</m:t>
                            </m:r>
                          </m:sup>
                        </m:sSup>
                        <m:r>
                          <a:rPr lang="en-US" sz="2000" i="1">
                            <a:latin typeface="+mn-lt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+mn-lt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>
                  <a:latin typeface="+mn-lt"/>
                </a:endParaRPr>
              </a:p>
              <a:p>
                <a:pPr marL="1142936" lvl="2" indent="-285750"/>
                <a:r>
                  <a:rPr lang="en-US" sz="2000" dirty="0">
                    <a:latin typeface="+mn-lt"/>
                  </a:rPr>
                  <a:t>Updated error covariance:</a:t>
                </a:r>
              </a:p>
              <a:p>
                <a:pPr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+mn-l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+mn-lt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+mn-lt"/>
                            </a:rPr>
                            <m:t>𝑢𝑝</m:t>
                          </m:r>
                          <m:r>
                            <a:rPr lang="en-US" sz="2000" b="0" i="1" smtClean="0">
                              <a:latin typeface="+mn-lt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+mn-lt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+mn-lt"/>
                        </a:rPr>
                        <m:t>=(</m:t>
                      </m:r>
                      <m:r>
                        <a:rPr lang="en-US" sz="2000" b="0" i="1" smtClean="0">
                          <a:latin typeface="+mn-lt"/>
                        </a:rPr>
                        <m:t>𝐼</m:t>
                      </m:r>
                      <m:r>
                        <a:rPr lang="en-US" sz="2000" b="0" i="1" smtClean="0">
                          <a:latin typeface="+mn-lt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+mn-lt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+mn-lt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+mn-lt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+mn-lt"/>
                        </a:rPr>
                        <m:t>𝐻</m:t>
                      </m:r>
                      <m:r>
                        <a:rPr lang="en-US" sz="2000" b="0" i="1" smtClean="0">
                          <a:latin typeface="+mn-lt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latin typeface="+mn-lt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+mn-lt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+mn-lt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2C2185BB-A30B-590E-33E7-2AB0D3DE2E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350" y="1865457"/>
                <a:ext cx="5962650" cy="4637313"/>
              </a:xfrm>
              <a:blipFill>
                <a:blip r:embed="rId2"/>
                <a:stretch>
                  <a:fillRect l="-6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67FC9DFB-265C-CC84-C0FE-99214B8C7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348" y="391887"/>
            <a:ext cx="3088887" cy="687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942BBA-4FE9-BBA5-1A9D-6079A98DD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289" y="391886"/>
            <a:ext cx="773586" cy="687632"/>
          </a:xfrm>
          <a:prstGeom prst="rect">
            <a:avLst/>
          </a:prstGeom>
        </p:spPr>
      </p:pic>
      <p:pic>
        <p:nvPicPr>
          <p:cNvPr id="6" name="Obrázek 5">
            <a:hlinkClick r:id="rId5"/>
            <a:extLst>
              <a:ext uri="{FF2B5EF4-FFF2-40B4-BE49-F238E27FC236}">
                <a16:creationId xmlns:a16="http://schemas.microsoft.com/office/drawing/2014/main" id="{CF1E5A79-E7E9-E5C8-3C05-445DB381D9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172" r="5667"/>
          <a:stretch/>
        </p:blipFill>
        <p:spPr>
          <a:xfrm>
            <a:off x="6062468" y="1574678"/>
            <a:ext cx="6129532" cy="4041463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6BAEBB2-6777-7B08-BA24-37125A7A6F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018892B-E88A-A54A-B1B6-97FAE9D329A7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DBB8AED-A58B-83F8-F314-F00FCF0334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BFA79C-9A1B-EB2A-4B5F-723063971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26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5FFBF11-5231-F2A8-B680-5070389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1241859"/>
            <a:ext cx="10392000" cy="108793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j-lt"/>
              </a:rPr>
              <a:t>Kalman Filter in Fusion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2C2185BB-A30B-590E-33E7-2AB0D3DE2E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0000" y="2329793"/>
                <a:ext cx="10392000" cy="3528000"/>
              </a:xfrm>
            </p:spPr>
            <p:txBody>
              <a:bodyPr>
                <a:normAutofit fontScale="85000"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+mn-lt"/>
                  </a:rPr>
                  <a:t>RAPDENS</a:t>
                </a:r>
              </a:p>
              <a:p>
                <a:pPr marL="1542960" lvl="3" indent="-342900"/>
                <a:r>
                  <a:rPr lang="en-US" sz="2000" dirty="0">
                    <a:latin typeface="+mn-lt"/>
                  </a:rPr>
                  <a:t>System for computing electron density profile</a:t>
                </a:r>
              </a:p>
              <a:p>
                <a:pPr marL="1542960" lvl="3" indent="-342900"/>
                <a:r>
                  <a:rPr lang="en-US" sz="2000" dirty="0">
                    <a:latin typeface="+mn-lt"/>
                  </a:rPr>
                  <a:t>Solves the Bohm-</a:t>
                </a:r>
                <a:r>
                  <a:rPr lang="en-US" sz="2000" dirty="0" err="1">
                    <a:latin typeface="+mn-lt"/>
                  </a:rPr>
                  <a:t>gyroBohm</a:t>
                </a:r>
                <a:r>
                  <a:rPr lang="en-US" sz="2000" dirty="0">
                    <a:latin typeface="+mn-lt"/>
                  </a:rPr>
                  <a:t> transport equation</a:t>
                </a:r>
              </a:p>
              <a:p>
                <a:pPr marL="1542960" lvl="3" indent="-342900"/>
                <a:r>
                  <a:rPr lang="en-US" sz="2000" dirty="0">
                    <a:latin typeface="+mn-lt"/>
                  </a:rPr>
                  <a:t>Two diagnostics on ASDEX Upgrade: interferometers and bremsstrahlung </a:t>
                </a:r>
              </a:p>
              <a:p>
                <a:pPr marL="1542960" lvl="3" indent="-342900"/>
                <a:r>
                  <a:rPr lang="en-US" sz="2000" dirty="0">
                    <a:latin typeface="+mn-lt"/>
                  </a:rPr>
                  <a:t>Robust handling of diagnostics failures: for example, on ASDEX Upgrade : RAPDENS cannot depend only on bremsstrahlung and interferometers are corrupted by firing pellets or using ICRH -&gt; Solution is Kalman filter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1" dirty="0">
                  <a:latin typeface="+mn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latin typeface="+mn-lt"/>
                  </a:rPr>
                  <a:t>RAPTOR </a:t>
                </a:r>
              </a:p>
              <a:p>
                <a:pPr marL="1485810" lvl="3" indent="-285750"/>
                <a:r>
                  <a:rPr lang="en-US" sz="2000" dirty="0">
                    <a:latin typeface="+mn-lt"/>
                  </a:rPr>
                  <a:t>System for computing electron temperature</a:t>
                </a:r>
              </a:p>
              <a:p>
                <a:pPr marL="1485810" lvl="3" indent="-285750"/>
                <a:r>
                  <a:rPr lang="en-US" sz="2000" dirty="0">
                    <a:latin typeface="+mn-lt"/>
                  </a:rPr>
                  <a:t>Solves diffusion equations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+mn-lt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+mn-lt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+mn-lt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 and energy transport equation </a:t>
                </a:r>
              </a:p>
              <a:p>
                <a:pPr marL="1485810" lvl="3" indent="-285750"/>
                <a:r>
                  <a:rPr lang="en-US" sz="2000" dirty="0">
                    <a:latin typeface="+mn-lt"/>
                  </a:rPr>
                  <a:t>Using only ECE as diagnostic on ASDEX Upgrade</a:t>
                </a:r>
              </a:p>
              <a:p>
                <a:pPr marL="1485810" lvl="3" indent="-285750"/>
                <a:r>
                  <a:rPr lang="en-US" sz="2000" dirty="0">
                    <a:latin typeface="+mn-lt"/>
                  </a:rPr>
                  <a:t>ECE can be corrupted by shine-through effect and density cut-off -&gt; Solution is Kalman filter </a:t>
                </a:r>
              </a:p>
              <a:p>
                <a:pPr marL="1485810" lvl="3" indent="-285750"/>
                <a:endParaRPr lang="en-US" dirty="0"/>
              </a:p>
            </p:txBody>
          </p:sp>
        </mc:Choice>
        <mc:Fallback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2C2185BB-A30B-590E-33E7-2AB0D3DE2E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0000" y="2329793"/>
                <a:ext cx="10392000" cy="3528000"/>
              </a:xfrm>
              <a:blipFill>
                <a:blip r:embed="rId2"/>
                <a:stretch>
                  <a:fillRect l="-366" t="-2151" r="-3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67FC9DFB-265C-CC84-C0FE-99214B8C7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348" y="391887"/>
            <a:ext cx="3088887" cy="687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942BBA-4FE9-BBA5-1A9D-6079A98DD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4289" y="391886"/>
            <a:ext cx="773586" cy="687632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D1E943-28C8-0DFA-C033-53EDEC1BE44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FA155E3-635D-2049-A65E-0221BE8C2270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E4B205-0965-0CD7-E33B-542FC75E09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31747E-2BDE-3C3E-C254-03B95694B9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0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5FFBF11-5231-F2A8-B680-5070389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370" y="1189306"/>
            <a:ext cx="10392000" cy="108793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+mj-lt"/>
              </a:rPr>
              <a:t>Kalman Filter and Electron Temperature at Pedestal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C2185BB-A30B-590E-33E7-2AB0D3DE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77" y="2665125"/>
            <a:ext cx="10392000" cy="3528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Motivation:  </a:t>
            </a:r>
          </a:p>
          <a:p>
            <a:pPr marL="1542960" lvl="3" indent="-342900"/>
            <a:r>
              <a:rPr lang="en-US" sz="2000" dirty="0">
                <a:latin typeface="+mn-lt"/>
              </a:rPr>
              <a:t>RAPTOR does not work well near pedestal</a:t>
            </a:r>
          </a:p>
          <a:p>
            <a:pPr marL="1542960" lvl="3" indent="-342900"/>
            <a:r>
              <a:rPr lang="en-US" sz="2000" dirty="0">
                <a:latin typeface="+mn-lt"/>
              </a:rPr>
              <a:t>As a benchmark is used Integrated Data Analysis (IDA), which is offline diagnostic system for electron temperature</a:t>
            </a:r>
          </a:p>
          <a:p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FC9DFB-265C-CC84-C0FE-99214B8C7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348" y="391887"/>
            <a:ext cx="3088887" cy="6876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9942BBA-4FE9-BBA5-1A9D-6079A98D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289" y="391886"/>
            <a:ext cx="773586" cy="687632"/>
          </a:xfrm>
          <a:prstGeom prst="rect">
            <a:avLst/>
          </a:prstGeom>
        </p:spPr>
      </p:pic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2D2ACC9-9034-4ADA-508F-185D73D8C2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0B4C81A-A2EC-BD44-8C2A-3F9F9BABC548}" type="datetime1">
              <a:rPr lang="cs-CZ" smtClean="0"/>
              <a:t>18.01.2023</a:t>
            </a:fld>
            <a:endParaRPr lang="en-GB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9AC7A2E-C713-700D-9E78-507AA83E72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Mariánská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CD4DF8-80DE-85B6-5D1C-A15DAEC47C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10C7BC-3FAE-0D47-9028-D3B658E3EB4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704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chnika">
      <a:majorFont>
        <a:latin typeface="Technika-Bold"/>
        <a:ea typeface=""/>
        <a:cs typeface=""/>
      </a:majorFont>
      <a:minorFont>
        <a:latin typeface="Technika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EN.potx" id="{31B9A49A-93B2-47C3-B420-5175C9CFF6AC}" vid="{132A1726-9142-4B5F-A074-254CA1B02F6D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PowerPoint_EN</Template>
  <TotalTime>13990</TotalTime>
  <Words>733</Words>
  <Application>Microsoft Macintosh PowerPoint</Application>
  <PresentationFormat>Širokoúhlá obrazovka</PresentationFormat>
  <Paragraphs>161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Technika</vt:lpstr>
      <vt:lpstr>Technika-Bold</vt:lpstr>
      <vt:lpstr>Motiv Office</vt:lpstr>
      <vt:lpstr>Vlastní návrh</vt:lpstr>
      <vt:lpstr>CONTROL THEORY IN FUSION KALMAN FILTER  </vt:lpstr>
      <vt:lpstr>Content of the talk</vt:lpstr>
      <vt:lpstr>Need of Fast Filter of Data and Prediction</vt:lpstr>
      <vt:lpstr>Needing Fast Filter of Data and Presumption</vt:lpstr>
      <vt:lpstr>Theory State Space Model</vt:lpstr>
      <vt:lpstr>State Space Model Example</vt:lpstr>
      <vt:lpstr>Theory Kalman Filter</vt:lpstr>
      <vt:lpstr>Kalman Filter in Fusion</vt:lpstr>
      <vt:lpstr>Kalman Filter and Electron Temperature at Pedestal</vt:lpstr>
      <vt:lpstr>Kalman Filter and Electron Temperature at Pedestal</vt:lpstr>
      <vt:lpstr>Kalman Filter and Electron Temperature at Pedestal</vt:lpstr>
      <vt:lpstr>Workshop</vt:lpstr>
      <vt:lpstr>Spaceship (projectile motion )</vt:lpstr>
      <vt:lpstr>Workshop  Example: Spaceship (projectile motion )</vt:lpstr>
      <vt:lpstr>Overlook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Kalman filter</dc:title>
  <dc:creator>Vedl Kubincova, Adela</dc:creator>
  <cp:lastModifiedBy>Vedl Kubincova, Adela</cp:lastModifiedBy>
  <cp:revision>12</cp:revision>
  <dcterms:created xsi:type="dcterms:W3CDTF">2023-01-10T10:01:36Z</dcterms:created>
  <dcterms:modified xsi:type="dcterms:W3CDTF">2023-01-20T07:54:05Z</dcterms:modified>
</cp:coreProperties>
</file>