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9" r:id="rId4"/>
    <p:sldId id="261" r:id="rId5"/>
    <p:sldId id="262" r:id="rId6"/>
    <p:sldId id="263" r:id="rId7"/>
    <p:sldId id="260" r:id="rId8"/>
    <p:sldId id="27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5BD"/>
    <a:srgbClr val="0326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692" y="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384F5-53BC-4645-9DEB-6A0FA0B90B4C}" type="datetimeFigureOut">
              <a:rPr lang="cs-CZ" smtClean="0"/>
              <a:t>12.01.2022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3C4DC-16AD-42E0-819B-43A5C775CA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2835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FC767-F0FA-4CB6-9622-B693BBD05147}" type="datetimeFigureOut">
              <a:rPr lang="cs-CZ" smtClean="0"/>
              <a:t>12.01.2022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547B-A4B9-4110-B163-0DB33794E9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7116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FC767-F0FA-4CB6-9622-B693BBD05147}" type="datetimeFigureOut">
              <a:rPr lang="cs-CZ" smtClean="0"/>
              <a:t>12.01.2022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547B-A4B9-4110-B163-0DB33794E9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544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FC767-F0FA-4CB6-9622-B693BBD05147}" type="datetimeFigureOut">
              <a:rPr lang="cs-CZ" smtClean="0"/>
              <a:t>12.01.2022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547B-A4B9-4110-B163-0DB33794E9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2398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FC767-F0FA-4CB6-9622-B693BBD05147}" type="datetimeFigureOut">
              <a:rPr lang="cs-CZ" smtClean="0"/>
              <a:t>12.01.2022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547B-A4B9-4110-B163-0DB33794E9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7307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FC767-F0FA-4CB6-9622-B693BBD05147}" type="datetimeFigureOut">
              <a:rPr lang="cs-CZ" smtClean="0"/>
              <a:t>12.01.2022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547B-A4B9-4110-B163-0DB33794E9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138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FC767-F0FA-4CB6-9622-B693BBD05147}" type="datetimeFigureOut">
              <a:rPr lang="cs-CZ" smtClean="0"/>
              <a:t>12.01.2022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547B-A4B9-4110-B163-0DB33794E9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6249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FC767-F0FA-4CB6-9622-B693BBD05147}" type="datetimeFigureOut">
              <a:rPr lang="cs-CZ" smtClean="0"/>
              <a:t>12.01.2022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547B-A4B9-4110-B163-0DB33794E9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0474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FC767-F0FA-4CB6-9622-B693BBD05147}" type="datetimeFigureOut">
              <a:rPr lang="cs-CZ" smtClean="0"/>
              <a:t>12.01.2022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547B-A4B9-4110-B163-0DB33794E9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9598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FC767-F0FA-4CB6-9622-B693BBD05147}" type="datetimeFigureOut">
              <a:rPr lang="cs-CZ" smtClean="0"/>
              <a:t>12.01.2022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547B-A4B9-4110-B163-0DB33794E9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1957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FC767-F0FA-4CB6-9622-B693BBD05147}" type="datetimeFigureOut">
              <a:rPr lang="cs-CZ" smtClean="0"/>
              <a:t>12.01.2022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547B-A4B9-4110-B163-0DB33794E9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1861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FC767-F0FA-4CB6-9622-B693BBD05147}" type="datetimeFigureOut">
              <a:rPr lang="cs-CZ" smtClean="0"/>
              <a:t>12.01.2022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547B-A4B9-4110-B163-0DB33794E9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4605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FC767-F0FA-4CB6-9622-B693BBD05147}" type="datetimeFigureOut">
              <a:rPr lang="cs-CZ" smtClean="0"/>
              <a:t>12.01.2022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7547B-A4B9-4110-B163-0DB33794E9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7744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6457950"/>
            <a:ext cx="9144000" cy="400050"/>
          </a:xfrm>
          <a:prstGeom prst="rect">
            <a:avLst/>
          </a:prstGeom>
          <a:solidFill>
            <a:srgbClr val="0065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0" y="0"/>
            <a:ext cx="9144000" cy="1030288"/>
          </a:xfrm>
          <a:prstGeom prst="rect">
            <a:avLst/>
          </a:prstGeom>
          <a:solidFill>
            <a:srgbClr val="0065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3001962"/>
          </a:xfrm>
        </p:spPr>
        <p:txBody>
          <a:bodyPr>
            <a:normAutofit/>
          </a:bodyPr>
          <a:lstStyle/>
          <a:p>
            <a:r>
              <a:rPr lang="cs-CZ" dirty="0" smtClean="0"/>
              <a:t>Korekce dat z </a:t>
            </a:r>
            <a:r>
              <a:rPr lang="cs-CZ" dirty="0" err="1" smtClean="0"/>
              <a:t>CdTe</a:t>
            </a:r>
            <a:r>
              <a:rPr lang="cs-CZ" dirty="0" smtClean="0"/>
              <a:t> detektoru Timepix3 na </a:t>
            </a:r>
            <a:r>
              <a:rPr lang="cs-CZ" dirty="0" err="1" smtClean="0"/>
              <a:t>timewalk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4934764"/>
            <a:ext cx="6858000" cy="1041400"/>
          </a:xfrm>
        </p:spPr>
        <p:txBody>
          <a:bodyPr/>
          <a:lstStyle/>
          <a:p>
            <a:r>
              <a:rPr lang="cs-CZ" dirty="0" smtClean="0"/>
              <a:t>Mariánská 2022</a:t>
            </a:r>
          </a:p>
          <a:p>
            <a:r>
              <a:rPr lang="cs-CZ" dirty="0" smtClean="0"/>
              <a:t>Štěpán Malec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1030288" cy="1030288"/>
          </a:xfrm>
          <a:prstGeom prst="rect">
            <a:avLst/>
          </a:prstGeom>
          <a:solidFill>
            <a:srgbClr val="0070C0"/>
          </a:solidFill>
        </p:spPr>
      </p:pic>
      <p:sp>
        <p:nvSpPr>
          <p:cNvPr id="10" name="TextovéPole 9"/>
          <p:cNvSpPr txBox="1"/>
          <p:nvPr/>
        </p:nvSpPr>
        <p:spPr>
          <a:xfrm>
            <a:off x="7629525" y="6488668"/>
            <a:ext cx="128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0B12DA0-84A4-4F51-ACE4-0D6BE3DDA39C}" type="slidenum">
              <a:rPr lang="cs-CZ" smtClean="0">
                <a:solidFill>
                  <a:schemeClr val="bg1"/>
                </a:solidFill>
              </a:rPr>
              <a:pPr algn="r"/>
              <a:t>1</a:t>
            </a:fld>
            <a:endParaRPr lang="cs-CZ" dirty="0" smtClean="0">
              <a:solidFill>
                <a:schemeClr val="bg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6200" y="6473308"/>
            <a:ext cx="781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Korekce dat z </a:t>
            </a:r>
            <a:r>
              <a:rPr lang="cs-CZ" dirty="0" err="1" smtClean="0">
                <a:solidFill>
                  <a:schemeClr val="bg1"/>
                </a:solidFill>
              </a:rPr>
              <a:t>CdTe</a:t>
            </a:r>
            <a:r>
              <a:rPr lang="cs-CZ" dirty="0" smtClean="0">
                <a:solidFill>
                  <a:schemeClr val="bg1"/>
                </a:solidFill>
              </a:rPr>
              <a:t> detektoru Timepix3 na </a:t>
            </a:r>
            <a:r>
              <a:rPr lang="cs-CZ" dirty="0" err="1" smtClean="0">
                <a:solidFill>
                  <a:schemeClr val="bg1"/>
                </a:solidFill>
              </a:rPr>
              <a:t>timewalk</a:t>
            </a:r>
            <a:r>
              <a:rPr lang="cs-CZ" dirty="0" smtClean="0">
                <a:solidFill>
                  <a:schemeClr val="bg1"/>
                </a:solidFill>
              </a:rPr>
              <a:t>	Š. Malec</a:t>
            </a:r>
          </a:p>
        </p:txBody>
      </p:sp>
    </p:spTree>
    <p:extLst>
      <p:ext uri="{BB962C8B-B14F-4D97-AF65-F5344CB8AC3E}">
        <p14:creationId xmlns:p14="http://schemas.microsoft.com/office/powerpoint/2010/main" val="370983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6457950"/>
            <a:ext cx="9144000" cy="400050"/>
          </a:xfrm>
          <a:prstGeom prst="rect">
            <a:avLst/>
          </a:prstGeom>
          <a:solidFill>
            <a:srgbClr val="0065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0" y="0"/>
            <a:ext cx="9144000" cy="1030288"/>
          </a:xfrm>
          <a:prstGeom prst="rect">
            <a:avLst/>
          </a:prstGeom>
          <a:solidFill>
            <a:srgbClr val="0065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1030288" cy="1030288"/>
          </a:xfrm>
          <a:prstGeom prst="rect">
            <a:avLst/>
          </a:prstGeom>
          <a:solidFill>
            <a:srgbClr val="0070C0"/>
          </a:solidFill>
        </p:spPr>
      </p:pic>
      <p:sp>
        <p:nvSpPr>
          <p:cNvPr id="7" name="TextovéPole 6"/>
          <p:cNvSpPr txBox="1"/>
          <p:nvPr/>
        </p:nvSpPr>
        <p:spPr>
          <a:xfrm>
            <a:off x="3419475" y="161201"/>
            <a:ext cx="5038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4000" dirty="0" smtClean="0">
                <a:solidFill>
                  <a:schemeClr val="bg1"/>
                </a:solidFill>
                <a:cs typeface="Arial" panose="020B0604020202020204" pitchFamily="34" charset="0"/>
              </a:rPr>
              <a:t>Korekce </a:t>
            </a:r>
            <a:r>
              <a:rPr lang="cs-CZ" sz="40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timewalk</a:t>
            </a:r>
            <a:endParaRPr lang="cs-CZ" sz="4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629525" y="6488668"/>
            <a:ext cx="128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0B12DA0-84A4-4F51-ACE4-0D6BE3DDA39C}" type="slidenum">
              <a:rPr lang="cs-CZ" smtClean="0">
                <a:solidFill>
                  <a:schemeClr val="bg1"/>
                </a:solidFill>
              </a:rPr>
              <a:pPr algn="r"/>
              <a:t>10</a:t>
            </a:fld>
            <a:endParaRPr lang="cs-CZ" dirty="0" smtClean="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33375" y="1285874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Další 3 pixely mají časové zpoždění způsobené jevem </a:t>
            </a:r>
            <a:r>
              <a:rPr lang="cs-CZ" sz="2400" dirty="0" err="1" smtClean="0"/>
              <a:t>timewalk</a:t>
            </a:r>
            <a:endParaRPr lang="cs-CZ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sp>
        <p:nvSpPr>
          <p:cNvPr id="11" name="TextovéPole 10"/>
          <p:cNvSpPr txBox="1"/>
          <p:nvPr/>
        </p:nvSpPr>
        <p:spPr>
          <a:xfrm>
            <a:off x="76200" y="6473308"/>
            <a:ext cx="781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Korekce dat z </a:t>
            </a:r>
            <a:r>
              <a:rPr lang="cs-CZ" dirty="0" err="1" smtClean="0">
                <a:solidFill>
                  <a:schemeClr val="bg1"/>
                </a:solidFill>
              </a:rPr>
              <a:t>CdTe</a:t>
            </a:r>
            <a:r>
              <a:rPr lang="cs-CZ" dirty="0" smtClean="0">
                <a:solidFill>
                  <a:schemeClr val="bg1"/>
                </a:solidFill>
              </a:rPr>
              <a:t> detektoru Timepix3 na </a:t>
            </a:r>
            <a:r>
              <a:rPr lang="cs-CZ" dirty="0" err="1" smtClean="0">
                <a:solidFill>
                  <a:schemeClr val="bg1"/>
                </a:solidFill>
              </a:rPr>
              <a:t>timewalk</a:t>
            </a:r>
            <a:r>
              <a:rPr lang="cs-CZ" dirty="0" smtClean="0">
                <a:solidFill>
                  <a:schemeClr val="bg1"/>
                </a:solidFill>
              </a:rPr>
              <a:t>	Š. Malec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ovéPole 2"/>
              <p:cNvSpPr txBox="1"/>
              <p:nvPr/>
            </p:nvSpPr>
            <p:spPr>
              <a:xfrm>
                <a:off x="2771774" y="2068918"/>
                <a:ext cx="360045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sz="2800" dirty="0" smtClean="0"/>
                  <a:t>Timewalk</a:t>
                </a:r>
                <a:r>
                  <a:rPr lang="cs-CZ" sz="2800" baseline="-25000" dirty="0" smtClean="0"/>
                  <a:t>i</a:t>
                </a:r>
                <a14:m>
                  <m:oMath xmlns:m="http://schemas.openxmlformats.org/officeDocument/2006/math">
                    <m:r>
                      <a:rPr lang="cs-CZ" sz="28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cs-CZ" sz="2800" b="0" i="1" baseline="-2500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cs-CZ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sz="2800" b="0" i="1" smtClean="0">
                        <a:latin typeface="Cambria Math" panose="02040503050406030204" pitchFamily="18" charset="0"/>
                      </a:rPr>
                      <m:t>𝑡𝑟</m:t>
                    </m:r>
                    <m:r>
                      <a:rPr lang="cs-CZ" sz="2800" b="0" i="1" baseline="-25000" smtClean="0">
                        <a:latin typeface="Cambria Math" panose="02040503050406030204" pitchFamily="18" charset="0"/>
                      </a:rPr>
                      <m:t>𝑒𝑓</m:t>
                    </m:r>
                  </m:oMath>
                </a14:m>
                <a:endParaRPr lang="cs-CZ" sz="2800" baseline="-25000" dirty="0"/>
              </a:p>
            </p:txBody>
          </p:sp>
        </mc:Choice>
        <mc:Fallback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774" y="2068918"/>
                <a:ext cx="3600451" cy="430887"/>
              </a:xfrm>
              <a:prstGeom prst="rect">
                <a:avLst/>
              </a:prstGeom>
              <a:blipFill>
                <a:blip r:embed="rId3"/>
                <a:stretch>
                  <a:fillRect l="-6102" t="-23944" b="-5070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Obráze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" y="2754273"/>
            <a:ext cx="7573069" cy="3351252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0" y="6042421"/>
            <a:ext cx="90201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Bergmann, B., </a:t>
            </a:r>
            <a:r>
              <a:rPr lang="en-US" sz="1100" dirty="0" err="1"/>
              <a:t>Burian</a:t>
            </a:r>
            <a:r>
              <a:rPr lang="en-US" sz="1100" dirty="0"/>
              <a:t>, P., </a:t>
            </a:r>
            <a:r>
              <a:rPr lang="en-US" sz="1100" dirty="0" err="1"/>
              <a:t>Manek</a:t>
            </a:r>
            <a:r>
              <a:rPr lang="en-US" sz="1100" dirty="0"/>
              <a:t>, P. </a:t>
            </a:r>
            <a:r>
              <a:rPr lang="en-US" sz="1100" i="1" dirty="0"/>
              <a:t>et al.</a:t>
            </a:r>
            <a:r>
              <a:rPr lang="en-US" sz="1100" dirty="0"/>
              <a:t> 3D reconstruction of particle tracks in a 2 mm thick </a:t>
            </a:r>
            <a:r>
              <a:rPr lang="en-US" sz="1100" dirty="0" err="1"/>
              <a:t>CdTe</a:t>
            </a:r>
            <a:r>
              <a:rPr lang="en-US" sz="1100" dirty="0"/>
              <a:t> hybrid pixel detector. </a:t>
            </a:r>
            <a:r>
              <a:rPr lang="en-US" sz="1100" i="1" dirty="0"/>
              <a:t>Eur. Phys. J. C</a:t>
            </a:r>
            <a:r>
              <a:rPr lang="en-US" sz="1100" dirty="0"/>
              <a:t> </a:t>
            </a:r>
            <a:r>
              <a:rPr lang="en-US" sz="1100" b="1" dirty="0"/>
              <a:t>79, </a:t>
            </a:r>
            <a:r>
              <a:rPr lang="en-US" sz="1100" dirty="0"/>
              <a:t>165 (2019</a:t>
            </a:r>
            <a:r>
              <a:rPr lang="en-US" sz="1100" dirty="0" smtClean="0"/>
              <a:t>).</a:t>
            </a:r>
            <a:r>
              <a:rPr lang="cs-CZ" sz="1100" dirty="0" smtClean="0"/>
              <a:t> </a:t>
            </a:r>
            <a:r>
              <a:rPr lang="en-US" sz="1100" dirty="0" smtClean="0"/>
              <a:t>https</a:t>
            </a:r>
            <a:r>
              <a:rPr lang="en-US" sz="1100" dirty="0"/>
              <a:t>://doi.org/10.1140/epjc/s10052-019-6673-z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87925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6457950"/>
            <a:ext cx="9144000" cy="400050"/>
          </a:xfrm>
          <a:prstGeom prst="rect">
            <a:avLst/>
          </a:prstGeom>
          <a:solidFill>
            <a:srgbClr val="0065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0" y="0"/>
            <a:ext cx="9144000" cy="1030288"/>
          </a:xfrm>
          <a:prstGeom prst="rect">
            <a:avLst/>
          </a:prstGeom>
          <a:solidFill>
            <a:srgbClr val="0065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1030288" cy="1030288"/>
          </a:xfrm>
          <a:prstGeom prst="rect">
            <a:avLst/>
          </a:prstGeom>
          <a:solidFill>
            <a:srgbClr val="0070C0"/>
          </a:solidFill>
        </p:spPr>
      </p:pic>
      <p:sp>
        <p:nvSpPr>
          <p:cNvPr id="7" name="TextovéPole 6"/>
          <p:cNvSpPr txBox="1"/>
          <p:nvPr/>
        </p:nvSpPr>
        <p:spPr>
          <a:xfrm>
            <a:off x="3419475" y="161201"/>
            <a:ext cx="5038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4000" dirty="0" smtClean="0">
                <a:solidFill>
                  <a:schemeClr val="bg1"/>
                </a:solidFill>
                <a:cs typeface="Arial" panose="020B0604020202020204" pitchFamily="34" charset="0"/>
              </a:rPr>
              <a:t>Korekce </a:t>
            </a:r>
            <a:r>
              <a:rPr lang="cs-CZ" sz="40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timewalk</a:t>
            </a:r>
            <a:endParaRPr lang="cs-CZ" sz="4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629525" y="6488668"/>
            <a:ext cx="128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0B12DA0-84A4-4F51-ACE4-0D6BE3DDA39C}" type="slidenum">
              <a:rPr lang="cs-CZ" smtClean="0">
                <a:solidFill>
                  <a:schemeClr val="bg1"/>
                </a:solidFill>
              </a:rPr>
              <a:pPr algn="r"/>
              <a:t>11</a:t>
            </a:fld>
            <a:endParaRPr lang="cs-CZ" dirty="0" smtClean="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33375" y="1285874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Naměřené energie pixelů a jejich časové zpoždění (</a:t>
            </a:r>
            <a:r>
              <a:rPr lang="cs-CZ" sz="2400" dirty="0" err="1" smtClean="0"/>
              <a:t>timewalk</a:t>
            </a:r>
            <a:r>
              <a:rPr lang="cs-CZ" sz="2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sp>
        <p:nvSpPr>
          <p:cNvPr id="11" name="TextovéPole 10"/>
          <p:cNvSpPr txBox="1"/>
          <p:nvPr/>
        </p:nvSpPr>
        <p:spPr>
          <a:xfrm>
            <a:off x="76200" y="6473308"/>
            <a:ext cx="781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Korekce dat z </a:t>
            </a:r>
            <a:r>
              <a:rPr lang="cs-CZ" dirty="0" err="1" smtClean="0">
                <a:solidFill>
                  <a:schemeClr val="bg1"/>
                </a:solidFill>
              </a:rPr>
              <a:t>CdTe</a:t>
            </a:r>
            <a:r>
              <a:rPr lang="cs-CZ" dirty="0" smtClean="0">
                <a:solidFill>
                  <a:schemeClr val="bg1"/>
                </a:solidFill>
              </a:rPr>
              <a:t> detektoru Timepix3 na </a:t>
            </a:r>
            <a:r>
              <a:rPr lang="cs-CZ" dirty="0" err="1" smtClean="0">
                <a:solidFill>
                  <a:schemeClr val="bg1"/>
                </a:solidFill>
              </a:rPr>
              <a:t>timewalk</a:t>
            </a:r>
            <a:r>
              <a:rPr lang="cs-CZ" dirty="0" smtClean="0">
                <a:solidFill>
                  <a:schemeClr val="bg1"/>
                </a:solidFill>
              </a:rPr>
              <a:t>	Š. Malec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04" y="1916422"/>
            <a:ext cx="7300545" cy="438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64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39" y="2599592"/>
            <a:ext cx="6397672" cy="3838603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0" y="6457950"/>
            <a:ext cx="9144000" cy="400050"/>
          </a:xfrm>
          <a:prstGeom prst="rect">
            <a:avLst/>
          </a:prstGeom>
          <a:solidFill>
            <a:srgbClr val="0065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0" y="0"/>
            <a:ext cx="9144000" cy="1030288"/>
          </a:xfrm>
          <a:prstGeom prst="rect">
            <a:avLst/>
          </a:prstGeom>
          <a:solidFill>
            <a:srgbClr val="0065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1030288" cy="1030288"/>
          </a:xfrm>
          <a:prstGeom prst="rect">
            <a:avLst/>
          </a:prstGeom>
          <a:solidFill>
            <a:srgbClr val="0070C0"/>
          </a:solidFill>
        </p:spPr>
      </p:pic>
      <p:sp>
        <p:nvSpPr>
          <p:cNvPr id="7" name="TextovéPole 6"/>
          <p:cNvSpPr txBox="1"/>
          <p:nvPr/>
        </p:nvSpPr>
        <p:spPr>
          <a:xfrm>
            <a:off x="3419475" y="161201"/>
            <a:ext cx="5038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4000" dirty="0" smtClean="0">
                <a:solidFill>
                  <a:schemeClr val="bg1"/>
                </a:solidFill>
                <a:cs typeface="Arial" panose="020B0604020202020204" pitchFamily="34" charset="0"/>
              </a:rPr>
              <a:t>Korekce </a:t>
            </a:r>
            <a:r>
              <a:rPr lang="cs-CZ" sz="40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timewalk</a:t>
            </a:r>
            <a:endParaRPr lang="cs-CZ" sz="4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629525" y="6488668"/>
            <a:ext cx="128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0B12DA0-84A4-4F51-ACE4-0D6BE3DDA39C}" type="slidenum">
              <a:rPr lang="cs-CZ" smtClean="0">
                <a:solidFill>
                  <a:schemeClr val="bg1"/>
                </a:solidFill>
              </a:rPr>
              <a:pPr algn="r"/>
              <a:t>12</a:t>
            </a:fld>
            <a:endParaRPr lang="cs-CZ" dirty="0" smtClean="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33375" y="1285875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err="1" smtClean="0"/>
              <a:t>Nafitujeme</a:t>
            </a:r>
            <a:r>
              <a:rPr lang="cs-CZ" sz="2400" dirty="0" smtClean="0"/>
              <a:t> funkcí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sp>
        <p:nvSpPr>
          <p:cNvPr id="11" name="TextovéPole 10"/>
          <p:cNvSpPr txBox="1"/>
          <p:nvPr/>
        </p:nvSpPr>
        <p:spPr>
          <a:xfrm>
            <a:off x="76200" y="6473308"/>
            <a:ext cx="781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Korekce dat z </a:t>
            </a:r>
            <a:r>
              <a:rPr lang="cs-CZ" dirty="0" err="1" smtClean="0">
                <a:solidFill>
                  <a:schemeClr val="bg1"/>
                </a:solidFill>
              </a:rPr>
              <a:t>CdTe</a:t>
            </a:r>
            <a:r>
              <a:rPr lang="cs-CZ" dirty="0" smtClean="0">
                <a:solidFill>
                  <a:schemeClr val="bg1"/>
                </a:solidFill>
              </a:rPr>
              <a:t> detektoru Timepix3 na </a:t>
            </a:r>
            <a:r>
              <a:rPr lang="cs-CZ" dirty="0" err="1" smtClean="0">
                <a:solidFill>
                  <a:schemeClr val="bg1"/>
                </a:solidFill>
              </a:rPr>
              <a:t>timewalk</a:t>
            </a:r>
            <a:r>
              <a:rPr lang="cs-CZ" dirty="0" smtClean="0">
                <a:solidFill>
                  <a:schemeClr val="bg1"/>
                </a:solidFill>
              </a:rPr>
              <a:t>	Š. Malec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1381919" y="1785126"/>
                <a:ext cx="6638131" cy="5706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𝑇𝑖𝑚𝑒𝑤𝑎𝑙𝑘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  5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keV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≤30,5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keV</m:t>
                      </m:r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919" y="1785126"/>
                <a:ext cx="6638131" cy="5706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6480074" y="3653145"/>
                <a:ext cx="1978126" cy="12311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=62±13</m:t>
                      </m:r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=3,33±0,46</m:t>
                      </m:r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=0,67±0,16</m:t>
                      </m:r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=−7,2±2,5</m:t>
                      </m:r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074" y="3653145"/>
                <a:ext cx="1978126" cy="1231106"/>
              </a:xfrm>
              <a:prstGeom prst="rect">
                <a:avLst/>
              </a:prstGeom>
              <a:blipFill>
                <a:blip r:embed="rId5"/>
                <a:stretch>
                  <a:fillRect b="-445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93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842" y="3727394"/>
            <a:ext cx="5800309" cy="2900154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843" y="699489"/>
            <a:ext cx="5800309" cy="2900155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0" y="6457950"/>
            <a:ext cx="9144000" cy="400050"/>
          </a:xfrm>
          <a:prstGeom prst="rect">
            <a:avLst/>
          </a:prstGeom>
          <a:solidFill>
            <a:srgbClr val="0065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0" y="0"/>
            <a:ext cx="9144000" cy="1030288"/>
          </a:xfrm>
          <a:prstGeom prst="rect">
            <a:avLst/>
          </a:prstGeom>
          <a:solidFill>
            <a:srgbClr val="0065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1030288" cy="1030288"/>
          </a:xfrm>
          <a:prstGeom prst="rect">
            <a:avLst/>
          </a:prstGeom>
          <a:solidFill>
            <a:srgbClr val="0070C0"/>
          </a:solidFill>
        </p:spPr>
      </p:pic>
      <p:sp>
        <p:nvSpPr>
          <p:cNvPr id="7" name="TextovéPole 6"/>
          <p:cNvSpPr txBox="1"/>
          <p:nvPr/>
        </p:nvSpPr>
        <p:spPr>
          <a:xfrm>
            <a:off x="3419475" y="161201"/>
            <a:ext cx="5038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4000" dirty="0" smtClean="0">
                <a:solidFill>
                  <a:schemeClr val="bg1"/>
                </a:solidFill>
                <a:cs typeface="Arial" panose="020B0604020202020204" pitchFamily="34" charset="0"/>
              </a:rPr>
              <a:t>Korekce </a:t>
            </a:r>
            <a:r>
              <a:rPr lang="cs-CZ" sz="40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timewalk</a:t>
            </a:r>
            <a:endParaRPr lang="cs-CZ" sz="4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629525" y="6488668"/>
            <a:ext cx="128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0B12DA0-84A4-4F51-ACE4-0D6BE3DDA39C}" type="slidenum">
              <a:rPr lang="cs-CZ" smtClean="0">
                <a:solidFill>
                  <a:schemeClr val="bg1"/>
                </a:solidFill>
              </a:rPr>
              <a:pPr algn="r"/>
              <a:t>13</a:t>
            </a:fld>
            <a:endParaRPr lang="cs-CZ" dirty="0" smtClean="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33375" y="3435327"/>
            <a:ext cx="847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Aplikace</a:t>
            </a:r>
            <a:r>
              <a:rPr lang="en-US" sz="2400" dirty="0" smtClean="0"/>
              <a:t> </a:t>
            </a:r>
            <a:r>
              <a:rPr lang="en-US" sz="2400" dirty="0" err="1" smtClean="0"/>
              <a:t>korekce</a:t>
            </a:r>
            <a:r>
              <a:rPr lang="en-US" sz="2400" dirty="0" smtClean="0"/>
              <a:t> </a:t>
            </a:r>
            <a:r>
              <a:rPr lang="en-US" sz="2400" dirty="0" err="1" smtClean="0"/>
              <a:t>timewalk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detekovan</a:t>
            </a:r>
            <a:r>
              <a:rPr lang="cs-CZ" sz="2400" dirty="0" smtClean="0"/>
              <a:t>é </a:t>
            </a:r>
            <a:r>
              <a:rPr lang="cs-CZ" sz="2400" dirty="0" err="1" smtClean="0"/>
              <a:t>miony</a:t>
            </a:r>
            <a:endParaRPr lang="cs-CZ" sz="2400" dirty="0" smtClean="0"/>
          </a:p>
        </p:txBody>
      </p:sp>
      <p:sp>
        <p:nvSpPr>
          <p:cNvPr id="11" name="TextovéPole 10"/>
          <p:cNvSpPr txBox="1"/>
          <p:nvPr/>
        </p:nvSpPr>
        <p:spPr>
          <a:xfrm>
            <a:off x="76200" y="6473308"/>
            <a:ext cx="781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Korekce dat z </a:t>
            </a:r>
            <a:r>
              <a:rPr lang="cs-CZ" dirty="0" err="1" smtClean="0">
                <a:solidFill>
                  <a:schemeClr val="bg1"/>
                </a:solidFill>
              </a:rPr>
              <a:t>CdTe</a:t>
            </a:r>
            <a:r>
              <a:rPr lang="cs-CZ" dirty="0" smtClean="0">
                <a:solidFill>
                  <a:schemeClr val="bg1"/>
                </a:solidFill>
              </a:rPr>
              <a:t> detektoru Timepix3 na </a:t>
            </a:r>
            <a:r>
              <a:rPr lang="cs-CZ" dirty="0" err="1" smtClean="0">
                <a:solidFill>
                  <a:schemeClr val="bg1"/>
                </a:solidFill>
              </a:rPr>
              <a:t>timewalk</a:t>
            </a:r>
            <a:r>
              <a:rPr lang="cs-CZ" dirty="0" smtClean="0">
                <a:solidFill>
                  <a:schemeClr val="bg1"/>
                </a:solidFill>
              </a:rPr>
              <a:t>	Š. Malec</a:t>
            </a:r>
          </a:p>
        </p:txBody>
      </p:sp>
    </p:spTree>
    <p:extLst>
      <p:ext uri="{BB962C8B-B14F-4D97-AF65-F5344CB8AC3E}">
        <p14:creationId xmlns:p14="http://schemas.microsoft.com/office/powerpoint/2010/main" val="364666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260" y="2399645"/>
            <a:ext cx="5785866" cy="4339401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0" y="6457950"/>
            <a:ext cx="9144000" cy="400050"/>
          </a:xfrm>
          <a:prstGeom prst="rect">
            <a:avLst/>
          </a:prstGeom>
          <a:solidFill>
            <a:srgbClr val="0065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0" y="0"/>
            <a:ext cx="9144000" cy="1030288"/>
          </a:xfrm>
          <a:prstGeom prst="rect">
            <a:avLst/>
          </a:prstGeom>
          <a:solidFill>
            <a:srgbClr val="0065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1030288" cy="1030288"/>
          </a:xfrm>
          <a:prstGeom prst="rect">
            <a:avLst/>
          </a:prstGeom>
          <a:solidFill>
            <a:srgbClr val="0070C0"/>
          </a:solidFill>
        </p:spPr>
      </p:pic>
      <p:sp>
        <p:nvSpPr>
          <p:cNvPr id="7" name="TextovéPole 6"/>
          <p:cNvSpPr txBox="1"/>
          <p:nvPr/>
        </p:nvSpPr>
        <p:spPr>
          <a:xfrm>
            <a:off x="3419475" y="161201"/>
            <a:ext cx="5038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4000" dirty="0" smtClean="0">
                <a:solidFill>
                  <a:schemeClr val="bg1"/>
                </a:solidFill>
                <a:cs typeface="Arial" panose="020B0604020202020204" pitchFamily="34" charset="0"/>
              </a:rPr>
              <a:t>Hloubka interakce</a:t>
            </a:r>
            <a:endParaRPr lang="cs-CZ" sz="4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629525" y="6488668"/>
            <a:ext cx="128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0B12DA0-84A4-4F51-ACE4-0D6BE3DDA39C}" type="slidenum">
              <a:rPr lang="cs-CZ" smtClean="0">
                <a:solidFill>
                  <a:schemeClr val="bg1"/>
                </a:solidFill>
              </a:rPr>
              <a:pPr algn="r"/>
              <a:t>14</a:t>
            </a:fld>
            <a:endParaRPr lang="cs-CZ" dirty="0" smtClean="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33375" y="1285875"/>
            <a:ext cx="84772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Cílem je určit hloubku interakce v senzoru pouze ze znalosti naměřené energie a času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Použití interakcí </a:t>
            </a:r>
            <a:r>
              <a:rPr lang="cs-CZ" sz="2400" dirty="0" err="1" smtClean="0"/>
              <a:t>mionů</a:t>
            </a:r>
            <a:r>
              <a:rPr lang="cs-CZ" sz="2400" dirty="0" smtClean="0"/>
              <a:t> se senzorem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err="1" smtClean="0"/>
              <a:t>Vyselektování</a:t>
            </a:r>
            <a:r>
              <a:rPr lang="cs-CZ" sz="2400" dirty="0" smtClean="0"/>
              <a:t> </a:t>
            </a:r>
            <a:r>
              <a:rPr lang="cs-CZ" sz="2400" dirty="0" err="1" smtClean="0"/>
              <a:t>mionů</a:t>
            </a:r>
            <a:r>
              <a:rPr lang="cs-CZ" sz="2400" dirty="0" smtClean="0"/>
              <a:t>, jejichž stopa končí nebo začíná na okraji senzoru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sp>
        <p:nvSpPr>
          <p:cNvPr id="11" name="TextovéPole 10"/>
          <p:cNvSpPr txBox="1"/>
          <p:nvPr/>
        </p:nvSpPr>
        <p:spPr>
          <a:xfrm>
            <a:off x="76200" y="6473308"/>
            <a:ext cx="781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Korekce dat z </a:t>
            </a:r>
            <a:r>
              <a:rPr lang="cs-CZ" dirty="0" err="1" smtClean="0">
                <a:solidFill>
                  <a:schemeClr val="bg1"/>
                </a:solidFill>
              </a:rPr>
              <a:t>CdTe</a:t>
            </a:r>
            <a:r>
              <a:rPr lang="cs-CZ" dirty="0" smtClean="0">
                <a:solidFill>
                  <a:schemeClr val="bg1"/>
                </a:solidFill>
              </a:rPr>
              <a:t> detektoru Timepix3 na </a:t>
            </a:r>
            <a:r>
              <a:rPr lang="cs-CZ" dirty="0" err="1" smtClean="0">
                <a:solidFill>
                  <a:schemeClr val="bg1"/>
                </a:solidFill>
              </a:rPr>
              <a:t>timewalk</a:t>
            </a:r>
            <a:r>
              <a:rPr lang="cs-CZ" dirty="0" smtClean="0">
                <a:solidFill>
                  <a:schemeClr val="bg1"/>
                </a:solidFill>
              </a:rPr>
              <a:t>	Š. Malec</a:t>
            </a:r>
          </a:p>
        </p:txBody>
      </p:sp>
    </p:spTree>
    <p:extLst>
      <p:ext uri="{BB962C8B-B14F-4D97-AF65-F5344CB8AC3E}">
        <p14:creationId xmlns:p14="http://schemas.microsoft.com/office/powerpoint/2010/main" val="339362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16" y="2167804"/>
            <a:ext cx="5505260" cy="4128945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0" y="6457950"/>
            <a:ext cx="9144000" cy="400050"/>
          </a:xfrm>
          <a:prstGeom prst="rect">
            <a:avLst/>
          </a:prstGeom>
          <a:solidFill>
            <a:srgbClr val="0065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0" y="0"/>
            <a:ext cx="9144000" cy="1030288"/>
          </a:xfrm>
          <a:prstGeom prst="rect">
            <a:avLst/>
          </a:prstGeom>
          <a:solidFill>
            <a:srgbClr val="0065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1030288" cy="1030288"/>
          </a:xfrm>
          <a:prstGeom prst="rect">
            <a:avLst/>
          </a:prstGeom>
          <a:solidFill>
            <a:srgbClr val="0070C0"/>
          </a:solidFill>
        </p:spPr>
      </p:pic>
      <p:sp>
        <p:nvSpPr>
          <p:cNvPr id="7" name="TextovéPole 6"/>
          <p:cNvSpPr txBox="1"/>
          <p:nvPr/>
        </p:nvSpPr>
        <p:spPr>
          <a:xfrm>
            <a:off x="3419475" y="161201"/>
            <a:ext cx="5038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4000" dirty="0" smtClean="0">
                <a:solidFill>
                  <a:schemeClr val="bg1"/>
                </a:solidFill>
                <a:cs typeface="Arial" panose="020B0604020202020204" pitchFamily="34" charset="0"/>
              </a:rPr>
              <a:t>Hloubka interakce</a:t>
            </a:r>
            <a:endParaRPr lang="cs-CZ" sz="4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629525" y="6488668"/>
            <a:ext cx="128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0B12DA0-84A4-4F51-ACE4-0D6BE3DDA39C}" type="slidenum">
              <a:rPr lang="cs-CZ" smtClean="0">
                <a:solidFill>
                  <a:schemeClr val="bg1"/>
                </a:solidFill>
              </a:rPr>
              <a:pPr algn="r"/>
              <a:t>15</a:t>
            </a:fld>
            <a:endParaRPr lang="cs-CZ" dirty="0" smtClean="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33375" y="1269888"/>
            <a:ext cx="8477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Hloubka interakce určená z geometrie letu </a:t>
            </a:r>
            <a:r>
              <a:rPr lang="cs-CZ" sz="2400" dirty="0" err="1" smtClean="0"/>
              <a:t>mionu</a:t>
            </a:r>
            <a:endParaRPr lang="cs-CZ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Cílem je určit </a:t>
            </a:r>
            <a:r>
              <a:rPr lang="cs-CZ" sz="2400" i="1" dirty="0" smtClean="0"/>
              <a:t>z(t)</a:t>
            </a:r>
            <a:r>
              <a:rPr lang="cs-CZ" sz="2400" dirty="0" smtClean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sp>
        <p:nvSpPr>
          <p:cNvPr id="11" name="TextovéPole 10"/>
          <p:cNvSpPr txBox="1"/>
          <p:nvPr/>
        </p:nvSpPr>
        <p:spPr>
          <a:xfrm>
            <a:off x="76200" y="6473308"/>
            <a:ext cx="781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Korekce dat z </a:t>
            </a:r>
            <a:r>
              <a:rPr lang="cs-CZ" dirty="0" err="1" smtClean="0">
                <a:solidFill>
                  <a:schemeClr val="bg1"/>
                </a:solidFill>
              </a:rPr>
              <a:t>CdTe</a:t>
            </a:r>
            <a:r>
              <a:rPr lang="cs-CZ" dirty="0" smtClean="0">
                <a:solidFill>
                  <a:schemeClr val="bg1"/>
                </a:solidFill>
              </a:rPr>
              <a:t> detektoru Timepix3 na </a:t>
            </a:r>
            <a:r>
              <a:rPr lang="cs-CZ" dirty="0" err="1" smtClean="0">
                <a:solidFill>
                  <a:schemeClr val="bg1"/>
                </a:solidFill>
              </a:rPr>
              <a:t>timewalk</a:t>
            </a:r>
            <a:r>
              <a:rPr lang="cs-CZ" dirty="0" smtClean="0">
                <a:solidFill>
                  <a:schemeClr val="bg1"/>
                </a:solidFill>
              </a:rPr>
              <a:t>	Š. Malec</a:t>
            </a:r>
          </a:p>
        </p:txBody>
      </p:sp>
    </p:spTree>
    <p:extLst>
      <p:ext uri="{BB962C8B-B14F-4D97-AF65-F5344CB8AC3E}">
        <p14:creationId xmlns:p14="http://schemas.microsoft.com/office/powerpoint/2010/main" val="202288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6457950"/>
            <a:ext cx="9144000" cy="400050"/>
          </a:xfrm>
          <a:prstGeom prst="rect">
            <a:avLst/>
          </a:prstGeom>
          <a:solidFill>
            <a:srgbClr val="0065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0" y="0"/>
            <a:ext cx="9144000" cy="1030288"/>
          </a:xfrm>
          <a:prstGeom prst="rect">
            <a:avLst/>
          </a:prstGeom>
          <a:solidFill>
            <a:srgbClr val="0065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1030288" cy="1030288"/>
          </a:xfrm>
          <a:prstGeom prst="rect">
            <a:avLst/>
          </a:prstGeom>
          <a:solidFill>
            <a:srgbClr val="0070C0"/>
          </a:solidFill>
        </p:spPr>
      </p:pic>
      <p:sp>
        <p:nvSpPr>
          <p:cNvPr id="7" name="TextovéPole 6"/>
          <p:cNvSpPr txBox="1"/>
          <p:nvPr/>
        </p:nvSpPr>
        <p:spPr>
          <a:xfrm>
            <a:off x="3419475" y="161201"/>
            <a:ext cx="5038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4000" dirty="0" smtClean="0">
                <a:solidFill>
                  <a:schemeClr val="bg1"/>
                </a:solidFill>
                <a:cs typeface="Arial" panose="020B0604020202020204" pitchFamily="34" charset="0"/>
              </a:rPr>
              <a:t>Závě</a:t>
            </a:r>
            <a:r>
              <a:rPr lang="cs-CZ" sz="4000" dirty="0">
                <a:solidFill>
                  <a:schemeClr val="bg1"/>
                </a:solidFill>
                <a:cs typeface="Arial" panose="020B0604020202020204" pitchFamily="34" charset="0"/>
              </a:rPr>
              <a:t>r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629525" y="6488668"/>
            <a:ext cx="128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0B12DA0-84A4-4F51-ACE4-0D6BE3DDA39C}" type="slidenum">
              <a:rPr lang="cs-CZ" smtClean="0">
                <a:solidFill>
                  <a:schemeClr val="bg1"/>
                </a:solidFill>
              </a:rPr>
              <a:pPr algn="r"/>
              <a:t>16</a:t>
            </a:fld>
            <a:endParaRPr lang="cs-CZ" dirty="0" smtClean="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33375" y="1269888"/>
            <a:ext cx="8477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Určení </a:t>
            </a:r>
            <a:r>
              <a:rPr lang="cs-CZ" sz="2400" dirty="0" err="1" smtClean="0"/>
              <a:t>timewalk</a:t>
            </a:r>
            <a:r>
              <a:rPr lang="cs-CZ" sz="2400" dirty="0" smtClean="0"/>
              <a:t> pro Timepix3 s </a:t>
            </a:r>
            <a:r>
              <a:rPr lang="cs-CZ" sz="2400" dirty="0" err="1" smtClean="0"/>
              <a:t>CdTe</a:t>
            </a:r>
            <a:r>
              <a:rPr lang="cs-CZ" sz="2400" dirty="0" smtClean="0"/>
              <a:t> senzorem tloušťky 2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Aplikace korekce na </a:t>
            </a:r>
            <a:r>
              <a:rPr lang="cs-CZ" sz="2400" dirty="0" err="1" smtClean="0"/>
              <a:t>Timewalk</a:t>
            </a:r>
            <a:r>
              <a:rPr lang="cs-CZ" sz="2400" dirty="0" smtClean="0"/>
              <a:t> při detekci </a:t>
            </a:r>
            <a:r>
              <a:rPr lang="cs-CZ" sz="2400" dirty="0" err="1" smtClean="0"/>
              <a:t>mionů</a:t>
            </a:r>
            <a:endParaRPr lang="cs-CZ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Díky korekci bude možné určovat hloubku interakce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sp>
        <p:nvSpPr>
          <p:cNvPr id="11" name="TextovéPole 10"/>
          <p:cNvSpPr txBox="1"/>
          <p:nvPr/>
        </p:nvSpPr>
        <p:spPr>
          <a:xfrm>
            <a:off x="76200" y="6473308"/>
            <a:ext cx="781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Korekce dat z </a:t>
            </a:r>
            <a:r>
              <a:rPr lang="cs-CZ" dirty="0" err="1" smtClean="0">
                <a:solidFill>
                  <a:schemeClr val="bg1"/>
                </a:solidFill>
              </a:rPr>
              <a:t>CdTe</a:t>
            </a:r>
            <a:r>
              <a:rPr lang="cs-CZ" dirty="0" smtClean="0">
                <a:solidFill>
                  <a:schemeClr val="bg1"/>
                </a:solidFill>
              </a:rPr>
              <a:t> detektoru Timepix3 na </a:t>
            </a:r>
            <a:r>
              <a:rPr lang="cs-CZ" dirty="0" err="1" smtClean="0">
                <a:solidFill>
                  <a:schemeClr val="bg1"/>
                </a:solidFill>
              </a:rPr>
              <a:t>timewalk</a:t>
            </a:r>
            <a:r>
              <a:rPr lang="cs-CZ" dirty="0" smtClean="0">
                <a:solidFill>
                  <a:schemeClr val="bg1"/>
                </a:solidFill>
              </a:rPr>
              <a:t>	Š. Malec</a:t>
            </a:r>
          </a:p>
        </p:txBody>
      </p:sp>
    </p:spTree>
    <p:extLst>
      <p:ext uri="{BB962C8B-B14F-4D97-AF65-F5344CB8AC3E}">
        <p14:creationId xmlns:p14="http://schemas.microsoft.com/office/powerpoint/2010/main" val="364298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6457950"/>
            <a:ext cx="9144000" cy="400050"/>
          </a:xfrm>
          <a:prstGeom prst="rect">
            <a:avLst/>
          </a:prstGeom>
          <a:solidFill>
            <a:srgbClr val="0065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0" y="0"/>
            <a:ext cx="9144000" cy="1030288"/>
          </a:xfrm>
          <a:prstGeom prst="rect">
            <a:avLst/>
          </a:prstGeom>
          <a:solidFill>
            <a:srgbClr val="0065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1030288" cy="1030288"/>
          </a:xfrm>
          <a:prstGeom prst="rect">
            <a:avLst/>
          </a:prstGeom>
          <a:solidFill>
            <a:srgbClr val="0070C0"/>
          </a:solidFill>
        </p:spPr>
      </p:pic>
      <p:sp>
        <p:nvSpPr>
          <p:cNvPr id="10" name="TextovéPole 9"/>
          <p:cNvSpPr txBox="1"/>
          <p:nvPr/>
        </p:nvSpPr>
        <p:spPr>
          <a:xfrm>
            <a:off x="7629525" y="6488668"/>
            <a:ext cx="128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0B12DA0-84A4-4F51-ACE4-0D6BE3DDA39C}" type="slidenum">
              <a:rPr lang="cs-CZ" smtClean="0">
                <a:solidFill>
                  <a:schemeClr val="bg1"/>
                </a:solidFill>
              </a:rPr>
              <a:pPr algn="r"/>
              <a:t>17</a:t>
            </a:fld>
            <a:endParaRPr lang="cs-CZ" dirty="0" smtClean="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33375" y="3136612"/>
            <a:ext cx="8477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Děkuji za pozornost</a:t>
            </a:r>
            <a:endParaRPr lang="en-US" sz="3200" dirty="0" smtClean="0"/>
          </a:p>
        </p:txBody>
      </p:sp>
      <p:sp>
        <p:nvSpPr>
          <p:cNvPr id="11" name="TextovéPole 10"/>
          <p:cNvSpPr txBox="1"/>
          <p:nvPr/>
        </p:nvSpPr>
        <p:spPr>
          <a:xfrm>
            <a:off x="76200" y="6473308"/>
            <a:ext cx="781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Korekce dat z </a:t>
            </a:r>
            <a:r>
              <a:rPr lang="cs-CZ" dirty="0" err="1" smtClean="0">
                <a:solidFill>
                  <a:schemeClr val="bg1"/>
                </a:solidFill>
              </a:rPr>
              <a:t>CdTe</a:t>
            </a:r>
            <a:r>
              <a:rPr lang="cs-CZ" dirty="0" smtClean="0">
                <a:solidFill>
                  <a:schemeClr val="bg1"/>
                </a:solidFill>
              </a:rPr>
              <a:t> detektoru Timepix3 na </a:t>
            </a:r>
            <a:r>
              <a:rPr lang="cs-CZ" dirty="0" err="1" smtClean="0">
                <a:solidFill>
                  <a:schemeClr val="bg1"/>
                </a:solidFill>
              </a:rPr>
              <a:t>timewalk</a:t>
            </a:r>
            <a:r>
              <a:rPr lang="cs-CZ" dirty="0" smtClean="0">
                <a:solidFill>
                  <a:schemeClr val="bg1"/>
                </a:solidFill>
              </a:rPr>
              <a:t>	Š. Malec</a:t>
            </a:r>
          </a:p>
        </p:txBody>
      </p:sp>
    </p:spTree>
    <p:extLst>
      <p:ext uri="{BB962C8B-B14F-4D97-AF65-F5344CB8AC3E}">
        <p14:creationId xmlns:p14="http://schemas.microsoft.com/office/powerpoint/2010/main" val="380119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6457950"/>
            <a:ext cx="9144000" cy="400050"/>
          </a:xfrm>
          <a:prstGeom prst="rect">
            <a:avLst/>
          </a:prstGeom>
          <a:solidFill>
            <a:srgbClr val="0065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0" y="0"/>
            <a:ext cx="9144000" cy="1030288"/>
          </a:xfrm>
          <a:prstGeom prst="rect">
            <a:avLst/>
          </a:prstGeom>
          <a:solidFill>
            <a:srgbClr val="0065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1030288" cy="1030288"/>
          </a:xfrm>
          <a:prstGeom prst="rect">
            <a:avLst/>
          </a:prstGeom>
          <a:solidFill>
            <a:srgbClr val="0070C0"/>
          </a:solidFill>
        </p:spPr>
      </p:pic>
      <p:sp>
        <p:nvSpPr>
          <p:cNvPr id="7" name="TextovéPole 6"/>
          <p:cNvSpPr txBox="1"/>
          <p:nvPr/>
        </p:nvSpPr>
        <p:spPr>
          <a:xfrm>
            <a:off x="3419475" y="161201"/>
            <a:ext cx="5038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4000" dirty="0" smtClean="0">
                <a:solidFill>
                  <a:schemeClr val="bg1"/>
                </a:solidFill>
                <a:cs typeface="Arial" panose="020B0604020202020204" pitchFamily="34" charset="0"/>
              </a:rPr>
              <a:t>Obsah</a:t>
            </a:r>
            <a:endParaRPr lang="cs-CZ" sz="4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629525" y="6488668"/>
            <a:ext cx="128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0B12DA0-84A4-4F51-ACE4-0D6BE3DDA39C}" type="slidenum">
              <a:rPr lang="cs-CZ" smtClean="0">
                <a:solidFill>
                  <a:schemeClr val="bg1"/>
                </a:solidFill>
              </a:rPr>
              <a:pPr algn="r"/>
              <a:t>2</a:t>
            </a:fld>
            <a:endParaRPr lang="cs-CZ" dirty="0" smtClean="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33375" y="1285874"/>
            <a:ext cx="84772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Timepix3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Vyčítání událostí ze senzoru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err="1" smtClean="0"/>
              <a:t>Timewalk</a:t>
            </a:r>
            <a:endParaRPr lang="cs-CZ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Motivace</a:t>
            </a:r>
            <a:endParaRPr lang="cs-CZ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err="1" smtClean="0"/>
              <a:t>Comptonova</a:t>
            </a:r>
            <a:r>
              <a:rPr lang="cs-CZ" sz="2400" dirty="0" smtClean="0"/>
              <a:t> kamera</a:t>
            </a:r>
            <a:endParaRPr lang="cs-CZ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Korekce </a:t>
            </a:r>
            <a:r>
              <a:rPr lang="cs-CZ" sz="2400" dirty="0" err="1" smtClean="0"/>
              <a:t>timewalk</a:t>
            </a:r>
            <a:endParaRPr lang="cs-CZ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Hloubka interakce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Závěr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sp>
        <p:nvSpPr>
          <p:cNvPr id="13" name="TextovéPole 12"/>
          <p:cNvSpPr txBox="1"/>
          <p:nvPr/>
        </p:nvSpPr>
        <p:spPr>
          <a:xfrm>
            <a:off x="76200" y="6473308"/>
            <a:ext cx="781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Korekce dat z </a:t>
            </a:r>
            <a:r>
              <a:rPr lang="cs-CZ" dirty="0" err="1" smtClean="0">
                <a:solidFill>
                  <a:schemeClr val="bg1"/>
                </a:solidFill>
              </a:rPr>
              <a:t>CdTe</a:t>
            </a:r>
            <a:r>
              <a:rPr lang="cs-CZ" dirty="0" smtClean="0">
                <a:solidFill>
                  <a:schemeClr val="bg1"/>
                </a:solidFill>
              </a:rPr>
              <a:t> detektoru Timepix3 na </a:t>
            </a:r>
            <a:r>
              <a:rPr lang="cs-CZ" dirty="0" err="1" smtClean="0">
                <a:solidFill>
                  <a:schemeClr val="bg1"/>
                </a:solidFill>
              </a:rPr>
              <a:t>timewalk</a:t>
            </a:r>
            <a:r>
              <a:rPr lang="cs-CZ" dirty="0" smtClean="0">
                <a:solidFill>
                  <a:schemeClr val="bg1"/>
                </a:solidFill>
              </a:rPr>
              <a:t>	Š. Malec</a:t>
            </a:r>
          </a:p>
        </p:txBody>
      </p:sp>
    </p:spTree>
    <p:extLst>
      <p:ext uri="{BB962C8B-B14F-4D97-AF65-F5344CB8AC3E}">
        <p14:creationId xmlns:p14="http://schemas.microsoft.com/office/powerpoint/2010/main" val="3772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190" y="1943100"/>
            <a:ext cx="5920810" cy="4918727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0" y="6457950"/>
            <a:ext cx="9144000" cy="400050"/>
          </a:xfrm>
          <a:prstGeom prst="rect">
            <a:avLst/>
          </a:prstGeom>
          <a:solidFill>
            <a:srgbClr val="0065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0" y="0"/>
            <a:ext cx="9144000" cy="1030288"/>
          </a:xfrm>
          <a:prstGeom prst="rect">
            <a:avLst/>
          </a:prstGeom>
          <a:solidFill>
            <a:srgbClr val="0065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1030288" cy="1030288"/>
          </a:xfrm>
          <a:prstGeom prst="rect">
            <a:avLst/>
          </a:prstGeom>
          <a:solidFill>
            <a:srgbClr val="0070C0"/>
          </a:solidFill>
        </p:spPr>
      </p:pic>
      <p:sp>
        <p:nvSpPr>
          <p:cNvPr id="7" name="TextovéPole 6"/>
          <p:cNvSpPr txBox="1"/>
          <p:nvPr/>
        </p:nvSpPr>
        <p:spPr>
          <a:xfrm>
            <a:off x="3419475" y="161201"/>
            <a:ext cx="5038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solidFill>
                  <a:schemeClr val="bg1"/>
                </a:solidFill>
                <a:cs typeface="Arial" panose="020B0604020202020204" pitchFamily="34" charset="0"/>
              </a:rPr>
              <a:t>Timepix3</a:t>
            </a:r>
            <a:endParaRPr lang="cs-CZ" sz="4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629525" y="6488668"/>
            <a:ext cx="128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0B12DA0-84A4-4F51-ACE4-0D6BE3DDA39C}" type="slidenum">
              <a:rPr lang="cs-CZ" smtClean="0">
                <a:solidFill>
                  <a:schemeClr val="bg1"/>
                </a:solidFill>
              </a:rPr>
              <a:pPr algn="r"/>
              <a:t>3</a:t>
            </a:fld>
            <a:endParaRPr lang="cs-CZ" dirty="0" smtClean="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33375" y="1285874"/>
            <a:ext cx="84772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256 x 256 pixelů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130 nm </a:t>
            </a:r>
            <a:r>
              <a:rPr lang="en-US" sz="2400" dirty="0" err="1" smtClean="0"/>
              <a:t>technologie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err="1" smtClean="0"/>
              <a:t>Vyčítací</a:t>
            </a:r>
            <a:r>
              <a:rPr lang="cs-CZ" sz="2400" dirty="0" smtClean="0"/>
              <a:t> rychlost 40 Mhits·cm</a:t>
            </a:r>
            <a:r>
              <a:rPr lang="cs-CZ" sz="2400" baseline="30000" dirty="0" smtClean="0"/>
              <a:t>−2</a:t>
            </a:r>
            <a:r>
              <a:rPr lang="cs-CZ" sz="2400" dirty="0" smtClean="0"/>
              <a:t>·s</a:t>
            </a:r>
            <a:r>
              <a:rPr lang="cs-CZ" sz="2400" baseline="30000" dirty="0" smtClean="0"/>
              <a:t>−1</a:t>
            </a:r>
            <a:endParaRPr lang="en-US" sz="2400" baseline="30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Režimy použití </a:t>
            </a:r>
            <a:r>
              <a:rPr lang="cs-CZ" sz="2400" dirty="0" err="1" smtClean="0"/>
              <a:t>ToT</a:t>
            </a:r>
            <a:r>
              <a:rPr lang="cs-CZ" sz="2400" dirty="0" smtClean="0"/>
              <a:t> a </a:t>
            </a:r>
            <a:r>
              <a:rPr lang="cs-CZ" sz="2400" dirty="0" err="1" smtClean="0"/>
              <a:t>ToA</a:t>
            </a:r>
            <a:endParaRPr lang="cs-CZ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</a:t>
            </a:r>
            <a:r>
              <a:rPr lang="cs-CZ" sz="2400" smtClean="0"/>
              <a:t>o</a:t>
            </a:r>
            <a:r>
              <a:rPr lang="en-US" sz="2400" smtClean="0"/>
              <a:t>A </a:t>
            </a:r>
            <a:r>
              <a:rPr lang="cs-CZ" sz="2400" dirty="0" smtClean="0"/>
              <a:t>s časovým rozlišením</a:t>
            </a:r>
            <a:r>
              <a:rPr lang="en-US" sz="2400" dirty="0" smtClean="0"/>
              <a:t> 1</a:t>
            </a:r>
            <a:r>
              <a:rPr lang="cs-CZ" sz="2400" dirty="0" smtClean="0"/>
              <a:t>,</a:t>
            </a:r>
            <a:r>
              <a:rPr lang="en-US" sz="2400" dirty="0" smtClean="0"/>
              <a:t>56 ns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76200" y="6473308"/>
            <a:ext cx="781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Korekce dat z </a:t>
            </a:r>
            <a:r>
              <a:rPr lang="cs-CZ" dirty="0" err="1" smtClean="0">
                <a:solidFill>
                  <a:schemeClr val="bg1"/>
                </a:solidFill>
              </a:rPr>
              <a:t>CdTe</a:t>
            </a:r>
            <a:r>
              <a:rPr lang="cs-CZ" dirty="0" smtClean="0">
                <a:solidFill>
                  <a:schemeClr val="bg1"/>
                </a:solidFill>
              </a:rPr>
              <a:t> detektoru Timepix3 na </a:t>
            </a:r>
            <a:r>
              <a:rPr lang="cs-CZ" dirty="0" err="1" smtClean="0">
                <a:solidFill>
                  <a:schemeClr val="bg1"/>
                </a:solidFill>
              </a:rPr>
              <a:t>timewalk</a:t>
            </a:r>
            <a:r>
              <a:rPr lang="cs-CZ" dirty="0" smtClean="0">
                <a:solidFill>
                  <a:schemeClr val="bg1"/>
                </a:solidFill>
              </a:rPr>
              <a:t>	Š. Malec</a:t>
            </a:r>
          </a:p>
        </p:txBody>
      </p:sp>
    </p:spTree>
    <p:extLst>
      <p:ext uri="{BB962C8B-B14F-4D97-AF65-F5344CB8AC3E}">
        <p14:creationId xmlns:p14="http://schemas.microsoft.com/office/powerpoint/2010/main" val="299155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6457950"/>
            <a:ext cx="9144000" cy="400050"/>
          </a:xfrm>
          <a:prstGeom prst="rect">
            <a:avLst/>
          </a:prstGeom>
          <a:solidFill>
            <a:srgbClr val="0065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0" y="0"/>
            <a:ext cx="9144000" cy="1030288"/>
          </a:xfrm>
          <a:prstGeom prst="rect">
            <a:avLst/>
          </a:prstGeom>
          <a:solidFill>
            <a:srgbClr val="0065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1030288" cy="1030288"/>
          </a:xfrm>
          <a:prstGeom prst="rect">
            <a:avLst/>
          </a:prstGeom>
          <a:solidFill>
            <a:srgbClr val="0070C0"/>
          </a:solidFill>
        </p:spPr>
      </p:pic>
      <p:sp>
        <p:nvSpPr>
          <p:cNvPr id="7" name="TextovéPole 6"/>
          <p:cNvSpPr txBox="1"/>
          <p:nvPr/>
        </p:nvSpPr>
        <p:spPr>
          <a:xfrm>
            <a:off x="1657349" y="161201"/>
            <a:ext cx="6800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4000" dirty="0" smtClean="0">
                <a:solidFill>
                  <a:schemeClr val="bg1"/>
                </a:solidFill>
                <a:cs typeface="Arial" panose="020B0604020202020204" pitchFamily="34" charset="0"/>
              </a:rPr>
              <a:t>Vyčítání událostí ze senzoru</a:t>
            </a:r>
            <a:endParaRPr lang="cs-CZ" sz="4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629525" y="6488668"/>
            <a:ext cx="128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0B12DA0-84A4-4F51-ACE4-0D6BE3DDA39C}" type="slidenum">
              <a:rPr lang="cs-CZ" smtClean="0">
                <a:solidFill>
                  <a:schemeClr val="bg1"/>
                </a:solidFill>
              </a:rPr>
              <a:pPr algn="r"/>
              <a:t>4</a:t>
            </a:fld>
            <a:endParaRPr lang="cs-CZ" dirty="0" smtClean="0">
              <a:solidFill>
                <a:schemeClr val="bg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6200" y="6473308"/>
            <a:ext cx="781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Korekce dat z </a:t>
            </a:r>
            <a:r>
              <a:rPr lang="cs-CZ" dirty="0" err="1" smtClean="0">
                <a:solidFill>
                  <a:schemeClr val="bg1"/>
                </a:solidFill>
              </a:rPr>
              <a:t>CdTe</a:t>
            </a:r>
            <a:r>
              <a:rPr lang="cs-CZ" dirty="0" smtClean="0">
                <a:solidFill>
                  <a:schemeClr val="bg1"/>
                </a:solidFill>
              </a:rPr>
              <a:t> detektoru Timepix3 na </a:t>
            </a:r>
            <a:r>
              <a:rPr lang="cs-CZ" dirty="0" err="1" smtClean="0">
                <a:solidFill>
                  <a:schemeClr val="bg1"/>
                </a:solidFill>
              </a:rPr>
              <a:t>timewalk</a:t>
            </a:r>
            <a:r>
              <a:rPr lang="cs-CZ" dirty="0" smtClean="0">
                <a:solidFill>
                  <a:schemeClr val="bg1"/>
                </a:solidFill>
              </a:rPr>
              <a:t>	Š. Malec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338" y="1045646"/>
            <a:ext cx="4475323" cy="239219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1" y="3483206"/>
            <a:ext cx="8682654" cy="281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84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6457950"/>
            <a:ext cx="9144000" cy="400050"/>
          </a:xfrm>
          <a:prstGeom prst="rect">
            <a:avLst/>
          </a:prstGeom>
          <a:solidFill>
            <a:srgbClr val="0065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0" y="0"/>
            <a:ext cx="9144000" cy="1030288"/>
          </a:xfrm>
          <a:prstGeom prst="rect">
            <a:avLst/>
          </a:prstGeom>
          <a:solidFill>
            <a:srgbClr val="0065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1030288" cy="1030288"/>
          </a:xfrm>
          <a:prstGeom prst="rect">
            <a:avLst/>
          </a:prstGeom>
          <a:solidFill>
            <a:srgbClr val="0070C0"/>
          </a:solidFill>
        </p:spPr>
      </p:pic>
      <p:sp>
        <p:nvSpPr>
          <p:cNvPr id="7" name="TextovéPole 6"/>
          <p:cNvSpPr txBox="1"/>
          <p:nvPr/>
        </p:nvSpPr>
        <p:spPr>
          <a:xfrm>
            <a:off x="1657349" y="161201"/>
            <a:ext cx="6800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40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Timewalk</a:t>
            </a:r>
            <a:endParaRPr lang="cs-CZ" sz="4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629525" y="6488668"/>
            <a:ext cx="128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0B12DA0-84A4-4F51-ACE4-0D6BE3DDA39C}" type="slidenum">
              <a:rPr lang="cs-CZ" smtClean="0">
                <a:solidFill>
                  <a:schemeClr val="bg1"/>
                </a:solidFill>
              </a:rPr>
              <a:pPr algn="r"/>
              <a:t>5</a:t>
            </a:fld>
            <a:endParaRPr lang="cs-CZ" dirty="0" smtClean="0">
              <a:solidFill>
                <a:schemeClr val="bg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6200" y="6473308"/>
            <a:ext cx="781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Korekce dat z </a:t>
            </a:r>
            <a:r>
              <a:rPr lang="cs-CZ" dirty="0" err="1" smtClean="0">
                <a:solidFill>
                  <a:schemeClr val="bg1"/>
                </a:solidFill>
              </a:rPr>
              <a:t>CdTe</a:t>
            </a:r>
            <a:r>
              <a:rPr lang="cs-CZ" dirty="0" smtClean="0">
                <a:solidFill>
                  <a:schemeClr val="bg1"/>
                </a:solidFill>
              </a:rPr>
              <a:t> detektoru Timepix3 na </a:t>
            </a:r>
            <a:r>
              <a:rPr lang="cs-CZ" dirty="0" err="1" smtClean="0">
                <a:solidFill>
                  <a:schemeClr val="bg1"/>
                </a:solidFill>
              </a:rPr>
              <a:t>timewalk</a:t>
            </a:r>
            <a:r>
              <a:rPr lang="cs-CZ" dirty="0" smtClean="0">
                <a:solidFill>
                  <a:schemeClr val="bg1"/>
                </a:solidFill>
              </a:rPr>
              <a:t>	Š. Malec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333375" y="1285874"/>
            <a:ext cx="8477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Rozdíl času za který 2 události o různé amplitudě překonají </a:t>
            </a:r>
            <a:r>
              <a:rPr lang="cs-CZ" sz="2400" dirty="0" err="1" smtClean="0"/>
              <a:t>treshold</a:t>
            </a:r>
            <a:r>
              <a:rPr lang="cs-CZ" sz="2400" dirty="0" smtClean="0"/>
              <a:t>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cs-CZ" sz="2400" dirty="0" smtClean="0"/>
              <a:t> dochází k pozdější detekci pulzů s nízkou amplitudou (malou energií)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25" y="2564100"/>
            <a:ext cx="6200775" cy="381480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-33339" y="5609464"/>
            <a:ext cx="3381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Bergmann, B., </a:t>
            </a:r>
            <a:r>
              <a:rPr lang="en-US" sz="1100" dirty="0" err="1"/>
              <a:t>Burian</a:t>
            </a:r>
            <a:r>
              <a:rPr lang="en-US" sz="1100" dirty="0"/>
              <a:t>, P., </a:t>
            </a:r>
            <a:r>
              <a:rPr lang="en-US" sz="1100" dirty="0" err="1"/>
              <a:t>Manek</a:t>
            </a:r>
            <a:r>
              <a:rPr lang="en-US" sz="1100" dirty="0"/>
              <a:t>, P. </a:t>
            </a:r>
            <a:r>
              <a:rPr lang="en-US" sz="1100" i="1" dirty="0"/>
              <a:t>et al.</a:t>
            </a:r>
            <a:r>
              <a:rPr lang="en-US" sz="1100" dirty="0"/>
              <a:t> 3D reconstruction of particle tracks in a 2 mm thick </a:t>
            </a:r>
            <a:r>
              <a:rPr lang="en-US" sz="1100" dirty="0" err="1"/>
              <a:t>CdTe</a:t>
            </a:r>
            <a:r>
              <a:rPr lang="en-US" sz="1100" dirty="0"/>
              <a:t> hybrid pixel detector. </a:t>
            </a:r>
            <a:r>
              <a:rPr lang="en-US" sz="1100" i="1" dirty="0"/>
              <a:t>Eur. Phys. J. C</a:t>
            </a:r>
            <a:r>
              <a:rPr lang="en-US" sz="1100" dirty="0"/>
              <a:t> </a:t>
            </a:r>
            <a:r>
              <a:rPr lang="en-US" sz="1100" b="1" dirty="0"/>
              <a:t>79, </a:t>
            </a:r>
            <a:r>
              <a:rPr lang="en-US" sz="1100" dirty="0"/>
              <a:t>165 (2019</a:t>
            </a:r>
            <a:r>
              <a:rPr lang="en-US" sz="1100" dirty="0" smtClean="0"/>
              <a:t>).</a:t>
            </a:r>
            <a:r>
              <a:rPr lang="cs-CZ" sz="1100" dirty="0" smtClean="0"/>
              <a:t> </a:t>
            </a:r>
            <a:r>
              <a:rPr lang="en-US" sz="1100" dirty="0" smtClean="0"/>
              <a:t>https</a:t>
            </a:r>
            <a:r>
              <a:rPr lang="en-US" sz="1100" dirty="0"/>
              <a:t>://doi.org/10.1140/epjc/s10052-019-6673-z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378331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44" y="2886252"/>
            <a:ext cx="7316683" cy="2996188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0" y="6457950"/>
            <a:ext cx="9144000" cy="400050"/>
          </a:xfrm>
          <a:prstGeom prst="rect">
            <a:avLst/>
          </a:prstGeom>
          <a:solidFill>
            <a:srgbClr val="0065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0" y="0"/>
            <a:ext cx="9144000" cy="1030288"/>
          </a:xfrm>
          <a:prstGeom prst="rect">
            <a:avLst/>
          </a:prstGeom>
          <a:solidFill>
            <a:srgbClr val="0065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1030288" cy="1030288"/>
          </a:xfrm>
          <a:prstGeom prst="rect">
            <a:avLst/>
          </a:prstGeom>
          <a:solidFill>
            <a:srgbClr val="0070C0"/>
          </a:solidFill>
        </p:spPr>
      </p:pic>
      <p:sp>
        <p:nvSpPr>
          <p:cNvPr id="7" name="TextovéPole 6"/>
          <p:cNvSpPr txBox="1"/>
          <p:nvPr/>
        </p:nvSpPr>
        <p:spPr>
          <a:xfrm>
            <a:off x="1657349" y="161201"/>
            <a:ext cx="6800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4000" dirty="0" err="1">
                <a:solidFill>
                  <a:schemeClr val="bg1"/>
                </a:solidFill>
                <a:cs typeface="Arial" panose="020B0604020202020204" pitchFamily="34" charset="0"/>
              </a:rPr>
              <a:t>Timewalk</a:t>
            </a:r>
            <a:endParaRPr lang="cs-CZ" sz="4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629525" y="6488668"/>
            <a:ext cx="128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0B12DA0-84A4-4F51-ACE4-0D6BE3DDA39C}" type="slidenum">
              <a:rPr lang="cs-CZ" smtClean="0">
                <a:solidFill>
                  <a:schemeClr val="bg1"/>
                </a:solidFill>
              </a:rPr>
              <a:pPr algn="r"/>
              <a:t>6</a:t>
            </a:fld>
            <a:endParaRPr lang="cs-CZ" dirty="0" smtClean="0">
              <a:solidFill>
                <a:schemeClr val="bg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6200" y="6473308"/>
            <a:ext cx="781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Korekce dat z </a:t>
            </a:r>
            <a:r>
              <a:rPr lang="cs-CZ" dirty="0" err="1" smtClean="0">
                <a:solidFill>
                  <a:schemeClr val="bg1"/>
                </a:solidFill>
              </a:rPr>
              <a:t>CdTe</a:t>
            </a:r>
            <a:r>
              <a:rPr lang="cs-CZ" dirty="0" smtClean="0">
                <a:solidFill>
                  <a:schemeClr val="bg1"/>
                </a:solidFill>
              </a:rPr>
              <a:t> detektoru Timepix3 na </a:t>
            </a:r>
            <a:r>
              <a:rPr lang="cs-CZ" dirty="0" err="1" smtClean="0">
                <a:solidFill>
                  <a:schemeClr val="bg1"/>
                </a:solidFill>
              </a:rPr>
              <a:t>timewalk</a:t>
            </a:r>
            <a:r>
              <a:rPr lang="cs-CZ" dirty="0" smtClean="0">
                <a:solidFill>
                  <a:schemeClr val="bg1"/>
                </a:solidFill>
              </a:rPr>
              <a:t>	Š. Malec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333375" y="1285874"/>
            <a:ext cx="8477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err="1" smtClean="0"/>
              <a:t>Timewalk</a:t>
            </a:r>
            <a:r>
              <a:rPr lang="cs-CZ" sz="2400" dirty="0" smtClean="0"/>
              <a:t> – eliminujeme experimentálně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Offset – konstantní pro každou </a:t>
            </a:r>
            <a:r>
              <a:rPr lang="cs-CZ" sz="2400" dirty="0"/>
              <a:t>i</a:t>
            </a:r>
            <a:r>
              <a:rPr lang="cs-CZ" sz="2400" dirty="0" smtClean="0"/>
              <a:t>nterakci </a:t>
            </a:r>
            <a:r>
              <a:rPr lang="cs-CZ" sz="2400" dirty="0" smtClean="0"/>
              <a:t>s detektorem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Drift – závisí na použitém senzoru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69347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906" y="3843320"/>
            <a:ext cx="5481196" cy="2740598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0" y="6457950"/>
            <a:ext cx="9144000" cy="400050"/>
          </a:xfrm>
          <a:prstGeom prst="rect">
            <a:avLst/>
          </a:prstGeom>
          <a:solidFill>
            <a:srgbClr val="0065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0" y="0"/>
            <a:ext cx="9144000" cy="1030288"/>
          </a:xfrm>
          <a:prstGeom prst="rect">
            <a:avLst/>
          </a:prstGeom>
          <a:solidFill>
            <a:srgbClr val="0065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1030288" cy="1030288"/>
          </a:xfrm>
          <a:prstGeom prst="rect">
            <a:avLst/>
          </a:prstGeom>
          <a:solidFill>
            <a:srgbClr val="0070C0"/>
          </a:solidFill>
        </p:spPr>
      </p:pic>
      <p:sp>
        <p:nvSpPr>
          <p:cNvPr id="7" name="TextovéPole 6"/>
          <p:cNvSpPr txBox="1"/>
          <p:nvPr/>
        </p:nvSpPr>
        <p:spPr>
          <a:xfrm>
            <a:off x="3419475" y="161201"/>
            <a:ext cx="5038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4000" dirty="0" smtClean="0">
                <a:solidFill>
                  <a:schemeClr val="bg1"/>
                </a:solidFill>
                <a:cs typeface="Arial" panose="020B0604020202020204" pitchFamily="34" charset="0"/>
              </a:rPr>
              <a:t>Motivace</a:t>
            </a:r>
            <a:endParaRPr lang="cs-CZ" sz="4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629525" y="6488668"/>
            <a:ext cx="128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0B12DA0-84A4-4F51-ACE4-0D6BE3DDA39C}" type="slidenum">
              <a:rPr lang="cs-CZ" smtClean="0">
                <a:solidFill>
                  <a:schemeClr val="bg1"/>
                </a:solidFill>
              </a:rPr>
              <a:pPr algn="r"/>
              <a:t>7</a:t>
            </a:fld>
            <a:endParaRPr lang="cs-CZ" dirty="0" smtClean="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33375" y="1285874"/>
            <a:ext cx="84772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Přesné určení hloubky interakce v senzoru detektoru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Pro vytvoření jednočipové </a:t>
            </a:r>
            <a:r>
              <a:rPr lang="cs-CZ" sz="2400" dirty="0" err="1" smtClean="0"/>
              <a:t>Comptonovy</a:t>
            </a:r>
            <a:r>
              <a:rPr lang="cs-CZ" sz="2400" dirty="0" smtClean="0"/>
              <a:t> kamery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Velký rozptyl doby sběru interakce </a:t>
            </a:r>
            <a:r>
              <a:rPr lang="cs-CZ" sz="2400" dirty="0" err="1" smtClean="0"/>
              <a:t>mionů</a:t>
            </a:r>
            <a:r>
              <a:rPr lang="cs-CZ" sz="2400" dirty="0" smtClean="0"/>
              <a:t> se senzorem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2400" dirty="0" smtClean="0"/>
              <a:t> </a:t>
            </a:r>
            <a:r>
              <a:rPr lang="en-US" sz="2400" dirty="0" err="1" smtClean="0"/>
              <a:t>pode</a:t>
            </a:r>
            <a:r>
              <a:rPr lang="cs-CZ" sz="2400" dirty="0" smtClean="0"/>
              <a:t>zření na </a:t>
            </a:r>
            <a:r>
              <a:rPr lang="cs-CZ" sz="2400" dirty="0" err="1" smtClean="0"/>
              <a:t>timewalk</a:t>
            </a:r>
            <a:endParaRPr lang="cs-CZ" sz="2400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Detekce </a:t>
            </a:r>
            <a:r>
              <a:rPr lang="cs-CZ" sz="2400" dirty="0" err="1" smtClean="0"/>
              <a:t>mionů</a:t>
            </a:r>
            <a:r>
              <a:rPr lang="cs-CZ" sz="2400" dirty="0" smtClean="0"/>
              <a:t> pro vytvoření rekonstrukce hloubky interakce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Možné zkvalitnění vyhodnocení naměřených dat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sp>
        <p:nvSpPr>
          <p:cNvPr id="11" name="TextovéPole 10"/>
          <p:cNvSpPr txBox="1"/>
          <p:nvPr/>
        </p:nvSpPr>
        <p:spPr>
          <a:xfrm>
            <a:off x="76200" y="6473308"/>
            <a:ext cx="781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Korekce dat z </a:t>
            </a:r>
            <a:r>
              <a:rPr lang="cs-CZ" dirty="0" err="1" smtClean="0">
                <a:solidFill>
                  <a:schemeClr val="bg1"/>
                </a:solidFill>
              </a:rPr>
              <a:t>CdTe</a:t>
            </a:r>
            <a:r>
              <a:rPr lang="cs-CZ" dirty="0" smtClean="0">
                <a:solidFill>
                  <a:schemeClr val="bg1"/>
                </a:solidFill>
              </a:rPr>
              <a:t> detektoru Timepix3 na </a:t>
            </a:r>
            <a:r>
              <a:rPr lang="cs-CZ" dirty="0" err="1" smtClean="0">
                <a:solidFill>
                  <a:schemeClr val="bg1"/>
                </a:solidFill>
              </a:rPr>
              <a:t>timewalk</a:t>
            </a:r>
            <a:r>
              <a:rPr lang="cs-CZ" dirty="0" smtClean="0">
                <a:solidFill>
                  <a:schemeClr val="bg1"/>
                </a:solidFill>
              </a:rPr>
              <a:t>	Š. Malec</a:t>
            </a:r>
          </a:p>
        </p:txBody>
      </p:sp>
    </p:spTree>
    <p:extLst>
      <p:ext uri="{BB962C8B-B14F-4D97-AF65-F5344CB8AC3E}">
        <p14:creationId xmlns:p14="http://schemas.microsoft.com/office/powerpoint/2010/main" val="276971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372457"/>
            <a:ext cx="5661025" cy="339661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88" y="1881267"/>
            <a:ext cx="3363912" cy="4659704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0" y="6457950"/>
            <a:ext cx="9144000" cy="400050"/>
          </a:xfrm>
          <a:prstGeom prst="rect">
            <a:avLst/>
          </a:prstGeom>
          <a:solidFill>
            <a:srgbClr val="0065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0" y="0"/>
            <a:ext cx="9144000" cy="1030288"/>
          </a:xfrm>
          <a:prstGeom prst="rect">
            <a:avLst/>
          </a:prstGeom>
          <a:solidFill>
            <a:srgbClr val="0065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1030288" cy="1030288"/>
          </a:xfrm>
          <a:prstGeom prst="rect">
            <a:avLst/>
          </a:prstGeom>
          <a:solidFill>
            <a:srgbClr val="0070C0"/>
          </a:solidFill>
        </p:spPr>
      </p:pic>
      <p:sp>
        <p:nvSpPr>
          <p:cNvPr id="7" name="TextovéPole 6"/>
          <p:cNvSpPr txBox="1"/>
          <p:nvPr/>
        </p:nvSpPr>
        <p:spPr>
          <a:xfrm>
            <a:off x="3419475" y="161201"/>
            <a:ext cx="5038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40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Comptonova</a:t>
            </a:r>
            <a:r>
              <a:rPr lang="cs-CZ" sz="4000" dirty="0" smtClean="0">
                <a:solidFill>
                  <a:schemeClr val="bg1"/>
                </a:solidFill>
                <a:cs typeface="Arial" panose="020B0604020202020204" pitchFamily="34" charset="0"/>
              </a:rPr>
              <a:t> kamera</a:t>
            </a:r>
            <a:endParaRPr lang="cs-CZ" sz="4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629525" y="6488668"/>
            <a:ext cx="128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0B12DA0-84A4-4F51-ACE4-0D6BE3DDA39C}" type="slidenum">
              <a:rPr lang="cs-CZ" smtClean="0">
                <a:solidFill>
                  <a:schemeClr val="bg1"/>
                </a:solidFill>
              </a:rPr>
              <a:pPr algn="r"/>
              <a:t>8</a:t>
            </a:fld>
            <a:endParaRPr lang="cs-CZ" dirty="0" smtClean="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33375" y="1285874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Využití </a:t>
            </a:r>
            <a:r>
              <a:rPr lang="cs-CZ" sz="2400" dirty="0" err="1" smtClean="0"/>
              <a:t>Comptonova</a:t>
            </a:r>
            <a:r>
              <a:rPr lang="cs-CZ" sz="2400" dirty="0" smtClean="0"/>
              <a:t> rozptylu pro konstrukci detektoru</a:t>
            </a:r>
            <a:endParaRPr lang="cs-CZ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sp>
        <p:nvSpPr>
          <p:cNvPr id="11" name="TextovéPole 10"/>
          <p:cNvSpPr txBox="1"/>
          <p:nvPr/>
        </p:nvSpPr>
        <p:spPr>
          <a:xfrm>
            <a:off x="76200" y="6473308"/>
            <a:ext cx="781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Korekce dat z </a:t>
            </a:r>
            <a:r>
              <a:rPr lang="cs-CZ" dirty="0" err="1" smtClean="0">
                <a:solidFill>
                  <a:schemeClr val="bg1"/>
                </a:solidFill>
              </a:rPr>
              <a:t>CdTe</a:t>
            </a:r>
            <a:r>
              <a:rPr lang="cs-CZ" dirty="0" smtClean="0">
                <a:solidFill>
                  <a:schemeClr val="bg1"/>
                </a:solidFill>
              </a:rPr>
              <a:t> detektoru Timepix3 na </a:t>
            </a:r>
            <a:r>
              <a:rPr lang="cs-CZ" dirty="0" err="1" smtClean="0">
                <a:solidFill>
                  <a:schemeClr val="bg1"/>
                </a:solidFill>
              </a:rPr>
              <a:t>timewalk</a:t>
            </a:r>
            <a:r>
              <a:rPr lang="cs-CZ" dirty="0" smtClean="0">
                <a:solidFill>
                  <a:schemeClr val="bg1"/>
                </a:solidFill>
              </a:rPr>
              <a:t>	Š. Malec</a:t>
            </a:r>
          </a:p>
        </p:txBody>
      </p:sp>
    </p:spTree>
    <p:extLst>
      <p:ext uri="{BB962C8B-B14F-4D97-AF65-F5344CB8AC3E}">
        <p14:creationId xmlns:p14="http://schemas.microsoft.com/office/powerpoint/2010/main" val="91233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" y="2754273"/>
            <a:ext cx="7573069" cy="3351252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0" y="6457950"/>
            <a:ext cx="9144000" cy="400050"/>
          </a:xfrm>
          <a:prstGeom prst="rect">
            <a:avLst/>
          </a:prstGeom>
          <a:solidFill>
            <a:srgbClr val="0065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0" y="0"/>
            <a:ext cx="9144000" cy="1030288"/>
          </a:xfrm>
          <a:prstGeom prst="rect">
            <a:avLst/>
          </a:prstGeom>
          <a:solidFill>
            <a:srgbClr val="0065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1030288" cy="1030288"/>
          </a:xfrm>
          <a:prstGeom prst="rect">
            <a:avLst/>
          </a:prstGeom>
          <a:solidFill>
            <a:srgbClr val="0070C0"/>
          </a:solidFill>
        </p:spPr>
      </p:pic>
      <p:sp>
        <p:nvSpPr>
          <p:cNvPr id="7" name="TextovéPole 6"/>
          <p:cNvSpPr txBox="1"/>
          <p:nvPr/>
        </p:nvSpPr>
        <p:spPr>
          <a:xfrm>
            <a:off x="3419475" y="161201"/>
            <a:ext cx="5038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4000" dirty="0" smtClean="0">
                <a:solidFill>
                  <a:schemeClr val="bg1"/>
                </a:solidFill>
                <a:cs typeface="Arial" panose="020B0604020202020204" pitchFamily="34" charset="0"/>
              </a:rPr>
              <a:t>Korekce </a:t>
            </a:r>
            <a:r>
              <a:rPr lang="cs-CZ" sz="40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timewalk</a:t>
            </a:r>
            <a:endParaRPr lang="cs-CZ" sz="4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629525" y="6488668"/>
            <a:ext cx="128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0B12DA0-84A4-4F51-ACE4-0D6BE3DDA39C}" type="slidenum">
              <a:rPr lang="cs-CZ" smtClean="0">
                <a:solidFill>
                  <a:schemeClr val="bg1"/>
                </a:solidFill>
              </a:rPr>
              <a:pPr algn="r"/>
              <a:t>9</a:t>
            </a:fld>
            <a:endParaRPr lang="cs-CZ" dirty="0" smtClean="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33375" y="1285874"/>
            <a:ext cx="84772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Ozařování senzoru vzorkem </a:t>
            </a:r>
            <a:r>
              <a:rPr lang="cs-CZ" sz="2400" baseline="30000" dirty="0" smtClean="0"/>
              <a:t>241</a:t>
            </a:r>
            <a:r>
              <a:rPr lang="cs-CZ" sz="2400" dirty="0" smtClean="0"/>
              <a:t>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Vybereme pouze 4-pixelové </a:t>
            </a:r>
            <a:r>
              <a:rPr lang="cs-CZ" sz="2400" dirty="0" smtClean="0"/>
              <a:t>clustery s energií 59,5 </a:t>
            </a:r>
            <a:r>
              <a:rPr lang="cs-CZ" sz="2400" dirty="0" err="1" smtClean="0"/>
              <a:t>keV</a:t>
            </a:r>
            <a:r>
              <a:rPr lang="cs-CZ" sz="2400" dirty="0" smtClean="0"/>
              <a:t> </a:t>
            </a:r>
            <a:r>
              <a:rPr lang="cs-CZ" sz="2400" dirty="0" smtClean="0"/>
              <a:t>takové, kde má jeden pixel energii 29,5 – 31,5 </a:t>
            </a:r>
            <a:r>
              <a:rPr lang="cs-CZ" sz="2400" dirty="0" err="1" smtClean="0"/>
              <a:t>keV</a:t>
            </a:r>
            <a:r>
              <a:rPr lang="cs-CZ" sz="24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Pixely s energií 29,5 – 31,5 </a:t>
            </a:r>
            <a:r>
              <a:rPr lang="cs-CZ" sz="2400" dirty="0" err="1" smtClean="0"/>
              <a:t>keV</a:t>
            </a:r>
            <a:r>
              <a:rPr lang="cs-CZ" sz="2400" dirty="0" smtClean="0"/>
              <a:t> bereme jako referenční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sp>
        <p:nvSpPr>
          <p:cNvPr id="11" name="TextovéPole 10"/>
          <p:cNvSpPr txBox="1"/>
          <p:nvPr/>
        </p:nvSpPr>
        <p:spPr>
          <a:xfrm>
            <a:off x="76200" y="6473308"/>
            <a:ext cx="781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Korekce dat z </a:t>
            </a:r>
            <a:r>
              <a:rPr lang="cs-CZ" dirty="0" err="1" smtClean="0">
                <a:solidFill>
                  <a:schemeClr val="bg1"/>
                </a:solidFill>
              </a:rPr>
              <a:t>CdTe</a:t>
            </a:r>
            <a:r>
              <a:rPr lang="cs-CZ" dirty="0" smtClean="0">
                <a:solidFill>
                  <a:schemeClr val="bg1"/>
                </a:solidFill>
              </a:rPr>
              <a:t> detektoru Timepix3 na </a:t>
            </a:r>
            <a:r>
              <a:rPr lang="cs-CZ" dirty="0" err="1" smtClean="0">
                <a:solidFill>
                  <a:schemeClr val="bg1"/>
                </a:solidFill>
              </a:rPr>
              <a:t>timewalk</a:t>
            </a:r>
            <a:r>
              <a:rPr lang="cs-CZ" dirty="0" smtClean="0">
                <a:solidFill>
                  <a:schemeClr val="bg1"/>
                </a:solidFill>
              </a:rPr>
              <a:t>	Š. Malec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0" y="6042421"/>
            <a:ext cx="90201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Bergmann, B., </a:t>
            </a:r>
            <a:r>
              <a:rPr lang="en-US" sz="1100" dirty="0" err="1"/>
              <a:t>Burian</a:t>
            </a:r>
            <a:r>
              <a:rPr lang="en-US" sz="1100" dirty="0"/>
              <a:t>, P., </a:t>
            </a:r>
            <a:r>
              <a:rPr lang="en-US" sz="1100" dirty="0" err="1"/>
              <a:t>Manek</a:t>
            </a:r>
            <a:r>
              <a:rPr lang="en-US" sz="1100" dirty="0"/>
              <a:t>, P. </a:t>
            </a:r>
            <a:r>
              <a:rPr lang="en-US" sz="1100" i="1" dirty="0"/>
              <a:t>et al.</a:t>
            </a:r>
            <a:r>
              <a:rPr lang="en-US" sz="1100" dirty="0"/>
              <a:t> 3D reconstruction of particle tracks in a 2 mm thick </a:t>
            </a:r>
            <a:r>
              <a:rPr lang="en-US" sz="1100" dirty="0" err="1"/>
              <a:t>CdTe</a:t>
            </a:r>
            <a:r>
              <a:rPr lang="en-US" sz="1100" dirty="0"/>
              <a:t> hybrid pixel detector. </a:t>
            </a:r>
            <a:r>
              <a:rPr lang="en-US" sz="1100" i="1" dirty="0"/>
              <a:t>Eur. Phys. J. C</a:t>
            </a:r>
            <a:r>
              <a:rPr lang="en-US" sz="1100" dirty="0"/>
              <a:t> </a:t>
            </a:r>
            <a:r>
              <a:rPr lang="en-US" sz="1100" b="1" dirty="0"/>
              <a:t>79, </a:t>
            </a:r>
            <a:r>
              <a:rPr lang="en-US" sz="1100" dirty="0"/>
              <a:t>165 (2019</a:t>
            </a:r>
            <a:r>
              <a:rPr lang="en-US" sz="1100" dirty="0" smtClean="0"/>
              <a:t>).</a:t>
            </a:r>
            <a:r>
              <a:rPr lang="cs-CZ" sz="1100" dirty="0" smtClean="0"/>
              <a:t> </a:t>
            </a:r>
            <a:r>
              <a:rPr lang="en-US" sz="1100" dirty="0" smtClean="0"/>
              <a:t>https</a:t>
            </a:r>
            <a:r>
              <a:rPr lang="en-US" sz="1100" dirty="0"/>
              <a:t>://doi.org/10.1140/epjc/s10052-019-6673-z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64673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617</TotalTime>
  <Words>495</Words>
  <Application>Microsoft Office PowerPoint</Application>
  <PresentationFormat>Předvádění na obrazovce (4:3)</PresentationFormat>
  <Paragraphs>97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Motiv Office</vt:lpstr>
      <vt:lpstr>Korekce dat z CdTe detektoru Timepix3 na timewalk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Stepan</dc:creator>
  <cp:lastModifiedBy>Stepan</cp:lastModifiedBy>
  <cp:revision>47</cp:revision>
  <dcterms:created xsi:type="dcterms:W3CDTF">2022-01-09T18:08:50Z</dcterms:created>
  <dcterms:modified xsi:type="dcterms:W3CDTF">2022-01-13T00:30:12Z</dcterms:modified>
</cp:coreProperties>
</file>