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8" r:id="rId4"/>
    <p:sldId id="260" r:id="rId5"/>
    <p:sldId id="262" r:id="rId6"/>
    <p:sldId id="275" r:id="rId7"/>
    <p:sldId id="279" r:id="rId8"/>
    <p:sldId id="283" r:id="rId9"/>
    <p:sldId id="277" r:id="rId10"/>
    <p:sldId id="276" r:id="rId11"/>
    <p:sldId id="264" r:id="rId12"/>
    <p:sldId id="263" r:id="rId13"/>
    <p:sldId id="265" r:id="rId14"/>
    <p:sldId id="281" r:id="rId15"/>
    <p:sldId id="278" r:id="rId16"/>
    <p:sldId id="267" r:id="rId17"/>
    <p:sldId id="273" r:id="rId18"/>
    <p:sldId id="266" r:id="rId19"/>
    <p:sldId id="268" r:id="rId20"/>
    <p:sldId id="269" r:id="rId21"/>
    <p:sldId id="270" r:id="rId22"/>
    <p:sldId id="274" r:id="rId23"/>
    <p:sldId id="280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1" autoAdjust="0"/>
    <p:restoredTop sz="94660"/>
  </p:normalViewPr>
  <p:slideViewPr>
    <p:cSldViewPr snapToGrid="0">
      <p:cViewPr varScale="1">
        <p:scale>
          <a:sx n="90" d="100"/>
          <a:sy n="90" d="100"/>
        </p:scale>
        <p:origin x="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6549-EE4A-4322-86A5-F4DFE964FDD1}" type="datetimeFigureOut">
              <a:rPr lang="en-AU" smtClean="0"/>
              <a:t>13/01/2022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9E1D8-5D51-4AC8-9D8B-6270F4AC7C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487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9E1D8-5D51-4AC8-9D8B-6270F4AC7C3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88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9E1D8-5D51-4AC8-9D8B-6270F4AC7C3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9460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9E1D8-5D51-4AC8-9D8B-6270F4AC7C3E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861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558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067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44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4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87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814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3330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506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3988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0041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41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600"/>
            </a:lvl1pPr>
          </a:lstStyle>
          <a:p>
            <a:fld id="{A1892CB0-9070-4283-AF18-1FEABA90CFA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0258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4054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212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794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92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A1892CB0-9070-4283-AF18-1FEABA90CFA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251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516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485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55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532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887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15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13/01/2022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12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55" y="253215"/>
            <a:ext cx="9144000" cy="2089125"/>
          </a:xfrm>
        </p:spPr>
        <p:txBody>
          <a:bodyPr/>
          <a:lstStyle/>
          <a:p>
            <a:r>
              <a:rPr lang="en-US" b="1" dirty="0" err="1"/>
              <a:t>PlasmaLab@CTU</a:t>
            </a:r>
            <a:r>
              <a:rPr lang="en-US" b="1" dirty="0"/>
              <a:t> </a:t>
            </a:r>
            <a:br>
              <a:rPr lang="en-US" b="1" dirty="0"/>
            </a:br>
            <a:r>
              <a:rPr lang="cs-CZ" b="1" dirty="0"/>
              <a:t>– status a vývoj</a:t>
            </a:r>
            <a:endParaRPr lang="en-A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333" y="3088516"/>
            <a:ext cx="10981267" cy="1655762"/>
          </a:xfrm>
        </p:spPr>
        <p:txBody>
          <a:bodyPr/>
          <a:lstStyle/>
          <a:p>
            <a:r>
              <a:rPr lang="cs-CZ" i="1" dirty="0"/>
              <a:t>Jana Brotánková, Jan Mlynář, Vojtěch Svoboda,</a:t>
            </a:r>
            <a:r>
              <a:rPr lang="en-US" i="1" dirty="0"/>
              <a:t> Jan </a:t>
            </a:r>
            <a:r>
              <a:rPr lang="cs-CZ" i="1" dirty="0"/>
              <a:t>Hečko, Karel Kovařík, Jiří Matějíček, Miroslav Pfeifer, Martin Himmel, Ondřej Ficker, Kateřina Hromasová</a:t>
            </a:r>
            <a:endParaRPr lang="en-AU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3109"/>
            <a:ext cx="12192000" cy="19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8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- Lineární magnetická </a:t>
            </a:r>
            <a:r>
              <a:rPr lang="en-AU" dirty="0"/>
              <a:t>past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498" y="1973307"/>
            <a:ext cx="610655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Propagace vln v plazmatu </a:t>
            </a:r>
            <a:r>
              <a:rPr lang="en-US" dirty="0"/>
              <a:t>pro r</a:t>
            </a:r>
            <a:r>
              <a:rPr lang="cs-CZ" dirty="0"/>
              <a:t>ůzné módy a polarizace</a:t>
            </a:r>
            <a:r>
              <a:rPr lang="en-AU" dirty="0"/>
              <a:t>;</a:t>
            </a:r>
            <a:r>
              <a:rPr lang="cs-CZ" dirty="0"/>
              <a:t> </a:t>
            </a:r>
            <a:r>
              <a:rPr lang="en-AU" dirty="0"/>
              <a:t>d</a:t>
            </a:r>
            <a:r>
              <a:rPr lang="cs-CZ" dirty="0"/>
              <a:t>ielektrický tenzor</a:t>
            </a:r>
          </a:p>
          <a:p>
            <a:r>
              <a:rPr lang="cs-CZ" dirty="0"/>
              <a:t>Zařízení: vakuová nádoba s plazmatem, cívky magnetického pole, mikrovlnný vysílač a přijímač</a:t>
            </a:r>
          </a:p>
          <a:p>
            <a:r>
              <a:rPr lang="cs-CZ" dirty="0"/>
              <a:t>Experiment: Pozorování propagace vln v plazmatu s různou polarizací, velikostí magnetického pole a hustoty plazmatu</a:t>
            </a:r>
          </a:p>
          <a:p>
            <a:r>
              <a:rPr lang="cs-CZ" dirty="0"/>
              <a:t>Fusion relevance: </a:t>
            </a:r>
            <a:r>
              <a:rPr lang="en-US" dirty="0"/>
              <a:t>wave heating, wave access and wave diagnostics: ICRH, ECRH, ECE, reflectometry etc.</a:t>
            </a:r>
            <a:endParaRPr lang="cs-CZ" dirty="0"/>
          </a:p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10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" y="1754098"/>
            <a:ext cx="2794150" cy="496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24" y="1754098"/>
            <a:ext cx="2794150" cy="49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- Měření Paschenovy křivky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839692"/>
            <a:ext cx="8025581" cy="266348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Měření zápalného napětí (breakdown) v závislosti na </a:t>
            </a:r>
            <a:r>
              <a:rPr lang="cs-CZ" i="1" dirty="0"/>
              <a:t>pd</a:t>
            </a:r>
            <a:r>
              <a:rPr lang="cs-CZ" dirty="0"/>
              <a:t>, kde </a:t>
            </a:r>
            <a:r>
              <a:rPr lang="cs-CZ" i="1" dirty="0"/>
              <a:t>p</a:t>
            </a:r>
            <a:r>
              <a:rPr lang="cs-CZ" dirty="0"/>
              <a:t> je tlak a </a:t>
            </a:r>
            <a:r>
              <a:rPr lang="cs-CZ" i="1" dirty="0"/>
              <a:t>d</a:t>
            </a:r>
            <a:r>
              <a:rPr lang="cs-CZ" dirty="0"/>
              <a:t> je vzdálenost mezi sondami v různých plynech</a:t>
            </a:r>
          </a:p>
          <a:p>
            <a:r>
              <a:rPr lang="cs-CZ" dirty="0"/>
              <a:t>Zařízení: 100 mm vakuová nádoba s pracovním plynem a dvěma pohyblivými elektrodami</a:t>
            </a:r>
          </a:p>
          <a:p>
            <a:r>
              <a:rPr lang="cs-CZ" dirty="0"/>
              <a:t>Experiment: měření průrazu s variacemi tlaku (0.1 – 1e4 Pa), vzdálenosti, pracovního plynu (Ar), napětí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11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24" y="4441424"/>
            <a:ext cx="4175729" cy="2348847"/>
          </a:xfrm>
          <a:prstGeom prst="rect">
            <a:avLst/>
          </a:prstGeom>
        </p:spPr>
      </p:pic>
      <p:pic>
        <p:nvPicPr>
          <p:cNvPr id="10" name="Zástupný symbol pro obsah 8">
            <a:extLst>
              <a:ext uri="{FF2B5EF4-FFF2-40B4-BE49-F238E27FC236}">
                <a16:creationId xmlns:a16="http://schemas.microsoft.com/office/drawing/2014/main" id="{E6CA7428-CA15-4A45-B028-07C2E5655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1480" y="2394210"/>
            <a:ext cx="4995042" cy="3797080"/>
          </a:xfr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23ED097-B50F-4467-9373-B216709CF2FF}"/>
              </a:ext>
            </a:extLst>
          </p:cNvPr>
          <p:cNvSpPr txBox="1">
            <a:spLocks/>
          </p:cNvSpPr>
          <p:nvPr/>
        </p:nvSpPr>
        <p:spPr>
          <a:xfrm>
            <a:off x="8276344" y="4503173"/>
            <a:ext cx="3709328" cy="1002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Fusion</a:t>
            </a:r>
            <a:r>
              <a:rPr lang="cs-CZ" dirty="0"/>
              <a:t> relevance: </a:t>
            </a:r>
            <a:r>
              <a:rPr lang="cs-CZ" dirty="0" err="1"/>
              <a:t>break-down</a:t>
            </a:r>
            <a:r>
              <a:rPr lang="cs-CZ" dirty="0"/>
              <a:t>, plasma start-up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378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- Rezonanční dutina s diagnostikou mikrovlnného výboje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7032" y="2094271"/>
            <a:ext cx="7624236" cy="4277764"/>
          </a:xfrm>
        </p:spPr>
        <p:txBody>
          <a:bodyPr>
            <a:normAutofit/>
          </a:bodyPr>
          <a:lstStyle/>
          <a:p>
            <a:r>
              <a:rPr lang="cs-CZ" dirty="0"/>
              <a:t>Studie interakce mikrovln s plazmatem</a:t>
            </a:r>
          </a:p>
          <a:p>
            <a:r>
              <a:rPr lang="cs-CZ" dirty="0"/>
              <a:t>Zařízení: vakuová nádoba s rezonanční dutinou, vakuová nádoba</a:t>
            </a:r>
            <a:endParaRPr lang="en-US" dirty="0"/>
          </a:p>
          <a:p>
            <a:r>
              <a:rPr lang="cs-CZ" dirty="0"/>
              <a:t>Experiment: měření rezonance, určení hustoty plazmatu pomocí posunu rezonanční frekvence rezonánční dutiny</a:t>
            </a:r>
          </a:p>
          <a:p>
            <a:r>
              <a:rPr lang="en-US" dirty="0"/>
              <a:t>Fusion Relevance: Microwaves (ECRH) are a prime heating tool for fusion plasmas</a:t>
            </a:r>
            <a:endParaRPr lang="en-A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12</a:t>
            </a:fld>
            <a:endParaRPr lang="en-AU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9F1A272-3C07-44B8-842C-D99B243BF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8727" y="2414058"/>
            <a:ext cx="5020730" cy="37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63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- Rezonanční dutina s diagnostikou mikrovlnného výboje 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6738" y="6263213"/>
            <a:ext cx="2743200" cy="365125"/>
          </a:xfrm>
        </p:spPr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7138" y="6263213"/>
            <a:ext cx="4114800" cy="365125"/>
          </a:xfrm>
        </p:spPr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13</a:t>
            </a:fld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" y="1837495"/>
            <a:ext cx="4332849" cy="2436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95" y="1837495"/>
            <a:ext cx="4334021" cy="2437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" y="4327281"/>
            <a:ext cx="4332849" cy="2436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95" y="4326622"/>
            <a:ext cx="4334021" cy="2437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2939" y="2911964"/>
            <a:ext cx="4930151" cy="27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4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– Výbojové trubice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53131" y="2003932"/>
            <a:ext cx="7507459" cy="2299438"/>
          </a:xfrm>
        </p:spPr>
        <p:txBody>
          <a:bodyPr>
            <a:normAutofit/>
          </a:bodyPr>
          <a:lstStyle/>
          <a:p>
            <a:r>
              <a:rPr lang="cs-CZ" dirty="0"/>
              <a:t>Plus trubice s proměnným tlakem: studium doutnavého výboje, trubice spirálová a </a:t>
            </a:r>
            <a:r>
              <a:rPr lang="cs-CZ" dirty="0" err="1"/>
              <a:t>s</a:t>
            </a:r>
            <a:r>
              <a:rPr lang="cs-CZ" dirty="0" err="1">
                <a:sym typeface="Symbol" panose="05050102010706020507" pitchFamily="18" charset="2"/>
              </a:rPr>
              <a:t></a:t>
            </a:r>
            <a:r>
              <a:rPr lang="cs-CZ" dirty="0" err="1"/>
              <a:t>teplotním</a:t>
            </a:r>
            <a:r>
              <a:rPr lang="cs-CZ" dirty="0"/>
              <a:t> gradientem</a:t>
            </a:r>
          </a:p>
          <a:p>
            <a:r>
              <a:rPr lang="en-US" dirty="0"/>
              <a:t>Fusion Relevance: </a:t>
            </a:r>
            <a:r>
              <a:rPr lang="cs-CZ" dirty="0"/>
              <a:t>Optics measurements, PR</a:t>
            </a:r>
            <a:endParaRPr lang="en-A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14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917876"/>
            <a:ext cx="3892061" cy="2919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075" y="2403206"/>
            <a:ext cx="5067104" cy="38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34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MEP - Stend Langmuirových sond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3658" y="1847939"/>
            <a:ext cx="7514848" cy="2555249"/>
          </a:xfrm>
        </p:spPr>
        <p:txBody>
          <a:bodyPr>
            <a:normAutofit/>
          </a:bodyPr>
          <a:lstStyle/>
          <a:p>
            <a:r>
              <a:rPr lang="cs-CZ" sz="2400" dirty="0"/>
              <a:t>Studium měření langmuirovými sondami, fyzika sheathu, určení elektronové teploty a hustoty</a:t>
            </a:r>
          </a:p>
          <a:p>
            <a:r>
              <a:rPr lang="cs-CZ" sz="2400" dirty="0"/>
              <a:t>Zařízení: vakuová nádoba s plazmatem, langmuirovy sondy (single, double, triple), případně jiné </a:t>
            </a:r>
          </a:p>
          <a:p>
            <a:r>
              <a:rPr lang="cs-CZ" sz="2400" dirty="0"/>
              <a:t>Experiment: měření VA charakteristiky sond a určení příslušnách parametrů plazmatu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15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69" y="4175654"/>
            <a:ext cx="4648202" cy="2614613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8953574" y="4175654"/>
            <a:ext cx="2784932" cy="2091418"/>
          </a:xfrm>
        </p:spPr>
        <p:txBody>
          <a:bodyPr>
            <a:normAutofit/>
          </a:bodyPr>
          <a:lstStyle/>
          <a:p>
            <a:r>
              <a:rPr lang="cs-CZ" sz="2400" dirty="0"/>
              <a:t>Fusion relevance: </a:t>
            </a:r>
            <a:r>
              <a:rPr lang="en-US" sz="2400" dirty="0"/>
              <a:t>Basic measurements in edge/SOL of fusion plasma</a:t>
            </a:r>
            <a:endParaRPr lang="en-AU" sz="2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AFBB6C3-740D-4D12-B072-0854A441F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833" y="2397364"/>
            <a:ext cx="5020460" cy="37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Společný vakuový systém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9988" y="1901239"/>
            <a:ext cx="5181600" cy="384048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Plyny: Ar, He, Ne, dusík, vzduch</a:t>
            </a:r>
          </a:p>
          <a:p>
            <a:endParaRPr lang="cs-CZ" dirty="0"/>
          </a:p>
          <a:p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16</a:t>
            </a:fld>
            <a:endParaRPr lang="en-AU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280219" y="1994924"/>
            <a:ext cx="4043327" cy="44151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Úlohy:</a:t>
            </a:r>
          </a:p>
          <a:p>
            <a:r>
              <a:rPr lang="cs-CZ" dirty="0"/>
              <a:t>Lineární magnetická past</a:t>
            </a:r>
          </a:p>
          <a:p>
            <a:r>
              <a:rPr lang="cs-CZ" dirty="0"/>
              <a:t>Paschenova křivka</a:t>
            </a:r>
          </a:p>
          <a:p>
            <a:r>
              <a:rPr lang="cs-CZ" dirty="0"/>
              <a:t>Langmuirovy sondy</a:t>
            </a:r>
          </a:p>
          <a:p>
            <a:r>
              <a:rPr lang="cs-CZ" dirty="0"/>
              <a:t>Rezonanční dutina</a:t>
            </a:r>
          </a:p>
          <a:p>
            <a:r>
              <a:rPr lang="cs-CZ" dirty="0"/>
              <a:t>Výbojová trubice s proměnným tlakem</a:t>
            </a:r>
          </a:p>
          <a:p>
            <a:r>
              <a:rPr lang="cs-CZ" dirty="0"/>
              <a:t>Upgrade na cestě – </a:t>
            </a:r>
            <a:r>
              <a:rPr lang="cs-CZ" dirty="0" err="1"/>
              <a:t>Paschen</a:t>
            </a:r>
            <a:r>
              <a:rPr lang="cs-CZ" dirty="0"/>
              <a:t>, dutina a sondy budou mít své vývěvy</a:t>
            </a:r>
          </a:p>
          <a:p>
            <a:endParaRPr lang="cs-CZ" dirty="0"/>
          </a:p>
          <a:p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57" y="2475915"/>
            <a:ext cx="7479348" cy="42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19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MEP - Stend magnetického pole a magnetického měření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5160" y="1875329"/>
            <a:ext cx="7738312" cy="2781075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Studium magnetického pole, výpočet magnetického pole kolem „sloupce plazmatu“</a:t>
            </a:r>
          </a:p>
          <a:p>
            <a:r>
              <a:rPr lang="cs-CZ" dirty="0"/>
              <a:t>Zařízení: centrální vodič (posuvný), set 8 cívek, jedna přidaná s výmennými cívkami s různými charakteristikami, Helmholtzova cívka, klec s několika vodiči</a:t>
            </a:r>
          </a:p>
          <a:p>
            <a:r>
              <a:rPr lang="cs-CZ" dirty="0"/>
              <a:t>Experiment: určení proudu v proudovém vodiči</a:t>
            </a:r>
            <a:r>
              <a:rPr lang="en-AU" dirty="0"/>
              <a:t>;</a:t>
            </a:r>
            <a:r>
              <a:rPr lang="cs-CZ" dirty="0"/>
              <a:t> určení posunutí proudového vodiče</a:t>
            </a:r>
            <a:r>
              <a:rPr lang="en-AU" dirty="0"/>
              <a:t>;</a:t>
            </a:r>
            <a:r>
              <a:rPr lang="en-US" dirty="0"/>
              <a:t> </a:t>
            </a:r>
            <a:r>
              <a:rPr lang="cs-CZ" dirty="0"/>
              <a:t>určení rozložení proudu v kleci...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17</a:t>
            </a:fld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2665" y="2444913"/>
            <a:ext cx="4969544" cy="3727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14" y="4549467"/>
            <a:ext cx="3988972" cy="2243797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8319959" y="4487594"/>
            <a:ext cx="3700886" cy="2233881"/>
          </a:xfrm>
        </p:spPr>
        <p:txBody>
          <a:bodyPr>
            <a:normAutofit/>
          </a:bodyPr>
          <a:lstStyle/>
          <a:p>
            <a:r>
              <a:rPr lang="cs-CZ" sz="2400" dirty="0"/>
              <a:t>Fusion relevance: </a:t>
            </a:r>
            <a:r>
              <a:rPr lang="en-US" sz="2400" dirty="0"/>
              <a:t>Standard diagnostic for measurement of current or magnetic field</a:t>
            </a:r>
            <a:r>
              <a:rPr lang="cs-CZ" sz="2400" dirty="0"/>
              <a:t>, feed back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73393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MEP - Mikrovlnný stend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42142" y="1899138"/>
            <a:ext cx="3657600" cy="466396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Princip interferometrie, propagace mikrovln, nastavení mikrovlnné aparatury</a:t>
            </a:r>
          </a:p>
          <a:p>
            <a:r>
              <a:rPr lang="cs-CZ" dirty="0"/>
              <a:t>Zařízení: mikrovlnný interferometr s RF konverzí a fázovým detektorem</a:t>
            </a:r>
          </a:p>
          <a:p>
            <a:r>
              <a:rPr lang="cs-CZ" dirty="0"/>
              <a:t>Experiment: Popsat šíření vln, určit index lomu vzorku (sklo)</a:t>
            </a:r>
          </a:p>
          <a:p>
            <a:r>
              <a:rPr lang="cs-CZ" dirty="0"/>
              <a:t>Fusion relevance: </a:t>
            </a:r>
            <a:r>
              <a:rPr lang="en-US" dirty="0"/>
              <a:t>Interferometers are key diagnostics for plasma density measurements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18</a:t>
            </a:fld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1195"/>
          <a:stretch/>
        </p:blipFill>
        <p:spPr>
          <a:xfrm>
            <a:off x="232313" y="2305122"/>
            <a:ext cx="8015458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2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OPT - Spektroskopická lavice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53399" y="1823703"/>
            <a:ext cx="3963295" cy="46691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Demonstrace laserových metod </a:t>
            </a:r>
            <a:r>
              <a:rPr lang="cs-CZ" dirty="0" err="1"/>
              <a:t>k</a:t>
            </a:r>
            <a:r>
              <a:rPr lang="cs-CZ" dirty="0" err="1">
                <a:sym typeface="Symbol" panose="05050102010706020507" pitchFamily="18" charset="2"/>
              </a:rPr>
              <a:t></a:t>
            </a:r>
            <a:r>
              <a:rPr lang="cs-CZ" dirty="0" err="1"/>
              <a:t>měření</a:t>
            </a:r>
            <a:r>
              <a:rPr lang="cs-CZ" dirty="0"/>
              <a:t> teploty a hustoty plazmatu</a:t>
            </a:r>
          </a:p>
          <a:p>
            <a:r>
              <a:rPr lang="cs-CZ" dirty="0"/>
              <a:t>Zařízení: single mode diodový laser, absorpční/fluorescenční komora s parami Rb</a:t>
            </a:r>
            <a:endParaRPr lang="en-US" dirty="0"/>
          </a:p>
          <a:p>
            <a:r>
              <a:rPr lang="en-US" dirty="0"/>
              <a:t>Experiment: </a:t>
            </a:r>
            <a:r>
              <a:rPr lang="cs-CZ" dirty="0"/>
              <a:t>měření Dopplerova posunu spektra (termální rozšíření čáry, hlavní laser jedním směrem)</a:t>
            </a:r>
            <a:r>
              <a:rPr lang="en-AU" dirty="0"/>
              <a:t>;</a:t>
            </a:r>
            <a:r>
              <a:rPr lang="cs-CZ" dirty="0"/>
              <a:t> měření izotopů Rb (s vedlejším laserem v protisměru)</a:t>
            </a:r>
            <a:r>
              <a:rPr lang="en-AU" dirty="0"/>
              <a:t>;</a:t>
            </a:r>
            <a:r>
              <a:rPr lang="cs-CZ" dirty="0"/>
              <a:t> fluorescenční spektrum (kolmo)</a:t>
            </a:r>
          </a:p>
          <a:p>
            <a:r>
              <a:rPr lang="cs-CZ" dirty="0"/>
              <a:t>V procesu instalace</a:t>
            </a:r>
            <a:endParaRPr lang="en-US" dirty="0"/>
          </a:p>
          <a:p>
            <a:r>
              <a:rPr lang="en-US" dirty="0"/>
              <a:t>Fusion relevance:</a:t>
            </a:r>
            <a:r>
              <a:rPr lang="cs-CZ" dirty="0"/>
              <a:t> </a:t>
            </a:r>
            <a:r>
              <a:rPr lang="en-US" dirty="0"/>
              <a:t>Advanced techniques for density and temperature measurements in plasmas, like LIF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19</a:t>
            </a:fld>
            <a:endParaRPr lang="en-AU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987B90-4104-402E-9095-0F0014C513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0"/>
          <a:stretch/>
        </p:blipFill>
        <p:spPr>
          <a:xfrm>
            <a:off x="75306" y="1925615"/>
            <a:ext cx="8104613" cy="47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6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Úvod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Joint degree fúze </a:t>
            </a:r>
          </a:p>
          <a:p>
            <a:r>
              <a:rPr lang="pl-PL" dirty="0"/>
              <a:t>Plný název: Mezinárodní doktorský program vysokoteplotního plazmatu a jaderné fúze </a:t>
            </a:r>
          </a:p>
          <a:p>
            <a:r>
              <a:rPr lang="pl-PL" dirty="0"/>
              <a:t>Cíl projektu: Akreditace </a:t>
            </a:r>
            <a:r>
              <a:rPr lang="pl-PL" strike="sngStrike" dirty="0"/>
              <a:t>joint degree</a:t>
            </a:r>
            <a:r>
              <a:rPr lang="en-US" dirty="0"/>
              <a:t> double degree</a:t>
            </a:r>
            <a:r>
              <a:rPr lang="pl-PL" dirty="0"/>
              <a:t> s Univerzitou v Gentu 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PlasmaLab@CTU</a:t>
            </a:r>
            <a:r>
              <a:rPr lang="pl-PL" dirty="0"/>
              <a:t> </a:t>
            </a:r>
          </a:p>
          <a:p>
            <a:r>
              <a:rPr lang="pl-PL" dirty="0"/>
              <a:t>Plný název: Laboratoř horkého plazmatu a fúzní techniky </a:t>
            </a:r>
          </a:p>
          <a:p>
            <a:r>
              <a:rPr lang="pl-PL" dirty="0"/>
              <a:t>Cíl projektu: Vybudovat vzdělávací laboratoř v oboru fyziky horkého plazmatu a techniky fúze v kombinaci s rozvojem tokamaku GOLEM</a:t>
            </a:r>
          </a:p>
          <a:p>
            <a:endParaRPr lang="pl-PL" dirty="0"/>
          </a:p>
          <a:p>
            <a:r>
              <a:rPr lang="pl-PL" dirty="0"/>
              <a:t>Oba projekty mají podporu od října 2017 do září 2022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9817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OPT - Generátor sonoluminiscence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6095" y="2005012"/>
            <a:ext cx="5181601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Demonstrace sonoluminiscence</a:t>
            </a:r>
          </a:p>
          <a:p>
            <a:r>
              <a:rPr lang="cs-CZ" dirty="0"/>
              <a:t>Zařízení: skleněná trubice s kapalinou (voda)</a:t>
            </a:r>
            <a:r>
              <a:rPr lang="en-US" dirty="0"/>
              <a:t> + </a:t>
            </a:r>
            <a:r>
              <a:rPr lang="cs-CZ" dirty="0"/>
              <a:t>Peltiérův článek</a:t>
            </a:r>
          </a:p>
          <a:p>
            <a:r>
              <a:rPr lang="cs-CZ" dirty="0"/>
              <a:t>Experiment: ve vodě budí zvuk stojaté vlnění (2 kmitny), které způsobuje kavitaci (vznik vakuových bublinek a jejich implozi), teplota v bublinkách je cca 10e5 K (10 eV)</a:t>
            </a:r>
          </a:p>
          <a:p>
            <a:r>
              <a:rPr lang="cs-CZ" dirty="0"/>
              <a:t>Zprovozněné, umíme vygenerovat a udržet bublinky, nevidíme světlo</a:t>
            </a:r>
          </a:p>
          <a:p>
            <a:r>
              <a:rPr lang="cs-CZ" dirty="0"/>
              <a:t>Fusion relevance: optická měření vysoké teploty</a:t>
            </a:r>
            <a:r>
              <a:rPr lang="en-AU" dirty="0"/>
              <a:t>, bubble fusion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20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3" y="1802521"/>
            <a:ext cx="6257340" cy="45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0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 </a:t>
            </a:r>
            <a:r>
              <a:rPr lang="cs-CZ" dirty="0"/>
              <a:t>– Mikroskop 3D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0" y="2865363"/>
            <a:ext cx="3526302" cy="3673549"/>
          </a:xfrm>
        </p:spPr>
        <p:txBody>
          <a:bodyPr>
            <a:normAutofit fontScale="92500"/>
          </a:bodyPr>
          <a:lstStyle/>
          <a:p>
            <a:r>
              <a:rPr lang="cs-CZ" dirty="0"/>
              <a:t>Studium důlsedků interakce materiálu s plazmatem</a:t>
            </a:r>
          </a:p>
          <a:p>
            <a:pPr lvl="1"/>
            <a:r>
              <a:rPr lang="cs-CZ" dirty="0"/>
              <a:t>z našich i zahraničních fúzních či laserových experimentů</a:t>
            </a:r>
          </a:p>
          <a:p>
            <a:pPr lvl="1"/>
            <a:r>
              <a:rPr lang="cs-CZ" dirty="0"/>
              <a:t>včetně využití k samostatné doktorské disertační práci</a:t>
            </a:r>
          </a:p>
          <a:p>
            <a:r>
              <a:rPr lang="cs-CZ" dirty="0"/>
              <a:t>V provozu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21</a:t>
            </a:fld>
            <a:endParaRPr lang="en-AU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" y="1825624"/>
            <a:ext cx="3710253" cy="494700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09" y="4156140"/>
            <a:ext cx="4318782" cy="2616489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4271303" y="2251547"/>
            <a:ext cx="7764194" cy="965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Digitální počítačem řízený optický 3D mikroskop</a:t>
            </a:r>
          </a:p>
        </p:txBody>
      </p:sp>
    </p:spTree>
    <p:extLst>
      <p:ext uri="{BB962C8B-B14F-4D97-AF65-F5344CB8AC3E}">
        <p14:creationId xmlns:p14="http://schemas.microsoft.com/office/powerpoint/2010/main" val="21942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Plasma Minijet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4279" y="2118204"/>
            <a:ext cx="5148072" cy="4038674"/>
          </a:xfrm>
        </p:spPr>
        <p:txBody>
          <a:bodyPr/>
          <a:lstStyle/>
          <a:p>
            <a:r>
              <a:rPr lang="cs-CZ" dirty="0"/>
              <a:t>Plasma Minijet pro úpravu povrchů</a:t>
            </a:r>
          </a:p>
          <a:p>
            <a:r>
              <a:rPr lang="cs-CZ" dirty="0"/>
              <a:t>10 W, argon, 40</a:t>
            </a:r>
            <a:r>
              <a:rPr lang="en-AU" dirty="0"/>
              <a:t> </a:t>
            </a:r>
            <a:r>
              <a:rPr lang="en-AU" dirty="0" err="1"/>
              <a:t>st.C</a:t>
            </a:r>
            <a:endParaRPr lang="en-AU" dirty="0"/>
          </a:p>
          <a:p>
            <a:r>
              <a:rPr lang="cs-CZ" dirty="0"/>
              <a:t>Měření ve spolupráci s VŠCHT</a:t>
            </a:r>
          </a:p>
          <a:p>
            <a:pPr lvl="1"/>
            <a:r>
              <a:rPr lang="cs-CZ" dirty="0"/>
              <a:t>Anna Machková </a:t>
            </a:r>
            <a:r>
              <a:rPr lang="en-AU" dirty="0"/>
              <a:t>&amp;</a:t>
            </a:r>
            <a:r>
              <a:rPr lang="cs-CZ" dirty="0"/>
              <a:t> Laura Thonová – ošetření bakteriálních kultur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SVK FPTF, Mariánska 2022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22</a:t>
            </a:fld>
            <a:endParaRPr lang="en-A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1" y="1890160"/>
            <a:ext cx="5842008" cy="4783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183" y="3426097"/>
            <a:ext cx="7634" cy="5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1844018"/>
            <a:ext cx="6350844" cy="48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6217" y="1927223"/>
            <a:ext cx="10962939" cy="4351338"/>
          </a:xfrm>
        </p:spPr>
        <p:txBody>
          <a:bodyPr>
            <a:normAutofit/>
          </a:bodyPr>
          <a:lstStyle/>
          <a:p>
            <a:r>
              <a:rPr lang="cs-CZ" dirty="0"/>
              <a:t>Projekty Joint Degree </a:t>
            </a:r>
            <a:r>
              <a:rPr lang="en-AU" dirty="0"/>
              <a:t>&amp; </a:t>
            </a:r>
            <a:r>
              <a:rPr lang="en-GB" dirty="0" err="1"/>
              <a:t>PlasmaLab</a:t>
            </a:r>
            <a:r>
              <a:rPr lang="en-US" dirty="0"/>
              <a:t>@CTU</a:t>
            </a:r>
            <a:r>
              <a:rPr lang="cs-CZ" dirty="0"/>
              <a:t> </a:t>
            </a:r>
            <a:r>
              <a:rPr lang="en-AU" dirty="0"/>
              <a:t>- r</a:t>
            </a:r>
            <a:r>
              <a:rPr lang="cs-CZ" dirty="0"/>
              <a:t>ealizace v letech</a:t>
            </a:r>
            <a:r>
              <a:rPr lang="en-AU" dirty="0"/>
              <a:t> </a:t>
            </a:r>
            <a:r>
              <a:rPr lang="cs-CZ" dirty="0"/>
              <a:t>2017 </a:t>
            </a:r>
            <a:r>
              <a:rPr lang="en-AU" dirty="0"/>
              <a:t>– 2022</a:t>
            </a:r>
            <a:endParaRPr lang="cs-CZ" dirty="0"/>
          </a:p>
          <a:p>
            <a:r>
              <a:rPr lang="cs-CZ" dirty="0"/>
              <a:t>Co se udělalo za rok </a:t>
            </a:r>
            <a:r>
              <a:rPr lang="en-AU" dirty="0"/>
              <a:t>2021</a:t>
            </a:r>
            <a:endParaRPr lang="cs-CZ" dirty="0"/>
          </a:p>
          <a:p>
            <a:pPr lvl="1"/>
            <a:r>
              <a:rPr lang="cs-CZ" dirty="0"/>
              <a:t>Pracoviště 1 a Pracoviště 2 – Plazma a Elektrická a magnetická pole: oficiální předání</a:t>
            </a:r>
          </a:p>
          <a:p>
            <a:r>
              <a:rPr lang="en-GB" dirty="0"/>
              <a:t>V </a:t>
            </a:r>
            <a:r>
              <a:rPr lang="cs-CZ" dirty="0"/>
              <a:t>únoru slavnostní otevření</a:t>
            </a:r>
          </a:p>
          <a:p>
            <a:r>
              <a:rPr lang="cs-CZ" dirty="0"/>
              <a:t>Studenti – </a:t>
            </a:r>
            <a:r>
              <a:rPr lang="en-GB" dirty="0" err="1"/>
              <a:t>PlasmaLab</a:t>
            </a:r>
            <a:r>
              <a:rPr lang="en-US" dirty="0"/>
              <a:t>@</a:t>
            </a:r>
            <a:r>
              <a:rPr lang="en-GB" dirty="0"/>
              <a:t>CTU </a:t>
            </a:r>
            <a:r>
              <a:rPr lang="cs-CZ" dirty="0"/>
              <a:t>žije!</a:t>
            </a:r>
          </a:p>
          <a:p>
            <a:pPr lvl="1"/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Z</a:t>
            </a:r>
            <a:r>
              <a:rPr lang="cs-CZ" dirty="0"/>
              <a:t>ávěr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212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Laboratoř horkého plazmatu PlasmaLab@CTU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Zajištění přístrojového a laboratorního vybavení pro výzkumně zaměřené studijní programy</a:t>
            </a:r>
          </a:p>
          <a:p>
            <a:r>
              <a:rPr lang="cs-CZ" dirty="0"/>
              <a:t>Zajištění dodatečného podpůrného vybavení nezbytného pro kvalitu výzkumně zaměřených programů včetně informační infrastruktury</a:t>
            </a:r>
          </a:p>
          <a:p>
            <a:r>
              <a:rPr lang="cs-CZ" dirty="0"/>
              <a:t>Existující PlasmaLaby: Eindhoven (TU), Madison (Wisconsin University), Lisabon (IST), Gent (Gent University)</a:t>
            </a:r>
          </a:p>
          <a:p>
            <a:r>
              <a:rPr lang="cs-CZ" dirty="0"/>
              <a:t>Pracoviště nové laboratoře: </a:t>
            </a:r>
          </a:p>
          <a:p>
            <a:pPr lvl="1"/>
            <a:r>
              <a:rPr lang="cs-CZ" dirty="0"/>
              <a:t>PLA – Plazma</a:t>
            </a:r>
          </a:p>
          <a:p>
            <a:pPr lvl="1"/>
            <a:r>
              <a:rPr lang="cs-CZ" dirty="0"/>
              <a:t>MEP – Magnetická a elektrická pole</a:t>
            </a:r>
          </a:p>
          <a:p>
            <a:pPr lvl="1"/>
            <a:r>
              <a:rPr lang="cs-CZ" dirty="0"/>
              <a:t>OPT – Optika</a:t>
            </a:r>
          </a:p>
          <a:p>
            <a:pPr lvl="1"/>
            <a:r>
              <a:rPr lang="cs-CZ" dirty="0"/>
              <a:t>GOL – Golem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045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Úlohy nové laboratoře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cs-CZ" b="1" dirty="0"/>
              <a:t>Pracoviště 1 – Plazma</a:t>
            </a:r>
            <a:endParaRPr lang="cs-CZ" dirty="0"/>
          </a:p>
          <a:p>
            <a:pPr lvl="1"/>
            <a:r>
              <a:rPr lang="cs-CZ" dirty="0"/>
              <a:t>Plazmový stend - lineární magnetická past (plazmové vlny)</a:t>
            </a:r>
          </a:p>
          <a:p>
            <a:pPr lvl="1"/>
            <a:r>
              <a:rPr lang="cs-CZ" dirty="0"/>
              <a:t>Měření Paschenovy křivky </a:t>
            </a:r>
          </a:p>
          <a:p>
            <a:pPr lvl="1"/>
            <a:r>
              <a:rPr lang="cs-CZ" dirty="0"/>
              <a:t>Vakuová nádoba a set výbojových trubic se zdroji </a:t>
            </a:r>
          </a:p>
          <a:p>
            <a:pPr lvl="1"/>
            <a:r>
              <a:rPr lang="cs-CZ" dirty="0"/>
              <a:t>Rezonanční dutina s diagnostikou mikrovlnného výboje </a:t>
            </a:r>
          </a:p>
          <a:p>
            <a:pPr lvl="0"/>
            <a:r>
              <a:rPr lang="cs-CZ" b="1" dirty="0"/>
              <a:t>Pracoviště 2 – Magnetická a elektrická pole</a:t>
            </a:r>
            <a:endParaRPr lang="cs-CZ" dirty="0"/>
          </a:p>
          <a:p>
            <a:pPr lvl="1"/>
            <a:r>
              <a:rPr lang="cs-CZ" dirty="0"/>
              <a:t>Stend magnetického pole a magnetického měření</a:t>
            </a:r>
          </a:p>
          <a:p>
            <a:pPr lvl="1"/>
            <a:r>
              <a:rPr lang="cs-CZ" dirty="0"/>
              <a:t>Stend Langmuirových sond </a:t>
            </a:r>
          </a:p>
          <a:p>
            <a:pPr lvl="1"/>
            <a:r>
              <a:rPr lang="cs-CZ" dirty="0"/>
              <a:t>Mikrovlnný stend </a:t>
            </a:r>
          </a:p>
          <a:p>
            <a:pPr lvl="0"/>
            <a:r>
              <a:rPr lang="cs-CZ" b="1" dirty="0"/>
              <a:t>Pracoviště 3 – Optika</a:t>
            </a:r>
            <a:endParaRPr lang="cs-CZ" dirty="0"/>
          </a:p>
          <a:p>
            <a:pPr lvl="1"/>
            <a:r>
              <a:rPr lang="cs-CZ" dirty="0"/>
              <a:t>Spektroskopická lavice </a:t>
            </a:r>
          </a:p>
          <a:p>
            <a:pPr lvl="1"/>
            <a:r>
              <a:rPr lang="cs-CZ" dirty="0"/>
              <a:t>Generátor sonoluminiscence</a:t>
            </a:r>
          </a:p>
          <a:p>
            <a:pPr lvl="1"/>
            <a:r>
              <a:rPr lang="cs-CZ" dirty="0"/>
              <a:t>Mikroskop 3D</a:t>
            </a:r>
          </a:p>
          <a:p>
            <a:r>
              <a:rPr lang="cs-CZ" b="1" dirty="0"/>
              <a:t>Pracoviště 4 – GOLEM</a:t>
            </a:r>
          </a:p>
          <a:p>
            <a:pPr lvl="1"/>
            <a:r>
              <a:rPr lang="cs-CZ" dirty="0"/>
              <a:t>Řízený zdroj pro poloidální pole</a:t>
            </a:r>
          </a:p>
          <a:p>
            <a:pPr lvl="1"/>
            <a:r>
              <a:rPr lang="cs-CZ" dirty="0"/>
              <a:t>Modernizace interferometrie</a:t>
            </a:r>
          </a:p>
          <a:p>
            <a:pPr lvl="1"/>
            <a:r>
              <a:rPr lang="cs-CZ" dirty="0"/>
              <a:t>Stabilizované zdroje</a:t>
            </a:r>
          </a:p>
          <a:p>
            <a:pPr lvl="1"/>
            <a:r>
              <a:rPr lang="cs-CZ" dirty="0"/>
              <a:t>Systémy sběru dat</a:t>
            </a:r>
          </a:p>
          <a:p>
            <a:endParaRPr lang="en-AU" dirty="0"/>
          </a:p>
          <a:p>
            <a:pPr lvl="0"/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0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Pracoviště 1 a 2: </a:t>
            </a:r>
          </a:p>
          <a:p>
            <a:pPr lvl="1"/>
            <a:r>
              <a:rPr lang="cs-CZ" dirty="0"/>
              <a:t>V září 2019 společnost MICo Robotic dodala přístrojové vybavení</a:t>
            </a:r>
          </a:p>
          <a:p>
            <a:pPr lvl="1"/>
            <a:r>
              <a:rPr lang="cs-CZ" dirty="0"/>
              <a:t>9 měsíců na zprovoznění – do června 2020</a:t>
            </a:r>
            <a:endParaRPr lang="en-US" dirty="0"/>
          </a:p>
          <a:p>
            <a:pPr lvl="1"/>
            <a:r>
              <a:rPr lang="cs-CZ" dirty="0"/>
              <a:t>V květnu 2021 Pracoviště předána</a:t>
            </a:r>
            <a:endParaRPr lang="en-GB" dirty="0"/>
          </a:p>
          <a:p>
            <a:pPr lvl="1"/>
            <a:r>
              <a:rPr lang="cs-CZ" dirty="0"/>
              <a:t>Stále v procesu dolaďování</a:t>
            </a:r>
          </a:p>
          <a:p>
            <a:r>
              <a:rPr lang="cs-CZ" dirty="0"/>
              <a:t>Únor 2022 – slavnostní otevření</a:t>
            </a:r>
          </a:p>
          <a:p>
            <a:r>
              <a:rPr lang="cs-CZ" dirty="0"/>
              <a:t>Webové stránky </a:t>
            </a:r>
            <a:r>
              <a:rPr lang="en-GB" dirty="0"/>
              <a:t>http://www.plasmalab.cz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Pokrok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635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PRPL (Praktika fyziky plazmatu)</a:t>
            </a:r>
          </a:p>
          <a:p>
            <a:pPr lvl="1"/>
            <a:r>
              <a:rPr lang="cs-CZ" dirty="0"/>
              <a:t>2019/2020</a:t>
            </a:r>
          </a:p>
          <a:p>
            <a:pPr lvl="1"/>
            <a:r>
              <a:rPr lang="cs-CZ" dirty="0"/>
              <a:t>2020/2021</a:t>
            </a:r>
          </a:p>
          <a:p>
            <a:pPr lvl="1"/>
            <a:r>
              <a:rPr lang="cs-CZ" dirty="0"/>
              <a:t>2021/2022</a:t>
            </a:r>
            <a:endParaRPr lang="en-US" dirty="0"/>
          </a:p>
          <a:p>
            <a:r>
              <a:rPr lang="cs-CZ" dirty="0"/>
              <a:t>Bakalářské práce</a:t>
            </a:r>
          </a:p>
          <a:p>
            <a:pPr lvl="1"/>
            <a:r>
              <a:rPr lang="cs-CZ" dirty="0"/>
              <a:t>Bc. Ondřej Bareš – Magnetický </a:t>
            </a:r>
            <a:r>
              <a:rPr lang="cs-CZ" dirty="0" err="1"/>
              <a:t>stend</a:t>
            </a:r>
            <a:endParaRPr lang="cs-CZ" dirty="0"/>
          </a:p>
          <a:p>
            <a:pPr lvl="1"/>
            <a:r>
              <a:rPr lang="cs-CZ" dirty="0"/>
              <a:t>Laura </a:t>
            </a:r>
            <a:r>
              <a:rPr lang="cs-CZ" dirty="0" err="1"/>
              <a:t>Thonová</a:t>
            </a:r>
            <a:r>
              <a:rPr lang="cs-CZ" dirty="0"/>
              <a:t> – Plasma </a:t>
            </a:r>
            <a:r>
              <a:rPr lang="cs-CZ" dirty="0" err="1"/>
              <a:t>MiniJET</a:t>
            </a:r>
            <a:endParaRPr lang="cs-CZ" dirty="0"/>
          </a:p>
          <a:p>
            <a:pPr lvl="1"/>
            <a:r>
              <a:rPr lang="cs-CZ" dirty="0"/>
              <a:t>Daniel Švorc – Rezonanční dutina</a:t>
            </a:r>
          </a:p>
          <a:p>
            <a:r>
              <a:rPr lang="en-GB" dirty="0"/>
              <a:t>Global Talent Mentoring</a:t>
            </a:r>
          </a:p>
          <a:p>
            <a:r>
              <a:rPr lang="cs-CZ" dirty="0"/>
              <a:t>SFP (Seminář fyziky plazmatu) – </a:t>
            </a:r>
            <a:r>
              <a:rPr lang="cs-CZ" dirty="0" err="1"/>
              <a:t>mikroprojekt</a:t>
            </a:r>
            <a:endParaRPr lang="cs-CZ" dirty="0"/>
          </a:p>
          <a:p>
            <a:r>
              <a:rPr lang="en-GB" dirty="0"/>
              <a:t>UPP (</a:t>
            </a:r>
            <a:r>
              <a:rPr lang="cs-CZ" dirty="0"/>
              <a:t>Úvodní praktikum plazmatu) – nové </a:t>
            </a:r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Výuka v </a:t>
            </a:r>
            <a:r>
              <a:rPr lang="cs-CZ" dirty="0" err="1"/>
              <a:t>PlasmaLab</a:t>
            </a:r>
            <a:r>
              <a:rPr lang="en-US" dirty="0"/>
              <a:t>@</a:t>
            </a:r>
            <a:r>
              <a:rPr lang="en-GB" dirty="0"/>
              <a:t>CTU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9626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927223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Filozofie PlasmaLabu</a:t>
            </a:r>
            <a:r>
              <a:rPr lang="en-AU" dirty="0"/>
              <a:t>@CTU: </a:t>
            </a:r>
            <a:r>
              <a:rPr lang="cs-CZ" dirty="0"/>
              <a:t>dálkové ovládání v nejvyšší možné míře</a:t>
            </a:r>
          </a:p>
          <a:p>
            <a:r>
              <a:rPr lang="cs-CZ" dirty="0"/>
              <a:t>Ovládání přes Internet</a:t>
            </a:r>
          </a:p>
          <a:p>
            <a:r>
              <a:rPr lang="cs-CZ" dirty="0"/>
              <a:t>Každá úloha má svoji Raspberry Pi, na ní běží ovládání dané úlohy </a:t>
            </a:r>
          </a:p>
          <a:p>
            <a:r>
              <a:rPr lang="cs-CZ" dirty="0"/>
              <a:t>Master Malina: na ní běží celkový software, zapíná ostatní Maliny</a:t>
            </a:r>
          </a:p>
          <a:p>
            <a:r>
              <a:rPr lang="cs-CZ" dirty="0"/>
              <a:t>Motorky přes Arduina </a:t>
            </a:r>
            <a:r>
              <a:rPr lang="en-AU" dirty="0"/>
              <a:t>-&gt; </a:t>
            </a:r>
            <a:r>
              <a:rPr lang="en-US" dirty="0"/>
              <a:t>Raspberry Pi</a:t>
            </a:r>
          </a:p>
          <a:p>
            <a:r>
              <a:rPr lang="cs-CZ" dirty="0"/>
              <a:t>Některé přístroje zapojené rovnou do Internetu (osciloskopy, spektrální analyzátor, měrky přes controller...)</a:t>
            </a:r>
          </a:p>
          <a:p>
            <a:r>
              <a:rPr lang="cs-CZ" dirty="0"/>
              <a:t>Některé součásti mají manuální ovládání (pouštění bomb, výměna součástí...)</a:t>
            </a:r>
          </a:p>
          <a:p>
            <a:pPr lvl="1"/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Vzdálené ovládání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71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PlasmaLab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8</a:t>
            </a:fld>
            <a:endParaRPr lang="en-AU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ED1FC00-242B-4565-A4BB-AA647D0C5E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80" y="2507225"/>
            <a:ext cx="5940000" cy="33412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7C3429-17D6-4CE0-A389-2CAAA4489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" y="2507226"/>
            <a:ext cx="5940000" cy="33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20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Vakuový stend</a:t>
            </a:r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72200" y="2278965"/>
            <a:ext cx="5181600" cy="3897997"/>
          </a:xfrm>
        </p:spPr>
        <p:txBody>
          <a:bodyPr/>
          <a:lstStyle/>
          <a:p>
            <a:r>
              <a:rPr lang="cs-CZ" dirty="0"/>
              <a:t>Kostka 30x30 cm</a:t>
            </a:r>
          </a:p>
          <a:p>
            <a:r>
              <a:rPr lang="cs-CZ" dirty="0"/>
              <a:t>Porty, dveře z akrylového skla</a:t>
            </a:r>
          </a:p>
          <a:p>
            <a:r>
              <a:rPr lang="cs-CZ" dirty="0"/>
              <a:t>Měrka</a:t>
            </a:r>
          </a:p>
          <a:p>
            <a:r>
              <a:rPr lang="cs-CZ" dirty="0"/>
              <a:t>Membránová </a:t>
            </a:r>
            <a:r>
              <a:rPr lang="en-AU" dirty="0"/>
              <a:t>+ </a:t>
            </a:r>
            <a:r>
              <a:rPr lang="en-US" dirty="0" err="1"/>
              <a:t>turbomolekul</a:t>
            </a:r>
            <a:r>
              <a:rPr lang="cs-CZ" dirty="0"/>
              <a:t>ární vývěva</a:t>
            </a:r>
          </a:p>
          <a:p>
            <a:r>
              <a:rPr lang="cs-CZ" dirty="0"/>
              <a:t>V provozu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13/01/2022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SVK FPTF, Mariánska 2022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9</a:t>
            </a:fld>
            <a:endParaRPr lang="en-AU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260"/>
          <a:stretch/>
        </p:blipFill>
        <p:spPr>
          <a:xfrm rot="5400000">
            <a:off x="1479905" y="2199804"/>
            <a:ext cx="4410839" cy="3883504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r="10535"/>
          <a:stretch/>
        </p:blipFill>
        <p:spPr>
          <a:xfrm>
            <a:off x="170620" y="1936136"/>
            <a:ext cx="5920680" cy="4411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0" y="1855035"/>
            <a:ext cx="8326891" cy="4683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1072" y="2833397"/>
            <a:ext cx="5060188" cy="28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4039</TotalTime>
  <Words>1334</Words>
  <Application>Microsoft Office PowerPoint</Application>
  <PresentationFormat>Širokoúhlá obrazovka</PresentationFormat>
  <Paragraphs>215</Paragraphs>
  <Slides>23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Office Theme</vt:lpstr>
      <vt:lpstr>Custom Design</vt:lpstr>
      <vt:lpstr>PlasmaLab@CTU  – status a vývoj</vt:lpstr>
      <vt:lpstr>Úvod</vt:lpstr>
      <vt:lpstr>Laboratoř horkého plazmatu PlasmaLab@CTU</vt:lpstr>
      <vt:lpstr>Úlohy nové laboratoře</vt:lpstr>
      <vt:lpstr>Pokrok</vt:lpstr>
      <vt:lpstr>Výuka v PlasmaLab@CTU</vt:lpstr>
      <vt:lpstr>Vzdálené ovládání</vt:lpstr>
      <vt:lpstr>PlasmaLab</vt:lpstr>
      <vt:lpstr>Vakuový stend</vt:lpstr>
      <vt:lpstr>Plazma - Lineární magnetická past</vt:lpstr>
      <vt:lpstr>Plazma - Měření Paschenovy křivky</vt:lpstr>
      <vt:lpstr>Plazma - Rezonanční dutina s diagnostikou mikrovlnného výboje </vt:lpstr>
      <vt:lpstr>Plazma - Rezonanční dutina s diagnostikou mikrovlnného výboje </vt:lpstr>
      <vt:lpstr>Plazma – Výbojové trubice</vt:lpstr>
      <vt:lpstr>MEP - Stend Langmuirových sond</vt:lpstr>
      <vt:lpstr>Společný vakuový systém</vt:lpstr>
      <vt:lpstr>MEP - Stend magnetického pole a magnetického měření</vt:lpstr>
      <vt:lpstr>MEP - Mikrovlnný stend</vt:lpstr>
      <vt:lpstr>OPT - Spektroskopická lavice</vt:lpstr>
      <vt:lpstr>OPT - Generátor sonoluminiscence</vt:lpstr>
      <vt:lpstr>OPT – Mikroskop 3D</vt:lpstr>
      <vt:lpstr>Plasma Minijet</vt:lpstr>
      <vt:lpstr>Závěr</vt:lpstr>
    </vt:vector>
  </TitlesOfParts>
  <Company>James Cook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Projekty Joint Degree fúze a PlasmaLab@CTU</dc:title>
  <dc:creator>Jana Brotankova</dc:creator>
  <cp:lastModifiedBy>Brotankova, Jana</cp:lastModifiedBy>
  <cp:revision>105</cp:revision>
  <dcterms:created xsi:type="dcterms:W3CDTF">2018-01-23T15:27:55Z</dcterms:created>
  <dcterms:modified xsi:type="dcterms:W3CDTF">2022-01-13T19:47:17Z</dcterms:modified>
</cp:coreProperties>
</file>