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57" r:id="rId4"/>
    <p:sldId id="258" r:id="rId5"/>
    <p:sldId id="264" r:id="rId6"/>
    <p:sldId id="276" r:id="rId7"/>
    <p:sldId id="277" r:id="rId8"/>
    <p:sldId id="278" r:id="rId9"/>
    <p:sldId id="261" r:id="rId10"/>
    <p:sldId id="259" r:id="rId11"/>
    <p:sldId id="279" r:id="rId12"/>
    <p:sldId id="281" r:id="rId13"/>
    <p:sldId id="282" r:id="rId14"/>
    <p:sldId id="265" r:id="rId15"/>
    <p:sldId id="267" r:id="rId16"/>
    <p:sldId id="271" r:id="rId17"/>
    <p:sldId id="272" r:id="rId18"/>
    <p:sldId id="274" r:id="rId19"/>
    <p:sldId id="273" r:id="rId20"/>
    <p:sldId id="275" r:id="rId21"/>
    <p:sldId id="270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Technika" panose="020B0604020202020204" charset="-18"/>
      <p:regular r:id="rId30"/>
      <p:bold r:id="rId31"/>
      <p:italic r:id="rId32"/>
      <p:boldItalic r:id="rId33"/>
    </p:embeddedFont>
    <p:embeddedFont>
      <p:font typeface="Technika-Bold" panose="00000600000000000000" charset="-18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7CCB72C-AF13-4B99-AB4C-CC3DA90B5B51}">
          <p14:sldIdLst>
            <p14:sldId id="256"/>
            <p14:sldId id="284"/>
            <p14:sldId id="257"/>
            <p14:sldId id="258"/>
            <p14:sldId id="264"/>
            <p14:sldId id="276"/>
            <p14:sldId id="277"/>
            <p14:sldId id="278"/>
            <p14:sldId id="261"/>
            <p14:sldId id="259"/>
            <p14:sldId id="279"/>
            <p14:sldId id="281"/>
            <p14:sldId id="282"/>
            <p14:sldId id="265"/>
            <p14:sldId id="267"/>
            <p14:sldId id="271"/>
            <p14:sldId id="272"/>
            <p14:sldId id="274"/>
            <p14:sldId id="273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15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1861E3F-42C7-4CAF-A035-C17247EFD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4712F9-4D38-4A2B-9E58-B50553523A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9BAB7-F67A-4A11-BF3D-4192DFC240FD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3EEC10-2594-4F97-ADC0-96F270F8BD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ECFB8C-F813-4A8B-A43F-EFB15C27B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9840-4056-4827-8718-CC612BA405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97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B6640-B1E2-43B7-9FFD-F7D0C2F1561B}" type="datetimeFigureOut">
              <a:rPr lang="cs-CZ" smtClean="0"/>
              <a:t>13.01.2022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25CF8-9191-4E78-A01C-2103064CC8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50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0"/>
            <a:ext cx="10076688" cy="7556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3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1" y="3441734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3" y="274320"/>
            <a:ext cx="1773814" cy="86352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5C193F-315B-49D5-BA7E-7302E5D58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076688" cy="7555992"/>
          </a:xfrm>
          <a:prstGeom prst="rect">
            <a:avLst/>
          </a:prstGeom>
        </p:spPr>
      </p:pic>
      <p:pic>
        <p:nvPicPr>
          <p:cNvPr id="7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2" y="274322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0000" y="1800003"/>
            <a:ext cx="7736694" cy="1446663"/>
          </a:xfrm>
        </p:spPr>
        <p:txBody>
          <a:bodyPr anchor="t"/>
          <a:lstStyle>
            <a:lvl1pPr algn="l">
              <a:defRPr lang="cs-CZ" sz="48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TITUL PREZENTACE</a:t>
            </a:r>
            <a:br>
              <a:rPr lang="cs-CZ" sz="4800" b="1" i="0" u="none" strike="noStrike" baseline="0" dirty="0">
                <a:latin typeface="Technika-Bold" panose="00000600000000000000" pitchFamily="50" charset="-18"/>
              </a:rPr>
            </a:br>
            <a:r>
              <a:rPr lang="cs-CZ" sz="4800" b="1" i="0" u="none" strike="noStrike" baseline="0" dirty="0">
                <a:latin typeface="Technika-Bold" panose="00000600000000000000" pitchFamily="50" charset="-18"/>
              </a:rPr>
              <a:t>PODTITUL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1" y="3441734"/>
            <a:ext cx="7736693" cy="1771721"/>
          </a:xfrm>
        </p:spPr>
        <p:txBody>
          <a:bodyPr/>
          <a:lstStyle>
            <a:lvl1pPr marL="0" indent="0" algn="l">
              <a:buNone/>
              <a:defRPr lang="cs-CZ" sz="24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NÁZEV FAKULTY A PRACOVIŠTĚ</a:t>
            </a:r>
            <a:br>
              <a:rPr lang="en-US" dirty="0"/>
            </a:br>
            <a:r>
              <a:rPr lang="cs-CZ" dirty="0"/>
              <a:t>AUTOR/TITUL JMÉNO PŘÍJMENÍ</a:t>
            </a:r>
            <a:br>
              <a:rPr lang="en-US" dirty="0"/>
            </a:br>
            <a:r>
              <a:rPr lang="cs-CZ" dirty="0"/>
              <a:t>DATUM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979282-891E-4052-92E4-1A3772229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1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1275268"/>
            <a:ext cx="7794000" cy="1087934"/>
          </a:xfrm>
        </p:spPr>
        <p:txBody>
          <a:bodyPr anchor="t"/>
          <a:lstStyle>
            <a:lvl1pPr>
              <a:defRPr sz="2800" kern="2800" baseline="0">
                <a:latin typeface="Technika-Bold" panose="00000600000000000000" pitchFamily="50" charset="-18"/>
              </a:defRPr>
            </a:lvl1pPr>
          </a:lstStyle>
          <a:p>
            <a:r>
              <a:rPr lang="cs-CZ" dirty="0"/>
              <a:t>PODTITUL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80000" y="2491399"/>
            <a:ext cx="7794000" cy="352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TEXT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71B966-54E3-463E-A01D-5D30F268E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2073" y="1704875"/>
            <a:ext cx="7696800" cy="4788000"/>
          </a:xfrm>
        </p:spPr>
        <p:txBody>
          <a:bodyPr>
            <a:normAutofit/>
          </a:bodyPr>
          <a:lstStyle>
            <a:lvl1pPr marL="0" indent="0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1B663F6-A9E4-488F-AF68-AFC24AC20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9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067642" y="368300"/>
            <a:ext cx="6888707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252245"/>
            <a:ext cx="8604000" cy="6237455"/>
          </a:xfrm>
        </p:spPr>
        <p:txBody>
          <a:bodyPr>
            <a:normAutofit/>
          </a:bodyPr>
          <a:lstStyle>
            <a:lvl1pPr marL="0" indent="0" algn="ctr">
              <a:buNone/>
              <a:defRPr sz="20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cs-CZ" dirty="0"/>
              <a:t>VLOŽIT OBRÁZEK</a:t>
            </a: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35302AB-8F7F-4220-86A5-0ACC91E74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73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998" y="1137807"/>
            <a:ext cx="779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98" y="2784875"/>
            <a:ext cx="7794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26" name="Picture 2" descr="https://www.email.cz/download/i/J_cdaADwWifiayZrAXd9jpkdWor_gYe_4QlhA3zsTzSB0jpv76wY4UUYT-LRJNvubDBn-to/logo_cvu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2" y="274322"/>
            <a:ext cx="1770611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0C705C-9490-4343-8BAE-1F25E442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25C2-A1E2-40A1-9BF6-238DDC70C3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84" r:id="rId5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736848" y="1800003"/>
            <a:ext cx="8664605" cy="14466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PlasmaLab</a:t>
            </a:r>
            <a:r>
              <a:rPr lang="en-US" dirty="0"/>
              <a:t> at CTU - </a:t>
            </a:r>
            <a:r>
              <a:rPr lang="en-US" dirty="0" err="1"/>
              <a:t>Magnetická</a:t>
            </a:r>
            <a:br>
              <a:rPr lang="en-US" dirty="0"/>
            </a:br>
            <a:r>
              <a:rPr lang="en-US" dirty="0" err="1"/>
              <a:t>diagnostika</a:t>
            </a:r>
            <a:endParaRPr lang="en-US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Fakulta jaderná a fyzikálně inženýrská</a:t>
            </a:r>
          </a:p>
          <a:p>
            <a:r>
              <a:rPr lang="cs-CZ" dirty="0"/>
              <a:t>Ondřej Bareš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976" y="266331"/>
            <a:ext cx="7009024" cy="727969"/>
          </a:xfrm>
        </p:spPr>
        <p:txBody>
          <a:bodyPr/>
          <a:lstStyle/>
          <a:p>
            <a:r>
              <a:rPr lang="cs-CZ" dirty="0"/>
              <a:t>Výpočet proudu a pohybu</a:t>
            </a:r>
          </a:p>
        </p:txBody>
      </p:sp>
      <p:pic>
        <p:nvPicPr>
          <p:cNvPr id="8" name="Zástupný obsah 8">
            <a:extLst>
              <a:ext uri="{FF2B5EF4-FFF2-40B4-BE49-F238E27FC236}">
                <a16:creationId xmlns:a16="http://schemas.microsoft.com/office/drawing/2014/main" id="{1EFD9ABC-F638-439E-AA7D-40B792A81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0" y="1551669"/>
            <a:ext cx="7241379" cy="504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AB056B-566C-495A-A9F7-70441670D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3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0" y="1269508"/>
            <a:ext cx="2226339" cy="1341717"/>
          </a:xfrm>
        </p:spPr>
        <p:txBody>
          <a:bodyPr>
            <a:normAutofit/>
          </a:bodyPr>
          <a:lstStyle/>
          <a:p>
            <a:r>
              <a:rPr lang="cs-CZ" dirty="0"/>
              <a:t>Stíněný drát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E612978-8B72-40BD-A5D7-CB8D1A585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92" y="194400"/>
            <a:ext cx="6730908" cy="66636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F61D42-1AD0-40AB-8155-3073B1BB4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58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C0B672-F88A-487B-9703-A2B54918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r="26779"/>
          <a:stretch/>
        </p:blipFill>
        <p:spPr>
          <a:xfrm>
            <a:off x="0" y="2753057"/>
            <a:ext cx="2525801" cy="413322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1203520"/>
            <a:ext cx="2525801" cy="727969"/>
          </a:xfrm>
        </p:spPr>
        <p:txBody>
          <a:bodyPr/>
          <a:lstStyle/>
          <a:p>
            <a:r>
              <a:rPr lang="cs-CZ" dirty="0"/>
              <a:t>Matice drátů</a:t>
            </a:r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60549873-8CAA-45C3-86F5-2C52B4C55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2456" y="193772"/>
            <a:ext cx="6731544" cy="666422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C094C6-869B-4AC9-A3AC-BA9728CD6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0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C0B672-F88A-487B-9703-A2B54918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9" r="26779"/>
          <a:stretch/>
        </p:blipFill>
        <p:spPr>
          <a:xfrm>
            <a:off x="0" y="2724777"/>
            <a:ext cx="2525801" cy="413322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8" y="1203520"/>
            <a:ext cx="2525801" cy="1172035"/>
          </a:xfrm>
        </p:spPr>
        <p:txBody>
          <a:bodyPr>
            <a:normAutofit/>
          </a:bodyPr>
          <a:lstStyle/>
          <a:p>
            <a:r>
              <a:rPr lang="cs-CZ" dirty="0"/>
              <a:t>Matice drátů</a:t>
            </a:r>
            <a:br>
              <a:rPr lang="cs-CZ" dirty="0"/>
            </a:br>
            <a:r>
              <a:rPr lang="cs-CZ" sz="2000" dirty="0">
                <a:latin typeface="+mn-lt"/>
              </a:rPr>
              <a:t>sondy vysunuty o 5 cm</a:t>
            </a:r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60549873-8CAA-45C3-86F5-2C52B4C55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6114" y="193772"/>
            <a:ext cx="6664228" cy="666422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C69F643-18E0-4B23-B875-A30C22C86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16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07" y="385323"/>
            <a:ext cx="7039495" cy="727969"/>
          </a:xfrm>
        </p:spPr>
        <p:txBody>
          <a:bodyPr>
            <a:normAutofit fontScale="90000"/>
          </a:bodyPr>
          <a:lstStyle/>
          <a:p>
            <a:r>
              <a:rPr lang="cs-CZ" dirty="0"/>
              <a:t>Magnetická diagnostika tokamaku GOLEM</a:t>
            </a:r>
          </a:p>
        </p:txBody>
      </p:sp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820D9A7B-9301-447B-B00E-27655E26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40"/>
            <a:ext cx="4848202" cy="403066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710D015-79AE-411A-A445-100C4DD99F64}"/>
              </a:ext>
            </a:extLst>
          </p:cNvPr>
          <p:cNvSpPr txBox="1"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MARKOVIČ, Bc. T. </a:t>
            </a:r>
            <a:r>
              <a:rPr lang="cs-CZ" sz="1000" i="1" dirty="0" err="1"/>
              <a:t>Measurement</a:t>
            </a:r>
            <a:r>
              <a:rPr lang="cs-CZ" sz="1000" i="1" dirty="0"/>
              <a:t> </a:t>
            </a:r>
            <a:r>
              <a:rPr lang="cs-CZ" sz="1000" i="1" dirty="0" err="1"/>
              <a:t>of</a:t>
            </a:r>
            <a:r>
              <a:rPr lang="cs-CZ" sz="1000" i="1" dirty="0"/>
              <a:t> </a:t>
            </a:r>
            <a:r>
              <a:rPr lang="cs-CZ" sz="1000" i="1" dirty="0" err="1"/>
              <a:t>Magnetic</a:t>
            </a:r>
            <a:r>
              <a:rPr lang="cs-CZ" sz="1000" i="1" dirty="0"/>
              <a:t> </a:t>
            </a:r>
            <a:r>
              <a:rPr lang="cs-CZ" sz="1000" i="1" dirty="0" err="1"/>
              <a:t>Fields</a:t>
            </a:r>
            <a:r>
              <a:rPr lang="cs-CZ" sz="1000" i="1" dirty="0"/>
              <a:t> on GOLEM Tokamak</a:t>
            </a:r>
            <a:r>
              <a:rPr lang="cs-CZ" sz="1000" dirty="0"/>
              <a:t>. 2012. Dostupné také z: http://physics.fjfi.cvut.cz/publications/FTTF/DP_Tomas_Markovic.pdf. </a:t>
            </a:r>
          </a:p>
          <a:p>
            <a:r>
              <a:rPr lang="cs-CZ" sz="1000" dirty="0"/>
              <a:t>České vysoké učení technické, Fakulta Jaderná a fyzikálně inženýrská.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6D7757-F423-40CD-A23F-FCDFE5FCB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01" y="2273340"/>
            <a:ext cx="4522501" cy="406833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743120E-9383-4FFE-9B3A-180C0E3B016D}"/>
              </a:ext>
            </a:extLst>
          </p:cNvPr>
          <p:cNvSpPr txBox="1"/>
          <p:nvPr/>
        </p:nvSpPr>
        <p:spPr>
          <a:xfrm>
            <a:off x="1305046" y="1835558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Mirnovovy cívky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0F20886-12D7-4B3D-BCF7-C1D5B3FD3576}"/>
              </a:ext>
            </a:extLst>
          </p:cNvPr>
          <p:cNvSpPr txBox="1"/>
          <p:nvPr/>
        </p:nvSpPr>
        <p:spPr>
          <a:xfrm>
            <a:off x="6170054" y="1878092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MHD Ring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6AED2A-4D2A-49E9-9CCA-E016A558F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27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727969"/>
          </a:xfrm>
        </p:spPr>
        <p:txBody>
          <a:bodyPr/>
          <a:lstStyle/>
          <a:p>
            <a:r>
              <a:rPr lang="cs-CZ" dirty="0"/>
              <a:t>Vertikální pohyb - </a:t>
            </a:r>
            <a:r>
              <a:rPr lang="cs-CZ" dirty="0" err="1"/>
              <a:t>MHDring</a:t>
            </a:r>
            <a:endParaRPr lang="cs-CZ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2161544C-B496-4365-B50F-99FA8F62B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" y="1498403"/>
            <a:ext cx="7241378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4F266A3-7E0F-4F94-A1F1-F60B527E8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96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727969"/>
          </a:xfrm>
        </p:spPr>
        <p:txBody>
          <a:bodyPr/>
          <a:lstStyle/>
          <a:p>
            <a:r>
              <a:rPr lang="cs-CZ" dirty="0"/>
              <a:t>Vertikální pohyb – </a:t>
            </a:r>
            <a:r>
              <a:rPr lang="cs-CZ" dirty="0" err="1"/>
              <a:t>Mirnov</a:t>
            </a:r>
            <a:r>
              <a:rPr lang="cs-CZ" dirty="0"/>
              <a:t> </a:t>
            </a:r>
            <a:r>
              <a:rPr lang="cs-CZ" dirty="0" err="1"/>
              <a:t>coils</a:t>
            </a:r>
            <a:endParaRPr lang="cs-CZ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C16C783-BF9E-4FB6-9640-6C8F52ED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0" y="1498403"/>
            <a:ext cx="7241379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726F62-412F-4E63-BD69-8A0BF2E4D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34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727969"/>
          </a:xfrm>
        </p:spPr>
        <p:txBody>
          <a:bodyPr/>
          <a:lstStyle/>
          <a:p>
            <a:r>
              <a:rPr lang="cs-CZ" dirty="0"/>
              <a:t>Horizontální pohyb – </a:t>
            </a:r>
            <a:r>
              <a:rPr lang="cs-CZ" dirty="0" err="1"/>
              <a:t>MHDring</a:t>
            </a:r>
            <a:endParaRPr lang="cs-CZ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C16C783-BF9E-4FB6-9640-6C8F52ED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1" y="1498403"/>
            <a:ext cx="7241378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9E8973-56F6-4D5D-9330-472A1D137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54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727969"/>
          </a:xfrm>
        </p:spPr>
        <p:txBody>
          <a:bodyPr/>
          <a:lstStyle/>
          <a:p>
            <a:r>
              <a:rPr lang="cs-CZ" dirty="0"/>
              <a:t>Horizontální pohyb – </a:t>
            </a:r>
            <a:r>
              <a:rPr lang="cs-CZ" dirty="0" err="1"/>
              <a:t>Mirnov</a:t>
            </a:r>
            <a:r>
              <a:rPr lang="cs-CZ" dirty="0"/>
              <a:t> </a:t>
            </a:r>
            <a:r>
              <a:rPr lang="cs-CZ" dirty="0" err="1"/>
              <a:t>coils</a:t>
            </a:r>
            <a:endParaRPr lang="cs-CZ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C16C783-BF9E-4FB6-9640-6C8F52ED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1" y="1498403"/>
            <a:ext cx="7241378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E5C5D4-F8CE-4268-928E-68938CF41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87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1178806"/>
          </a:xfrm>
        </p:spPr>
        <p:txBody>
          <a:bodyPr>
            <a:normAutofit fontScale="90000"/>
          </a:bodyPr>
          <a:lstStyle/>
          <a:p>
            <a:r>
              <a:rPr lang="cs-CZ" dirty="0"/>
              <a:t>2D pohyb – rovnice v polárních souřadnicích</a:t>
            </a:r>
            <a:br>
              <a:rPr lang="cs-CZ" dirty="0"/>
            </a:br>
            <a:br>
              <a:rPr lang="cs-CZ" dirty="0"/>
            </a:b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𝑟 ∈ (0, 𝑎) a 𝜃 ∈ (- 𝜋, 𝜋), převedeno do kartézských </a:t>
            </a:r>
            <a:r>
              <a:rPr lang="cs-CZ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souř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C16C783-BF9E-4FB6-9640-6C8F52ED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498403"/>
            <a:ext cx="7199999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591498-3988-40E8-8BB7-3F5D91964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7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59084-429B-49FC-95F8-8AEF6A4F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262672"/>
            <a:ext cx="7794000" cy="584981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57535-92BF-4958-8FC3-26490678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791093"/>
            <a:ext cx="7794000" cy="4561003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Magnetický stend a teorie</a:t>
            </a:r>
          </a:p>
          <a:p>
            <a:pPr marL="457200" indent="-4572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Výsledky magnetického stendu:</a:t>
            </a:r>
            <a:br>
              <a:rPr lang="cs-CZ" dirty="0">
                <a:latin typeface="+mn-lt"/>
              </a:rPr>
            </a:br>
            <a:r>
              <a:rPr lang="cs-CZ" sz="1800" dirty="0">
                <a:latin typeface="+mn-lt"/>
              </a:rPr>
              <a:t>Výpočet proudu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Výpočet proudu a polohy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Pohybující se vodič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Stíněný vodič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Matice drátů</a:t>
            </a:r>
          </a:p>
          <a:p>
            <a:pPr marL="457200" indent="-4572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/>
              <a:t>Měření polohy plazmatu na tokamaku GOLEM</a:t>
            </a:r>
          </a:p>
          <a:p>
            <a:pPr marL="457200" indent="-4572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/>
              <a:t>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FF1F41-A83D-405F-9C0C-98D317F63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5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3" y="319597"/>
            <a:ext cx="6996267" cy="727969"/>
          </a:xfrm>
        </p:spPr>
        <p:txBody>
          <a:bodyPr>
            <a:normAutofit fontScale="90000"/>
          </a:bodyPr>
          <a:lstStyle/>
          <a:p>
            <a:r>
              <a:rPr lang="cs-CZ" dirty="0"/>
              <a:t>2D pohyb – rovnice v kartézských souřadnicích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5C16C783-BF9E-4FB6-9640-6C8F52EDD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498403"/>
            <a:ext cx="7199999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B934B2-64E5-4404-83C6-4467D24FB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0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260630"/>
            <a:ext cx="7794000" cy="727969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717ED4-0862-4862-A309-A7190F40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999" y="1988600"/>
            <a:ext cx="7794000" cy="4563658"/>
          </a:xfrm>
        </p:spPr>
        <p:txBody>
          <a:bodyPr/>
          <a:lstStyle/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(+) Magnetický stend PlasmaLabu FJFI zvládá simulovat měření polohy a proudu ve vodiči (plazmatu)</a:t>
            </a: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(-) Stíněný drát by potřeboval zdroj s mnohem vyšší frekvencí pro pozorovatelné efekty</a:t>
            </a: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(-) Matice drátů pro simulaci proudové hustoty nevyvolala významné rozdíly</a:t>
            </a: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endParaRPr lang="cs-CZ" dirty="0">
              <a:latin typeface="+mn-lt"/>
            </a:endParaRP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(+) Navržený vzorec dává výsledky konzistentní s klasickým výpočtem z protilehlých cívek</a:t>
            </a: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n-lt"/>
              </a:rPr>
              <a:t>(+) Pozorované pohyby plazmatu na tokamaku GOLEM jsou konzistentní s dlouhodobě známým chováním</a:t>
            </a:r>
          </a:p>
          <a:p>
            <a:pPr marL="342900" indent="-342900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2338DCC-EC6E-40C4-9723-E355064C7E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9" y="1270358"/>
            <a:ext cx="3270335" cy="966815"/>
          </a:xfrm>
        </p:spPr>
        <p:txBody>
          <a:bodyPr>
            <a:normAutofit fontScale="90000"/>
          </a:bodyPr>
          <a:lstStyle/>
          <a:p>
            <a:r>
              <a:rPr lang="cs-CZ" dirty="0"/>
              <a:t>Magnetický stend</a:t>
            </a:r>
            <a:br>
              <a:rPr lang="cs-CZ" dirty="0"/>
            </a:br>
            <a:r>
              <a:rPr lang="cs-CZ" dirty="0" err="1"/>
              <a:t>PlasmaLab</a:t>
            </a:r>
            <a:r>
              <a:rPr lang="cs-CZ" dirty="0"/>
              <a:t> FJFI</a:t>
            </a:r>
          </a:p>
        </p:txBody>
      </p:sp>
      <p:pic>
        <p:nvPicPr>
          <p:cNvPr id="6" name="Zástupný obsah 4" descr="Magnetický stend">
            <a:extLst>
              <a:ext uri="{FF2B5EF4-FFF2-40B4-BE49-F238E27FC236}">
                <a16:creationId xmlns:a16="http://schemas.microsoft.com/office/drawing/2014/main" id="{A5782C88-8D5C-4873-ADCE-8B5B163D1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10" y="145305"/>
            <a:ext cx="4926866" cy="656739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0E56760-6161-49C7-948E-90869C372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48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7" y="1278386"/>
            <a:ext cx="2595356" cy="727969"/>
          </a:xfrm>
        </p:spPr>
        <p:txBody>
          <a:bodyPr/>
          <a:lstStyle/>
          <a:p>
            <a:r>
              <a:rPr lang="cs-CZ" dirty="0"/>
              <a:t>Schéma cívek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D9757534-6F34-4256-B654-CAE770E46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3" y="218878"/>
            <a:ext cx="6233933" cy="6382538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0EF850-6390-4C10-BBB5-A0BCBD5D8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74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53" y="305743"/>
            <a:ext cx="7051947" cy="727969"/>
          </a:xfrm>
        </p:spPr>
        <p:txBody>
          <a:bodyPr/>
          <a:lstStyle/>
          <a:p>
            <a:r>
              <a:rPr lang="cs-CZ" dirty="0"/>
              <a:t>Vzorce pro výpočet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8A717ED4-0862-4862-A309-A7190F402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538" y="1722268"/>
                <a:ext cx="8234807" cy="4829989"/>
              </a:xfrm>
            </p:spPr>
            <p:txBody>
              <a:bodyPr>
                <a:normAutofit/>
              </a:bodyPr>
              <a:lstStyle/>
              <a:p>
                <a:r>
                  <a:rPr lang="cs-CZ" sz="1700" dirty="0"/>
                  <a:t>Protilehlé cívky: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7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d>
                        <m:dPr>
                          <m:ctrlP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sz="17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trlP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7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τ</m:t>
                                      </m:r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trlP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7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τ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7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d>
                        <m:dPr>
                          <m:ctrlP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17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μ</m:t>
                          </m:r>
                          <m:r>
                            <a:rPr lang="cs-CZ" sz="17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7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7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trlP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7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τ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cs-CZ" sz="17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7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7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ctrlP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cs-CZ" sz="17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7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cs-CZ" sz="17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7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τ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cs-CZ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7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Všechny cívky: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7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cs-CZ" sz="1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U</m:t>
                          </m:r>
                          <m:d>
                            <m:dPr>
                              <m:ctrlPr>
                                <a:rPr lang="cs-CZ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17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dτ</m:t>
                          </m:r>
                        </m:e>
                      </m:nary>
                      <m:r>
                        <a:rPr lang="cs-CZ" sz="17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μ</m:t>
                          </m:r>
                        </m:num>
                        <m:den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1700">
                          <a:latin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cs-CZ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7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f>
                        <m:fPr>
                          <m:ctrlPr>
                            <a:rPr lang="cs-CZ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17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17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7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cs-CZ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7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cs-CZ" sz="17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cs-CZ" sz="17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cs-CZ" sz="17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d>
                                <m:dPr>
                                  <m:ctrlPr>
                                    <a:rPr lang="cs-CZ" sz="17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cs-CZ" sz="17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7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7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7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7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700">
                                              <a:latin typeface="Cambria Math" panose="02040503050406030204" pitchFamily="18" charset="0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cs-CZ" sz="17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700"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cs-CZ" sz="1700">
                          <a:latin typeface="Cambria Math" panose="02040503050406030204" pitchFamily="18" charset="0"/>
                        </a:rPr>
                        <m:t>=0, </m:t>
                      </m:r>
                      <m:r>
                        <m:rPr>
                          <m:sty m:val="p"/>
                        </m:rPr>
                        <a:rPr lang="cs-CZ" sz="17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170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m:rPr>
                          <m:sty m:val="p"/>
                        </m:rPr>
                        <a:rPr lang="cs-CZ" sz="170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cs-CZ" sz="17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8A717ED4-0862-4862-A309-A7190F402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538" y="1722268"/>
                <a:ext cx="8234807" cy="4829989"/>
              </a:xfrm>
              <a:blipFill>
                <a:blip r:embed="rId2"/>
                <a:stretch>
                  <a:fillRect l="-518" t="-10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F017B6-0EE5-4CE3-AD92-BEBC1922F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21155"/>
            <a:ext cx="2057400" cy="365125"/>
          </a:xfrm>
        </p:spPr>
        <p:txBody>
          <a:bodyPr/>
          <a:lstStyle/>
          <a:p>
            <a:fld id="{C32C25C2-A1E2-40A1-9BF6-238DDC70C37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32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88" y="266331"/>
            <a:ext cx="6803370" cy="958787"/>
          </a:xfrm>
        </p:spPr>
        <p:txBody>
          <a:bodyPr>
            <a:normAutofit/>
          </a:bodyPr>
          <a:lstStyle/>
          <a:p>
            <a:r>
              <a:rPr lang="cs-CZ" dirty="0"/>
              <a:t>Hrubá data z cívek a fit nulové hladiny</a:t>
            </a:r>
          </a:p>
        </p:txBody>
      </p:sp>
      <p:pic>
        <p:nvPicPr>
          <p:cNvPr id="7" name="Zástupný obsah 8">
            <a:extLst>
              <a:ext uri="{FF2B5EF4-FFF2-40B4-BE49-F238E27FC236}">
                <a16:creationId xmlns:a16="http://schemas.microsoft.com/office/drawing/2014/main" id="{80160083-8571-4294-81FC-3610B0C02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0" y="1638686"/>
            <a:ext cx="7241379" cy="5040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DA8DFBC-CEA9-431E-9AD1-48E684CEC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12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88" y="266331"/>
            <a:ext cx="6803370" cy="958787"/>
          </a:xfrm>
        </p:spPr>
        <p:txBody>
          <a:bodyPr>
            <a:normAutofit/>
          </a:bodyPr>
          <a:lstStyle/>
          <a:p>
            <a:r>
              <a:rPr lang="cs-CZ" dirty="0"/>
              <a:t>Zarovnání nulové hladiny</a:t>
            </a:r>
          </a:p>
        </p:txBody>
      </p:sp>
      <p:pic>
        <p:nvPicPr>
          <p:cNvPr id="6" name="Zástupný obsah 8">
            <a:extLst>
              <a:ext uri="{FF2B5EF4-FFF2-40B4-BE49-F238E27FC236}">
                <a16:creationId xmlns:a16="http://schemas.microsoft.com/office/drawing/2014/main" id="{A984AB08-3DC7-437A-A0E1-E321F1D78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0" y="1551669"/>
            <a:ext cx="7241379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6E41D3E-5AAE-46C1-9B22-124312788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C32C25C2-A1E2-40A1-9BF6-238DDC70C37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72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88" y="266331"/>
            <a:ext cx="7025312" cy="958787"/>
          </a:xfrm>
        </p:spPr>
        <p:txBody>
          <a:bodyPr>
            <a:normAutofit/>
          </a:bodyPr>
          <a:lstStyle/>
          <a:p>
            <a:r>
              <a:rPr lang="cs-CZ" dirty="0"/>
              <a:t>Výpočet proudu při známé poloze cívek</a:t>
            </a:r>
          </a:p>
        </p:txBody>
      </p:sp>
      <p:pic>
        <p:nvPicPr>
          <p:cNvPr id="7" name="Zástupný obsah 8">
            <a:extLst>
              <a:ext uri="{FF2B5EF4-FFF2-40B4-BE49-F238E27FC236}">
                <a16:creationId xmlns:a16="http://schemas.microsoft.com/office/drawing/2014/main" id="{D189C929-BB2C-4923-A828-A6E9D68DB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0" y="1818000"/>
            <a:ext cx="7241379" cy="50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2BC7020-AC03-4721-80E7-6FDB72EA9B94}"/>
              </a:ext>
            </a:extLst>
          </p:cNvPr>
          <p:cNvSpPr txBox="1"/>
          <p:nvPr/>
        </p:nvSpPr>
        <p:spPr>
          <a:xfrm>
            <a:off x="2183907" y="876914"/>
            <a:ext cx="484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Celkové zesílení signálu:	</a:t>
            </a:r>
            <a:r>
              <a:rPr lang="cs-CZ" sz="1600" i="1" dirty="0"/>
              <a:t>k = −34482</a:t>
            </a:r>
          </a:p>
          <a:p>
            <a:r>
              <a:rPr lang="cs-CZ" sz="1600" dirty="0"/>
              <a:t>tj.:	hrubý: 		</a:t>
            </a:r>
            <a:r>
              <a:rPr lang="cs-CZ" sz="1600" i="1" dirty="0" err="1"/>
              <a:t>k</a:t>
            </a:r>
            <a:r>
              <a:rPr lang="cs-CZ" sz="1600" i="1" baseline="-25000" dirty="0" err="1"/>
              <a:t>hrub</a:t>
            </a:r>
            <a:r>
              <a:rPr lang="cs-CZ" sz="1600" i="1" dirty="0"/>
              <a:t> = 1222</a:t>
            </a:r>
          </a:p>
          <a:p>
            <a:r>
              <a:rPr lang="cs-CZ" sz="1600" dirty="0"/>
              <a:t>	integrovaný:	</a:t>
            </a:r>
            <a:r>
              <a:rPr lang="cs-CZ" sz="1600" i="1" dirty="0"/>
              <a:t> </a:t>
            </a:r>
            <a:r>
              <a:rPr lang="cs-CZ" sz="1600" i="1" dirty="0" err="1"/>
              <a:t>k</a:t>
            </a:r>
            <a:r>
              <a:rPr lang="cs-CZ" sz="1600" i="1" baseline="-25000" dirty="0" err="1"/>
              <a:t>int</a:t>
            </a:r>
            <a:r>
              <a:rPr lang="cs-CZ" sz="1600" i="1" dirty="0"/>
              <a:t> = -28,2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2D1A1A-52E1-4732-9326-B898D2BF7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4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3516A19-24E6-41B6-B97B-209CA932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688" y="266331"/>
            <a:ext cx="4255480" cy="958787"/>
          </a:xfrm>
        </p:spPr>
        <p:txBody>
          <a:bodyPr>
            <a:normAutofit fontScale="90000"/>
          </a:bodyPr>
          <a:lstStyle/>
          <a:p>
            <a:r>
              <a:rPr lang="cs-CZ" dirty="0"/>
              <a:t>Výpočet proudu a polohy (drát 6 cm os středu)</a:t>
            </a:r>
          </a:p>
        </p:txBody>
      </p:sp>
      <p:pic>
        <p:nvPicPr>
          <p:cNvPr id="6" name="Zástupný obsah 8">
            <a:extLst>
              <a:ext uri="{FF2B5EF4-FFF2-40B4-BE49-F238E27FC236}">
                <a16:creationId xmlns:a16="http://schemas.microsoft.com/office/drawing/2014/main" id="{82A194FB-CDF2-4E87-A0B8-10B22DDB6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311" y="1551669"/>
            <a:ext cx="7241378" cy="504000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7F05C6-848C-4760-B317-4770564D1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C25C2-A1E2-40A1-9BF6-238DDC70C37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4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CZ.potx" id="{1BD4F44E-F71F-4A14-9EF9-FF6613634235}" vid="{496B007D-76DB-4922-86C8-13F7F6C54EC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363</Words>
  <Application>Microsoft Office PowerPoint</Application>
  <PresentationFormat>Předvádění na obrazovce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Technika</vt:lpstr>
      <vt:lpstr>Cambria Math</vt:lpstr>
      <vt:lpstr>Calibri</vt:lpstr>
      <vt:lpstr>Wingdings</vt:lpstr>
      <vt:lpstr>Technika-Bold</vt:lpstr>
      <vt:lpstr>Motiv Office</vt:lpstr>
      <vt:lpstr>PlasmaLab at CTU - Magnetická diagnostika</vt:lpstr>
      <vt:lpstr>Obsah</vt:lpstr>
      <vt:lpstr>Magnetický stend PlasmaLab FJFI</vt:lpstr>
      <vt:lpstr>Schéma cívek</vt:lpstr>
      <vt:lpstr>Vzorce pro výpočet</vt:lpstr>
      <vt:lpstr>Hrubá data z cívek a fit nulové hladiny</vt:lpstr>
      <vt:lpstr>Zarovnání nulové hladiny</vt:lpstr>
      <vt:lpstr>Výpočet proudu při známé poloze cívek</vt:lpstr>
      <vt:lpstr>Výpočet proudu a polohy (drát 6 cm os středu)</vt:lpstr>
      <vt:lpstr>Výpočet proudu a pohybu</vt:lpstr>
      <vt:lpstr>Stíněný drát</vt:lpstr>
      <vt:lpstr>Matice drátů</vt:lpstr>
      <vt:lpstr>Matice drátů sondy vysunuty o 5 cm</vt:lpstr>
      <vt:lpstr>Magnetická diagnostika tokamaku GOLEM</vt:lpstr>
      <vt:lpstr>Vertikální pohyb - MHDring</vt:lpstr>
      <vt:lpstr>Vertikální pohyb – Mirnov coils</vt:lpstr>
      <vt:lpstr>Horizontální pohyb – MHDring</vt:lpstr>
      <vt:lpstr>Horizontální pohyb – Mirnov coils</vt:lpstr>
      <vt:lpstr>2D pohyb – rovnice v polárních souřadnicích  𝑟 ∈ (0, 𝑎) a 𝜃 ∈ (- 𝜋, 𝜋), převedeno do kartézských souř. </vt:lpstr>
      <vt:lpstr>2D pohyb – rovnice v kartézských souřadnicích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PlasmaLab at CTU - Magnetická diagnostika</dc:title>
  <dc:creator>Bares, Ondrej</dc:creator>
  <cp:lastModifiedBy>Bares, Ondrej</cp:lastModifiedBy>
  <cp:revision>34</cp:revision>
  <dcterms:created xsi:type="dcterms:W3CDTF">2022-01-10T15:34:55Z</dcterms:created>
  <dcterms:modified xsi:type="dcterms:W3CDTF">2022-01-13T17:08:53Z</dcterms:modified>
</cp:coreProperties>
</file>