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84" r:id="rId9"/>
    <p:sldId id="285" r:id="rId10"/>
    <p:sldId id="267" r:id="rId11"/>
    <p:sldId id="269" r:id="rId12"/>
    <p:sldId id="270" r:id="rId13"/>
    <p:sldId id="271" r:id="rId14"/>
    <p:sldId id="272" r:id="rId15"/>
    <p:sldId id="274" r:id="rId16"/>
    <p:sldId id="276" r:id="rId17"/>
    <p:sldId id="283" r:id="rId18"/>
    <p:sldId id="286" r:id="rId19"/>
    <p:sldId id="287" r:id="rId20"/>
    <p:sldId id="278" r:id="rId21"/>
    <p:sldId id="288" r:id="rId22"/>
    <p:sldId id="291" r:id="rId23"/>
    <p:sldId id="290" r:id="rId24"/>
    <p:sldId id="28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E5AA6-B93C-4E66-BF85-592E3A912FA3}" type="datetimeFigureOut">
              <a:rPr lang="cs-CZ" smtClean="0"/>
              <a:t>22.1.2020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9E963-69F7-4A95-8BF0-AC7B157F5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6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1E7B-EB17-478C-B782-EF521E2ECB51}" type="datetime1">
              <a:rPr lang="cs-CZ" smtClean="0"/>
              <a:t>22.1.2020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56CF-CDC2-4238-9AA2-4ED942CA5E37}" type="datetime1">
              <a:rPr lang="cs-CZ" smtClean="0"/>
              <a:t>22.1.2020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2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C896-EF90-4BA6-980C-3ACB6A2275DF}" type="datetime1">
              <a:rPr lang="cs-CZ" smtClean="0"/>
              <a:t>22.1.2020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83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FF5-F83B-434B-A9DC-EEF3BB23584B}" type="datetime1">
              <a:rPr lang="cs-CZ" smtClean="0"/>
              <a:t>22.1.2020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47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ED93-B9C7-469A-9648-A4D5E5ED70C3}" type="datetime1">
              <a:rPr lang="cs-CZ" smtClean="0"/>
              <a:t>22.1.2020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1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A0B-E6C5-4DB6-9F68-FDFBDF458B35}" type="datetime1">
              <a:rPr lang="cs-CZ" smtClean="0"/>
              <a:t>22.1.2020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62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FB62-2465-4756-A93E-8607F3CC5E1E}" type="datetime1">
              <a:rPr lang="cs-CZ" smtClean="0"/>
              <a:t>22.1.2020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1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35D-6E72-4C7D-B394-33A2611FBD21}" type="datetime1">
              <a:rPr lang="cs-CZ" smtClean="0"/>
              <a:t>22.1.2020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82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D561-B590-423A-BB47-0D722A115750}" type="datetime1">
              <a:rPr lang="cs-CZ" smtClean="0"/>
              <a:t>22.1.2020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9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FE09-B293-44C7-9718-48D23EC56A89}" type="datetime1">
              <a:rPr lang="cs-CZ" smtClean="0"/>
              <a:t>22.1.2020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3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5DF4-CD26-4A8F-BCD8-AE301287F64F}" type="datetime1">
              <a:rPr lang="cs-CZ" smtClean="0"/>
              <a:t>22.1.2020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19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0C59-778A-4B7E-A288-4E4BA4360065}" type="datetime1">
              <a:rPr lang="cs-CZ" smtClean="0"/>
              <a:t>22.1.2020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A3E0-311A-4B33-BEDA-887B86A33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754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336704"/>
          </a:xfrm>
        </p:spPr>
        <p:txBody>
          <a:bodyPr>
            <a:normAutofit/>
          </a:bodyPr>
          <a:lstStyle/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České vysoké učení technické v Praze</a:t>
            </a:r>
            <a:br>
              <a:rPr lang="cs-CZ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Fakulta jaderná a fyzikálně inženýrská</a:t>
            </a:r>
            <a:br>
              <a:rPr lang="cs-CZ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Diagnostika rentgenových svazků z laserového plazmatu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Mariánská 2020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 práce: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Michal Zhoř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Vedoucí práce: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Ing. Jaroslav Nejdl, Ph.D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Dong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Dipl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0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dirty="0"/>
              <a:t>Metody spektrální charakterizace laserem buzených zdrojů tvrdého rentgenového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cs-CZ" sz="2600" dirty="0" smtClean="0"/>
              <a:t>Počítání jednotlivých fotonů</a:t>
            </a:r>
          </a:p>
          <a:p>
            <a:r>
              <a:rPr lang="cs-CZ" sz="2600" dirty="0" smtClean="0"/>
              <a:t>Odraz od zrcadla s klouzavým úhlem dopadu (ROGIM)</a:t>
            </a:r>
          </a:p>
          <a:p>
            <a:r>
              <a:rPr lang="cs-CZ" sz="2600" dirty="0" smtClean="0"/>
              <a:t>Metoda Rossových filtrů</a:t>
            </a:r>
          </a:p>
          <a:p>
            <a:r>
              <a:rPr lang="cs-CZ" sz="2600" dirty="0" err="1"/>
              <a:t>Braggova</a:t>
            </a:r>
            <a:r>
              <a:rPr lang="cs-CZ" sz="2600" dirty="0"/>
              <a:t> difrakce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1" y="3501008"/>
            <a:ext cx="4114265" cy="28079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85257"/>
            <a:ext cx="3816424" cy="232165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Odraz od zrcadla s klouzavým úhlem dopadu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Metoda založená na rozdílných reflektivitách zrcadel pro různé úhly dopadu</a:t>
            </a:r>
            <a:endParaRPr lang="cs-CZ" sz="2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0" y="2852936"/>
            <a:ext cx="7268590" cy="3496163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5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" y="3540046"/>
            <a:ext cx="2948041" cy="32849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" y="30057"/>
            <a:ext cx="2948043" cy="30537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67" y="3540046"/>
            <a:ext cx="2953041" cy="32849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65" y="25776"/>
            <a:ext cx="2953041" cy="30623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41" y="3540049"/>
            <a:ext cx="2953041" cy="32849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43" y="25777"/>
            <a:ext cx="2953041" cy="305807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907704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18" y="3676047"/>
            <a:ext cx="552450" cy="381000"/>
          </a:xfrm>
          <a:prstGeom prst="rect">
            <a:avLst/>
          </a:prstGeom>
          <a:noFill/>
          <a:ln w="9525">
            <a:solidFill>
              <a:schemeClr val="bg1">
                <a:alpha val="32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08" y="3676047"/>
            <a:ext cx="552450" cy="381000"/>
          </a:xfrm>
          <a:prstGeom prst="rect">
            <a:avLst/>
          </a:prstGeom>
          <a:noFill/>
          <a:ln w="9525">
            <a:solidFill>
              <a:schemeClr val="bg1">
                <a:alpha val="32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676047"/>
            <a:ext cx="552450" cy="381000"/>
          </a:xfrm>
          <a:prstGeom prst="rect">
            <a:avLst/>
          </a:prstGeom>
          <a:noFill/>
          <a:ln w="9525">
            <a:solidFill>
              <a:schemeClr val="bg1">
                <a:alpha val="31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2187" y="3092324"/>
            <a:ext cx="160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/>
              <a:t>E</a:t>
            </a:r>
            <a:r>
              <a:rPr lang="cs-CZ" sz="2000" baseline="-25000" dirty="0" err="1" smtClean="0"/>
              <a:t>c</a:t>
            </a:r>
            <a:r>
              <a:rPr lang="cs-CZ" sz="2000" dirty="0" smtClean="0"/>
              <a:t> = 10186 eV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58383" y="3092324"/>
            <a:ext cx="148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/>
              <a:t>E</a:t>
            </a:r>
            <a:r>
              <a:rPr lang="cs-CZ" sz="2000" baseline="-25000" dirty="0" err="1" smtClean="0"/>
              <a:t>c</a:t>
            </a:r>
            <a:r>
              <a:rPr lang="cs-CZ" sz="2000" dirty="0" smtClean="0"/>
              <a:t> = 8517 eV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07261" y="3092324"/>
            <a:ext cx="161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/>
              <a:t>E</a:t>
            </a:r>
            <a:r>
              <a:rPr lang="cs-CZ" sz="2000" baseline="-25000" dirty="0" err="1" smtClean="0"/>
              <a:t>c</a:t>
            </a:r>
            <a:r>
              <a:rPr lang="cs-CZ" sz="2000" dirty="0" smtClean="0"/>
              <a:t> = 12560 eV</a:t>
            </a:r>
            <a:endParaRPr lang="cs-CZ" sz="2000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12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" y="1280729"/>
            <a:ext cx="152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07" y="1280729"/>
            <a:ext cx="152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81" y="1278589"/>
            <a:ext cx="152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04" y="2928037"/>
            <a:ext cx="4953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5257"/>
            <a:ext cx="4953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40977"/>
            <a:ext cx="4953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" y="4941168"/>
            <a:ext cx="232221" cy="4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51" y="4941168"/>
            <a:ext cx="232221" cy="4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43" y="4941167"/>
            <a:ext cx="232221" cy="4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28" y="6648657"/>
            <a:ext cx="423292" cy="17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634530"/>
            <a:ext cx="457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634530"/>
            <a:ext cx="457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" y="1116664"/>
            <a:ext cx="1809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67" y="1118804"/>
            <a:ext cx="1809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55" y="1116664"/>
            <a:ext cx="1809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Rossových filtrů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Využití </a:t>
            </a:r>
            <a:r>
              <a:rPr lang="en-US" sz="2600" dirty="0" smtClean="0"/>
              <a:t>vhodn</a:t>
            </a:r>
            <a:r>
              <a:rPr lang="cs-CZ" sz="2600" dirty="0" smtClean="0"/>
              <a:t>é dvojce filtrů s různou </a:t>
            </a:r>
            <a:r>
              <a:rPr lang="cs-CZ" sz="2600" dirty="0" err="1" smtClean="0"/>
              <a:t>transmitivitou</a:t>
            </a:r>
            <a:r>
              <a:rPr lang="cs-CZ" sz="2600" dirty="0" smtClean="0"/>
              <a:t> pro určení intenzity v úzkém energetickém intervalu</a:t>
            </a:r>
            <a:endParaRPr lang="cs-CZ" sz="2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36912"/>
            <a:ext cx="8277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392488" cy="40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03" y="332656"/>
            <a:ext cx="4398841" cy="4000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99592" y="47971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Testovací spektrum </a:t>
            </a:r>
          </a:p>
          <a:p>
            <a:pPr algn="ctr"/>
            <a:r>
              <a:rPr lang="cs-CZ" i="1" dirty="0" err="1" smtClean="0"/>
              <a:t>E</a:t>
            </a:r>
            <a:r>
              <a:rPr lang="cs-CZ" baseline="-25000" dirty="0" err="1" smtClean="0"/>
              <a:t>c</a:t>
            </a:r>
            <a:r>
              <a:rPr lang="cs-CZ" dirty="0" smtClean="0"/>
              <a:t> = 10187 eV</a:t>
            </a:r>
          </a:p>
          <a:p>
            <a:pPr algn="ctr"/>
            <a:r>
              <a:rPr lang="cs-CZ" dirty="0" smtClean="0"/>
              <a:t>Získané spektrum</a:t>
            </a:r>
          </a:p>
          <a:p>
            <a:pPr algn="ctr"/>
            <a:r>
              <a:rPr lang="cs-CZ" i="1" dirty="0" err="1" smtClean="0"/>
              <a:t>E</a:t>
            </a:r>
            <a:r>
              <a:rPr lang="cs-CZ" baseline="-25000" dirty="0" err="1" smtClean="0"/>
              <a:t>c</a:t>
            </a:r>
            <a:r>
              <a:rPr lang="cs-CZ" dirty="0" smtClean="0"/>
              <a:t> = 10671 eV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04667" y="47971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Testovací spektrum </a:t>
            </a:r>
          </a:p>
          <a:p>
            <a:pPr algn="ctr"/>
            <a:r>
              <a:rPr lang="cs-CZ" i="1" dirty="0" err="1" smtClean="0"/>
              <a:t>E</a:t>
            </a:r>
            <a:r>
              <a:rPr lang="cs-CZ" baseline="-25000" dirty="0" err="1" smtClean="0"/>
              <a:t>c</a:t>
            </a:r>
            <a:r>
              <a:rPr lang="cs-CZ" dirty="0" smtClean="0"/>
              <a:t> = 10285 eV</a:t>
            </a:r>
          </a:p>
          <a:p>
            <a:pPr algn="ctr"/>
            <a:r>
              <a:rPr lang="cs-CZ" dirty="0" smtClean="0"/>
              <a:t>Získané spektrum</a:t>
            </a:r>
          </a:p>
          <a:p>
            <a:pPr algn="ctr"/>
            <a:r>
              <a:rPr lang="cs-CZ" i="1" dirty="0" err="1" smtClean="0"/>
              <a:t>E</a:t>
            </a:r>
            <a:r>
              <a:rPr lang="cs-CZ" baseline="-25000" dirty="0" err="1" smtClean="0"/>
              <a:t>c</a:t>
            </a:r>
            <a:r>
              <a:rPr lang="cs-CZ" dirty="0" smtClean="0"/>
              <a:t> = 10815 eV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7372" y="6084004"/>
            <a:ext cx="30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Odchylka pro obě měření </a:t>
            </a:r>
            <a:r>
              <a:rPr lang="en-US" dirty="0" smtClean="0"/>
              <a:t>~5 %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14</a:t>
            </a:fld>
            <a:endParaRPr lang="cs-CZ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1" y="4114680"/>
            <a:ext cx="755650" cy="2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54" y="4107542"/>
            <a:ext cx="755650" cy="2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8" y="1700808"/>
            <a:ext cx="209049" cy="10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09049" cy="10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2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určení dalších charakteristik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Určení velikosti zdroje pomocí dírkové komory</a:t>
            </a:r>
          </a:p>
          <a:p>
            <a:r>
              <a:rPr lang="cs-CZ" sz="2600" dirty="0" smtClean="0"/>
              <a:t>Určení </a:t>
            </a:r>
            <a:r>
              <a:rPr lang="cs-CZ" sz="2600" dirty="0"/>
              <a:t>celkového počtu fotonů vyzářeného plazmovým rentgenovým </a:t>
            </a:r>
            <a:r>
              <a:rPr lang="cs-CZ" sz="2600" dirty="0" smtClean="0"/>
              <a:t>zdrojem (PXS)</a:t>
            </a:r>
            <a:endParaRPr lang="cs-CZ" sz="2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7480148" cy="2801482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Algoritmus pro získání celkového počtu fotonů vyzářeného PXS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r>
              <a:rPr lang="cs-CZ" sz="2600" dirty="0" smtClean="0"/>
              <a:t>Ze získaného signálu na diodě určíme pomocí Ohmova zákona el. proud, a poté numerickou integrací celkový </a:t>
            </a:r>
            <a:r>
              <a:rPr lang="cs-CZ" sz="2600" dirty="0" smtClean="0"/>
              <a:t>náboj.</a:t>
            </a:r>
            <a:endParaRPr lang="cs-CZ" sz="2600" dirty="0" smtClean="0"/>
          </a:p>
          <a:p>
            <a:r>
              <a:rPr lang="cs-CZ" sz="2600" dirty="0" smtClean="0"/>
              <a:t>Provedeme korekci na malé rozměry </a:t>
            </a:r>
            <a:r>
              <a:rPr lang="cs-CZ" sz="2600" dirty="0" smtClean="0"/>
              <a:t>diody.</a:t>
            </a:r>
            <a:endParaRPr lang="cs-CZ" sz="2600" dirty="0" smtClean="0"/>
          </a:p>
          <a:p>
            <a:r>
              <a:rPr lang="cs-CZ" sz="2600" dirty="0" smtClean="0"/>
              <a:t>Provedeme korekci na účinnost </a:t>
            </a:r>
            <a:r>
              <a:rPr lang="cs-CZ" sz="2600" dirty="0" smtClean="0"/>
              <a:t>diody.</a:t>
            </a:r>
            <a:endParaRPr lang="cs-CZ" sz="2600" dirty="0" smtClean="0"/>
          </a:p>
          <a:p>
            <a:r>
              <a:rPr lang="cs-CZ" sz="2600" dirty="0" smtClean="0"/>
              <a:t>Pomocí energie nutné ke generaci elektron-děrového páru spočteme celkovou energii </a:t>
            </a:r>
            <a:r>
              <a:rPr lang="cs-CZ" sz="2600" dirty="0" smtClean="0"/>
              <a:t>vyzářenou PXS.</a:t>
            </a:r>
            <a:endParaRPr lang="cs-CZ" sz="2600" dirty="0" smtClean="0"/>
          </a:p>
          <a:p>
            <a:r>
              <a:rPr lang="cs-CZ" sz="2600" dirty="0" smtClean="0"/>
              <a:t>Vydělíme předpokládanou střední energií fotonu a získáme celkový počet </a:t>
            </a:r>
            <a:r>
              <a:rPr lang="cs-CZ" sz="2600" dirty="0" smtClean="0"/>
              <a:t>fotonů.</a:t>
            </a:r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3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ýsledky měření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503" cy="44283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72904" y="6021288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N</a:t>
            </a:r>
            <a:r>
              <a:rPr lang="cs-CZ" baseline="-25000" dirty="0" err="1" smtClean="0"/>
              <a:t>celk</a:t>
            </a:r>
            <a:r>
              <a:rPr lang="cs-CZ" dirty="0" smtClean="0"/>
              <a:t> </a:t>
            </a:r>
            <a:r>
              <a:rPr lang="cs-CZ" dirty="0" smtClean="0"/>
              <a:t>= (1,3 ± 0,9)·10</a:t>
            </a:r>
            <a:r>
              <a:rPr lang="cs-CZ" baseline="30000" dirty="0" smtClean="0"/>
              <a:t>13</a:t>
            </a:r>
            <a:endParaRPr lang="cs-CZ" baseline="30000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8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Návrh a sestavení systému pro určení energetického a počtu fotonů jednotlivých rentgenových </a:t>
            </a:r>
            <a:r>
              <a:rPr lang="cs-CZ" sz="2600" dirty="0"/>
              <a:t>impulzů generovaných v laserovém plazmatu, které je vytvořeno laserem s opakovací frekvencí 1 </a:t>
            </a:r>
            <a:r>
              <a:rPr lang="cs-CZ" sz="2600" dirty="0" smtClean="0"/>
              <a:t>kHz</a:t>
            </a:r>
          </a:p>
          <a:p>
            <a:r>
              <a:rPr lang="cs-CZ" sz="2600" dirty="0" smtClean="0"/>
              <a:t>Snaha o aplikaci nedestruktivní metody určení energetického spektra pomocí </a:t>
            </a:r>
            <a:r>
              <a:rPr lang="cs-CZ" sz="2600" dirty="0" err="1" smtClean="0"/>
              <a:t>Braggovy</a:t>
            </a:r>
            <a:r>
              <a:rPr lang="cs-CZ" sz="2600" dirty="0" smtClean="0"/>
              <a:t> difrakce</a:t>
            </a:r>
          </a:p>
          <a:p>
            <a:r>
              <a:rPr lang="cs-CZ" sz="2600" dirty="0" smtClean="0"/>
              <a:t>Řešení problémů při provozu PXS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[1] D. </a:t>
            </a:r>
            <a:r>
              <a:rPr lang="cs-CZ" dirty="0" err="1"/>
              <a:t>Attwood</a:t>
            </a:r>
            <a:r>
              <a:rPr lang="cs-CZ" dirty="0"/>
              <a:t>, X-</a:t>
            </a:r>
            <a:r>
              <a:rPr lang="cs-CZ" dirty="0" err="1"/>
              <a:t>Rays</a:t>
            </a:r>
            <a:r>
              <a:rPr lang="cs-CZ" dirty="0"/>
              <a:t> and </a:t>
            </a:r>
            <a:r>
              <a:rPr lang="cs-CZ" dirty="0" err="1"/>
              <a:t>Extreme</a:t>
            </a:r>
            <a:r>
              <a:rPr lang="cs-CZ" dirty="0"/>
              <a:t> </a:t>
            </a:r>
            <a:r>
              <a:rPr lang="cs-CZ" dirty="0" err="1"/>
              <a:t>Ultraviolet</a:t>
            </a:r>
            <a:r>
              <a:rPr lang="cs-CZ" dirty="0"/>
              <a:t> </a:t>
            </a:r>
            <a:r>
              <a:rPr lang="cs-CZ" dirty="0" err="1"/>
              <a:t>Radiation</a:t>
            </a:r>
            <a:r>
              <a:rPr lang="cs-CZ" dirty="0"/>
              <a:t>: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Applications</a:t>
            </a:r>
            <a:r>
              <a:rPr lang="cs-CZ" dirty="0"/>
              <a:t>, Cambridge University </a:t>
            </a:r>
            <a:r>
              <a:rPr lang="cs-CZ" dirty="0" err="1"/>
              <a:t>Press</a:t>
            </a:r>
            <a:r>
              <a:rPr lang="cs-CZ" dirty="0"/>
              <a:t>, Cambridge 2017.</a:t>
            </a:r>
          </a:p>
          <a:p>
            <a:r>
              <a:rPr lang="cs-CZ" dirty="0"/>
              <a:t>[2] J. </a:t>
            </a:r>
            <a:r>
              <a:rPr lang="cs-CZ" dirty="0" err="1"/>
              <a:t>Als-Nielsen</a:t>
            </a:r>
            <a:r>
              <a:rPr lang="cs-CZ" dirty="0"/>
              <a:t>,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X-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Physics</a:t>
            </a:r>
            <a:r>
              <a:rPr lang="cs-CZ" dirty="0"/>
              <a:t>, 2nd Ed. </a:t>
            </a:r>
            <a:r>
              <a:rPr lang="cs-CZ" dirty="0" err="1"/>
              <a:t>Wiley</a:t>
            </a:r>
            <a:r>
              <a:rPr lang="cs-CZ" dirty="0"/>
              <a:t> 2011.</a:t>
            </a:r>
          </a:p>
          <a:p>
            <a:r>
              <a:rPr lang="cs-CZ" dirty="0"/>
              <a:t>[3] F. </a:t>
            </a:r>
            <a:r>
              <a:rPr lang="cs-CZ" dirty="0" err="1"/>
              <a:t>Zamponi</a:t>
            </a:r>
            <a:r>
              <a:rPr lang="cs-CZ" dirty="0"/>
              <a:t> et al. </a:t>
            </a:r>
            <a:r>
              <a:rPr lang="cs-CZ" dirty="0" err="1"/>
              <a:t>Femtosecond</a:t>
            </a:r>
            <a:r>
              <a:rPr lang="cs-CZ" dirty="0"/>
              <a:t> hard X-</a:t>
            </a:r>
            <a:r>
              <a:rPr lang="cs-CZ" dirty="0" err="1"/>
              <a:t>ray</a:t>
            </a:r>
            <a:r>
              <a:rPr lang="cs-CZ" dirty="0"/>
              <a:t> plasma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kilohertz </a:t>
            </a:r>
            <a:r>
              <a:rPr lang="cs-CZ" dirty="0" err="1"/>
              <a:t>repetition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, </a:t>
            </a:r>
            <a:r>
              <a:rPr lang="cs-CZ" dirty="0" err="1"/>
              <a:t>Appl</a:t>
            </a:r>
            <a:r>
              <a:rPr lang="cs-CZ" dirty="0"/>
              <a:t>. </a:t>
            </a:r>
            <a:r>
              <a:rPr lang="cs-CZ" dirty="0" err="1"/>
              <a:t>Phys</a:t>
            </a:r>
            <a:r>
              <a:rPr lang="cs-CZ" dirty="0"/>
              <a:t>. A 96 51 (2009).</a:t>
            </a:r>
          </a:p>
          <a:p>
            <a:r>
              <a:rPr lang="cs-CZ" dirty="0"/>
              <a:t>[4] P. </a:t>
            </a:r>
            <a:r>
              <a:rPr lang="cs-CZ" dirty="0" err="1"/>
              <a:t>Horowitz</a:t>
            </a:r>
            <a:r>
              <a:rPr lang="cs-CZ" dirty="0"/>
              <a:t> and W. </a:t>
            </a:r>
            <a:r>
              <a:rPr lang="cs-CZ" dirty="0" err="1"/>
              <a:t>Hill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electronics</a:t>
            </a:r>
            <a:r>
              <a:rPr lang="cs-CZ" dirty="0"/>
              <a:t>, 3rd Ed., Cambridge University </a:t>
            </a:r>
            <a:r>
              <a:rPr lang="cs-CZ" dirty="0" err="1"/>
              <a:t>Press</a:t>
            </a:r>
            <a:r>
              <a:rPr lang="cs-CZ" dirty="0"/>
              <a:t> 2015.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Motivace</a:t>
            </a:r>
            <a:endParaRPr lang="cs-CZ" sz="2600" dirty="0" smtClean="0"/>
          </a:p>
          <a:p>
            <a:r>
              <a:rPr lang="cs-CZ" sz="2600" dirty="0"/>
              <a:t>Ú</a:t>
            </a:r>
            <a:r>
              <a:rPr lang="cs-CZ" sz="2600" dirty="0" smtClean="0"/>
              <a:t>vod</a:t>
            </a:r>
          </a:p>
          <a:p>
            <a:r>
              <a:rPr lang="cs-CZ" sz="2600" dirty="0"/>
              <a:t>L</a:t>
            </a:r>
            <a:r>
              <a:rPr lang="cs-CZ" sz="2600" dirty="0" smtClean="0"/>
              <a:t>aboratorní zdroje rentgenového záření</a:t>
            </a:r>
          </a:p>
          <a:p>
            <a:r>
              <a:rPr lang="cs-CZ" sz="2600" dirty="0"/>
              <a:t>L</a:t>
            </a:r>
            <a:r>
              <a:rPr lang="cs-CZ" sz="2600" dirty="0" smtClean="0"/>
              <a:t>aserem buzené zdroje rentgenového záření</a:t>
            </a:r>
          </a:p>
          <a:p>
            <a:r>
              <a:rPr lang="cs-CZ" sz="2600" dirty="0"/>
              <a:t>M</a:t>
            </a:r>
            <a:r>
              <a:rPr lang="cs-CZ" sz="2600" dirty="0" smtClean="0"/>
              <a:t>etody </a:t>
            </a:r>
            <a:r>
              <a:rPr lang="cs-CZ" sz="2600" dirty="0"/>
              <a:t>spektrální charakterizace laserem buzených zdrojů tvrdého rentgenového </a:t>
            </a:r>
            <a:r>
              <a:rPr lang="cs-CZ" sz="2600" dirty="0" smtClean="0"/>
              <a:t>záření</a:t>
            </a:r>
          </a:p>
          <a:p>
            <a:r>
              <a:rPr lang="cs-CZ" sz="2600" dirty="0" smtClean="0"/>
              <a:t>Možnosti </a:t>
            </a:r>
            <a:r>
              <a:rPr lang="cs-CZ" sz="2600" dirty="0"/>
              <a:t>určení dalších charakteristik </a:t>
            </a:r>
            <a:r>
              <a:rPr lang="cs-CZ" sz="2600" dirty="0" smtClean="0"/>
              <a:t>zdrojů</a:t>
            </a:r>
          </a:p>
          <a:p>
            <a:r>
              <a:rPr lang="cs-CZ" sz="2600" dirty="0" smtClean="0"/>
              <a:t>Další výzkum</a:t>
            </a:r>
            <a:endParaRPr lang="cs-CZ" sz="26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1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5289177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21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661248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 získávání spektra metodou Rossových </a:t>
            </a:r>
            <a:r>
              <a:rPr lang="cs-CZ" dirty="0" smtClean="0"/>
              <a:t>filtrů. </a:t>
            </a:r>
            <a:r>
              <a:rPr lang="cs-CZ" dirty="0"/>
              <a:t>a) popisuje </a:t>
            </a:r>
            <a:r>
              <a:rPr lang="cs-CZ" dirty="0" smtClean="0"/>
              <a:t>principiální průběh měření, </a:t>
            </a:r>
            <a:r>
              <a:rPr lang="cs-CZ" dirty="0"/>
              <a:t>b) ukazuje detektorem </a:t>
            </a:r>
            <a:r>
              <a:rPr lang="cs-CZ" dirty="0" err="1" smtClean="0"/>
              <a:t>naměené</a:t>
            </a:r>
            <a:r>
              <a:rPr lang="cs-CZ" dirty="0" smtClean="0"/>
              <a:t> </a:t>
            </a:r>
            <a:r>
              <a:rPr lang="cs-CZ" dirty="0"/>
              <a:t>signály a c) ukazuje rozdíl</a:t>
            </a:r>
          </a:p>
          <a:p>
            <a:r>
              <a:rPr lang="cs-CZ" dirty="0" smtClean="0"/>
              <a:t>signálů </a:t>
            </a:r>
            <a:r>
              <a:rPr lang="cs-CZ" dirty="0"/>
              <a:t>se získaným pásem spektra.</a:t>
            </a:r>
          </a:p>
        </p:txBody>
      </p:sp>
    </p:spTree>
    <p:extLst>
      <p:ext uri="{BB962C8B-B14F-4D97-AF65-F5344CB8AC3E}">
        <p14:creationId xmlns:p14="http://schemas.microsoft.com/office/powerpoint/2010/main" val="169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22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0916"/>
              </p:ext>
            </p:extLst>
          </p:nvPr>
        </p:nvGraphicFramePr>
        <p:xfrm>
          <a:off x="1331641" y="188645"/>
          <a:ext cx="6768752" cy="6480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269"/>
                <a:gridCol w="1544548"/>
                <a:gridCol w="1090269"/>
                <a:gridCol w="1521833"/>
                <a:gridCol w="1521833"/>
              </a:tblGrid>
              <a:tr h="281770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i="1" u="none" strike="noStrike" dirty="0">
                          <a:effectLst/>
                        </a:rPr>
                        <a:t>Sada</a:t>
                      </a:r>
                      <a:endParaRPr lang="cs-CZ" sz="1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i="1" u="none" strike="noStrike" dirty="0">
                          <a:effectLst/>
                        </a:rPr>
                        <a:t>Pořadí v sadě</a:t>
                      </a:r>
                      <a:endParaRPr lang="cs-CZ" sz="1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i="1" u="none" strike="noStrike" dirty="0">
                          <a:effectLst/>
                        </a:rPr>
                        <a:t>Prvek</a:t>
                      </a:r>
                      <a:endParaRPr lang="cs-CZ" sz="1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i="1" u="none" strike="noStrike" dirty="0">
                          <a:effectLst/>
                        </a:rPr>
                        <a:t>Tloušťka</a:t>
                      </a:r>
                      <a:r>
                        <a:rPr lang="cs-CZ" sz="1500" u="none" strike="noStrike" dirty="0">
                          <a:effectLst/>
                        </a:rPr>
                        <a:t> [</a:t>
                      </a:r>
                      <a:r>
                        <a:rPr lang="el-GR" sz="1500" u="none" strike="noStrike" dirty="0">
                          <a:effectLst/>
                        </a:rPr>
                        <a:t>μ</a:t>
                      </a:r>
                      <a:r>
                        <a:rPr lang="cs-CZ" sz="1500" u="none" strike="noStrike" dirty="0">
                          <a:effectLst/>
                        </a:rPr>
                        <a:t>m]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i="1" u="none" strike="noStrike" dirty="0">
                          <a:effectLst/>
                        </a:rPr>
                        <a:t>K 1s </a:t>
                      </a:r>
                      <a:r>
                        <a:rPr lang="cs-CZ" sz="1500" u="none" strike="noStrike" dirty="0">
                          <a:effectLst/>
                        </a:rPr>
                        <a:t>[eV]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x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Cu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15,0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8979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Zn2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16,8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9659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Ge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19,2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11103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Se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19,0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12658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Rb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44,2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15200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x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Br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71,0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13474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Rb2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127,0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15200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Y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35,8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17038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Nb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15,8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18986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x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Zr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40,0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17998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Nb2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28,1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18986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Mo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22,2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20000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Rh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14,7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23220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Ag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15,8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25514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 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Ti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13,0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4966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Cr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6,5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5989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Fe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4,5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7112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Ni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3,0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8333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Zn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>
                          <a:effectLst/>
                        </a:rPr>
                        <a:t>3,2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u="none" strike="noStrike" dirty="0">
                          <a:effectLst/>
                        </a:rPr>
                        <a:t>9659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filtrů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23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22292"/>
            <a:ext cx="7131496" cy="53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8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Nedestruktivní metoda určení spektra pomocí </a:t>
            </a:r>
            <a:r>
              <a:rPr lang="cs-CZ" dirty="0" err="1" smtClean="0"/>
              <a:t>Braggovy</a:t>
            </a:r>
            <a:r>
              <a:rPr lang="cs-CZ" dirty="0" smtClean="0"/>
              <a:t> difrakce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926515" cy="467678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81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sz="2600" dirty="0" smtClean="0"/>
              <a:t>Sjednocení poznatků o zdrojích rentgenového záření se speciálním důrazem na laserem buzené plazmové </a:t>
            </a:r>
            <a:r>
              <a:rPr lang="cs-CZ" sz="2600" dirty="0" smtClean="0"/>
              <a:t>zdroje</a:t>
            </a:r>
            <a:endParaRPr lang="cs-CZ" sz="2600" dirty="0" smtClean="0"/>
          </a:p>
          <a:p>
            <a:r>
              <a:rPr lang="cs-CZ" sz="2600" dirty="0" smtClean="0"/>
              <a:t>P</a:t>
            </a:r>
            <a:r>
              <a:rPr lang="cs-CZ" sz="2600" dirty="0" smtClean="0"/>
              <a:t>opis </a:t>
            </a:r>
            <a:r>
              <a:rPr lang="cs-CZ" sz="2600" dirty="0" smtClean="0"/>
              <a:t>charakteristik rentgenového </a:t>
            </a:r>
            <a:r>
              <a:rPr lang="cs-CZ" sz="2600" dirty="0" smtClean="0"/>
              <a:t>záření</a:t>
            </a:r>
            <a:endParaRPr lang="cs-CZ" sz="2600" dirty="0" smtClean="0"/>
          </a:p>
          <a:p>
            <a:r>
              <a:rPr lang="cs-CZ" sz="2600" dirty="0" smtClean="0"/>
              <a:t>P</a:t>
            </a:r>
            <a:r>
              <a:rPr lang="cs-CZ" sz="2600" dirty="0" smtClean="0"/>
              <a:t>opis </a:t>
            </a:r>
            <a:r>
              <a:rPr lang="cs-CZ" sz="2600" dirty="0" smtClean="0"/>
              <a:t>metod určování charakteristik včetně jejich výhod a </a:t>
            </a:r>
            <a:r>
              <a:rPr lang="cs-CZ" sz="2600" dirty="0" smtClean="0"/>
              <a:t>nevýhod</a:t>
            </a:r>
            <a:endParaRPr lang="cs-CZ" sz="2600" dirty="0" smtClean="0"/>
          </a:p>
          <a:p>
            <a:r>
              <a:rPr lang="cs-CZ" sz="2600" dirty="0" smtClean="0"/>
              <a:t>T</a:t>
            </a:r>
            <a:r>
              <a:rPr lang="cs-CZ" sz="2600" dirty="0" smtClean="0"/>
              <a:t>eoretické </a:t>
            </a:r>
            <a:r>
              <a:rPr lang="cs-CZ" sz="2600" dirty="0" smtClean="0"/>
              <a:t>ověření aplikovatelnosti těchto metod působením na uměle generované </a:t>
            </a:r>
            <a:r>
              <a:rPr lang="cs-CZ" sz="2600" dirty="0" smtClean="0"/>
              <a:t>spektrum</a:t>
            </a:r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809875" cy="4114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483444" cy="32587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2703208" cy="213614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8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Laboratorní zdroje rentgenového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Rentgenová trubice</a:t>
            </a:r>
          </a:p>
          <a:p>
            <a:r>
              <a:rPr lang="cs-CZ" sz="2600" dirty="0" smtClean="0"/>
              <a:t>Zdroje generující záření pomocí relativistických elektronů</a:t>
            </a:r>
          </a:p>
          <a:p>
            <a:r>
              <a:rPr lang="cs-CZ" sz="2600" dirty="0" smtClean="0"/>
              <a:t>Lasery na volných elektronech</a:t>
            </a:r>
          </a:p>
          <a:p>
            <a:r>
              <a:rPr lang="cs-CZ" sz="2600" dirty="0" smtClean="0"/>
              <a:t>Další zdroje</a:t>
            </a: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69" y="3284984"/>
            <a:ext cx="3960440" cy="26114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" y="3919944"/>
            <a:ext cx="4422005" cy="260582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Laserem buzené zdroje rentgenového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Plazmový betatron</a:t>
            </a:r>
          </a:p>
          <a:p>
            <a:r>
              <a:rPr lang="cs-CZ" sz="2600" dirty="0" smtClean="0"/>
              <a:t>Laserem řízený plazmový rentgenový zdroj</a:t>
            </a:r>
          </a:p>
          <a:p>
            <a:r>
              <a:rPr lang="cs-CZ" sz="2600" dirty="0" smtClean="0"/>
              <a:t>Zdroj založený na zpětném Thomsonově rozptylu</a:t>
            </a:r>
            <a:endParaRPr lang="cs-CZ" sz="2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6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34816"/>
            <a:ext cx="6994286" cy="28083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Plazmový betatron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Elektrony jsou urychleny v iontové dutině vlivem elektrostatické síly</a:t>
            </a:r>
            <a:endParaRPr lang="cs-CZ" sz="2600" dirty="0"/>
          </a:p>
        </p:txBody>
      </p:sp>
      <p:sp>
        <p:nvSpPr>
          <p:cNvPr id="26" name="Zástupný symbol pro číslo snímk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2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1"/>
          <p:cNvGrpSpPr>
            <a:grpSpLocks/>
          </p:cNvGrpSpPr>
          <p:nvPr/>
        </p:nvGrpSpPr>
        <p:grpSpPr bwMode="auto">
          <a:xfrm>
            <a:off x="2270816" y="3063486"/>
            <a:ext cx="4443157" cy="3189097"/>
            <a:chOff x="1726784" y="1277462"/>
            <a:chExt cx="4899087" cy="3515880"/>
          </a:xfrm>
        </p:grpSpPr>
        <p:sp>
          <p:nvSpPr>
            <p:cNvPr id="5" name="ZoneTexte 3"/>
            <p:cNvSpPr txBox="1"/>
            <p:nvPr/>
          </p:nvSpPr>
          <p:spPr>
            <a:xfrm>
              <a:off x="5798729" y="3431948"/>
              <a:ext cx="827142" cy="369196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 lIns="82911" tIns="41456" rIns="82911" bIns="41456">
              <a:spAutoFit/>
            </a:bodyPr>
            <a:lstStyle/>
            <a:p>
              <a:pPr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CA" sz="1632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Target</a:t>
              </a:r>
            </a:p>
          </p:txBody>
        </p:sp>
        <p:sp>
          <p:nvSpPr>
            <p:cNvPr id="6" name="Rectangle 4"/>
            <p:cNvSpPr/>
            <p:nvPr/>
          </p:nvSpPr>
          <p:spPr>
            <a:xfrm>
              <a:off x="4332485" y="1906085"/>
              <a:ext cx="1848001" cy="186604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6000"/>
              </a:schemeClr>
            </a:solidFill>
            <a:ln w="6350" cmpd="sng">
              <a:solidFill>
                <a:srgbClr val="A6A6A6"/>
              </a:solidFill>
            </a:ln>
            <a:scene3d>
              <a:camera prst="isometricOffAxis1Left"/>
              <a:lightRig rig="chilly" dir="t"/>
            </a:scene3d>
            <a:sp3d extrusionH="1054100" contourW="12700" prstMaterial="legacyWireframe">
              <a:bevelT w="0" h="698500"/>
              <a:bevelB w="6350"/>
              <a:extrusionClr>
                <a:schemeClr val="bg1"/>
              </a:extrusionClr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A" sz="1632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Forme libre 5"/>
            <p:cNvSpPr/>
            <p:nvPr/>
          </p:nvSpPr>
          <p:spPr>
            <a:xfrm>
              <a:off x="5219315" y="2356829"/>
              <a:ext cx="941396" cy="523811"/>
            </a:xfrm>
            <a:custGeom>
              <a:avLst/>
              <a:gdLst>
                <a:gd name="connsiteX0" fmla="*/ 0 w 941292"/>
                <a:gd name="connsiteY0" fmla="*/ 347212 h 525317"/>
                <a:gd name="connsiteX1" fmla="*/ 271048 w 941292"/>
                <a:gd name="connsiteY1" fmla="*/ 21977 h 525317"/>
                <a:gd name="connsiteX2" fmla="*/ 557585 w 941292"/>
                <a:gd name="connsiteY2" fmla="*/ 308493 h 525317"/>
                <a:gd name="connsiteX3" fmla="*/ 937052 w 941292"/>
                <a:gd name="connsiteY3" fmla="*/ 238800 h 525317"/>
                <a:gd name="connsiteX4" fmla="*/ 758935 w 941292"/>
                <a:gd name="connsiteY4" fmla="*/ 6490 h 525317"/>
                <a:gd name="connsiteX5" fmla="*/ 720214 w 941292"/>
                <a:gd name="connsiteY5" fmla="*/ 525317 h 525317"/>
                <a:gd name="connsiteX6" fmla="*/ 720214 w 941292"/>
                <a:gd name="connsiteY6" fmla="*/ 525317 h 5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1292" h="525317">
                  <a:moveTo>
                    <a:pt x="0" y="347212"/>
                  </a:moveTo>
                  <a:cubicBezTo>
                    <a:pt x="89058" y="187821"/>
                    <a:pt x="178117" y="28430"/>
                    <a:pt x="271048" y="21977"/>
                  </a:cubicBezTo>
                  <a:cubicBezTo>
                    <a:pt x="363979" y="15524"/>
                    <a:pt x="446584" y="272356"/>
                    <a:pt x="557585" y="308493"/>
                  </a:cubicBezTo>
                  <a:cubicBezTo>
                    <a:pt x="668586" y="344630"/>
                    <a:pt x="903494" y="289134"/>
                    <a:pt x="937052" y="238800"/>
                  </a:cubicBezTo>
                  <a:cubicBezTo>
                    <a:pt x="970610" y="188466"/>
                    <a:pt x="795075" y="-41263"/>
                    <a:pt x="758935" y="6490"/>
                  </a:cubicBezTo>
                  <a:cubicBezTo>
                    <a:pt x="722795" y="54243"/>
                    <a:pt x="720214" y="525317"/>
                    <a:pt x="720214" y="525317"/>
                  </a:cubicBezTo>
                  <a:lnTo>
                    <a:pt x="720214" y="525317"/>
                  </a:lnTo>
                </a:path>
              </a:pathLst>
            </a:cu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orme libre 6"/>
            <p:cNvSpPr/>
            <p:nvPr/>
          </p:nvSpPr>
          <p:spPr>
            <a:xfrm>
              <a:off x="5219315" y="2698099"/>
              <a:ext cx="1116023" cy="487303"/>
            </a:xfrm>
            <a:custGeom>
              <a:avLst/>
              <a:gdLst>
                <a:gd name="connsiteX0" fmla="*/ 0 w 941292"/>
                <a:gd name="connsiteY0" fmla="*/ 347212 h 525317"/>
                <a:gd name="connsiteX1" fmla="*/ 271048 w 941292"/>
                <a:gd name="connsiteY1" fmla="*/ 21977 h 525317"/>
                <a:gd name="connsiteX2" fmla="*/ 557585 w 941292"/>
                <a:gd name="connsiteY2" fmla="*/ 308493 h 525317"/>
                <a:gd name="connsiteX3" fmla="*/ 937052 w 941292"/>
                <a:gd name="connsiteY3" fmla="*/ 238800 h 525317"/>
                <a:gd name="connsiteX4" fmla="*/ 758935 w 941292"/>
                <a:gd name="connsiteY4" fmla="*/ 6490 h 525317"/>
                <a:gd name="connsiteX5" fmla="*/ 720214 w 941292"/>
                <a:gd name="connsiteY5" fmla="*/ 525317 h 525317"/>
                <a:gd name="connsiteX6" fmla="*/ 720214 w 941292"/>
                <a:gd name="connsiteY6" fmla="*/ 525317 h 525317"/>
                <a:gd name="connsiteX0" fmla="*/ 0 w 952247"/>
                <a:gd name="connsiteY0" fmla="*/ 348878 h 653561"/>
                <a:gd name="connsiteX1" fmla="*/ 271048 w 952247"/>
                <a:gd name="connsiteY1" fmla="*/ 23643 h 653561"/>
                <a:gd name="connsiteX2" fmla="*/ 317514 w 952247"/>
                <a:gd name="connsiteY2" fmla="*/ 650882 h 653561"/>
                <a:gd name="connsiteX3" fmla="*/ 937052 w 952247"/>
                <a:gd name="connsiteY3" fmla="*/ 240466 h 653561"/>
                <a:gd name="connsiteX4" fmla="*/ 758935 w 952247"/>
                <a:gd name="connsiteY4" fmla="*/ 8156 h 653561"/>
                <a:gd name="connsiteX5" fmla="*/ 720214 w 952247"/>
                <a:gd name="connsiteY5" fmla="*/ 526983 h 653561"/>
                <a:gd name="connsiteX6" fmla="*/ 720214 w 952247"/>
                <a:gd name="connsiteY6" fmla="*/ 526983 h 653561"/>
                <a:gd name="connsiteX0" fmla="*/ 0 w 762485"/>
                <a:gd name="connsiteY0" fmla="*/ 340744 h 679956"/>
                <a:gd name="connsiteX1" fmla="*/ 271048 w 762485"/>
                <a:gd name="connsiteY1" fmla="*/ 15509 h 679956"/>
                <a:gd name="connsiteX2" fmla="*/ 317514 w 762485"/>
                <a:gd name="connsiteY2" fmla="*/ 642748 h 679956"/>
                <a:gd name="connsiteX3" fmla="*/ 611794 w 762485"/>
                <a:gd name="connsiteY3" fmla="*/ 542079 h 679956"/>
                <a:gd name="connsiteX4" fmla="*/ 758935 w 762485"/>
                <a:gd name="connsiteY4" fmla="*/ 22 h 679956"/>
                <a:gd name="connsiteX5" fmla="*/ 720214 w 762485"/>
                <a:gd name="connsiteY5" fmla="*/ 518849 h 679956"/>
                <a:gd name="connsiteX6" fmla="*/ 720214 w 762485"/>
                <a:gd name="connsiteY6" fmla="*/ 518849 h 679956"/>
                <a:gd name="connsiteX0" fmla="*/ 0 w 1022239"/>
                <a:gd name="connsiteY0" fmla="*/ 340745 h 679957"/>
                <a:gd name="connsiteX1" fmla="*/ 271048 w 1022239"/>
                <a:gd name="connsiteY1" fmla="*/ 15510 h 679957"/>
                <a:gd name="connsiteX2" fmla="*/ 317514 w 1022239"/>
                <a:gd name="connsiteY2" fmla="*/ 642749 h 679957"/>
                <a:gd name="connsiteX3" fmla="*/ 611794 w 1022239"/>
                <a:gd name="connsiteY3" fmla="*/ 542080 h 679957"/>
                <a:gd name="connsiteX4" fmla="*/ 758935 w 1022239"/>
                <a:gd name="connsiteY4" fmla="*/ 23 h 679957"/>
                <a:gd name="connsiteX5" fmla="*/ 720214 w 1022239"/>
                <a:gd name="connsiteY5" fmla="*/ 518850 h 679957"/>
                <a:gd name="connsiteX6" fmla="*/ 1022239 w 1022239"/>
                <a:gd name="connsiteY6" fmla="*/ 240077 h 679957"/>
                <a:gd name="connsiteX0" fmla="*/ 0 w 1022239"/>
                <a:gd name="connsiteY0" fmla="*/ 332664 h 789589"/>
                <a:gd name="connsiteX1" fmla="*/ 271048 w 1022239"/>
                <a:gd name="connsiteY1" fmla="*/ 7429 h 789589"/>
                <a:gd name="connsiteX2" fmla="*/ 317514 w 1022239"/>
                <a:gd name="connsiteY2" fmla="*/ 634668 h 789589"/>
                <a:gd name="connsiteX3" fmla="*/ 611794 w 1022239"/>
                <a:gd name="connsiteY3" fmla="*/ 533999 h 789589"/>
                <a:gd name="connsiteX4" fmla="*/ 704726 w 1022239"/>
                <a:gd name="connsiteY4" fmla="*/ 789542 h 789589"/>
                <a:gd name="connsiteX5" fmla="*/ 720214 w 1022239"/>
                <a:gd name="connsiteY5" fmla="*/ 510769 h 789589"/>
                <a:gd name="connsiteX6" fmla="*/ 1022239 w 1022239"/>
                <a:gd name="connsiteY6" fmla="*/ 231996 h 789589"/>
                <a:gd name="connsiteX0" fmla="*/ 0 w 1022239"/>
                <a:gd name="connsiteY0" fmla="*/ 332664 h 789589"/>
                <a:gd name="connsiteX1" fmla="*/ 271048 w 1022239"/>
                <a:gd name="connsiteY1" fmla="*/ 7429 h 789589"/>
                <a:gd name="connsiteX2" fmla="*/ 317514 w 1022239"/>
                <a:gd name="connsiteY2" fmla="*/ 634668 h 789589"/>
                <a:gd name="connsiteX3" fmla="*/ 611794 w 1022239"/>
                <a:gd name="connsiteY3" fmla="*/ 533999 h 789589"/>
                <a:gd name="connsiteX4" fmla="*/ 704726 w 1022239"/>
                <a:gd name="connsiteY4" fmla="*/ 789542 h 789589"/>
                <a:gd name="connsiteX5" fmla="*/ 913820 w 1022239"/>
                <a:gd name="connsiteY5" fmla="*/ 510769 h 789589"/>
                <a:gd name="connsiteX6" fmla="*/ 1022239 w 1022239"/>
                <a:gd name="connsiteY6" fmla="*/ 231996 h 789589"/>
                <a:gd name="connsiteX0" fmla="*/ 0 w 1022239"/>
                <a:gd name="connsiteY0" fmla="*/ 100668 h 557593"/>
                <a:gd name="connsiteX1" fmla="*/ 131652 w 1022239"/>
                <a:gd name="connsiteY1" fmla="*/ 511083 h 557593"/>
                <a:gd name="connsiteX2" fmla="*/ 317514 w 1022239"/>
                <a:gd name="connsiteY2" fmla="*/ 402672 h 557593"/>
                <a:gd name="connsiteX3" fmla="*/ 611794 w 1022239"/>
                <a:gd name="connsiteY3" fmla="*/ 302003 h 557593"/>
                <a:gd name="connsiteX4" fmla="*/ 704726 w 1022239"/>
                <a:gd name="connsiteY4" fmla="*/ 557546 h 557593"/>
                <a:gd name="connsiteX5" fmla="*/ 913820 w 1022239"/>
                <a:gd name="connsiteY5" fmla="*/ 278773 h 557593"/>
                <a:gd name="connsiteX6" fmla="*/ 1022239 w 1022239"/>
                <a:gd name="connsiteY6" fmla="*/ 0 h 557593"/>
                <a:gd name="connsiteX0" fmla="*/ 0 w 1115169"/>
                <a:gd name="connsiteY0" fmla="*/ 30274 h 487199"/>
                <a:gd name="connsiteX1" fmla="*/ 131652 w 1115169"/>
                <a:gd name="connsiteY1" fmla="*/ 440689 h 487199"/>
                <a:gd name="connsiteX2" fmla="*/ 317514 w 1115169"/>
                <a:gd name="connsiteY2" fmla="*/ 332278 h 487199"/>
                <a:gd name="connsiteX3" fmla="*/ 611794 w 1115169"/>
                <a:gd name="connsiteY3" fmla="*/ 231609 h 487199"/>
                <a:gd name="connsiteX4" fmla="*/ 704726 w 1115169"/>
                <a:gd name="connsiteY4" fmla="*/ 487152 h 487199"/>
                <a:gd name="connsiteX5" fmla="*/ 913820 w 1115169"/>
                <a:gd name="connsiteY5" fmla="*/ 208379 h 487199"/>
                <a:gd name="connsiteX6" fmla="*/ 1115169 w 1115169"/>
                <a:gd name="connsiteY6" fmla="*/ 45762 h 48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169" h="487199">
                  <a:moveTo>
                    <a:pt x="0" y="30274"/>
                  </a:moveTo>
                  <a:cubicBezTo>
                    <a:pt x="89058" y="-129117"/>
                    <a:pt x="78733" y="390355"/>
                    <a:pt x="131652" y="440689"/>
                  </a:cubicBezTo>
                  <a:cubicBezTo>
                    <a:pt x="184571" y="491023"/>
                    <a:pt x="237490" y="367125"/>
                    <a:pt x="317514" y="332278"/>
                  </a:cubicBezTo>
                  <a:cubicBezTo>
                    <a:pt x="397538" y="297431"/>
                    <a:pt x="547259" y="205797"/>
                    <a:pt x="611794" y="231609"/>
                  </a:cubicBezTo>
                  <a:cubicBezTo>
                    <a:pt x="676329" y="257421"/>
                    <a:pt x="654388" y="491024"/>
                    <a:pt x="704726" y="487152"/>
                  </a:cubicBezTo>
                  <a:cubicBezTo>
                    <a:pt x="755064" y="483280"/>
                    <a:pt x="845413" y="281944"/>
                    <a:pt x="913820" y="208379"/>
                  </a:cubicBezTo>
                  <a:cubicBezTo>
                    <a:pt x="982227" y="134814"/>
                    <a:pt x="1014494" y="138686"/>
                    <a:pt x="1115169" y="45762"/>
                  </a:cubicBezTo>
                </a:path>
              </a:pathLst>
            </a:cu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orme libre 7"/>
            <p:cNvSpPr/>
            <p:nvPr/>
          </p:nvSpPr>
          <p:spPr>
            <a:xfrm>
              <a:off x="5236778" y="2455242"/>
              <a:ext cx="1309699" cy="628573"/>
            </a:xfrm>
            <a:custGeom>
              <a:avLst/>
              <a:gdLst>
                <a:gd name="connsiteX0" fmla="*/ 0 w 941292"/>
                <a:gd name="connsiteY0" fmla="*/ 347212 h 525317"/>
                <a:gd name="connsiteX1" fmla="*/ 271048 w 941292"/>
                <a:gd name="connsiteY1" fmla="*/ 21977 h 525317"/>
                <a:gd name="connsiteX2" fmla="*/ 557585 w 941292"/>
                <a:gd name="connsiteY2" fmla="*/ 308493 h 525317"/>
                <a:gd name="connsiteX3" fmla="*/ 937052 w 941292"/>
                <a:gd name="connsiteY3" fmla="*/ 238800 h 525317"/>
                <a:gd name="connsiteX4" fmla="*/ 758935 w 941292"/>
                <a:gd name="connsiteY4" fmla="*/ 6490 h 525317"/>
                <a:gd name="connsiteX5" fmla="*/ 720214 w 941292"/>
                <a:gd name="connsiteY5" fmla="*/ 525317 h 525317"/>
                <a:gd name="connsiteX6" fmla="*/ 720214 w 941292"/>
                <a:gd name="connsiteY6" fmla="*/ 525317 h 525317"/>
                <a:gd name="connsiteX0" fmla="*/ 0 w 941292"/>
                <a:gd name="connsiteY0" fmla="*/ 347212 h 533147"/>
                <a:gd name="connsiteX1" fmla="*/ 271048 w 941292"/>
                <a:gd name="connsiteY1" fmla="*/ 533060 h 533147"/>
                <a:gd name="connsiteX2" fmla="*/ 557585 w 941292"/>
                <a:gd name="connsiteY2" fmla="*/ 308493 h 533147"/>
                <a:gd name="connsiteX3" fmla="*/ 937052 w 941292"/>
                <a:gd name="connsiteY3" fmla="*/ 238800 h 533147"/>
                <a:gd name="connsiteX4" fmla="*/ 758935 w 941292"/>
                <a:gd name="connsiteY4" fmla="*/ 6490 h 533147"/>
                <a:gd name="connsiteX5" fmla="*/ 720214 w 941292"/>
                <a:gd name="connsiteY5" fmla="*/ 525317 h 533147"/>
                <a:gd name="connsiteX6" fmla="*/ 720214 w 941292"/>
                <a:gd name="connsiteY6" fmla="*/ 525317 h 533147"/>
                <a:gd name="connsiteX0" fmla="*/ 0 w 943394"/>
                <a:gd name="connsiteY0" fmla="*/ 286842 h 472777"/>
                <a:gd name="connsiteX1" fmla="*/ 271048 w 943394"/>
                <a:gd name="connsiteY1" fmla="*/ 472690 h 472777"/>
                <a:gd name="connsiteX2" fmla="*/ 557585 w 943394"/>
                <a:gd name="connsiteY2" fmla="*/ 248123 h 472777"/>
                <a:gd name="connsiteX3" fmla="*/ 937052 w 943394"/>
                <a:gd name="connsiteY3" fmla="*/ 178430 h 472777"/>
                <a:gd name="connsiteX4" fmla="*/ 224584 w 943394"/>
                <a:gd name="connsiteY4" fmla="*/ 8069 h 472777"/>
                <a:gd name="connsiteX5" fmla="*/ 720214 w 943394"/>
                <a:gd name="connsiteY5" fmla="*/ 464947 h 472777"/>
                <a:gd name="connsiteX6" fmla="*/ 720214 w 943394"/>
                <a:gd name="connsiteY6" fmla="*/ 464947 h 472777"/>
                <a:gd name="connsiteX0" fmla="*/ 0 w 1308776"/>
                <a:gd name="connsiteY0" fmla="*/ 286842 h 627565"/>
                <a:gd name="connsiteX1" fmla="*/ 271048 w 1308776"/>
                <a:gd name="connsiteY1" fmla="*/ 472690 h 627565"/>
                <a:gd name="connsiteX2" fmla="*/ 557585 w 1308776"/>
                <a:gd name="connsiteY2" fmla="*/ 248123 h 627565"/>
                <a:gd name="connsiteX3" fmla="*/ 937052 w 1308776"/>
                <a:gd name="connsiteY3" fmla="*/ 178430 h 627565"/>
                <a:gd name="connsiteX4" fmla="*/ 224584 w 1308776"/>
                <a:gd name="connsiteY4" fmla="*/ 8069 h 627565"/>
                <a:gd name="connsiteX5" fmla="*/ 720214 w 1308776"/>
                <a:gd name="connsiteY5" fmla="*/ 464947 h 627565"/>
                <a:gd name="connsiteX6" fmla="*/ 1308776 w 1308776"/>
                <a:gd name="connsiteY6" fmla="*/ 627565 h 6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776" h="627565">
                  <a:moveTo>
                    <a:pt x="0" y="286842"/>
                  </a:moveTo>
                  <a:cubicBezTo>
                    <a:pt x="89058" y="127451"/>
                    <a:pt x="178117" y="479143"/>
                    <a:pt x="271048" y="472690"/>
                  </a:cubicBezTo>
                  <a:cubicBezTo>
                    <a:pt x="363979" y="466237"/>
                    <a:pt x="446584" y="297166"/>
                    <a:pt x="557585" y="248123"/>
                  </a:cubicBezTo>
                  <a:cubicBezTo>
                    <a:pt x="668586" y="199080"/>
                    <a:pt x="992552" y="218439"/>
                    <a:pt x="937052" y="178430"/>
                  </a:cubicBezTo>
                  <a:cubicBezTo>
                    <a:pt x="881552" y="138421"/>
                    <a:pt x="260724" y="-39684"/>
                    <a:pt x="224584" y="8069"/>
                  </a:cubicBezTo>
                  <a:cubicBezTo>
                    <a:pt x="188444" y="55822"/>
                    <a:pt x="539515" y="361698"/>
                    <a:pt x="720214" y="464947"/>
                  </a:cubicBezTo>
                  <a:cubicBezTo>
                    <a:pt x="900913" y="568196"/>
                    <a:pt x="1112589" y="573359"/>
                    <a:pt x="1308776" y="627565"/>
                  </a:cubicBezTo>
                </a:path>
              </a:pathLst>
            </a:cu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Ellipse 8"/>
            <p:cNvSpPr/>
            <p:nvPr/>
          </p:nvSpPr>
          <p:spPr>
            <a:xfrm>
              <a:off x="4863368" y="2455973"/>
              <a:ext cx="704725" cy="68918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52000">
                  <a:srgbClr val="FFFF00">
                    <a:alpha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isometricOffAxis1Left"/>
              <a:lightRig rig="threePt" dir="t"/>
            </a:scene3d>
            <a:sp3d extrusionH="101600" prstMaterial="metal">
              <a:extrusionClr>
                <a:srgbClr val="FFFF00"/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 b="1">
                <a:ln w="12700">
                  <a:solidFill>
                    <a:srgbClr val="666666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1" name="Ellipse 9"/>
            <p:cNvSpPr>
              <a:spLocks noChangeAspect="1"/>
            </p:cNvSpPr>
            <p:nvPr/>
          </p:nvSpPr>
          <p:spPr>
            <a:xfrm>
              <a:off x="2074595" y="1906087"/>
              <a:ext cx="1104074" cy="990825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56000">
                  <a:srgbClr val="FFFFFF">
                    <a:alpha val="75000"/>
                  </a:srgbClr>
                </a:gs>
              </a:gsLst>
              <a:lin ang="0" scaled="1"/>
              <a:tileRect/>
            </a:gradFill>
            <a:ln>
              <a:noFill/>
            </a:ln>
            <a:scene3d>
              <a:camera prst="isometricOffAxis2Right"/>
              <a:lightRig rig="threePt" dir="t"/>
            </a:scene3d>
            <a:sp3d extrusionH="698500">
              <a:bevelT w="0" h="1079500" prst="angle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A" sz="1632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Ellipse 10"/>
            <p:cNvSpPr/>
            <p:nvPr/>
          </p:nvSpPr>
          <p:spPr>
            <a:xfrm>
              <a:off x="2012643" y="1710625"/>
              <a:ext cx="1336268" cy="1396131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1197621" lon="18285605" rev="21544630"/>
              </a:camera>
              <a:lightRig rig="threePt" dir="t"/>
            </a:scene3d>
            <a:sp3d>
              <a:bevelT w="133350" h="82550"/>
              <a:bevelB h="1016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A" sz="1632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Ellipse 11"/>
            <p:cNvSpPr>
              <a:spLocks noChangeAspect="1"/>
            </p:cNvSpPr>
            <p:nvPr/>
          </p:nvSpPr>
          <p:spPr>
            <a:xfrm>
              <a:off x="4669220" y="2286983"/>
              <a:ext cx="1104074" cy="990825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56000">
                  <a:srgbClr val="FFFFFF">
                    <a:alpha val="75000"/>
                  </a:srgbClr>
                </a:gs>
              </a:gsLst>
              <a:lin ang="0" scaled="1"/>
              <a:tileRect/>
            </a:gradFill>
            <a:ln>
              <a:noFill/>
            </a:ln>
            <a:scene3d>
              <a:camera prst="isometricOffAxis2Right"/>
              <a:lightRig rig="threePt" dir="t"/>
            </a:scene3d>
            <a:sp3d>
              <a:bevelT w="501650" h="2863850" prst="angle"/>
              <a:bevelB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A" sz="1632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Forme libre 12"/>
            <p:cNvSpPr/>
            <p:nvPr/>
          </p:nvSpPr>
          <p:spPr>
            <a:xfrm>
              <a:off x="3809602" y="2772703"/>
              <a:ext cx="1347800" cy="1819051"/>
            </a:xfrm>
            <a:custGeom>
              <a:avLst/>
              <a:gdLst>
                <a:gd name="connsiteX0" fmla="*/ 1347496 w 1347496"/>
                <a:gd name="connsiteY0" fmla="*/ 0 h 1819766"/>
                <a:gd name="connsiteX1" fmla="*/ 1146146 w 1347496"/>
                <a:gd name="connsiteY1" fmla="*/ 170361 h 1819766"/>
                <a:gd name="connsiteX2" fmla="*/ 1138402 w 1347496"/>
                <a:gd name="connsiteY2" fmla="*/ 402671 h 1819766"/>
                <a:gd name="connsiteX3" fmla="*/ 898331 w 1347496"/>
                <a:gd name="connsiteY3" fmla="*/ 627238 h 1819766"/>
                <a:gd name="connsiteX4" fmla="*/ 898331 w 1347496"/>
                <a:gd name="connsiteY4" fmla="*/ 867292 h 1819766"/>
                <a:gd name="connsiteX5" fmla="*/ 666004 w 1347496"/>
                <a:gd name="connsiteY5" fmla="*/ 1006679 h 1819766"/>
                <a:gd name="connsiteX6" fmla="*/ 619539 w 1347496"/>
                <a:gd name="connsiteY6" fmla="*/ 1285451 h 1819766"/>
                <a:gd name="connsiteX7" fmla="*/ 363979 w 1347496"/>
                <a:gd name="connsiteY7" fmla="*/ 1401607 h 1819766"/>
                <a:gd name="connsiteX8" fmla="*/ 271048 w 1347496"/>
                <a:gd name="connsiteY8" fmla="*/ 1726841 h 1819766"/>
                <a:gd name="connsiteX9" fmla="*/ 0 w 1347496"/>
                <a:gd name="connsiteY9" fmla="*/ 1819766 h 181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7496" h="1819766">
                  <a:moveTo>
                    <a:pt x="1347496" y="0"/>
                  </a:moveTo>
                  <a:cubicBezTo>
                    <a:pt x="1264245" y="51624"/>
                    <a:pt x="1180995" y="103249"/>
                    <a:pt x="1146146" y="170361"/>
                  </a:cubicBezTo>
                  <a:cubicBezTo>
                    <a:pt x="1111297" y="237473"/>
                    <a:pt x="1179704" y="326525"/>
                    <a:pt x="1138402" y="402671"/>
                  </a:cubicBezTo>
                  <a:cubicBezTo>
                    <a:pt x="1097099" y="478817"/>
                    <a:pt x="938343" y="549801"/>
                    <a:pt x="898331" y="627238"/>
                  </a:cubicBezTo>
                  <a:cubicBezTo>
                    <a:pt x="858319" y="704675"/>
                    <a:pt x="937052" y="804052"/>
                    <a:pt x="898331" y="867292"/>
                  </a:cubicBezTo>
                  <a:cubicBezTo>
                    <a:pt x="859610" y="930532"/>
                    <a:pt x="712469" y="936986"/>
                    <a:pt x="666004" y="1006679"/>
                  </a:cubicBezTo>
                  <a:cubicBezTo>
                    <a:pt x="619539" y="1076372"/>
                    <a:pt x="669876" y="1219630"/>
                    <a:pt x="619539" y="1285451"/>
                  </a:cubicBezTo>
                  <a:cubicBezTo>
                    <a:pt x="569202" y="1351272"/>
                    <a:pt x="422061" y="1328042"/>
                    <a:pt x="363979" y="1401607"/>
                  </a:cubicBezTo>
                  <a:cubicBezTo>
                    <a:pt x="305897" y="1475172"/>
                    <a:pt x="331711" y="1657148"/>
                    <a:pt x="271048" y="1726841"/>
                  </a:cubicBezTo>
                  <a:cubicBezTo>
                    <a:pt x="210385" y="1796534"/>
                    <a:pt x="0" y="1819766"/>
                    <a:pt x="0" y="1819766"/>
                  </a:cubicBezTo>
                </a:path>
              </a:pathLst>
            </a:custGeom>
            <a:ln>
              <a:solidFill>
                <a:srgbClr val="170FB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orme libre 13"/>
            <p:cNvSpPr/>
            <p:nvPr/>
          </p:nvSpPr>
          <p:spPr>
            <a:xfrm>
              <a:off x="2237964" y="2786989"/>
              <a:ext cx="2873400" cy="930161"/>
            </a:xfrm>
            <a:custGeom>
              <a:avLst/>
              <a:gdLst>
                <a:gd name="connsiteX0" fmla="*/ 2873109 w 2873109"/>
                <a:gd name="connsiteY0" fmla="*/ 0 h 929560"/>
                <a:gd name="connsiteX1" fmla="*/ 2447176 w 2873109"/>
                <a:gd name="connsiteY1" fmla="*/ 69693 h 929560"/>
                <a:gd name="connsiteX2" fmla="*/ 2269059 w 2873109"/>
                <a:gd name="connsiteY2" fmla="*/ 271029 h 929560"/>
                <a:gd name="connsiteX3" fmla="*/ 1928313 w 2873109"/>
                <a:gd name="connsiteY3" fmla="*/ 271029 h 929560"/>
                <a:gd name="connsiteX4" fmla="*/ 1634032 w 2873109"/>
                <a:gd name="connsiteY4" fmla="*/ 464621 h 929560"/>
                <a:gd name="connsiteX5" fmla="*/ 1301030 w 2873109"/>
                <a:gd name="connsiteY5" fmla="*/ 487852 h 929560"/>
                <a:gd name="connsiteX6" fmla="*/ 1022238 w 2873109"/>
                <a:gd name="connsiteY6" fmla="*/ 658213 h 929560"/>
                <a:gd name="connsiteX7" fmla="*/ 681492 w 2873109"/>
                <a:gd name="connsiteY7" fmla="*/ 658213 h 929560"/>
                <a:gd name="connsiteX8" fmla="*/ 379467 w 2873109"/>
                <a:gd name="connsiteY8" fmla="*/ 890524 h 929560"/>
                <a:gd name="connsiteX9" fmla="*/ 0 w 2873109"/>
                <a:gd name="connsiteY9" fmla="*/ 929242 h 9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3109" h="929560">
                  <a:moveTo>
                    <a:pt x="2873109" y="0"/>
                  </a:moveTo>
                  <a:cubicBezTo>
                    <a:pt x="2710480" y="12260"/>
                    <a:pt x="2547851" y="24521"/>
                    <a:pt x="2447176" y="69693"/>
                  </a:cubicBezTo>
                  <a:cubicBezTo>
                    <a:pt x="2346501" y="114865"/>
                    <a:pt x="2355536" y="237473"/>
                    <a:pt x="2269059" y="271029"/>
                  </a:cubicBezTo>
                  <a:cubicBezTo>
                    <a:pt x="2182582" y="304585"/>
                    <a:pt x="2034151" y="238764"/>
                    <a:pt x="1928313" y="271029"/>
                  </a:cubicBezTo>
                  <a:cubicBezTo>
                    <a:pt x="1822475" y="303294"/>
                    <a:pt x="1738579" y="428484"/>
                    <a:pt x="1634032" y="464621"/>
                  </a:cubicBezTo>
                  <a:cubicBezTo>
                    <a:pt x="1529485" y="500758"/>
                    <a:pt x="1402996" y="455587"/>
                    <a:pt x="1301030" y="487852"/>
                  </a:cubicBezTo>
                  <a:cubicBezTo>
                    <a:pt x="1199064" y="520117"/>
                    <a:pt x="1125494" y="629820"/>
                    <a:pt x="1022238" y="658213"/>
                  </a:cubicBezTo>
                  <a:cubicBezTo>
                    <a:pt x="918982" y="686606"/>
                    <a:pt x="788620" y="619495"/>
                    <a:pt x="681492" y="658213"/>
                  </a:cubicBezTo>
                  <a:cubicBezTo>
                    <a:pt x="574364" y="696931"/>
                    <a:pt x="493049" y="845352"/>
                    <a:pt x="379467" y="890524"/>
                  </a:cubicBezTo>
                  <a:cubicBezTo>
                    <a:pt x="265885" y="935696"/>
                    <a:pt x="0" y="929242"/>
                    <a:pt x="0" y="929242"/>
                  </a:cubicBezTo>
                </a:path>
              </a:pathLst>
            </a:custGeom>
            <a:ln>
              <a:solidFill>
                <a:srgbClr val="170FB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orme libre 14"/>
            <p:cNvSpPr/>
            <p:nvPr/>
          </p:nvSpPr>
          <p:spPr>
            <a:xfrm>
              <a:off x="5157402" y="2764766"/>
              <a:ext cx="419104" cy="2028576"/>
            </a:xfrm>
            <a:custGeom>
              <a:avLst/>
              <a:gdLst>
                <a:gd name="connsiteX0" fmla="*/ 0 w 418189"/>
                <a:gd name="connsiteY0" fmla="*/ 0 h 2028845"/>
                <a:gd name="connsiteX1" fmla="*/ 131652 w 418189"/>
                <a:gd name="connsiteY1" fmla="*/ 209080 h 2028845"/>
                <a:gd name="connsiteX2" fmla="*/ 85187 w 418189"/>
                <a:gd name="connsiteY2" fmla="*/ 402672 h 2028845"/>
                <a:gd name="connsiteX3" fmla="*/ 209095 w 418189"/>
                <a:gd name="connsiteY3" fmla="*/ 619495 h 2028845"/>
                <a:gd name="connsiteX4" fmla="*/ 154885 w 418189"/>
                <a:gd name="connsiteY4" fmla="*/ 867293 h 2028845"/>
                <a:gd name="connsiteX5" fmla="*/ 240072 w 418189"/>
                <a:gd name="connsiteY5" fmla="*/ 1037654 h 2028845"/>
                <a:gd name="connsiteX6" fmla="*/ 216839 w 418189"/>
                <a:gd name="connsiteY6" fmla="*/ 1269964 h 2028845"/>
                <a:gd name="connsiteX7" fmla="*/ 363979 w 418189"/>
                <a:gd name="connsiteY7" fmla="*/ 1540993 h 2028845"/>
                <a:gd name="connsiteX8" fmla="*/ 317514 w 418189"/>
                <a:gd name="connsiteY8" fmla="*/ 1858484 h 2028845"/>
                <a:gd name="connsiteX9" fmla="*/ 418189 w 418189"/>
                <a:gd name="connsiteY9" fmla="*/ 2028845 h 202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189" h="2028845">
                  <a:moveTo>
                    <a:pt x="0" y="0"/>
                  </a:moveTo>
                  <a:cubicBezTo>
                    <a:pt x="58727" y="70984"/>
                    <a:pt x="117454" y="141968"/>
                    <a:pt x="131652" y="209080"/>
                  </a:cubicBezTo>
                  <a:cubicBezTo>
                    <a:pt x="145850" y="276192"/>
                    <a:pt x="72280" y="334269"/>
                    <a:pt x="85187" y="402672"/>
                  </a:cubicBezTo>
                  <a:cubicBezTo>
                    <a:pt x="98094" y="471075"/>
                    <a:pt x="197479" y="542058"/>
                    <a:pt x="209095" y="619495"/>
                  </a:cubicBezTo>
                  <a:cubicBezTo>
                    <a:pt x="220711" y="696932"/>
                    <a:pt x="149722" y="797600"/>
                    <a:pt x="154885" y="867293"/>
                  </a:cubicBezTo>
                  <a:cubicBezTo>
                    <a:pt x="160048" y="936986"/>
                    <a:pt x="229746" y="970542"/>
                    <a:pt x="240072" y="1037654"/>
                  </a:cubicBezTo>
                  <a:cubicBezTo>
                    <a:pt x="250398" y="1104766"/>
                    <a:pt x="196188" y="1186074"/>
                    <a:pt x="216839" y="1269964"/>
                  </a:cubicBezTo>
                  <a:cubicBezTo>
                    <a:pt x="237490" y="1353854"/>
                    <a:pt x="347200" y="1442906"/>
                    <a:pt x="363979" y="1540993"/>
                  </a:cubicBezTo>
                  <a:cubicBezTo>
                    <a:pt x="380758" y="1639080"/>
                    <a:pt x="308479" y="1777175"/>
                    <a:pt x="317514" y="1858484"/>
                  </a:cubicBezTo>
                  <a:cubicBezTo>
                    <a:pt x="326549" y="1939793"/>
                    <a:pt x="372369" y="1984319"/>
                    <a:pt x="418189" y="2028845"/>
                  </a:cubicBezTo>
                </a:path>
              </a:pathLst>
            </a:custGeom>
            <a:ln>
              <a:solidFill>
                <a:srgbClr val="170FB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2911" tIns="41456" rIns="82911" bIns="41456" anchor="ctr"/>
            <a:lstStyle/>
            <a:p>
              <a:pPr algn="ctr"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3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ZoneTexte 15"/>
            <p:cNvSpPr txBox="1"/>
            <p:nvPr/>
          </p:nvSpPr>
          <p:spPr>
            <a:xfrm>
              <a:off x="2992034" y="4110801"/>
              <a:ext cx="812084" cy="461659"/>
            </a:xfrm>
            <a:prstGeom prst="rect">
              <a:avLst/>
            </a:prstGeom>
            <a:noFill/>
          </p:spPr>
          <p:txBody>
            <a:bodyPr wrap="none" lIns="82911" tIns="41456" rIns="82911" bIns="41456">
              <a:spAutoFit/>
            </a:bodyPr>
            <a:lstStyle/>
            <a:p>
              <a:pPr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177" b="1" dirty="0">
                  <a:solidFill>
                    <a:srgbClr val="170FB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X-K</a:t>
              </a:r>
              <a:r>
                <a:rPr lang="fr-FR" sz="1632" b="1" baseline="-25000" dirty="0">
                  <a:solidFill>
                    <a:srgbClr val="170FB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mbol" charset="2"/>
                  <a:cs typeface="Symbol" charset="2"/>
                </a:rPr>
                <a:t>a</a:t>
              </a:r>
            </a:p>
          </p:txBody>
        </p:sp>
        <p:sp>
          <p:nvSpPr>
            <p:cNvPr id="18" name="ZoneTexte 16"/>
            <p:cNvSpPr txBox="1"/>
            <p:nvPr/>
          </p:nvSpPr>
          <p:spPr>
            <a:xfrm>
              <a:off x="4862817" y="2148483"/>
              <a:ext cx="697196" cy="276874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txBody>
            <a:bodyPr wrap="none" lIns="82911" tIns="41456" rIns="82911" bIns="41456">
              <a:spAutoFit/>
            </a:bodyPr>
            <a:lstStyle/>
            <a:p>
              <a:pPr defTabSz="82926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88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Plasma</a:t>
              </a:r>
            </a:p>
          </p:txBody>
        </p:sp>
        <p:sp>
          <p:nvSpPr>
            <p:cNvPr id="19" name="ZoneTexte 17"/>
            <p:cNvSpPr txBox="1">
              <a:spLocks noChangeArrowheads="1"/>
            </p:cNvSpPr>
            <p:nvPr/>
          </p:nvSpPr>
          <p:spPr bwMode="auto">
            <a:xfrm>
              <a:off x="5711341" y="3024039"/>
              <a:ext cx="771431" cy="26160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82911" tIns="41456" rIns="82911" bIns="41456">
              <a:spAutoFit/>
            </a:bodyPr>
            <a:lstStyle/>
            <a:p>
              <a:pPr defTabSz="829269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98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Electrons</a:t>
              </a:r>
            </a:p>
          </p:txBody>
        </p:sp>
        <p:sp>
          <p:nvSpPr>
            <p:cNvPr id="20" name="ZoneTexte 18"/>
            <p:cNvSpPr txBox="1">
              <a:spLocks noChangeArrowheads="1"/>
            </p:cNvSpPr>
            <p:nvPr/>
          </p:nvSpPr>
          <p:spPr bwMode="auto">
            <a:xfrm>
              <a:off x="1726784" y="1277462"/>
              <a:ext cx="955251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11" tIns="41456" rIns="82911" bIns="41456">
              <a:spAutoFit/>
            </a:bodyPr>
            <a:lstStyle/>
            <a:p>
              <a:pPr defTabSz="829269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177">
                  <a:solidFill>
                    <a:srgbClr val="FF0000"/>
                  </a:solidFill>
                  <a:latin typeface="Arial" charset="0"/>
                  <a:cs typeface="Arial" charset="0"/>
                </a:rPr>
                <a:t>Laser</a:t>
              </a:r>
              <a:endParaRPr lang="fr-FR" sz="1632" baseline="-25000">
                <a:solidFill>
                  <a:srgbClr val="FF0000"/>
                </a:solidFill>
                <a:latin typeface="Symbol" pitchFamily="18" charset="2"/>
                <a:cs typeface="Arial" charset="0"/>
              </a:endParaRPr>
            </a:p>
          </p:txBody>
        </p:sp>
      </p:grp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Laserem řízený plazmový rentgenový zdroj</a:t>
            </a:r>
            <a:endParaRPr lang="cs-CZ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Zdrojem záření je samotné plazma a v něm generované energetické elektrony</a:t>
            </a:r>
            <a:endParaRPr lang="cs-CZ" sz="2600" dirty="0"/>
          </a:p>
        </p:txBody>
      </p:sp>
      <p:sp>
        <p:nvSpPr>
          <p:cNvPr id="26" name="Zástupný symbol pro číslo snímk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36525"/>
            <a:ext cx="6552728" cy="299787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Zpětný Thomsonův rozptyl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Protichůdný laserový pulz rozkmitává urychlené elektrony</a:t>
            </a:r>
            <a:endParaRPr lang="cs-CZ" sz="260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3E0-311A-4B33-BEDA-887B86A3347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658</Words>
  <Application>Microsoft Office PowerPoint</Application>
  <PresentationFormat>Předvádění na obrazovce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České vysoké učení technické v Praze Fakulta jaderná a fyzikálně inženýrská  Diagnostika rentgenových svazků z laserového plazmatu  Mariánská 2020  Autor práce: Michal Zhoř  Vedoucí práce: Ing. Jaroslav Nejdl, Ph.D. Dr. Dong Du Mai, Dipl. Phys.</vt:lpstr>
      <vt:lpstr>Obsah:</vt:lpstr>
      <vt:lpstr>Motivace</vt:lpstr>
      <vt:lpstr>Úvod</vt:lpstr>
      <vt:lpstr>Laboratorní zdroje rentgenového záření</vt:lpstr>
      <vt:lpstr>Laserem buzené zdroje rentgenového záření</vt:lpstr>
      <vt:lpstr>Plazmový betatron</vt:lpstr>
      <vt:lpstr>Laserem řízený plazmový rentgenový zdroj</vt:lpstr>
      <vt:lpstr>Zpětný Thomsonův rozptyl</vt:lpstr>
      <vt:lpstr>Metody spektrální charakterizace laserem buzených zdrojů tvrdého rentgenového záření</vt:lpstr>
      <vt:lpstr>Odraz od zrcadla s klouzavým úhlem dopadu</vt:lpstr>
      <vt:lpstr>Prezentace aplikace PowerPoint</vt:lpstr>
      <vt:lpstr>Metoda Rossových filtrů</vt:lpstr>
      <vt:lpstr>Prezentace aplikace PowerPoint</vt:lpstr>
      <vt:lpstr>Možnosti určení dalších charakteristik zdrojů</vt:lpstr>
      <vt:lpstr>Algoritmus pro získání celkového počtu fotonů vyzářeného PXS</vt:lpstr>
      <vt:lpstr>Výsledky měření</vt:lpstr>
      <vt:lpstr>Další výzkum</vt:lpstr>
      <vt:lpstr>Reference</vt:lpstr>
      <vt:lpstr>Děkuji za pozornost</vt:lpstr>
      <vt:lpstr>Prezentace aplikace PowerPoint</vt:lpstr>
      <vt:lpstr>Prezentace aplikace PowerPoint</vt:lpstr>
      <vt:lpstr>Návrh filtrů</vt:lpstr>
      <vt:lpstr>Nedestruktivní metoda určení spektra pomocí Braggovy difrakce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vysoké učení technické v Praze Fakulta jaderná a fyzikálně inženýrská  Diagnostika rentgenových svazků z laserového plazmatu  Bakalářská práce  Autor práce: Michal Zhoř  Vedoucí práce: Ing. Jaroslav Nejdl, Ph.D.  Konzultant:  Uddhab Chaulagain, Ph.D.</dc:title>
  <dc:creator>Michal</dc:creator>
  <cp:lastModifiedBy>Michal</cp:lastModifiedBy>
  <cp:revision>67</cp:revision>
  <dcterms:created xsi:type="dcterms:W3CDTF">2019-09-02T18:08:31Z</dcterms:created>
  <dcterms:modified xsi:type="dcterms:W3CDTF">2020-01-23T13:10:40Z</dcterms:modified>
</cp:coreProperties>
</file>