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71" r:id="rId6"/>
    <p:sldId id="267" r:id="rId7"/>
    <p:sldId id="275" r:id="rId8"/>
    <p:sldId id="274" r:id="rId9"/>
    <p:sldId id="272" r:id="rId10"/>
    <p:sldId id="264" r:id="rId11"/>
    <p:sldId id="27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3556C-C654-4129-97C4-9E0F93DEB33A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16ABF-F0A5-4BD2-A1B1-B83E9C1E30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85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7EE65D7-B208-469F-AA05-7DDB6729BB9A}" type="datetime1">
              <a:rPr lang="cs-CZ" smtClean="0"/>
              <a:t>21.01.2020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4C13-1988-4C1E-A81E-49265919062C}" type="datetime1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5FA0-1FD9-4F5A-9E96-522F0ABF4A31}" type="datetime1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355-EABB-4E9C-85F6-D1253B688B78}" type="datetime1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732E6F-F7CE-4E51-82BB-E50B7E7FC967}" type="datetime1">
              <a:rPr lang="cs-CZ" smtClean="0"/>
              <a:t>21.01.2020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6249-6E1E-4B49-AA60-C574B71C1C5D}" type="datetime1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9141-33A1-4CA3-87D2-FEDF3C255A6E}" type="datetime1">
              <a:rPr lang="cs-CZ" smtClean="0"/>
              <a:t>21.01.2020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AC1A-6532-4442-BF7D-0B7F15E97FE9}" type="datetime1">
              <a:rPr lang="cs-CZ" smtClean="0"/>
              <a:t>21.01.2020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2BA9-835C-45AA-9F99-D62BDA0317B5}" type="datetime1">
              <a:rPr lang="cs-CZ" smtClean="0"/>
              <a:t>21.01.2020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172A-F63E-47DC-B623-BA3046F54AE7}" type="datetime1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D8AD-A78E-4CB0-A336-64770B6409E2}" type="datetime1">
              <a:rPr lang="cs-CZ" smtClean="0"/>
              <a:t>21.01.2020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DAD79E-9E73-44FD-95CC-7C1B6BEB74A8}" type="datetime1">
              <a:rPr lang="cs-CZ" smtClean="0"/>
              <a:t>21.01.2020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6858000" cy="187984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Tepelné a netepelné projevy interakce intenzivního XUV/rtg. záření s pevnou látkou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6858000" cy="1184870"/>
          </a:xfrm>
        </p:spPr>
        <p:txBody>
          <a:bodyPr>
            <a:normAutofit/>
          </a:bodyPr>
          <a:lstStyle/>
          <a:p>
            <a:pPr algn="l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Studentská konference FTTF</a:t>
            </a:r>
          </a:p>
          <a:p>
            <a:pPr algn="l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Zuzana Kuglerová</a:t>
            </a:r>
          </a:p>
          <a:p>
            <a:pPr algn="l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práce: Ing. Libor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Juha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CSc.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4" y="188640"/>
            <a:ext cx="2813490" cy="10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Další postup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229600" cy="493776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Orientační měření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Stanovení limitů metody</a:t>
            </a:r>
          </a:p>
          <a:p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362055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SzPts val="1520"/>
            </a:pP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Falk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K.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Experimental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warm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dense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matter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Power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Laser Science and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Engineering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6 (2018), e59.</a:t>
            </a:r>
            <a:endParaRPr lang="cs-CZ" sz="2200" dirty="0"/>
          </a:p>
          <a:p>
            <a:pPr>
              <a:buSzPts val="1520"/>
            </a:pP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Medvedev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N. et al.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Femtosecond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x-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ray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diffraction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discern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nonthermal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thermal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melting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Physical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Review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B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, 99 (2019), 100303.</a:t>
            </a:r>
          </a:p>
          <a:p>
            <a:pPr>
              <a:buSzPts val="1520"/>
            </a:pP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FLIR AB.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ulitmate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infrared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handbook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R&amp;D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professionals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[Online]. [cit. 25.11.2019]. Dostupné z: https://www.flirmedia.com/MMC/THG/Brochures/T559243/T559243_EN.pdf</a:t>
            </a:r>
          </a:p>
          <a:p>
            <a:pPr>
              <a:buSzPts val="1520"/>
            </a:pP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Principi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E. et al. A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method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estimating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temperature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density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free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electron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 laser </a:t>
            </a:r>
            <a:r>
              <a:rPr lang="cs-CZ" sz="2200" dirty="0" err="1">
                <a:latin typeface="Arial"/>
                <a:ea typeface="Arial"/>
                <a:cs typeface="Arial"/>
                <a:sym typeface="Arial"/>
              </a:rPr>
              <a:t>experiments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Nuclear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Instruments and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Physics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200" i="1" dirty="0">
                <a:latin typeface="Arial"/>
                <a:ea typeface="Arial"/>
                <a:cs typeface="Arial"/>
                <a:sym typeface="Arial"/>
              </a:rPr>
              <a:t> A</a:t>
            </a: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, 621 (2010), 643-649.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43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Účinky XUV/rtg. záření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Odezva materiálů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Měření teploty na povrchu pevné látky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Metoda měření teploty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postup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83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Interakce intenzivního záření s pevnou látkou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Složení hvězd</a:t>
            </a:r>
          </a:p>
          <a:p>
            <a:pPr lvl="1"/>
            <a:r>
              <a:rPr lang="cs-CZ" sz="2100" smtClean="0">
                <a:latin typeface="Arial" panose="020B0604020202020204" pitchFamily="34" charset="0"/>
                <a:cs typeface="Arial" panose="020B0604020202020204" pitchFamily="34" charset="0"/>
              </a:rPr>
              <a:t>Poškození </a:t>
            </a:r>
            <a:r>
              <a:rPr lang="cs-CZ" sz="2100" smtClean="0">
                <a:latin typeface="Arial" panose="020B0604020202020204" pitchFamily="34" charset="0"/>
                <a:cs typeface="Arial" panose="020B0604020202020204" pitchFamily="34" charset="0"/>
              </a:rPr>
              <a:t>materiálu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33296" y="611797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Falk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K.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dense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Laser Science and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6 (2018), e59.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32" y="2212734"/>
            <a:ext cx="4032448" cy="39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Účinky XUV/rtg. záření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Impulz vs. více pulzů</a:t>
            </a:r>
          </a:p>
          <a:p>
            <a:pPr lvl="1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Prahová hodnota poškození</a:t>
            </a:r>
          </a:p>
          <a:p>
            <a:pPr lvl="1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Více podprahových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pulzů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Krátké vs. velmi krátké impulzy</a:t>
            </a:r>
          </a:p>
          <a:p>
            <a:pPr lvl="1"/>
            <a:r>
              <a:rPr lang="cs-CZ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  <a:endParaRPr lang="cs-CZ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Netepelné vs. tepelné</a:t>
            </a:r>
          </a:p>
          <a:p>
            <a:pPr lvl="1"/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Excitace elektronů do vodivostních pásů</a:t>
            </a:r>
          </a:p>
          <a:p>
            <a:pPr lvl="1"/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Elektron-</a:t>
            </a:r>
            <a:r>
              <a:rPr lang="cs-CZ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fononová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interakce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rmAutofit/>
          </a:bodyPr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Odezva materiálů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507288" cy="493776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a-C: poškození materiálu více podprahovými nanosekundovými pulzy</a:t>
            </a:r>
          </a:p>
          <a:p>
            <a:pPr marL="0" indent="0">
              <a:buNone/>
            </a:pP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28233" y="573325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Eroze (!) a-C více pulzy (a: 10, b: 20, c: 40) pod prahem poškození jedním CDL impulzem.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Převzato 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Juha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amorphous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films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irradiated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46.9 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shots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single-shot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105 (2009), 093117.</a:t>
            </a:r>
          </a:p>
        </p:txBody>
      </p:sp>
      <p:pic>
        <p:nvPicPr>
          <p:cNvPr id="24" name="Obrázek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89" y="2327513"/>
            <a:ext cx="2897877" cy="34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Odezva materiálů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457200" y="1371560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PMMA, a-C: akumulace více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femtosekundových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pulzů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1115616" y="2348880"/>
            <a:ext cx="2990850" cy="3907210"/>
            <a:chOff x="1115616" y="2348880"/>
            <a:chExt cx="2990850" cy="3907210"/>
          </a:xfrm>
        </p:grpSpPr>
        <p:pic>
          <p:nvPicPr>
            <p:cNvPr id="13" name="Obrázek 1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48880"/>
              <a:ext cx="2990850" cy="2990850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1115616" y="5332760"/>
              <a:ext cx="2990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3-D 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zobrazení profilu povrchu PMMA na pozici </a:t>
              </a:r>
              <a:r>
                <a:rPr lang="cs-CZ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 = </a:t>
              </a:r>
              <a:r>
                <a:rPr lang="cs-CZ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12,68 mm  ozařovaném 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po dobu </a:t>
              </a:r>
              <a:r>
                <a:rPr lang="cs-CZ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 = 480 s.</a:t>
              </a:r>
            </a:p>
            <a:p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336852" y="2353097"/>
            <a:ext cx="2998366" cy="3637181"/>
            <a:chOff x="5356572" y="2132856"/>
            <a:chExt cx="2998366" cy="3637181"/>
          </a:xfrm>
        </p:grpSpPr>
        <p:pic>
          <p:nvPicPr>
            <p:cNvPr id="12" name="Obrázek 1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2132856"/>
              <a:ext cx="2990850" cy="2990850"/>
            </a:xfrm>
            <a:prstGeom prst="rect">
              <a:avLst/>
            </a:prstGeom>
          </p:spPr>
        </p:pic>
        <p:sp>
          <p:nvSpPr>
            <p:cNvPr id="16" name="TextovéPole 15"/>
            <p:cNvSpPr txBox="1"/>
            <p:nvPr/>
          </p:nvSpPr>
          <p:spPr>
            <a:xfrm>
              <a:off x="5356572" y="5123706"/>
              <a:ext cx="29983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3-D zobrazení </a:t>
              </a:r>
              <a:r>
                <a:rPr lang="cs-CZ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profilu povrchu    a-C 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na pozici </a:t>
              </a:r>
              <a:r>
                <a:rPr lang="cs-CZ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 = 11,94 </a:t>
              </a:r>
              <a:r>
                <a:rPr lang="cs-CZ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mm ozařovaném 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po dobu </a:t>
              </a:r>
              <a:r>
                <a:rPr lang="cs-CZ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 = 240 </a:t>
              </a:r>
              <a:r>
                <a:rPr lang="cs-CZ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s.</a:t>
              </a:r>
              <a:r>
                <a:rPr lang="cs-CZ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1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Měření teploty na povrchu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371887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odíl energie deponované do vzorku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Přeměna energie na teplo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Vliv na poškození materiálu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Metody měření</a:t>
            </a:r>
          </a:p>
          <a:p>
            <a:pPr lvl="1"/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Elektrické: </a:t>
            </a:r>
            <a:r>
              <a:rPr lang="cs-CZ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mikrotermočlánky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Optické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1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Optická metoda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389492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Optická pyrometrie -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termokamera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Detekce emitovaného IR záření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Vliv okolí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4993299" cy="364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33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Optická metoda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18" y="1556792"/>
            <a:ext cx="5413251" cy="3892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25374"/>
                <a:ext cx="4041648" cy="4937760"/>
              </a:xfrm>
            </p:spPr>
            <p:txBody>
              <a:bodyPr>
                <a:normAutofit/>
              </a:bodyPr>
              <a:lstStyle/>
              <a:p>
                <a:r>
                  <a:rPr lang="cs-C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Rovnice </a:t>
                </a:r>
                <a:r>
                  <a:rPr lang="cs-C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vedení tepla v kondenzované hmotě:</a:t>
                </a:r>
              </a:p>
              <a:p>
                <a14:m>
                  <m:oMath xmlns:m="http://schemas.openxmlformats.org/officeDocument/2006/math">
                    <m:r>
                      <a:rPr lang="cs-CZ" sz="1600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cs-CZ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cs-CZ" sz="16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𝛻</m:t>
                        </m:r>
                      </m:e>
                      <m:sup>
                        <m:r>
                          <a:rPr lang="cs-CZ" sz="16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cs-CZ" sz="1600" i="1">
                        <a:latin typeface="Cambria Math"/>
                        <a:cs typeface="Arial" panose="020B0604020202020204" pitchFamily="34" charset="0"/>
                      </a:rPr>
                      <m:t>𝑇</m:t>
                    </m:r>
                    <m:r>
                      <a:rPr lang="cs-CZ" sz="1600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1600" i="1">
                            <a:latin typeface="Cambria Math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cs-CZ" sz="1600" i="1">
                            <a:latin typeface="Cambria Math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r>
                          <a:rPr lang="cs-CZ" sz="1600" i="1">
                            <a:latin typeface="Cambria Math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cs-CZ" sz="1600" i="1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  <m:r>
                      <a:rPr lang="cs-CZ" sz="1600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cs-CZ" sz="16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𝜏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cs-CZ" sz="16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16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r>
                          <a:rPr lang="cs-CZ" sz="16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𝜕</m:t>
                        </m:r>
                        <m:sSup>
                          <m:sSup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cs-CZ" sz="16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16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cs-CZ" sz="16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𝛾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cs-CZ" sz="16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cs-CZ" sz="16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cs-CZ" sz="16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cs-CZ" sz="16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bSup>
                      </m:e>
                    </m:d>
                    <m:r>
                      <a:rPr lang="cs-CZ" sz="16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cs-C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25374"/>
                <a:ext cx="4041648" cy="4937760"/>
              </a:xfrm>
              <a:blipFill>
                <a:blip r:embed="rId3"/>
                <a:stretch>
                  <a:fillRect l="-1056" t="-8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1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290293" y="5846423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Principi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E. et al. A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estimating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free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Instruments and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621 (2010), 643-649.</a:t>
            </a:r>
          </a:p>
        </p:txBody>
      </p:sp>
      <p:pic>
        <p:nvPicPr>
          <p:cNvPr id="8" name="Google Shape;18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053" y="3212976"/>
            <a:ext cx="3959860" cy="284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592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412</Words>
  <Application>Microsoft Office PowerPoint</Application>
  <PresentationFormat>Předvádění na obrazovce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Times New Roman</vt:lpstr>
      <vt:lpstr>Wingdings</vt:lpstr>
      <vt:lpstr>Wingdings 3</vt:lpstr>
      <vt:lpstr>Původ</vt:lpstr>
      <vt:lpstr>Tepelné a netepelné projevy interakce intenzivního XUV/rtg. záření s pevnou látkou </vt:lpstr>
      <vt:lpstr>Obsah</vt:lpstr>
      <vt:lpstr>Motivace</vt:lpstr>
      <vt:lpstr>Účinky XUV/rtg. záření</vt:lpstr>
      <vt:lpstr>Odezva materiálů</vt:lpstr>
      <vt:lpstr>Odezva materiálů</vt:lpstr>
      <vt:lpstr>Měření teploty na povrchu</vt:lpstr>
      <vt:lpstr>Optická metoda</vt:lpstr>
      <vt:lpstr>Optická metoda</vt:lpstr>
      <vt:lpstr>Další postup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Srovnání jednorázové a opakované radiační zátěže materiálů budoucích reaktorů pro inerciální fúzi</dc:title>
  <dc:creator>Zuzka</dc:creator>
  <cp:lastModifiedBy>Zuzanka</cp:lastModifiedBy>
  <cp:revision>115</cp:revision>
  <dcterms:created xsi:type="dcterms:W3CDTF">2019-08-29T14:07:25Z</dcterms:created>
  <dcterms:modified xsi:type="dcterms:W3CDTF">2020-01-21T07:07:03Z</dcterms:modified>
</cp:coreProperties>
</file>