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5" r:id="rId1"/>
  </p:sldMasterIdLst>
  <p:notesMasterIdLst>
    <p:notesMasterId r:id="rId15"/>
  </p:notesMasterIdLst>
  <p:sldIdLst>
    <p:sldId id="256" r:id="rId2"/>
    <p:sldId id="303" r:id="rId3"/>
    <p:sldId id="296" r:id="rId4"/>
    <p:sldId id="299" r:id="rId5"/>
    <p:sldId id="301" r:id="rId6"/>
    <p:sldId id="300" r:id="rId7"/>
    <p:sldId id="297" r:id="rId8"/>
    <p:sldId id="292" r:id="rId9"/>
    <p:sldId id="290" r:id="rId10"/>
    <p:sldId id="291" r:id="rId11"/>
    <p:sldId id="304" r:id="rId12"/>
    <p:sldId id="298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3F7EC1"/>
    <a:srgbClr val="ED7D20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656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16D5-ACEA-43FB-9282-292FC8262548}" type="datetimeFigureOut">
              <a:rPr lang="de-DE" smtClean="0"/>
              <a:t>13.01.20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6895-DAEF-47E5-8529-7A3EBD8431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3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84B29-B632-46BF-8839-17EB1B1449EB}" type="slidenum">
              <a:rPr lang="nl-NL" altLang="en-US" smtClean="0"/>
              <a:pPr>
                <a:defRPr/>
              </a:pPr>
              <a:t>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2674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7-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20" y="190800"/>
            <a:ext cx="647681" cy="576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20813" y="188639"/>
            <a:ext cx="6859567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100" b="1" kern="1200" dirty="0">
                <a:solidFill>
                  <a:srgbClr val="3F7EC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86955" y="873125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8036424" y="190800"/>
            <a:ext cx="0" cy="5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05992" y="1066805"/>
            <a:ext cx="8478440" cy="5181137"/>
          </a:xfrm>
          <a:prstGeom prst="rect">
            <a:avLst/>
          </a:prstGeom>
        </p:spPr>
        <p:txBody>
          <a:bodyPr/>
          <a:lstStyle>
            <a:lvl1pPr>
              <a:defRPr lang="de-DE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34" y="190800"/>
            <a:ext cx="6447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0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o machine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0" name="Untertitel 2"/>
          <p:cNvSpPr>
            <a:spLocks noGrp="1"/>
          </p:cNvSpPr>
          <p:nvPr>
            <p:ph type="subTitle" idx="1"/>
          </p:nvPr>
        </p:nvSpPr>
        <p:spPr>
          <a:xfrm>
            <a:off x="697932" y="3263901"/>
            <a:ext cx="7739821" cy="1292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DE" sz="18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21" name="Titel 7"/>
          <p:cNvSpPr>
            <a:spLocks noGrp="1"/>
          </p:cNvSpPr>
          <p:nvPr>
            <p:ph type="title"/>
          </p:nvPr>
        </p:nvSpPr>
        <p:spPr>
          <a:xfrm>
            <a:off x="697932" y="1371748"/>
            <a:ext cx="7739821" cy="1796617"/>
          </a:xfrm>
          <a:prstGeom prst="rect">
            <a:avLst/>
          </a:prstGeom>
        </p:spPr>
        <p:txBody>
          <a:bodyPr anchor="b"/>
          <a:lstStyle>
            <a:lvl1pPr algn="ctr">
              <a:defRPr lang="de-DE" sz="30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507814" y="5834863"/>
            <a:ext cx="8276618" cy="566770"/>
            <a:chOff x="507813" y="5834863"/>
            <a:chExt cx="8276618" cy="566770"/>
          </a:xfrm>
        </p:grpSpPr>
        <p:pic>
          <p:nvPicPr>
            <p:cNvPr id="31" name="Grafik 3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32" name="Subtitle 2"/>
            <p:cNvSpPr txBox="1">
              <a:spLocks/>
            </p:cNvSpPr>
            <p:nvPr userDrawn="1"/>
          </p:nvSpPr>
          <p:spPr>
            <a:xfrm>
              <a:off x="1068224" y="5834863"/>
              <a:ext cx="771620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75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750" dirty="0" err="1">
                  <a:latin typeface="Arial Narrow" panose="020B0606020202030204" pitchFamily="34" charset="0"/>
                </a:rPr>
                <a:t>Euratom</a:t>
              </a:r>
              <a:r>
                <a:rPr lang="en-US" sz="75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750" dirty="0" err="1">
                  <a:latin typeface="Arial Narrow" panose="020B0606020202030204" pitchFamily="34" charset="0"/>
                </a:rPr>
                <a:t>programme</a:t>
              </a:r>
              <a:r>
                <a:rPr lang="en-US" sz="750" dirty="0">
                  <a:latin typeface="Arial Narrow" panose="020B0606020202030204" pitchFamily="34" charset="0"/>
                </a:rPr>
                <a:t> 2014-2018 under grant agreement No 633053. The views and opinions expressed herein do not necessarily reflect those of the European Commission.</a:t>
              </a:r>
            </a:p>
          </p:txBody>
        </p:sp>
      </p:grpSp>
      <p:grpSp>
        <p:nvGrpSpPr>
          <p:cNvPr id="9" name="Gruppieren 8"/>
          <p:cNvGrpSpPr/>
          <p:nvPr userDrawn="1"/>
        </p:nvGrpSpPr>
        <p:grpSpPr>
          <a:xfrm>
            <a:off x="2179179" y="4745610"/>
            <a:ext cx="5358134" cy="900000"/>
            <a:chOff x="2162086" y="4586185"/>
            <a:chExt cx="5358134" cy="900000"/>
          </a:xfrm>
        </p:grpSpPr>
        <p:pic>
          <p:nvPicPr>
            <p:cNvPr id="27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29" name="Grafik 2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28" name="Grafik 27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92" y="188913"/>
            <a:ext cx="235904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09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7-X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24" y="188913"/>
            <a:ext cx="566721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sz="75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1" name="Gerader Verbinder 20"/>
          <p:cNvCxnSpPr/>
          <p:nvPr userDrawn="1"/>
        </p:nvCxnSpPr>
        <p:spPr bwMode="auto">
          <a:xfrm>
            <a:off x="6322814" y="188913"/>
            <a:ext cx="0" cy="50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uppieren 27"/>
          <p:cNvGrpSpPr/>
          <p:nvPr userDrawn="1"/>
        </p:nvGrpSpPr>
        <p:grpSpPr>
          <a:xfrm>
            <a:off x="2179179" y="5036167"/>
            <a:ext cx="5358134" cy="900000"/>
            <a:chOff x="2162086" y="4586185"/>
            <a:chExt cx="5358134" cy="900000"/>
          </a:xfrm>
        </p:grpSpPr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31" name="Grafik 30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  <p:sp>
        <p:nvSpPr>
          <p:cNvPr id="32" name="Untertitel 2"/>
          <p:cNvSpPr>
            <a:spLocks noGrp="1"/>
          </p:cNvSpPr>
          <p:nvPr>
            <p:ph type="subTitle" idx="1"/>
          </p:nvPr>
        </p:nvSpPr>
        <p:spPr>
          <a:xfrm>
            <a:off x="697932" y="3263901"/>
            <a:ext cx="7739821" cy="1292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DE" sz="18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33" name="Titel 7"/>
          <p:cNvSpPr>
            <a:spLocks noGrp="1"/>
          </p:cNvSpPr>
          <p:nvPr>
            <p:ph type="title"/>
          </p:nvPr>
        </p:nvSpPr>
        <p:spPr>
          <a:xfrm>
            <a:off x="697932" y="1371748"/>
            <a:ext cx="7739821" cy="1796617"/>
          </a:xfrm>
          <a:prstGeom prst="rect">
            <a:avLst/>
          </a:prstGeom>
        </p:spPr>
        <p:txBody>
          <a:bodyPr anchor="b"/>
          <a:lstStyle>
            <a:lvl1pPr algn="ctr">
              <a:defRPr lang="de-DE" sz="30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92" y="188913"/>
            <a:ext cx="235904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65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7-X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sz="75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1" name="Gerader Verbinder 20"/>
          <p:cNvCxnSpPr/>
          <p:nvPr userDrawn="1"/>
        </p:nvCxnSpPr>
        <p:spPr bwMode="auto">
          <a:xfrm>
            <a:off x="6322814" y="188913"/>
            <a:ext cx="0" cy="50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Untertitel 2"/>
          <p:cNvSpPr>
            <a:spLocks noGrp="1"/>
          </p:cNvSpPr>
          <p:nvPr>
            <p:ph type="subTitle" idx="1"/>
          </p:nvPr>
        </p:nvSpPr>
        <p:spPr>
          <a:xfrm>
            <a:off x="697932" y="3263901"/>
            <a:ext cx="7739821" cy="1292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DE" sz="18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33" name="Titel 7"/>
          <p:cNvSpPr>
            <a:spLocks noGrp="1"/>
          </p:cNvSpPr>
          <p:nvPr>
            <p:ph type="title"/>
          </p:nvPr>
        </p:nvSpPr>
        <p:spPr>
          <a:xfrm>
            <a:off x="697932" y="1371748"/>
            <a:ext cx="7739821" cy="1796617"/>
          </a:xfrm>
          <a:prstGeom prst="rect">
            <a:avLst/>
          </a:prstGeom>
        </p:spPr>
        <p:txBody>
          <a:bodyPr anchor="b"/>
          <a:lstStyle>
            <a:lvl1pPr algn="ctr">
              <a:defRPr lang="de-DE" sz="30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507814" y="5834863"/>
            <a:ext cx="8276618" cy="566770"/>
            <a:chOff x="507813" y="5834863"/>
            <a:chExt cx="8276618" cy="566770"/>
          </a:xfrm>
        </p:grpSpPr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6" name="Subtitle 2"/>
            <p:cNvSpPr txBox="1">
              <a:spLocks/>
            </p:cNvSpPr>
            <p:nvPr userDrawn="1"/>
          </p:nvSpPr>
          <p:spPr>
            <a:xfrm>
              <a:off x="1068224" y="5834863"/>
              <a:ext cx="771620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75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750" dirty="0" err="1">
                  <a:latin typeface="Arial Narrow" panose="020B0606020202030204" pitchFamily="34" charset="0"/>
                </a:rPr>
                <a:t>Euratom</a:t>
              </a:r>
              <a:r>
                <a:rPr lang="en-US" sz="75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750" dirty="0" err="1">
                  <a:latin typeface="Arial Narrow" panose="020B0606020202030204" pitchFamily="34" charset="0"/>
                </a:rPr>
                <a:t>programme</a:t>
              </a:r>
              <a:r>
                <a:rPr lang="en-US" sz="750" dirty="0">
                  <a:latin typeface="Arial Narrow" panose="020B0606020202030204" pitchFamily="34" charset="0"/>
                </a:rPr>
                <a:t> 2014-2018 under grant agreement No 633053. The views and opinions expressed herein do not necessarily reflect those of the European Commission.</a:t>
              </a:r>
            </a:p>
          </p:txBody>
        </p:sp>
      </p:grpSp>
      <p:grpSp>
        <p:nvGrpSpPr>
          <p:cNvPr id="17" name="Gruppieren 16"/>
          <p:cNvGrpSpPr/>
          <p:nvPr userDrawn="1"/>
        </p:nvGrpSpPr>
        <p:grpSpPr>
          <a:xfrm>
            <a:off x="2179179" y="4745610"/>
            <a:ext cx="5358134" cy="900000"/>
            <a:chOff x="2162086" y="4586185"/>
            <a:chExt cx="5358134" cy="900000"/>
          </a:xfrm>
        </p:grpSpPr>
        <p:pic>
          <p:nvPicPr>
            <p:cNvPr id="19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20" name="Grafik 1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92" y="188913"/>
            <a:ext cx="2359048" cy="504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24" y="188913"/>
            <a:ext cx="5667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77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03" y="185763"/>
            <a:ext cx="566721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sz="75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1" name="Gerader Verbinder 20"/>
          <p:cNvCxnSpPr/>
          <p:nvPr userDrawn="1"/>
        </p:nvCxnSpPr>
        <p:spPr bwMode="auto">
          <a:xfrm>
            <a:off x="6322814" y="188913"/>
            <a:ext cx="0" cy="50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" name="Gruppieren 27"/>
          <p:cNvGrpSpPr/>
          <p:nvPr userDrawn="1"/>
        </p:nvGrpSpPr>
        <p:grpSpPr>
          <a:xfrm>
            <a:off x="2179179" y="5036167"/>
            <a:ext cx="5358134" cy="900000"/>
            <a:chOff x="2162086" y="4586185"/>
            <a:chExt cx="5358134" cy="900000"/>
          </a:xfrm>
        </p:grpSpPr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31" name="Grafik 30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  <p:sp>
        <p:nvSpPr>
          <p:cNvPr id="32" name="Untertitel 2"/>
          <p:cNvSpPr>
            <a:spLocks noGrp="1"/>
          </p:cNvSpPr>
          <p:nvPr>
            <p:ph type="subTitle" idx="1"/>
          </p:nvPr>
        </p:nvSpPr>
        <p:spPr>
          <a:xfrm>
            <a:off x="697932" y="3263901"/>
            <a:ext cx="7739821" cy="1292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DE" sz="18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33" name="Titel 7"/>
          <p:cNvSpPr>
            <a:spLocks noGrp="1"/>
          </p:cNvSpPr>
          <p:nvPr>
            <p:ph type="title"/>
          </p:nvPr>
        </p:nvSpPr>
        <p:spPr>
          <a:xfrm>
            <a:off x="697932" y="1371748"/>
            <a:ext cx="7739821" cy="1796617"/>
          </a:xfrm>
          <a:prstGeom prst="rect">
            <a:avLst/>
          </a:prstGeom>
        </p:spPr>
        <p:txBody>
          <a:bodyPr anchor="b"/>
          <a:lstStyle>
            <a:lvl1pPr algn="ctr">
              <a:defRPr lang="de-DE" sz="30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92" y="188913"/>
            <a:ext cx="235904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4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UG w/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sz="75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1" name="Gerader Verbinder 20"/>
          <p:cNvCxnSpPr/>
          <p:nvPr userDrawn="1"/>
        </p:nvCxnSpPr>
        <p:spPr bwMode="auto">
          <a:xfrm>
            <a:off x="6322814" y="188913"/>
            <a:ext cx="0" cy="50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Untertitel 2"/>
          <p:cNvSpPr>
            <a:spLocks noGrp="1"/>
          </p:cNvSpPr>
          <p:nvPr>
            <p:ph type="subTitle" idx="1"/>
          </p:nvPr>
        </p:nvSpPr>
        <p:spPr>
          <a:xfrm>
            <a:off x="697932" y="3263901"/>
            <a:ext cx="7739821" cy="1292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DE" sz="18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33" name="Titel 7"/>
          <p:cNvSpPr>
            <a:spLocks noGrp="1"/>
          </p:cNvSpPr>
          <p:nvPr>
            <p:ph type="title"/>
          </p:nvPr>
        </p:nvSpPr>
        <p:spPr>
          <a:xfrm>
            <a:off x="697932" y="1371748"/>
            <a:ext cx="7739821" cy="1796617"/>
          </a:xfrm>
          <a:prstGeom prst="rect">
            <a:avLst/>
          </a:prstGeom>
        </p:spPr>
        <p:txBody>
          <a:bodyPr anchor="b"/>
          <a:lstStyle>
            <a:lvl1pPr algn="ctr">
              <a:defRPr lang="de-DE" sz="3000" b="1" kern="12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507814" y="5834863"/>
            <a:ext cx="8276618" cy="566770"/>
            <a:chOff x="507813" y="5834863"/>
            <a:chExt cx="8276618" cy="566770"/>
          </a:xfrm>
        </p:grpSpPr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13" y="5834863"/>
              <a:ext cx="560411" cy="373742"/>
            </a:xfrm>
            <a:prstGeom prst="rect">
              <a:avLst/>
            </a:prstGeom>
          </p:spPr>
        </p:pic>
        <p:sp>
          <p:nvSpPr>
            <p:cNvPr id="17" name="Subtitle 2"/>
            <p:cNvSpPr txBox="1">
              <a:spLocks/>
            </p:cNvSpPr>
            <p:nvPr userDrawn="1"/>
          </p:nvSpPr>
          <p:spPr>
            <a:xfrm>
              <a:off x="1068224" y="5834863"/>
              <a:ext cx="7716207" cy="56677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750" dirty="0">
                  <a:latin typeface="Arial Narrow" panose="020B0606020202030204" pitchFamily="34" charset="0"/>
                </a:rPr>
                <a:t>This work has been carried out within the framework of the EUROfusion Consortium and has received funding from the </a:t>
              </a:r>
              <a:r>
                <a:rPr lang="en-US" sz="750" dirty="0" err="1">
                  <a:latin typeface="Arial Narrow" panose="020B0606020202030204" pitchFamily="34" charset="0"/>
                </a:rPr>
                <a:t>Euratom</a:t>
              </a:r>
              <a:r>
                <a:rPr lang="en-US" sz="750" dirty="0">
                  <a:latin typeface="Arial Narrow" panose="020B0606020202030204" pitchFamily="34" charset="0"/>
                </a:rPr>
                <a:t> research and training </a:t>
              </a:r>
              <a:r>
                <a:rPr lang="en-US" sz="750" dirty="0" err="1">
                  <a:latin typeface="Arial Narrow" panose="020B0606020202030204" pitchFamily="34" charset="0"/>
                </a:rPr>
                <a:t>programme</a:t>
              </a:r>
              <a:r>
                <a:rPr lang="en-US" sz="750" dirty="0">
                  <a:latin typeface="Arial Narrow" panose="020B0606020202030204" pitchFamily="34" charset="0"/>
                </a:rPr>
                <a:t> 2014-2018 under grant agreement No 633053. The views and opinions expressed herein do not necessarily reflect those of the European Commission.</a:t>
              </a:r>
            </a:p>
          </p:txBody>
        </p:sp>
      </p:grpSp>
      <p:grpSp>
        <p:nvGrpSpPr>
          <p:cNvPr id="18" name="Gruppieren 17"/>
          <p:cNvGrpSpPr/>
          <p:nvPr userDrawn="1"/>
        </p:nvGrpSpPr>
        <p:grpSpPr>
          <a:xfrm>
            <a:off x="2179179" y="4745610"/>
            <a:ext cx="5358134" cy="900000"/>
            <a:chOff x="2162086" y="4586185"/>
            <a:chExt cx="5358134" cy="900000"/>
          </a:xfrm>
        </p:grpSpPr>
        <p:pic>
          <p:nvPicPr>
            <p:cNvPr id="19" name="Picture 1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0929" y="4586185"/>
              <a:ext cx="882818" cy="900000"/>
            </a:xfrm>
            <a:prstGeom prst="rect">
              <a:avLst/>
            </a:prstGeom>
            <a:noFill/>
          </p:spPr>
        </p:pic>
        <p:pic>
          <p:nvPicPr>
            <p:cNvPr id="20" name="Grafik 1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2" t="14016" r="11000" b="17144"/>
            <a:stretch/>
          </p:blipFill>
          <p:spPr>
            <a:xfrm>
              <a:off x="2162086" y="4788357"/>
              <a:ext cx="1452785" cy="495656"/>
            </a:xfrm>
            <a:prstGeom prst="rect">
              <a:avLst/>
            </a:prstGeom>
          </p:spPr>
        </p:pic>
        <p:pic>
          <p:nvPicPr>
            <p:cNvPr id="22" name="Grafik 21" descr="eurofusion_logo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33660" y="4766185"/>
              <a:ext cx="2086560" cy="540000"/>
            </a:xfrm>
            <a:prstGeom prst="rect">
              <a:avLst/>
            </a:prstGeom>
          </p:spPr>
        </p:pic>
      </p:grp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92" y="188913"/>
            <a:ext cx="2359048" cy="504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03" y="185763"/>
            <a:ext cx="5667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088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9" y="3238502"/>
            <a:ext cx="5113337" cy="550863"/>
          </a:xfrm>
        </p:spPr>
        <p:txBody>
          <a:bodyPr/>
          <a:lstStyle>
            <a:lvl1pPr marL="0" indent="0">
              <a:buFontTx/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nl-NL" altLang="en-US" noProof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B293AD2E-C086-D34F-9729-94868A6308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40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altLang="en-US"/>
              <a:t>PAGE </a:t>
            </a:r>
            <a:fld id="{640C42B4-AF2A-4BC2-A9B5-4489CE6B21D1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23377-FABB-394A-AFFF-663EBFC87D96}"/>
              </a:ext>
            </a:extLst>
          </p:cNvPr>
          <p:cNvSpPr/>
          <p:nvPr userDrawn="1"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7" name="Picture 6" descr="Max-Planck 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8304" y="188640"/>
            <a:ext cx="1676400" cy="919976"/>
          </a:xfrm>
          <a:prstGeom prst="rect">
            <a:avLst/>
          </a:prstGeom>
        </p:spPr>
      </p:pic>
      <p:pic>
        <p:nvPicPr>
          <p:cNvPr id="6" name="Picture 5" descr="logo_IPP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151777"/>
            <a:ext cx="3771900" cy="8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66228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6F55D-E3F4-9544-ACAA-5FA4405AA8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40"/>
            <a:ext cx="609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nl-NL" altLang="en-US" dirty="0"/>
              <a:t>PAGE </a:t>
            </a:r>
            <a:fld id="{A8F751CC-C8F0-4A97-AEBB-BC2CA2BC1087}" type="slidenum">
              <a:rPr lang="nl-NL" altLang="en-US"/>
              <a:pPr>
                <a:defRPr/>
              </a:pPr>
              <a:t>‹#›</a:t>
            </a:fld>
            <a:endParaRPr lang="nl-NL" altLang="en-US" dirty="0"/>
          </a:p>
        </p:txBody>
      </p:sp>
    </p:spTree>
    <p:extLst>
      <p:ext uri="{BB962C8B-B14F-4D97-AF65-F5344CB8AC3E}">
        <p14:creationId xmlns:p14="http://schemas.microsoft.com/office/powerpoint/2010/main" val="189828738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16th Sept 2018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F. Janky, et 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51BC-7337-41E8-8E65-C4509B91A0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03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U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20" y="190800"/>
            <a:ext cx="647681" cy="576000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20813" y="188639"/>
            <a:ext cx="6859567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100" b="1" kern="1200" dirty="0">
                <a:solidFill>
                  <a:srgbClr val="3F7EC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86955" y="873125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8036424" y="190800"/>
            <a:ext cx="0" cy="5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05992" y="1066805"/>
            <a:ext cx="8478440" cy="5181137"/>
          </a:xfrm>
          <a:prstGeom prst="rect">
            <a:avLst/>
          </a:prstGeom>
        </p:spPr>
        <p:txBody>
          <a:bodyPr/>
          <a:lstStyle>
            <a:lvl1pPr>
              <a:defRPr lang="de-DE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34" y="190800"/>
            <a:ext cx="6447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964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9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EUROf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20813" y="188639"/>
            <a:ext cx="5878530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100" b="1" kern="1200" dirty="0">
                <a:solidFill>
                  <a:srgbClr val="3F7EC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86955" y="873125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8036424" y="190800"/>
            <a:ext cx="0" cy="5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05992" y="1066805"/>
            <a:ext cx="8478440" cy="5181137"/>
          </a:xfrm>
          <a:prstGeom prst="rect">
            <a:avLst/>
          </a:prstGeom>
        </p:spPr>
        <p:txBody>
          <a:bodyPr/>
          <a:lstStyle>
            <a:lvl1pPr>
              <a:defRPr lang="de-DE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34" y="190800"/>
            <a:ext cx="644792" cy="57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009735-9DC3-4446-B58F-E1AA8BDCA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43" y="190800"/>
            <a:ext cx="188874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43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9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IPP Pra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20814" y="190800"/>
            <a:ext cx="6687026" cy="6381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100" b="1" kern="1200" dirty="0">
                <a:solidFill>
                  <a:srgbClr val="3F7EC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86955" y="873125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8036424" y="190800"/>
            <a:ext cx="0" cy="5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05992" y="1066805"/>
            <a:ext cx="8478440" cy="5181137"/>
          </a:xfrm>
          <a:prstGeom prst="rect">
            <a:avLst/>
          </a:prstGeom>
        </p:spPr>
        <p:txBody>
          <a:bodyPr/>
          <a:lstStyle>
            <a:lvl1pPr>
              <a:defRPr lang="de-DE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34" y="190800"/>
            <a:ext cx="644792" cy="57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22D83E-E8ED-CB4F-B9C7-29DD620A6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47" y="190800"/>
            <a:ext cx="90076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66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9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IPP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20814" y="190800"/>
            <a:ext cx="6687026" cy="63814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100" b="1" kern="1200" dirty="0">
                <a:solidFill>
                  <a:srgbClr val="3F7EC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86955" y="873125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8036424" y="190800"/>
            <a:ext cx="0" cy="5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05992" y="1066805"/>
            <a:ext cx="8478440" cy="5181137"/>
          </a:xfrm>
          <a:prstGeom prst="rect">
            <a:avLst/>
          </a:prstGeom>
        </p:spPr>
        <p:txBody>
          <a:bodyPr/>
          <a:lstStyle>
            <a:lvl1pPr>
              <a:defRPr lang="de-DE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34" y="190800"/>
            <a:ext cx="6447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73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9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M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20813" y="188639"/>
            <a:ext cx="6859567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100" b="1" kern="1200" dirty="0">
                <a:solidFill>
                  <a:srgbClr val="3F7EC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86955" y="873125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8036424" y="190800"/>
            <a:ext cx="0" cy="5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801" y="164287"/>
            <a:ext cx="600317" cy="612000"/>
          </a:xfrm>
          <a:prstGeom prst="rect">
            <a:avLst/>
          </a:prstGeom>
          <a:noFill/>
        </p:spPr>
      </p:pic>
      <p:sp>
        <p:nvSpPr>
          <p:cNvPr id="18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05992" y="1066805"/>
            <a:ext cx="8478440" cy="5181137"/>
          </a:xfrm>
          <a:prstGeom prst="rect">
            <a:avLst/>
          </a:prstGeom>
        </p:spPr>
        <p:txBody>
          <a:bodyPr/>
          <a:lstStyle>
            <a:lvl1pPr>
              <a:defRPr lang="de-DE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34" y="190800"/>
            <a:ext cx="6447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77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H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320814" y="188639"/>
            <a:ext cx="6209900" cy="64030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de-DE" sz="2100" b="1" kern="1200" dirty="0">
                <a:solidFill>
                  <a:srgbClr val="3F7EC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386955" y="873125"/>
            <a:ext cx="83974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r Verbinder 15"/>
          <p:cNvCxnSpPr/>
          <p:nvPr userDrawn="1"/>
        </p:nvCxnSpPr>
        <p:spPr bwMode="auto">
          <a:xfrm>
            <a:off x="8036424" y="190800"/>
            <a:ext cx="0" cy="576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19" y="283941"/>
            <a:ext cx="1297098" cy="389511"/>
          </a:xfrm>
          <a:prstGeom prst="rect">
            <a:avLst/>
          </a:prstGeom>
        </p:spPr>
      </p:pic>
      <p:sp>
        <p:nvSpPr>
          <p:cNvPr id="18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305992" y="1066805"/>
            <a:ext cx="8478440" cy="5181137"/>
          </a:xfrm>
          <a:prstGeom prst="rect">
            <a:avLst/>
          </a:prstGeom>
        </p:spPr>
        <p:txBody>
          <a:bodyPr/>
          <a:lstStyle>
            <a:lvl1pPr>
              <a:defRPr lang="de-DE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34" y="190800"/>
            <a:ext cx="64479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290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o machine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92" y="188913"/>
            <a:ext cx="2359048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697932" y="3263901"/>
            <a:ext cx="7739821" cy="1329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97932" y="1371748"/>
            <a:ext cx="7739821" cy="1796617"/>
          </a:xfrm>
          <a:prstGeom prst="rect">
            <a:avLst/>
          </a:prstGeom>
        </p:spPr>
        <p:txBody>
          <a:bodyPr anchor="b"/>
          <a:lstStyle>
            <a:lvl1pPr algn="ctr">
              <a:defRPr sz="3000" b="1" baseline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27" name="Grafik 26" descr="eurofusio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40715" y="5216167"/>
            <a:ext cx="2086560" cy="540000"/>
          </a:xfrm>
          <a:prstGeom prst="rect">
            <a:avLst/>
          </a:prstGeom>
        </p:spPr>
      </p:pic>
      <p:pic>
        <p:nvPicPr>
          <p:cNvPr id="11" name="Grafik 1">
            <a:extLst>
              <a:ext uri="{FF2B5EF4-FFF2-40B4-BE49-F238E27FC236}">
                <a16:creationId xmlns:a16="http://schemas.microsoft.com/office/drawing/2014/main" id="{805D13C5-2800-EC48-90B8-0F6C72D365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19" y="5005736"/>
            <a:ext cx="1012002" cy="9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4D243-C291-E045-A067-7F93BB63E0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950" y="5005736"/>
            <a:ext cx="204178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04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UG w/o 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92" y="188913"/>
            <a:ext cx="2359048" cy="5040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86954" y="6356359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360388" y="6356359"/>
            <a:ext cx="6423233" cy="365125"/>
          </a:xfrm>
        </p:spPr>
        <p:txBody>
          <a:bodyPr/>
          <a:lstStyle>
            <a:lvl1pPr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74431" y="6357602"/>
            <a:ext cx="810000" cy="365125"/>
          </a:xfrm>
        </p:spPr>
        <p:txBody>
          <a:bodyPr/>
          <a:lstStyle>
            <a:lvl1pPr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697932" y="3263901"/>
            <a:ext cx="7739821" cy="13299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+mj-lt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97932" y="1371748"/>
            <a:ext cx="7739821" cy="1796617"/>
          </a:xfrm>
          <a:prstGeom prst="rect">
            <a:avLst/>
          </a:prstGeom>
        </p:spPr>
        <p:txBody>
          <a:bodyPr anchor="b"/>
          <a:lstStyle>
            <a:lvl1pPr algn="ctr">
              <a:defRPr sz="3000" b="1" baseline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11" name="Grafik 1">
            <a:extLst>
              <a:ext uri="{FF2B5EF4-FFF2-40B4-BE49-F238E27FC236}">
                <a16:creationId xmlns:a16="http://schemas.microsoft.com/office/drawing/2014/main" id="{805D13C5-2800-EC48-90B8-0F6C72D365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19" y="5005736"/>
            <a:ext cx="1012002" cy="9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E79433-4BAA-554D-A8DD-6466D1B65E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6336" y="5005736"/>
            <a:ext cx="882818" cy="900000"/>
          </a:xfrm>
          <a:prstGeom prst="rect">
            <a:avLst/>
          </a:prstGeom>
          <a:noFill/>
        </p:spPr>
      </p:pic>
      <p:pic>
        <p:nvPicPr>
          <p:cNvPr id="13" name="Grafik 1">
            <a:extLst>
              <a:ext uri="{FF2B5EF4-FFF2-40B4-BE49-F238E27FC236}">
                <a16:creationId xmlns:a16="http://schemas.microsoft.com/office/drawing/2014/main" id="{E83064B4-B651-4444-93D2-4ECF404A56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03" y="185763"/>
            <a:ext cx="566721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74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9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193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534" userDrawn="1">
          <p15:clr>
            <a:srgbClr val="FBAE40"/>
          </p15:clr>
        </p15:guide>
        <p15:guide id="9" orient="horz" pos="5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0" y="6356353"/>
            <a:ext cx="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16th Sept 2018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0800" y="6356353"/>
            <a:ext cx="6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75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F. Janky, et al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4000" y="6356353"/>
            <a:ext cx="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750" b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fld id="{31AA536C-85F5-4A1B-A111-7CE00A08BCB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96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91" r:id="rId3"/>
    <p:sldLayoutId id="2147483689" r:id="rId4"/>
    <p:sldLayoutId id="2147483690" r:id="rId5"/>
    <p:sldLayoutId id="2147483680" r:id="rId6"/>
    <p:sldLayoutId id="2147483681" r:id="rId7"/>
    <p:sldLayoutId id="2147483655" r:id="rId8"/>
    <p:sldLayoutId id="2147483692" r:id="rId9"/>
    <p:sldLayoutId id="2147483656" r:id="rId10"/>
    <p:sldLayoutId id="2147483686" r:id="rId11"/>
    <p:sldLayoutId id="2147483682" r:id="rId12"/>
    <p:sldLayoutId id="2147483683" r:id="rId13"/>
    <p:sldLayoutId id="2147483685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732" y="2292874"/>
            <a:ext cx="8365787" cy="1179900"/>
          </a:xfrm>
        </p:spPr>
        <p:txBody>
          <a:bodyPr/>
          <a:lstStyle/>
          <a:p>
            <a:r>
              <a:rPr lang="de-DE" sz="1500" b="1" u="sng" dirty="0"/>
              <a:t>O. Kudlacek</a:t>
            </a:r>
            <a:r>
              <a:rPr lang="de-DE" sz="1500" dirty="0"/>
              <a:t> on behalf </a:t>
            </a:r>
            <a:r>
              <a:rPr lang="de-DE" sz="1500" dirty="0" err="1"/>
              <a:t>of</a:t>
            </a:r>
            <a:r>
              <a:rPr lang="de-DE" sz="1500" dirty="0"/>
              <a:t>:</a:t>
            </a:r>
          </a:p>
          <a:p>
            <a:r>
              <a:rPr lang="en-US" sz="1500" dirty="0"/>
              <a:t>AUG control group: W. </a:t>
            </a:r>
            <a:r>
              <a:rPr lang="en-US" sz="1500" dirty="0" err="1"/>
              <a:t>Treutterer</a:t>
            </a:r>
            <a:r>
              <a:rPr lang="en-US" sz="1500" dirty="0"/>
              <a:t>, I. Gomez-Ortiz, A. Grater, F. Janky, T. </a:t>
            </a:r>
            <a:r>
              <a:rPr lang="en-US" sz="1500" dirty="0" err="1"/>
              <a:t>Maceina</a:t>
            </a:r>
            <a:r>
              <a:rPr lang="en-US" sz="1500" dirty="0"/>
              <a:t>, B. </a:t>
            </a:r>
            <a:r>
              <a:rPr lang="en-US" sz="1500" dirty="0" err="1"/>
              <a:t>Sieglin</a:t>
            </a:r>
            <a:r>
              <a:rPr lang="en-US" sz="1500" dirty="0"/>
              <a:t>, T. </a:t>
            </a:r>
            <a:r>
              <a:rPr lang="en-US" sz="1500" dirty="0" err="1"/>
              <a:t>Zehetbauer</a:t>
            </a:r>
            <a:r>
              <a:rPr lang="en-US" sz="1500" dirty="0"/>
              <a:t>, G. </a:t>
            </a:r>
            <a:r>
              <a:rPr lang="en-US" sz="1500" dirty="0" err="1"/>
              <a:t>Raupp</a:t>
            </a:r>
            <a:endParaRPr lang="en-US" sz="1500" dirty="0"/>
          </a:p>
          <a:p>
            <a:r>
              <a:rPr lang="en-US" sz="1500" dirty="0"/>
              <a:t>EPFL Lausanne collaborators: F. </a:t>
            </a:r>
            <a:r>
              <a:rPr lang="en-US" sz="1500" dirty="0" err="1"/>
              <a:t>Felici</a:t>
            </a:r>
            <a:endParaRPr lang="en-US" sz="1500" dirty="0"/>
          </a:p>
          <a:p>
            <a:r>
              <a:rPr lang="en-US" sz="1500" dirty="0"/>
              <a:t>TU Eindhoven collaborators: T. Bosman</a:t>
            </a:r>
          </a:p>
          <a:p>
            <a:endParaRPr lang="de-DE" sz="1500" dirty="0"/>
          </a:p>
          <a:p>
            <a:endParaRPr lang="de-DE" sz="1500" baseline="30000" dirty="0"/>
          </a:p>
          <a:p>
            <a:endParaRPr lang="en-US" sz="1050" b="1" dirty="0"/>
          </a:p>
          <a:p>
            <a:endParaRPr lang="de-DE" sz="1500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33855" y="945411"/>
            <a:ext cx="7033098" cy="13474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432FF"/>
                </a:solidFill>
              </a:rPr>
              <a:t>Continuous control on ASDEX-Upgrade tokamak</a:t>
            </a:r>
            <a:br>
              <a:rPr lang="en-US" sz="1800" dirty="0">
                <a:solidFill>
                  <a:srgbClr val="004D99"/>
                </a:solidFill>
              </a:rPr>
            </a:br>
            <a:endParaRPr lang="en-US" sz="1200" dirty="0">
              <a:solidFill>
                <a:srgbClr val="004D99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250004" y="4560597"/>
            <a:ext cx="6400800" cy="78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lang="en-US" altLang="en-US" sz="1200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43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35F4-3DA2-3E41-9235-79F87BF4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Iterative learning control: 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C1578-8C53-2C4E-AA52-69AC2E0C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31AA536C-85F5-4A1B-A111-7CE00A08BCB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83E13-B1D5-9546-86C5-681DE49A0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 err="1"/>
              <a:t>T</a:t>
            </a:r>
            <a:r>
              <a:rPr lang="en-US" b="0" baseline="-25000" dirty="0" err="1"/>
              <a:t>e</a:t>
            </a:r>
            <a:r>
              <a:rPr lang="en-US" b="0" dirty="0"/>
              <a:t> and </a:t>
            </a:r>
            <a:r>
              <a:rPr lang="en-US" b="0" dirty="0" err="1"/>
              <a:t>T</a:t>
            </a:r>
            <a:r>
              <a:rPr lang="en-US" b="0" baseline="-25000" dirty="0" err="1"/>
              <a:t>i</a:t>
            </a:r>
            <a:r>
              <a:rPr lang="en-US" b="0" dirty="0"/>
              <a:t> can be in principle optimized on shot-to-shot base</a:t>
            </a:r>
          </a:p>
          <a:p>
            <a:r>
              <a:rPr lang="en-US" dirty="0"/>
              <a:t>Future applications</a:t>
            </a:r>
            <a:r>
              <a:rPr lang="en-US" b="0" dirty="0"/>
              <a:t>:</a:t>
            </a:r>
          </a:p>
          <a:p>
            <a:pPr lvl="1"/>
            <a:r>
              <a:rPr lang="en-US" dirty="0"/>
              <a:t>Optimization of repetitive processes such as plasma startup</a:t>
            </a:r>
          </a:p>
          <a:p>
            <a:pPr lvl="1"/>
            <a:r>
              <a:rPr lang="en-US" dirty="0"/>
              <a:t>Optimization of quantities that can not be measured in real time 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7915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D4CA-E21B-F240-B58C-63489151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Outlook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D6F04-A2A4-3D40-ABA6-E05A4FC3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7AEAA-8CD1-6D4A-AEC5-BD1CC3DDD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73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FC27-C115-F64F-845E-15872F78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Further development of state observers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303C36-8389-7143-8AAB-DB8AD12C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D10F1-24FC-444A-AC43-A7893F426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Non-measurable quantities</a:t>
            </a:r>
          </a:p>
          <a:p>
            <a:r>
              <a:rPr lang="en-US" dirty="0"/>
              <a:t>Measurement of the same quantity by multiple diagnostics</a:t>
            </a:r>
          </a:p>
          <a:p>
            <a:pPr lvl="1"/>
            <a:r>
              <a:rPr lang="en-US" dirty="0"/>
              <a:t>None of the diagnostics is reliable and sufficiently precise for all discharges</a:t>
            </a:r>
          </a:p>
          <a:p>
            <a:pPr lvl="1"/>
            <a:r>
              <a:rPr lang="en-US" dirty="0"/>
              <a:t>Synthetic diagnostics + control-oriented model</a:t>
            </a:r>
          </a:p>
          <a:p>
            <a:r>
              <a:rPr lang="en-US" dirty="0"/>
              <a:t>Status: existing state observers</a:t>
            </a:r>
          </a:p>
          <a:p>
            <a:pPr lvl="1"/>
            <a:r>
              <a:rPr lang="en-US" dirty="0"/>
              <a:t>RAPTOR: </a:t>
            </a:r>
            <a:r>
              <a:rPr lang="en-US" sz="1400" dirty="0"/>
              <a:t>[F. </a:t>
            </a:r>
            <a:r>
              <a:rPr lang="en-US" sz="1400" dirty="0" err="1"/>
              <a:t>Felici</a:t>
            </a:r>
            <a:r>
              <a:rPr lang="en-US" sz="1400" dirty="0"/>
              <a:t> et al, Nuclear Fusion 2011]</a:t>
            </a:r>
          </a:p>
          <a:p>
            <a:pPr lvl="2"/>
            <a:r>
              <a:rPr lang="en-US" b="1" dirty="0"/>
              <a:t>electron temperature profile- </a:t>
            </a:r>
            <a:r>
              <a:rPr lang="en-US" dirty="0"/>
              <a:t>used in control</a:t>
            </a:r>
          </a:p>
          <a:p>
            <a:pPr lvl="2"/>
            <a:r>
              <a:rPr lang="en-US" dirty="0"/>
              <a:t>current profile: no RT diagnostics available</a:t>
            </a:r>
          </a:p>
          <a:p>
            <a:pPr lvl="2"/>
            <a:r>
              <a:rPr lang="en-US" dirty="0"/>
              <a:t>Ion temperature profile: no RT diagnostics available</a:t>
            </a:r>
          </a:p>
          <a:p>
            <a:pPr lvl="1"/>
            <a:r>
              <a:rPr lang="en-US" dirty="0"/>
              <a:t>RAPDENS: </a:t>
            </a:r>
            <a:r>
              <a:rPr lang="en-US" sz="1400" dirty="0"/>
              <a:t>[T. </a:t>
            </a:r>
            <a:r>
              <a:rPr lang="en-US" sz="1400" dirty="0" err="1"/>
              <a:t>Blanken</a:t>
            </a:r>
            <a:r>
              <a:rPr lang="en-US" sz="1400" dirty="0"/>
              <a:t> et al, Fusion Engineering and Design 2018]</a:t>
            </a:r>
          </a:p>
          <a:p>
            <a:pPr lvl="2"/>
            <a:r>
              <a:rPr lang="en-US" b="1" dirty="0"/>
              <a:t>Average density</a:t>
            </a:r>
          </a:p>
          <a:p>
            <a:pPr lvl="2"/>
            <a:r>
              <a:rPr lang="en-US" dirty="0"/>
              <a:t>Density profile not mature yet</a:t>
            </a:r>
          </a:p>
          <a:p>
            <a:r>
              <a:rPr lang="en-US" dirty="0"/>
              <a:t>Plans: include additional diagnostics to the state observers</a:t>
            </a:r>
          </a:p>
          <a:p>
            <a:pPr lvl="1"/>
            <a:r>
              <a:rPr lang="en-US" dirty="0"/>
              <a:t>More diagnostics becoming real time available =&gt; add them to observer</a:t>
            </a:r>
          </a:p>
          <a:p>
            <a:pPr lvl="1"/>
            <a:r>
              <a:rPr lang="en-US" dirty="0"/>
              <a:t>Improvement of the control-oriented models</a:t>
            </a:r>
          </a:p>
        </p:txBody>
      </p:sp>
    </p:spTree>
    <p:extLst>
      <p:ext uri="{BB962C8B-B14F-4D97-AF65-F5344CB8AC3E}">
        <p14:creationId xmlns:p14="http://schemas.microsoft.com/office/powerpoint/2010/main" val="210099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BAE3-736A-7B4A-AF67-398C9279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outlook: towards model based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6ABF6-CC37-3242-A2FC-A5758FE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413C-0E04-B24D-8A16-F547AAE57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/>
              <a:t>Most of our existing controllers are designed on </a:t>
            </a:r>
            <a:r>
              <a:rPr lang="en-US" dirty="0"/>
              <a:t>trial-error base</a:t>
            </a:r>
          </a:p>
          <a:p>
            <a:pPr lvl="1"/>
            <a:r>
              <a:rPr lang="en-US" dirty="0"/>
              <a:t>Switch to </a:t>
            </a:r>
            <a:r>
              <a:rPr lang="en-US" b="1" dirty="0"/>
              <a:t>model based design </a:t>
            </a:r>
            <a:r>
              <a:rPr lang="en-US" dirty="0"/>
              <a:t>(</a:t>
            </a:r>
            <a:r>
              <a:rPr lang="en-US" b="1" dirty="0"/>
              <a:t>Fenix simulator</a:t>
            </a:r>
            <a:r>
              <a:rPr lang="en-US" dirty="0"/>
              <a:t>, next talk)</a:t>
            </a:r>
          </a:p>
          <a:p>
            <a:r>
              <a:rPr lang="en-US" dirty="0"/>
              <a:t>System identification:</a:t>
            </a:r>
          </a:p>
          <a:p>
            <a:pPr lvl="1"/>
            <a:r>
              <a:rPr lang="en-US" dirty="0"/>
              <a:t>No models for everything in fusion</a:t>
            </a:r>
          </a:p>
          <a:p>
            <a:pPr lvl="2"/>
            <a:r>
              <a:rPr lang="en-US" dirty="0"/>
              <a:t>Example: disruption avoidance in the talk of I. Gomez</a:t>
            </a:r>
          </a:p>
          <a:p>
            <a:pPr lvl="1"/>
            <a:r>
              <a:rPr lang="en-US" dirty="0"/>
              <a:t>Capture basic system dynamics from existing data?</a:t>
            </a:r>
          </a:p>
          <a:p>
            <a:pPr lvl="1"/>
            <a:endParaRPr lang="en-US" dirty="0"/>
          </a:p>
          <a:p>
            <a:r>
              <a:rPr lang="en-US" b="0" dirty="0"/>
              <a:t>Long term goal:</a:t>
            </a:r>
          </a:p>
          <a:p>
            <a:pPr lvl="1"/>
            <a:r>
              <a:rPr lang="en-US" dirty="0"/>
              <a:t>No operation limit violation by controller action</a:t>
            </a:r>
            <a:endParaRPr lang="en-US" b="0" dirty="0"/>
          </a:p>
          <a:p>
            <a:r>
              <a:rPr lang="en-US" dirty="0"/>
              <a:t>Explore proper techniques for this: Model Predictive Control?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2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C3E6-8391-D043-B088-5389FAC8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the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F5E2C-A69A-CC41-BF8E-7B210BE2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16480-5AFC-BC4A-B5F2-71B2B8A55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00050" indent="-400050">
              <a:buFont typeface="+mj-lt"/>
              <a:buAutoNum type="romanUcPeriod"/>
            </a:pPr>
            <a:r>
              <a:rPr lang="en-US" dirty="0"/>
              <a:t>Kinetic control in fusion machines specifics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Examples of our work on “advanced” control</a:t>
            </a:r>
          </a:p>
          <a:p>
            <a:pPr marL="742950" lvl="1" indent="-400050">
              <a:buFont typeface="+mj-lt"/>
              <a:buAutoNum type="alphaLcParenR"/>
            </a:pPr>
            <a:r>
              <a:rPr lang="en-US" dirty="0"/>
              <a:t>Model based control of the electron temperature</a:t>
            </a:r>
          </a:p>
          <a:p>
            <a:pPr marL="742950" lvl="1" indent="-400050">
              <a:buFont typeface="+mj-lt"/>
              <a:buAutoNum type="alphaLcParenR"/>
            </a:pPr>
            <a:r>
              <a:rPr lang="en-US" dirty="0"/>
              <a:t>Iterative learning control for electron and ion temperature optimization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Outlook</a:t>
            </a:r>
          </a:p>
          <a:p>
            <a:pPr marL="742950" lvl="1" indent="-400050">
              <a:buFont typeface="+mj-lt"/>
              <a:buAutoNum type="alphaLcParenR"/>
            </a:pPr>
            <a:r>
              <a:rPr lang="en-US" dirty="0"/>
              <a:t>Nonlinear state observers developments</a:t>
            </a:r>
          </a:p>
          <a:p>
            <a:pPr marL="742950" lvl="1" indent="-400050">
              <a:buFont typeface="+mj-lt"/>
              <a:buAutoNum type="alphaLcParenR"/>
            </a:pPr>
            <a:r>
              <a:rPr lang="en-US" dirty="0"/>
              <a:t>Model based controller design</a:t>
            </a:r>
          </a:p>
        </p:txBody>
      </p:sp>
    </p:spTree>
    <p:extLst>
      <p:ext uri="{BB962C8B-B14F-4D97-AF65-F5344CB8AC3E}">
        <p14:creationId xmlns:p14="http://schemas.microsoft.com/office/powerpoint/2010/main" val="90451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B14B-0AD1-B54F-AC73-6EC9E48F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I. Kinetic control: challenges from control perspective</a:t>
            </a:r>
            <a:endParaRPr lang="de-DE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2564E-5927-734A-929B-0181382D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2</a:t>
            </a:fld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E3BDB6D-B2B6-E444-993D-5F8F3B8CEF65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165371" y="890957"/>
                <a:ext cx="8900808" cy="5181137"/>
              </a:xfrm>
            </p:spPr>
            <p:txBody>
              <a:bodyPr/>
              <a:lstStyle/>
              <a:p>
                <a:r>
                  <a:rPr lang="en-US" dirty="0"/>
                  <a:t>Strong non-linearity &amp; coupling </a:t>
                </a:r>
                <a:r>
                  <a:rPr lang="en-US" b="0" dirty="0"/>
                  <a:t>of important quantities</a:t>
                </a:r>
              </a:p>
              <a:p>
                <a:pPr lvl="1"/>
                <a:r>
                  <a:rPr lang="en-US" dirty="0"/>
                  <a:t>Energy transport 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i="1" dirty="0" err="1"/>
                  <a:t>T</a:t>
                </a:r>
                <a:r>
                  <a:rPr lang="en-US" b="0" i="1" baseline="-25000" dirty="0" err="1"/>
                  <a:t>e</a:t>
                </a:r>
                <a:r>
                  <a:rPr lang="en-US" b="0" i="1" dirty="0"/>
                  <a:t>/</a:t>
                </a:r>
                <a:r>
                  <a:rPr lang="en-US" b="0" i="1" dirty="0" err="1"/>
                  <a:t>T</a:t>
                </a:r>
                <a:r>
                  <a:rPr lang="en-US" b="0" i="1" baseline="-25000" dirty="0" err="1"/>
                  <a:t>i</a:t>
                </a:r>
                <a:r>
                  <a:rPr lang="en-US" dirty="0"/>
                  <a:t>,</a:t>
                </a:r>
                <a:r>
                  <a:rPr lang="en-US" b="0" dirty="0"/>
                  <a:t> current profile</a:t>
                </a:r>
                <a:endParaRPr lang="en-US" b="0" i="1" baseline="-25000" dirty="0"/>
              </a:p>
              <a:p>
                <a:pPr lvl="1"/>
                <a:r>
                  <a:rPr lang="en-US" b="0" dirty="0"/>
                  <a:t>Density peaking coupled with temperature peaking</a:t>
                </a:r>
              </a:p>
              <a:p>
                <a:pPr lvl="1"/>
                <a:r>
                  <a:rPr lang="en-US" b="0" dirty="0"/>
                  <a:t>Current profile ~ </a:t>
                </a:r>
                <a:r>
                  <a:rPr lang="en-US" b="0" i="1" dirty="0" err="1"/>
                  <a:t>T</a:t>
                </a:r>
                <a:r>
                  <a:rPr lang="en-US" b="0" i="1" baseline="-25000" dirty="0" err="1"/>
                  <a:t>e</a:t>
                </a:r>
                <a:endParaRPr lang="en-US" b="0" dirty="0"/>
              </a:p>
              <a:p>
                <a:r>
                  <a:rPr lang="en-US" dirty="0"/>
                  <a:t>Difficulty to measure some of the quantities</a:t>
                </a:r>
              </a:p>
              <a:p>
                <a:pPr lvl="1"/>
                <a:r>
                  <a:rPr lang="en-US" dirty="0"/>
                  <a:t>Use of Extended </a:t>
                </a:r>
                <a:r>
                  <a:rPr lang="en-US"/>
                  <a:t>Kalman filter observers</a:t>
                </a:r>
                <a:endParaRPr lang="en-US" dirty="0"/>
              </a:p>
              <a:p>
                <a:pPr lvl="1"/>
                <a:r>
                  <a:rPr lang="en-US" dirty="0"/>
                  <a:t>Development in shot-to-shot based optimization techniques</a:t>
                </a:r>
              </a:p>
              <a:p>
                <a:pPr lvl="2"/>
                <a:r>
                  <a:rPr lang="en-US" dirty="0"/>
                  <a:t>Example: Iterative Learning Control</a:t>
                </a:r>
              </a:p>
              <a:p>
                <a:r>
                  <a:rPr lang="en-US" dirty="0"/>
                  <a:t>Models can not be always trusted</a:t>
                </a:r>
              </a:p>
              <a:p>
                <a:pPr lvl="1"/>
                <a:r>
                  <a:rPr lang="en-US" dirty="0"/>
                  <a:t>No physics models exist yet</a:t>
                </a:r>
              </a:p>
              <a:p>
                <a:pPr lvl="1"/>
                <a:r>
                  <a:rPr lang="en-US" dirty="0"/>
                  <a:t>Semi-empirical models have only limited validity range</a:t>
                </a:r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E3BDB6D-B2B6-E444-993D-5F8F3B8CEF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165371" y="890957"/>
                <a:ext cx="8900808" cy="5181137"/>
              </a:xfrm>
              <a:blipFill>
                <a:blip r:embed="rId2"/>
                <a:stretch>
                  <a:fillRect l="-285" t="-7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73">
            <a:extLst>
              <a:ext uri="{FF2B5EF4-FFF2-40B4-BE49-F238E27FC236}">
                <a16:creationId xmlns:a16="http://schemas.microsoft.com/office/drawing/2014/main" id="{B59B5691-7EA2-6544-B895-651ADB1D3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61" y="2735648"/>
            <a:ext cx="2278119" cy="36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0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C2DE-E80E-7C4E-A53F-48451D74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/>
              <a:t>II. a: </a:t>
            </a:r>
            <a:r>
              <a:rPr lang="en-US" sz="2400" dirty="0"/>
              <a:t>Model based control of the electron temperature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C63E20-F801-5740-90F2-2465B224D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8BCA0-A374-D440-AB51-55C0A5EBA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50" y="966408"/>
            <a:ext cx="3620582" cy="5756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E77CB-92DB-A745-9856-67041E1FF97B}"/>
              </a:ext>
            </a:extLst>
          </p:cNvPr>
          <p:cNvSpPr txBox="1"/>
          <p:nvPr/>
        </p:nvSpPr>
        <p:spPr>
          <a:xfrm>
            <a:off x="4007795" y="1167319"/>
            <a:ext cx="5048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 of physics studies: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profile constant while the beam heating power deposition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Actuators: ECRH heating at two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measurement: state observer RAPTOR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2BE04D-0291-DF46-8B13-2A68151910EA}"/>
              </a:ext>
            </a:extLst>
          </p:cNvPr>
          <p:cNvSpPr/>
          <p:nvPr/>
        </p:nvSpPr>
        <p:spPr>
          <a:xfrm>
            <a:off x="1838527" y="3005846"/>
            <a:ext cx="758757" cy="846308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4FB3CE-5E13-3643-B779-9F5860975FEC}"/>
              </a:ext>
            </a:extLst>
          </p:cNvPr>
          <p:cNvSpPr/>
          <p:nvPr/>
        </p:nvSpPr>
        <p:spPr>
          <a:xfrm>
            <a:off x="1838527" y="2582692"/>
            <a:ext cx="758757" cy="846308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E18F9-1C3B-DE4C-A404-4697FEA2E3FE}"/>
              </a:ext>
            </a:extLst>
          </p:cNvPr>
          <p:cNvSpPr txBox="1"/>
          <p:nvPr/>
        </p:nvSpPr>
        <p:spPr>
          <a:xfrm>
            <a:off x="3980504" y="3347168"/>
            <a:ext cx="248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F7EC1"/>
                </a:solidFill>
              </a:rPr>
              <a:t>Original heating location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680D5B-6F9F-9543-AF35-07CBCE3F81B9}"/>
              </a:ext>
            </a:extLst>
          </p:cNvPr>
          <p:cNvSpPr txBox="1"/>
          <p:nvPr/>
        </p:nvSpPr>
        <p:spPr>
          <a:xfrm>
            <a:off x="4007795" y="2887570"/>
            <a:ext cx="2571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Changed heating location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1BA37B-01F3-914C-8812-7A410B745058}"/>
              </a:ext>
            </a:extLst>
          </p:cNvPr>
          <p:cNvCxnSpPr>
            <a:stCxn id="10" idx="1"/>
            <a:endCxn id="8" idx="6"/>
          </p:cNvCxnSpPr>
          <p:nvPr/>
        </p:nvCxnSpPr>
        <p:spPr>
          <a:xfrm flipH="1" flipV="1">
            <a:off x="2597284" y="3005846"/>
            <a:ext cx="1410511" cy="66390"/>
          </a:xfrm>
          <a:prstGeom prst="straightConnector1">
            <a:avLst/>
          </a:prstGeom>
          <a:ln w="25400">
            <a:solidFill>
              <a:schemeClr val="accent6">
                <a:lumMod val="50000"/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588EF0-19CD-6741-AF79-5B01BEE88F04}"/>
              </a:ext>
            </a:extLst>
          </p:cNvPr>
          <p:cNvCxnSpPr>
            <a:cxnSpLocks/>
            <a:stCxn id="9" idx="1"/>
            <a:endCxn id="7" idx="6"/>
          </p:cNvCxnSpPr>
          <p:nvPr/>
        </p:nvCxnSpPr>
        <p:spPr>
          <a:xfrm flipH="1" flipV="1">
            <a:off x="2597284" y="3429000"/>
            <a:ext cx="1383220" cy="102834"/>
          </a:xfrm>
          <a:prstGeom prst="straightConnector1">
            <a:avLst/>
          </a:prstGeom>
          <a:ln w="25400">
            <a:solidFill>
              <a:srgbClr val="0432FF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C446553-EAED-F54B-A053-B85346C473AB}"/>
              </a:ext>
            </a:extLst>
          </p:cNvPr>
          <p:cNvSpPr/>
          <p:nvPr/>
        </p:nvSpPr>
        <p:spPr>
          <a:xfrm>
            <a:off x="2149811" y="3417297"/>
            <a:ext cx="145915" cy="1331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DFB904-D0F5-F34D-BEE1-74D472C033EA}"/>
              </a:ext>
            </a:extLst>
          </p:cNvPr>
          <p:cNvSpPr/>
          <p:nvPr/>
        </p:nvSpPr>
        <p:spPr>
          <a:xfrm>
            <a:off x="2091443" y="2693471"/>
            <a:ext cx="145915" cy="1331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326101-1F21-9C41-BBF2-18169AD12019}"/>
              </a:ext>
            </a:extLst>
          </p:cNvPr>
          <p:cNvSpPr txBox="1"/>
          <p:nvPr/>
        </p:nvSpPr>
        <p:spPr>
          <a:xfrm>
            <a:off x="4007795" y="3828710"/>
            <a:ext cx="2033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 heating location for control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D45748-0B79-8547-B3BD-6514C3B2B757}"/>
              </a:ext>
            </a:extLst>
          </p:cNvPr>
          <p:cNvCxnSpPr>
            <a:stCxn id="19" idx="1"/>
            <a:endCxn id="17" idx="5"/>
          </p:cNvCxnSpPr>
          <p:nvPr/>
        </p:nvCxnSpPr>
        <p:spPr>
          <a:xfrm flipH="1" flipV="1">
            <a:off x="2215989" y="2807112"/>
            <a:ext cx="1791806" cy="13447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20806C-16DF-2E41-89EC-FA87E99E874C}"/>
              </a:ext>
            </a:extLst>
          </p:cNvPr>
          <p:cNvCxnSpPr>
            <a:cxnSpLocks/>
            <a:stCxn id="19" idx="1"/>
            <a:endCxn id="16" idx="6"/>
          </p:cNvCxnSpPr>
          <p:nvPr/>
        </p:nvCxnSpPr>
        <p:spPr>
          <a:xfrm flipH="1" flipV="1">
            <a:off x="2295726" y="3483867"/>
            <a:ext cx="1712069" cy="66800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34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14B6-5450-514C-BD43-D857C9BF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Controller design: model based technique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44F86-A027-2D4E-9945-E39BF773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0456D-754E-9047-84FC-57FD75F10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91" y="1066805"/>
            <a:ext cx="4314647" cy="5181137"/>
          </a:xfrm>
        </p:spPr>
        <p:txBody>
          <a:bodyPr/>
          <a:lstStyle/>
          <a:p>
            <a:r>
              <a:rPr lang="en-US" b="0" dirty="0"/>
              <a:t>Goal: keep </a:t>
            </a:r>
            <a:r>
              <a:rPr lang="en-US" b="0" dirty="0" err="1"/>
              <a:t>Te</a:t>
            </a:r>
            <a:r>
              <a:rPr lang="en-US" b="0" dirty="0"/>
              <a:t> profile (7 locations) constant by actuating at 2 locations</a:t>
            </a:r>
          </a:p>
          <a:p>
            <a:r>
              <a:rPr lang="en-US" b="0" dirty="0"/>
              <a:t>Control-oriented simulation matched to experimental data</a:t>
            </a:r>
          </a:p>
          <a:p>
            <a:r>
              <a:rPr lang="en-US" b="0" dirty="0"/>
              <a:t>Model based MIMO controller design</a:t>
            </a:r>
          </a:p>
          <a:p>
            <a:pPr lvl="1"/>
            <a:r>
              <a:rPr lang="en-US" dirty="0"/>
              <a:t>SVD technique used</a:t>
            </a:r>
            <a:endParaRPr lang="en-US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F21F1-70D9-DA4F-A510-9053BBE48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39" y="1588174"/>
            <a:ext cx="3850640" cy="4284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67783-6D70-EC4D-949B-34419AA371A8}"/>
              </a:ext>
            </a:extLst>
          </p:cNvPr>
          <p:cNvSpPr txBox="1"/>
          <p:nvPr/>
        </p:nvSpPr>
        <p:spPr>
          <a:xfrm>
            <a:off x="5150796" y="5724722"/>
            <a:ext cx="279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F. </a:t>
            </a:r>
            <a:r>
              <a:rPr lang="en-US" sz="1400" i="1" dirty="0" err="1"/>
              <a:t>Felici</a:t>
            </a:r>
            <a:r>
              <a:rPr lang="en-US" sz="1400" i="1" dirty="0"/>
              <a:t> et al, submitted to Nuclear Fusion</a:t>
            </a:r>
          </a:p>
        </p:txBody>
      </p:sp>
    </p:spTree>
    <p:extLst>
      <p:ext uri="{BB962C8B-B14F-4D97-AF65-F5344CB8AC3E}">
        <p14:creationId xmlns:p14="http://schemas.microsoft.com/office/powerpoint/2010/main" val="233860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02CB-F755-2042-A0B1-59F33EB7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Experimental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49337-6DAB-324D-9795-BE4AB70C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C6797-FB87-0F47-AFE5-233CB2693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7" r="2872"/>
          <a:stretch/>
        </p:blipFill>
        <p:spPr>
          <a:xfrm>
            <a:off x="320813" y="1053764"/>
            <a:ext cx="6430183" cy="4231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1BA41-330A-8948-B634-9900161D5503}"/>
              </a:ext>
            </a:extLst>
          </p:cNvPr>
          <p:cNvSpPr txBox="1"/>
          <p:nvPr/>
        </p:nvSpPr>
        <p:spPr>
          <a:xfrm>
            <a:off x="1182554" y="5131640"/>
            <a:ext cx="3684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F. </a:t>
            </a:r>
            <a:r>
              <a:rPr lang="en-US" sz="1400" i="1" dirty="0" err="1"/>
              <a:t>Felici</a:t>
            </a:r>
            <a:r>
              <a:rPr lang="en-US" sz="1400" i="1" dirty="0"/>
              <a:t> et al, submitted to Nuclear Fusion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3FCA2A-E3BC-5A44-B012-C7563F65981D}"/>
              </a:ext>
            </a:extLst>
          </p:cNvPr>
          <p:cNvSpPr txBox="1"/>
          <p:nvPr/>
        </p:nvSpPr>
        <p:spPr>
          <a:xfrm>
            <a:off x="6906638" y="1206230"/>
            <a:ext cx="2101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Controller works for the range scenarios it was designed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density =&gt; stiff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5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16723-AC3B-754C-A9A4-7437DD1DE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2400" dirty="0"/>
              <a:t>II b: </a:t>
            </a:r>
            <a:r>
              <a:rPr lang="en-US" sz="2400" dirty="0"/>
              <a:t>Iterative learning control for electron and ion temperature optimization</a:t>
            </a:r>
            <a:endParaRPr lang="de-DE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8300AB-4B6D-9F45-BC70-68F3A06E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536C-85F5-4A1B-A111-7CE00A08BCB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78A94-6F9F-A046-848C-4B1501987F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0" dirty="0"/>
              <a:t>Iterative adjustment of heating actuator trajectories to </a:t>
            </a:r>
            <a:r>
              <a:rPr lang="en-US" dirty="0"/>
              <a:t>optimize ion and electron temperature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measurable in RT,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not</a:t>
            </a:r>
          </a:p>
          <a:p>
            <a:r>
              <a:rPr lang="en-US" b="0" dirty="0"/>
              <a:t>Actuators:</a:t>
            </a:r>
          </a:p>
          <a:p>
            <a:pPr lvl="1"/>
            <a:r>
              <a:rPr lang="en-US" dirty="0"/>
              <a:t>NBI: heats ~70 % ions, ~30 % electrons in our target scenario</a:t>
            </a:r>
          </a:p>
          <a:p>
            <a:pPr lvl="1"/>
            <a:r>
              <a:rPr lang="en-US" b="0" dirty="0"/>
              <a:t>ECRH: heats electrons only</a:t>
            </a:r>
          </a:p>
          <a:p>
            <a:r>
              <a:rPr lang="en-US" b="0" dirty="0"/>
              <a:t>Target:</a:t>
            </a:r>
          </a:p>
          <a:p>
            <a:pPr lvl="1"/>
            <a:r>
              <a:rPr lang="en-US" dirty="0"/>
              <a:t>Increase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while keeping </a:t>
            </a:r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 constant by adapting NBI and ECRH heating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6386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35F4-3DA2-3E41-9235-79F87BF4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Introduction: Iterative learning control procedure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C1578-8C53-2C4E-AA52-69AC2E0C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31AA536C-85F5-4A1B-A111-7CE00A08BCB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09347-8B8C-B34E-9D42-0D2E2638EAC9}"/>
              </a:ext>
            </a:extLst>
          </p:cNvPr>
          <p:cNvSpPr txBox="1"/>
          <p:nvPr/>
        </p:nvSpPr>
        <p:spPr>
          <a:xfrm>
            <a:off x="320813" y="1322961"/>
            <a:ext cx="181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Match plasma simulation to existing experiment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E0B86-733B-1A48-B7BE-CC49063AA790}"/>
              </a:ext>
            </a:extLst>
          </p:cNvPr>
          <p:cNvSpPr txBox="1"/>
          <p:nvPr/>
        </p:nvSpPr>
        <p:spPr>
          <a:xfrm>
            <a:off x="3102923" y="1320231"/>
            <a:ext cx="181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Derive linear model of plasma response to actuator changes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58695-BDB9-044E-8B22-29904C5DF44D}"/>
              </a:ext>
            </a:extLst>
          </p:cNvPr>
          <p:cNvSpPr txBox="1"/>
          <p:nvPr/>
        </p:nvSpPr>
        <p:spPr>
          <a:xfrm>
            <a:off x="5885033" y="1327228"/>
            <a:ext cx="181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Define realistic reference for controlled trajectories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B0FA7-7914-A640-AEDF-BF5398F89870}"/>
              </a:ext>
            </a:extLst>
          </p:cNvPr>
          <p:cNvSpPr txBox="1"/>
          <p:nvPr/>
        </p:nvSpPr>
        <p:spPr>
          <a:xfrm>
            <a:off x="1711868" y="2932663"/>
            <a:ext cx="181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Execute experiment and compare real and expected evolution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B6577-4409-7345-A77A-485E79252C07}"/>
              </a:ext>
            </a:extLst>
          </p:cNvPr>
          <p:cNvSpPr txBox="1"/>
          <p:nvPr/>
        </p:nvSpPr>
        <p:spPr>
          <a:xfrm>
            <a:off x="4455069" y="2932662"/>
            <a:ext cx="181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Update actuator trajectories by solving optimization 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2CEB7-7893-504C-9CE2-25EE9991E848}"/>
              </a:ext>
            </a:extLst>
          </p:cNvPr>
          <p:cNvSpPr txBox="1"/>
          <p:nvPr/>
        </p:nvSpPr>
        <p:spPr>
          <a:xfrm>
            <a:off x="116733" y="950899"/>
            <a:ext cx="142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Preparation: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6B701-3ABC-6848-B0BC-DF77B37F2D37}"/>
              </a:ext>
            </a:extLst>
          </p:cNvPr>
          <p:cNvSpPr txBox="1"/>
          <p:nvPr/>
        </p:nvSpPr>
        <p:spPr>
          <a:xfrm>
            <a:off x="116733" y="2474899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Experiment execution: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A530B5-DF9F-A444-BE5A-F280D980EB0D}"/>
              </a:ext>
            </a:extLst>
          </p:cNvPr>
          <p:cNvCxnSpPr>
            <a:stCxn id="4" idx="3"/>
            <a:endCxn id="6" idx="1"/>
          </p:cNvCxnSpPr>
          <p:nvPr/>
        </p:nvCxnSpPr>
        <p:spPr>
          <a:xfrm flipV="1">
            <a:off x="2140085" y="1689563"/>
            <a:ext cx="962838" cy="273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55FA39-2DAF-FA4B-A5D4-2328B6C93AB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4922195" y="1689563"/>
            <a:ext cx="962838" cy="6997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24F73169-1A16-FC42-B65A-096E143905E5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4274702" y="412695"/>
            <a:ext cx="866771" cy="4173165"/>
          </a:xfrm>
          <a:prstGeom prst="bentConnector3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83AAEE-D16A-8246-9FB6-179DAA7F164B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3531140" y="3301994"/>
            <a:ext cx="923929" cy="1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C90568FB-4625-0C4B-9E0C-8C4CB3E09DD8}"/>
              </a:ext>
            </a:extLst>
          </p:cNvPr>
          <p:cNvCxnSpPr>
            <a:cxnSpLocks/>
            <a:stCxn id="9" idx="2"/>
            <a:endCxn id="8" idx="2"/>
          </p:cNvCxnSpPr>
          <p:nvPr/>
        </p:nvCxnSpPr>
        <p:spPr>
          <a:xfrm rot="5400000">
            <a:off x="3993105" y="2299726"/>
            <a:ext cx="1" cy="2743201"/>
          </a:xfrm>
          <a:prstGeom prst="bentConnector3">
            <a:avLst>
              <a:gd name="adj1" fmla="val 22860100000"/>
            </a:avLst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B7F03B0-A075-6A47-8D38-EF7061D325F7}"/>
              </a:ext>
            </a:extLst>
          </p:cNvPr>
          <p:cNvSpPr txBox="1"/>
          <p:nvPr/>
        </p:nvSpPr>
        <p:spPr>
          <a:xfrm>
            <a:off x="2845441" y="4040657"/>
            <a:ext cx="342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Repeat till you are happy </a:t>
            </a:r>
          </a:p>
          <a:p>
            <a:r>
              <a:rPr lang="en-US" dirty="0">
                <a:solidFill>
                  <a:srgbClr val="0432FF"/>
                </a:solidFill>
              </a:rPr>
              <a:t>... or out of experimental time</a:t>
            </a:r>
          </a:p>
        </p:txBody>
      </p:sp>
    </p:spTree>
    <p:extLst>
      <p:ext uri="{BB962C8B-B14F-4D97-AF65-F5344CB8AC3E}">
        <p14:creationId xmlns:p14="http://schemas.microsoft.com/office/powerpoint/2010/main" val="419683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435F4-3DA2-3E41-9235-79F87BF4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2" y="159456"/>
            <a:ext cx="6859567" cy="640303"/>
          </a:xfrm>
        </p:spPr>
        <p:txBody>
          <a:bodyPr>
            <a:normAutofit/>
          </a:bodyPr>
          <a:lstStyle/>
          <a:p>
            <a:r>
              <a:rPr lang="en-US" dirty="0"/>
              <a:t>Results: control of </a:t>
            </a:r>
            <a:r>
              <a:rPr lang="en-US" dirty="0" err="1"/>
              <a:t>Te</a:t>
            </a:r>
            <a:r>
              <a:rPr lang="en-US" dirty="0"/>
              <a:t> and </a:t>
            </a:r>
            <a:r>
              <a:rPr lang="en-US" dirty="0" err="1"/>
              <a:t>Ti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C1578-8C53-2C4E-AA52-69AC2E0C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PAGE </a:t>
            </a:r>
            <a:fld id="{31AA536C-85F5-4A1B-A111-7CE00A08BCB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83E13-B1D5-9546-86C5-681DE49A0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5992" y="1066805"/>
            <a:ext cx="2456663" cy="5181137"/>
          </a:xfrm>
        </p:spPr>
        <p:txBody>
          <a:bodyPr/>
          <a:lstStyle/>
          <a:p>
            <a:r>
              <a:rPr lang="en-US" b="0" dirty="0" err="1"/>
              <a:t>Ti</a:t>
            </a:r>
            <a:r>
              <a:rPr lang="en-US" b="0" dirty="0"/>
              <a:t> reference reached most of the time, </a:t>
            </a:r>
            <a:r>
              <a:rPr lang="en-US" b="0" dirty="0" err="1"/>
              <a:t>Te</a:t>
            </a:r>
            <a:r>
              <a:rPr lang="en-US" b="0" dirty="0"/>
              <a:t> does not change that much</a:t>
            </a:r>
          </a:p>
          <a:p>
            <a:r>
              <a:rPr lang="en-US" b="0" dirty="0"/>
              <a:t>Next iteration seems to go in the right direction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10126-B661-514D-ACAF-810B83690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4114" r="7233" b="6100"/>
          <a:stretch/>
        </p:blipFill>
        <p:spPr>
          <a:xfrm>
            <a:off x="2670833" y="909309"/>
            <a:ext cx="6268886" cy="54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l_talk_OK" id="{44ACD9C3-1A64-DA47-AF02-9DF9AFA17D0F}" vid="{C06820DD-1ED4-EC49-88B5-602A5FE95F4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25705</TotalTime>
  <Words>717</Words>
  <Application>Microsoft Macintosh PowerPoint</Application>
  <PresentationFormat>On-screen Show (4:3)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Cambria Math</vt:lpstr>
      <vt:lpstr>Office</vt:lpstr>
      <vt:lpstr>Continuous control on ASDEX-Upgrade tokamak </vt:lpstr>
      <vt:lpstr>Content of the presentation</vt:lpstr>
      <vt:lpstr>I. Kinetic control: challenges from control perspective</vt:lpstr>
      <vt:lpstr>II. a: Model based control of the electron temperature</vt:lpstr>
      <vt:lpstr>Controller design: model based technique</vt:lpstr>
      <vt:lpstr>Experimental results</vt:lpstr>
      <vt:lpstr>II b: Iterative learning control for electron and ion temperature optimization</vt:lpstr>
      <vt:lpstr>Introduction: Iterative learning control procedure</vt:lpstr>
      <vt:lpstr>Results: control of Te and Ti</vt:lpstr>
      <vt:lpstr>Iterative learning control: conclusion</vt:lpstr>
      <vt:lpstr>III. Outlook</vt:lpstr>
      <vt:lpstr>Further development of state observers</vt:lpstr>
      <vt:lpstr>Control outlook: towards model based control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in tokamaks: plasma state reconstruction, control-oriented models and controllers </dc:title>
  <dc:creator>Ondrej Kudlacek</dc:creator>
  <cp:lastModifiedBy>Ondrej Kudlacek</cp:lastModifiedBy>
  <cp:revision>198</cp:revision>
  <cp:lastPrinted>2020-01-15T13:11:45Z</cp:lastPrinted>
  <dcterms:created xsi:type="dcterms:W3CDTF">2019-05-08T13:16:13Z</dcterms:created>
  <dcterms:modified xsi:type="dcterms:W3CDTF">2020-01-15T16:22:57Z</dcterms:modified>
</cp:coreProperties>
</file>