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8.jpeg" ContentType="image/jpeg"/>
  <Override PartName="/ppt/media/image6.png" ContentType="image/png"/>
  <Override PartName="/ppt/media/image4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18.jpeg" ContentType="image/jpeg"/>
  <Override PartName="/ppt/media/image10.jpeg" ContentType="image/jpe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7.png" ContentType="image/png"/>
  <Override PartName="/ppt/media/image5.jpeg" ContentType="image/jpeg"/>
  <Override PartName="/ppt/media/image3.jpeg" ContentType="image/jpeg"/>
  <Override PartName="/ppt/media/image11.png" ContentType="image/png"/>
  <Override PartName="/ppt/media/image15.png" ContentType="image/png"/>
  <Override PartName="/ppt/media/image16.png" ContentType="image/png"/>
  <Override PartName="/ppt/media/image9.jpeg" ContentType="image/jpeg"/>
  <Override PartName="/ppt/media/image12.png" ContentType="image/png"/>
  <Override PartName="/ppt/media/image13.png" ContentType="image/png"/>
  <Override PartName="/ppt/media/image14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2F9232C-4D8C-4829-867F-78247266668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0840" cy="3427200"/>
          </a:xfrm>
          <a:prstGeom prst="rect">
            <a:avLst/>
          </a:prstGeom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6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9D859D8-04DB-4E21-BBF0-E8DA5F69045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0840" cy="3427200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0EEB8E5-77FA-4750-8936-ACA006E0566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0840" cy="3427200"/>
          </a:xfrm>
          <a:prstGeom prst="rect">
            <a:avLst/>
          </a:prstGeom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B6D00ED-FBF3-40A6-975D-1E062AEA606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0840" cy="342720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3520" cy="4111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3884760" y="8685360"/>
            <a:ext cx="2968920" cy="45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64C111F-D1F8-4743-94AB-AD83A410C09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file://home/andrea/Documents/skola/fjfi/VU/Vyzkumak/VU%20prezentace.pptx#Slide 3" TargetMode="External"/><Relationship Id="rId2" Type="http://schemas.openxmlformats.org/officeDocument/2006/relationships/hyperlink" Target="file://home/andrea/Documents/skola/fjfi/VU/Vyzkumak/VU%20prezentace.pptx#Slide 6" TargetMode="External"/><Relationship Id="rId3" Type="http://schemas.openxmlformats.org/officeDocument/2006/relationships/hyperlink" Target="file://home/andrea/Documents/skola/fjfi/VU/Vyzkumak/VU%20prezentace.pptx#Slide 6" TargetMode="External"/><Relationship Id="rId4" Type="http://schemas.openxmlformats.org/officeDocument/2006/relationships/hyperlink" Target="file://home/andrea/Documents/skola/fjfi/VU/Vyzkumak/VU%20prezentace.pptx#Slide 6" TargetMode="External"/><Relationship Id="rId5" Type="http://schemas.openxmlformats.org/officeDocument/2006/relationships/hyperlink" Target="file://home/andrea/Documents/skola/fjfi/VU/Vyzkumak/VU%20prezentace.pptx#Slide 7" TargetMode="External"/><Relationship Id="rId6" Type="http://schemas.openxmlformats.org/officeDocument/2006/relationships/hyperlink" Target="file://home/andrea/Documents/skola/fjfi/VU/Vyzkumak/VU%20prezentace.pptx#Slide 8" TargetMode="External"/><Relationship Id="rId7" Type="http://schemas.openxmlformats.org/officeDocument/2006/relationships/hyperlink" Target="file://home/andrea/Documents/skola/fjfi/VU/Vyzkumak/VU%20prezentace.pptx#Slide 12" TargetMode="External"/><Relationship Id="rId8" Type="http://schemas.openxmlformats.org/officeDocument/2006/relationships/hyperlink" Target="file://home/andrea/Documents/skola/fjfi/VU/Vyzkumak/VU%20prezentace.pptx#Slide 13" TargetMode="External"/><Relationship Id="rId9" Type="http://schemas.openxmlformats.org/officeDocument/2006/relationships/hyperlink" Target="file://home/andrea/Documents/skola/fjfi/VU/Vyzkumak/VU%20prezentace.pptx#Slide 13" TargetMode="External"/><Relationship Id="rId10" Type="http://schemas.openxmlformats.org/officeDocument/2006/relationships/hyperlink" Target="file://home/andrea/Documents/skola/fjfi/VU/Vyzkumak/VU%20prezentace.pptx#Slide 13" TargetMode="External"/><Relationship Id="rId11" Type="http://schemas.openxmlformats.org/officeDocument/2006/relationships/hyperlink" Target="file://home/andrea/Documents/skola/fjfi/VU/Vyzkumak/VU%20prezentace.pptx#Slide 13" TargetMode="External"/><Relationship Id="rId12" Type="http://schemas.openxmlformats.org/officeDocument/2006/relationships/hyperlink" Target="file://home/andrea/Documents/skola/fjfi/VU/Vyzkumak/VU%20prezentace.pptx#Slide 13" TargetMode="External"/><Relationship Id="rId13" Type="http://schemas.openxmlformats.org/officeDocument/2006/relationships/image" Target="../media/image3.jpeg"/><Relationship Id="rId1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://www.observatory.cz/" TargetMode="External"/><Relationship Id="rId2" Type="http://schemas.openxmlformats.org/officeDocument/2006/relationships/hyperlink" Target="http://www.observatory.cz/news/gama-zablesky-a-rentgenove-zareni-pri-bourkach.html" TargetMode="External"/><Relationship Id="rId3" Type="http://schemas.openxmlformats.org/officeDocument/2006/relationships/hyperlink" Target="http://bleska.ufa.cas.cz/lsbb/index.html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hyperlink" Target="http://www.observatory.cz/news/gama-zablesky-a-rentgenove-zareni-pri-bourkach.html" TargetMode="External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704880"/>
            <a:ext cx="12189600" cy="328968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>
            <a:off x="1195200" y="1000080"/>
            <a:ext cx="9833400" cy="283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0" lang="en-US" sz="5400" spc="-1" strike="noStrike">
                <a:solidFill>
                  <a:srgbClr val="ffffff"/>
                </a:solidFill>
                <a:latin typeface="Calibri"/>
                <a:ea typeface="Calibri"/>
              </a:rPr>
              <a:t>Analýza vlastností magnetických signálů vyzařovaných v průběhu vývoje přírodních bleskových výbojů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1523880" y="4313880"/>
            <a:ext cx="9141480" cy="5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0" i="1" lang="en-US" sz="2500" spc="-1" strike="noStrike">
                <a:solidFill>
                  <a:srgbClr val="000000"/>
                </a:solidFill>
                <a:latin typeface="Calibri"/>
                <a:ea typeface="Calibri"/>
              </a:rPr>
              <a:t>Autor: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Calibri"/>
              </a:rPr>
              <a:t> Andrea Kolínská </a:t>
            </a:r>
            <a:r>
              <a:rPr b="0" lang="en-US" sz="25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1,2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1523880" y="5025960"/>
            <a:ext cx="9141480" cy="52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Vedoucí práce: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Ing. Ivana Kolmašová, Ph.D. 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Konzultant: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Prof. RNDr. Ondřej Santolík, Dr. 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3B79CD7-B3FB-4626-AC09-BCC1DD8E0729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25" name="CustomShape 6"/>
          <p:cNvSpPr/>
          <p:nvPr/>
        </p:nvSpPr>
        <p:spPr>
          <a:xfrm>
            <a:off x="6009120" y="3295080"/>
            <a:ext cx="213480" cy="23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6" name="CustomShape 7"/>
          <p:cNvSpPr/>
          <p:nvPr/>
        </p:nvSpPr>
        <p:spPr>
          <a:xfrm>
            <a:off x="954720" y="5959080"/>
            <a:ext cx="104425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1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Fakulta jaderná a fyzikálně inženýrská, ČVUT v Praze; 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2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Oddělení kosmické fyziky, Ústav fyziky atmosféry, AV ČR</a:t>
            </a: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baseline="3000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7" name="Picture 12" descr=""/>
          <p:cNvPicPr/>
          <p:nvPr/>
        </p:nvPicPr>
        <p:blipFill>
          <a:blip r:embed="rId1"/>
          <a:stretch/>
        </p:blipFill>
        <p:spPr>
          <a:xfrm>
            <a:off x="9241560" y="4263480"/>
            <a:ext cx="2192760" cy="747720"/>
          </a:xfrm>
          <a:prstGeom prst="rect">
            <a:avLst/>
          </a:prstGeom>
          <a:ln>
            <a:noFill/>
          </a:ln>
        </p:spPr>
      </p:pic>
      <p:pic>
        <p:nvPicPr>
          <p:cNvPr id="128" name="Picture 14" descr=""/>
          <p:cNvPicPr/>
          <p:nvPr/>
        </p:nvPicPr>
        <p:blipFill>
          <a:blip r:embed="rId2"/>
          <a:stretch/>
        </p:blipFill>
        <p:spPr>
          <a:xfrm>
            <a:off x="804960" y="4290120"/>
            <a:ext cx="789120" cy="721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91" descr=""/>
          <p:cNvPicPr/>
          <p:nvPr/>
        </p:nvPicPr>
        <p:blipFill>
          <a:blip r:embed="rId1"/>
          <a:stretch/>
        </p:blipFill>
        <p:spPr>
          <a:xfrm>
            <a:off x="5525280" y="1632600"/>
            <a:ext cx="6177240" cy="440388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792CB7F-3CA3-4EF5-88B3-4F87A75644EA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(všechny výboje)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8451720" y="2377440"/>
            <a:ext cx="255816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Většina případů: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PB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&lt; 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729fcf"/>
                </a:solidFill>
                <a:latin typeface="Calibri"/>
                <a:ea typeface="MathJax_Main"/>
              </a:rPr>
              <a:t>[(</a:t>
            </a:r>
            <a:r>
              <a:rPr b="0" i="1" lang="en-US" sz="2400" spc="-1" strike="noStrike">
                <a:solidFill>
                  <a:srgbClr val="729fcf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729fcf"/>
                </a:solidFill>
                <a:latin typeface="Calibri"/>
                <a:ea typeface="MathJax_Main"/>
              </a:rPr>
              <a:t>PB </a:t>
            </a:r>
            <a:r>
              <a:rPr b="0" lang="en-US" sz="2400" spc="-1" strike="noStrike">
                <a:solidFill>
                  <a:srgbClr val="729fcf"/>
                </a:solidFill>
                <a:latin typeface="Calibri"/>
                <a:ea typeface="MathJax_Main"/>
              </a:rPr>
              <a:t>/</a:t>
            </a:r>
            <a:r>
              <a:rPr b="0" i="1" lang="en-US" sz="2400" spc="-1" strike="noStrike">
                <a:solidFill>
                  <a:srgbClr val="729fcf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729fcf"/>
                </a:solidFill>
                <a:latin typeface="Calibri"/>
                <a:ea typeface="MathJax_Main"/>
              </a:rPr>
              <a:t>RS</a:t>
            </a:r>
            <a:r>
              <a:rPr b="0" lang="en-US" sz="2400" spc="-1" strike="noStrike">
                <a:solidFill>
                  <a:srgbClr val="729fcf"/>
                </a:solidFill>
                <a:latin typeface="Calibri"/>
                <a:ea typeface="MathJax_Main"/>
              </a:rPr>
              <a:t>)</a:t>
            </a:r>
            <a:r>
              <a:rPr b="0" lang="en-US" sz="2400" spc="-1" strike="noStrike" baseline="-33000">
                <a:solidFill>
                  <a:srgbClr val="729fcf"/>
                </a:solidFill>
                <a:latin typeface="Calibri"/>
                <a:ea typeface="MathJax_Main"/>
              </a:rPr>
              <a:t> </a:t>
            </a:r>
            <a:r>
              <a:rPr b="0" lang="en-US" sz="2400" spc="-1" strike="noStrike">
                <a:solidFill>
                  <a:srgbClr val="729fcf"/>
                </a:solidFill>
                <a:latin typeface="Calibri"/>
                <a:ea typeface="MathJax_Main"/>
              </a:rPr>
              <a:t>&lt; 1]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 rot="5418000">
            <a:off x="7531200" y="2010600"/>
            <a:ext cx="374760" cy="219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6"/>
          <p:cNvSpPr/>
          <p:nvPr/>
        </p:nvSpPr>
        <p:spPr>
          <a:xfrm>
            <a:off x="5680080" y="584352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⟨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PB 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/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⟩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≐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0,8         med(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PB 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/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)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≐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0,3  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4" name="CustomShape 7"/>
          <p:cNvSpPr/>
          <p:nvPr/>
        </p:nvSpPr>
        <p:spPr>
          <a:xfrm>
            <a:off x="914400" y="1645920"/>
            <a:ext cx="383868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MathJax_Main"/>
              </a:rPr>
              <a:t>Korsika: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MathJax_Main"/>
              </a:rPr>
              <a:t>září 2015 – prosinec 2015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5" name="CustomShape 8"/>
          <p:cNvSpPr/>
          <p:nvPr/>
        </p:nvSpPr>
        <p:spPr>
          <a:xfrm>
            <a:off x="822960" y="2957400"/>
            <a:ext cx="44557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MathJax_Main"/>
              </a:rPr>
              <a:t>Celkem 655 bleskových výbojů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MathJax_Main"/>
              </a:rPr>
              <a:t>Identifikovány iniciační pulzy a pulzy zpětných výbojů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MathJax_Main"/>
              </a:rPr>
              <a:t>Pro 209 případů navíc data od Météorage</a:t>
            </a:r>
            <a:endParaRPr b="0" lang="en-US" sz="2400" spc="-1" strike="noStrike">
              <a:latin typeface="Arial"/>
            </a:endParaRPr>
          </a:p>
          <a:p>
            <a:pPr lvl="3" marL="11052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 34 případů výška VHF zdrojů od SAETTA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33" dur="indefinite" restart="never" nodeType="tmRoot">
          <p:childTnLst>
            <p:seq>
              <p:cTn id="1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00" descr=""/>
          <p:cNvPicPr/>
          <p:nvPr/>
        </p:nvPicPr>
        <p:blipFill>
          <a:blip r:embed="rId1"/>
          <a:stretch/>
        </p:blipFill>
        <p:spPr>
          <a:xfrm>
            <a:off x="6010200" y="2064240"/>
            <a:ext cx="5506560" cy="392076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67FBF0C-6D49-4D47-9AEB-0D8EA8B3797B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(výboje s daty od Météorage)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220" name="Picture 204" descr=""/>
          <p:cNvPicPr/>
          <p:nvPr/>
        </p:nvPicPr>
        <p:blipFill>
          <a:blip r:embed="rId2"/>
          <a:stretch/>
        </p:blipFill>
        <p:spPr>
          <a:xfrm>
            <a:off x="933840" y="1496160"/>
            <a:ext cx="4204440" cy="5067360"/>
          </a:xfrm>
          <a:prstGeom prst="rect">
            <a:avLst/>
          </a:prstGeom>
          <a:ln>
            <a:noFill/>
          </a:ln>
        </p:spPr>
      </p:pic>
      <p:sp>
        <p:nvSpPr>
          <p:cNvPr id="221" name="CustomShape 4"/>
          <p:cNvSpPr/>
          <p:nvPr/>
        </p:nvSpPr>
        <p:spPr>
          <a:xfrm>
            <a:off x="5072040" y="186120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Většina blesků: nad pevninou a blízko pobřeží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2" name="CustomShape 5"/>
          <p:cNvSpPr/>
          <p:nvPr/>
        </p:nvSpPr>
        <p:spPr>
          <a:xfrm>
            <a:off x="5752080" y="584100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⟨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|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I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|⟩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≐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94 kA       med(|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I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|)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≐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76 kA 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3" name="CustomShape 6"/>
          <p:cNvSpPr/>
          <p:nvPr/>
        </p:nvSpPr>
        <p:spPr>
          <a:xfrm rot="5418000">
            <a:off x="4109040" y="1279440"/>
            <a:ext cx="466200" cy="209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7"/>
          <p:cNvSpPr/>
          <p:nvPr/>
        </p:nvSpPr>
        <p:spPr>
          <a:xfrm>
            <a:off x="8717040" y="2523600"/>
            <a:ext cx="255816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Záporné    : 180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Kladné      : 29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5" name="CustomShape 8"/>
          <p:cNvSpPr/>
          <p:nvPr/>
        </p:nvSpPr>
        <p:spPr>
          <a:xfrm rot="20336400">
            <a:off x="10188360" y="2993400"/>
            <a:ext cx="181080" cy="272520"/>
          </a:xfrm>
          <a:custGeom>
            <a:avLst/>
            <a:gdLst/>
            <a:ah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ccbe00"/>
          </a:solidFill>
          <a:ln>
            <a:solidFill>
              <a:srgbClr val="454fa1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9"/>
          <p:cNvSpPr/>
          <p:nvPr/>
        </p:nvSpPr>
        <p:spPr>
          <a:xfrm rot="20336400">
            <a:off x="10188360" y="2627640"/>
            <a:ext cx="181080" cy="272520"/>
          </a:xfrm>
          <a:custGeom>
            <a:avLst/>
            <a:gdLst/>
            <a:ahLst/>
            <a:rect l="l" t="t" r="r" b="b"/>
            <a:pathLst>
              <a:path w="640" h="861">
                <a:moveTo>
                  <a:pt x="640" y="233"/>
                </a:moveTo>
                <a:lnTo>
                  <a:pt x="221" y="293"/>
                </a:lnTo>
                <a:lnTo>
                  <a:pt x="506" y="12"/>
                </a:lnTo>
                <a:lnTo>
                  <a:pt x="367" y="0"/>
                </a:lnTo>
                <a:lnTo>
                  <a:pt x="29" y="406"/>
                </a:lnTo>
                <a:lnTo>
                  <a:pt x="431" y="347"/>
                </a:lnTo>
                <a:lnTo>
                  <a:pt x="145" y="645"/>
                </a:lnTo>
                <a:lnTo>
                  <a:pt x="99" y="520"/>
                </a:lnTo>
                <a:lnTo>
                  <a:pt x="0" y="861"/>
                </a:lnTo>
                <a:lnTo>
                  <a:pt x="326" y="765"/>
                </a:lnTo>
                <a:lnTo>
                  <a:pt x="209" y="711"/>
                </a:lnTo>
                <a:lnTo>
                  <a:pt x="640" y="233"/>
                </a:lnTo>
                <a:lnTo>
                  <a:pt x="640" y="233"/>
                </a:lnTo>
                <a:close/>
              </a:path>
            </a:pathLst>
          </a:custGeom>
          <a:solidFill>
            <a:srgbClr val="ccbe00"/>
          </a:solidFill>
          <a:ln>
            <a:solidFill>
              <a:srgbClr val="454fa1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0"/>
          <p:cNvSpPr/>
          <p:nvPr/>
        </p:nvSpPr>
        <p:spPr>
          <a:xfrm>
            <a:off x="5015520" y="146520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MathJax_Main"/>
              </a:rPr>
              <a:t>Celkem 209 případů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8" name="CustomShape 11"/>
          <p:cNvSpPr/>
          <p:nvPr/>
        </p:nvSpPr>
        <p:spPr>
          <a:xfrm>
            <a:off x="8871840" y="5544000"/>
            <a:ext cx="635040" cy="3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"/>
              </a:rPr>
              <a:t>[kA]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135" dur="indefinite" restart="never" nodeType="tmRoot">
          <p:childTnLst>
            <p:seq>
              <p:cTn id="1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212" descr=""/>
          <p:cNvPicPr/>
          <p:nvPr/>
        </p:nvPicPr>
        <p:blipFill>
          <a:blip r:embed="rId1"/>
          <a:stretch/>
        </p:blipFill>
        <p:spPr>
          <a:xfrm>
            <a:off x="6082920" y="2065320"/>
            <a:ext cx="5505120" cy="3919320"/>
          </a:xfrm>
          <a:prstGeom prst="rect">
            <a:avLst/>
          </a:prstGeom>
          <a:ln>
            <a:noFill/>
          </a:ln>
        </p:spPr>
      </p:pic>
      <p:pic>
        <p:nvPicPr>
          <p:cNvPr id="230" name="Picture 213" descr=""/>
          <p:cNvPicPr/>
          <p:nvPr/>
        </p:nvPicPr>
        <p:blipFill>
          <a:blip r:embed="rId2"/>
          <a:stretch/>
        </p:blipFill>
        <p:spPr>
          <a:xfrm>
            <a:off x="539280" y="2066040"/>
            <a:ext cx="5504400" cy="391860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97F138C-46CC-4CF6-89F7-43716533E3EA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(výboje s daty od Météorage)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5015520" y="146520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MathJax_Main"/>
              </a:rPr>
              <a:t>Celkem 209 případů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 rot="5332800">
            <a:off x="2578320" y="4314960"/>
            <a:ext cx="1942200" cy="3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6"/>
          <p:cNvSpPr/>
          <p:nvPr/>
        </p:nvSpPr>
        <p:spPr>
          <a:xfrm>
            <a:off x="1909440" y="2729520"/>
            <a:ext cx="34732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|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I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|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≥ 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210 kA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⇒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T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&lt; 5 ms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7" name="CustomShape 7"/>
          <p:cNvSpPr/>
          <p:nvPr/>
        </p:nvSpPr>
        <p:spPr>
          <a:xfrm rot="5333400">
            <a:off x="7143840" y="4216680"/>
            <a:ext cx="1726560" cy="28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8"/>
          <p:cNvSpPr/>
          <p:nvPr/>
        </p:nvSpPr>
        <p:spPr>
          <a:xfrm>
            <a:off x="7453440" y="2729520"/>
            <a:ext cx="34732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|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I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|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≥ 1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10 kA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⇒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PB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&lt; 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A</a:t>
            </a:r>
            <a:r>
              <a:rPr b="0" lang="en-US" sz="2400" spc="-1" strike="noStrike" baseline="-33000">
                <a:solidFill>
                  <a:srgbClr val="3465a4"/>
                </a:solidFill>
                <a:latin typeface="Calibri"/>
                <a:ea typeface="MathJax_Main"/>
              </a:rPr>
              <a:t>RS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37" dur="indefinite" restart="never" nodeType="tmRoot">
          <p:childTnLst>
            <p:seq>
              <p:cTn id="1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6" descr=""/>
          <p:cNvPicPr/>
          <p:nvPr/>
        </p:nvPicPr>
        <p:blipFill>
          <a:blip r:embed="rId1"/>
          <a:stretch/>
        </p:blipFill>
        <p:spPr>
          <a:xfrm>
            <a:off x="6676200" y="1996920"/>
            <a:ext cx="4876200" cy="3900600"/>
          </a:xfrm>
          <a:prstGeom prst="rect">
            <a:avLst/>
          </a:prstGeom>
          <a:ln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61C7DCC-A219-4258-9372-917F1DDD897B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(data od Météorage a SAETTA)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5015520" y="146520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MathJax_Main"/>
              </a:rPr>
              <a:t>Celkem 34 případů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4" name="CustomShape 5"/>
          <p:cNvSpPr/>
          <p:nvPr/>
        </p:nvSpPr>
        <p:spPr>
          <a:xfrm flipV="1" rot="5332800">
            <a:off x="8909640" y="3194640"/>
            <a:ext cx="1103400" cy="28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6"/>
          <p:cNvSpPr/>
          <p:nvPr/>
        </p:nvSpPr>
        <p:spPr>
          <a:xfrm>
            <a:off x="7354080" y="2052360"/>
            <a:ext cx="394056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Většina případů: výška vzniku</a:t>
            </a:r>
            <a:br/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                    </a:t>
            </a:r>
            <a:r>
              <a:rPr b="1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376092"/>
                </a:solidFill>
                <a:latin typeface="Calibri"/>
                <a:ea typeface="DejaVu Sans"/>
              </a:rPr>
              <a:t>–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5 km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nad zemí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46" name="Picture 4" descr=""/>
          <p:cNvPicPr/>
          <p:nvPr/>
        </p:nvPicPr>
        <p:blipFill>
          <a:blip r:embed="rId2"/>
          <a:stretch/>
        </p:blipFill>
        <p:spPr>
          <a:xfrm>
            <a:off x="4118400" y="2184480"/>
            <a:ext cx="1879560" cy="3638520"/>
          </a:xfrm>
          <a:prstGeom prst="rect">
            <a:avLst/>
          </a:prstGeom>
          <a:ln>
            <a:noFill/>
          </a:ln>
        </p:spPr>
      </p:pic>
      <p:sp>
        <p:nvSpPr>
          <p:cNvPr id="247" name="CustomShape 7"/>
          <p:cNvSpPr/>
          <p:nvPr/>
        </p:nvSpPr>
        <p:spPr>
          <a:xfrm>
            <a:off x="838800" y="1852200"/>
            <a:ext cx="328680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SAETTA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12 měřících stanic</a:t>
            </a:r>
            <a:endParaRPr b="0" lang="en-US" sz="2400" spc="-1" strike="noStrike">
              <a:latin typeface="Arial"/>
            </a:endParaRPr>
          </a:p>
          <a:p>
            <a:pPr lvl="2" marL="776520" indent="-342720">
              <a:lnSpc>
                <a:spcPct val="100000"/>
              </a:lnSpc>
              <a:buClr>
                <a:srgbClr val="000000"/>
              </a:buClr>
              <a:buSzPct val="63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MathJax_Main"/>
              </a:rPr>
              <a:t>Elektrické antény,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60 – 66 MHz</a:t>
            </a:r>
            <a:endParaRPr b="0" lang="en-US" sz="2400" spc="-1" strike="noStrike">
              <a:latin typeface="Arial"/>
            </a:endParaRPr>
          </a:p>
          <a:p>
            <a:pPr lvl="2" marL="776520" indent="-342720">
              <a:lnSpc>
                <a:spcPct val="100000"/>
              </a:lnSpc>
              <a:buClr>
                <a:srgbClr val="000000"/>
              </a:buClr>
              <a:buSzPct val="63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Různé časy detekce VHF zdroje na různých stanicích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ntarell"/>
                <a:ea typeface="Cantarell"/>
              </a:rPr>
              <a:t>→ dopočet místa vzniku VHF signálu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8" name="CustomShape 8"/>
          <p:cNvSpPr/>
          <p:nvPr/>
        </p:nvSpPr>
        <p:spPr>
          <a:xfrm rot="5332800">
            <a:off x="8004240" y="2986920"/>
            <a:ext cx="1089720" cy="70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9"/>
          <p:cNvSpPr/>
          <p:nvPr/>
        </p:nvSpPr>
        <p:spPr>
          <a:xfrm>
            <a:off x="3944160" y="5823720"/>
            <a:ext cx="215064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Mapa měřících stanic SAETTA, Korsika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[S. Coquillat, 2019]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50" name="CustomShape 10"/>
          <p:cNvSpPr/>
          <p:nvPr/>
        </p:nvSpPr>
        <p:spPr>
          <a:xfrm>
            <a:off x="9950400" y="5494320"/>
            <a:ext cx="635040" cy="3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[m]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6" descr=""/>
          <p:cNvPicPr/>
          <p:nvPr/>
        </p:nvPicPr>
        <p:blipFill>
          <a:blip r:embed="rId1"/>
          <a:stretch/>
        </p:blipFill>
        <p:spPr>
          <a:xfrm>
            <a:off x="984600" y="2222280"/>
            <a:ext cx="9771840" cy="320256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E45D922-DCC9-4B83-986A-0C9595064D47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(data od Météorage a SAETTA)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5" name="CustomShape 4"/>
          <p:cNvSpPr/>
          <p:nvPr/>
        </p:nvSpPr>
        <p:spPr>
          <a:xfrm flipV="1" rot="5332800">
            <a:off x="7314480" y="3055320"/>
            <a:ext cx="383400" cy="301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3904560" y="2192760"/>
            <a:ext cx="3755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Rekonstruované VHF zdroje s dopočtenou výškou vzniku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7" name="CustomShape 6"/>
          <p:cNvSpPr/>
          <p:nvPr/>
        </p:nvSpPr>
        <p:spPr>
          <a:xfrm rot="5950800">
            <a:off x="3084120" y="2540520"/>
            <a:ext cx="417600" cy="861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7"/>
          <p:cNvSpPr/>
          <p:nvPr/>
        </p:nvSpPr>
        <p:spPr>
          <a:xfrm>
            <a:off x="577800" y="1462320"/>
            <a:ext cx="1077336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Souvislost VHF zdrojů a iniciačních procesů u blesků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9" name="CustomShape 8"/>
          <p:cNvSpPr/>
          <p:nvPr/>
        </p:nvSpPr>
        <p:spPr>
          <a:xfrm rot="5400000">
            <a:off x="4676040" y="3135240"/>
            <a:ext cx="417960" cy="26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577800" y="5535360"/>
            <a:ext cx="1051308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ntarell"/>
                <a:ea typeface="Cantarell"/>
              </a:rPr>
              <a:t>→ 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Zdá se, že VHF signály </a:t>
            </a:r>
            <a:r>
              <a:rPr b="1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nemají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původ v iniciační fázi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Projev zcela jiného fyzikálního úkazu</a:t>
            </a:r>
            <a:r>
              <a:rPr b="1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61" name="CustomShape 10"/>
          <p:cNvSpPr/>
          <p:nvPr/>
        </p:nvSpPr>
        <p:spPr>
          <a:xfrm rot="5950800">
            <a:off x="3739320" y="3119040"/>
            <a:ext cx="586080" cy="30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11"/>
          <p:cNvSpPr/>
          <p:nvPr/>
        </p:nvSpPr>
        <p:spPr>
          <a:xfrm flipV="1" rot="5332800">
            <a:off x="8013960" y="2406960"/>
            <a:ext cx="240480" cy="91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12"/>
          <p:cNvSpPr/>
          <p:nvPr/>
        </p:nvSpPr>
        <p:spPr>
          <a:xfrm>
            <a:off x="3969000" y="4225680"/>
            <a:ext cx="45334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Nutná detekce víc než 6 stanicemi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4" name="CustomShape 13"/>
          <p:cNvSpPr/>
          <p:nvPr/>
        </p:nvSpPr>
        <p:spPr>
          <a:xfrm rot="6410400">
            <a:off x="5642640" y="3173760"/>
            <a:ext cx="235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14"/>
          <p:cNvSpPr/>
          <p:nvPr/>
        </p:nvSpPr>
        <p:spPr>
          <a:xfrm flipV="1" rot="5332800">
            <a:off x="8264520" y="2255400"/>
            <a:ext cx="661320" cy="1999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1" dur="indefinite" restart="never" nodeType="tmRoot">
          <p:childTnLst>
            <p:seq>
              <p:cTn id="1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9" descr=""/>
          <p:cNvPicPr/>
          <p:nvPr/>
        </p:nvPicPr>
        <p:blipFill>
          <a:blip r:embed="rId1"/>
          <a:stretch/>
        </p:blipFill>
        <p:spPr>
          <a:xfrm>
            <a:off x="37800" y="4882680"/>
            <a:ext cx="8738280" cy="1738440"/>
          </a:xfrm>
          <a:prstGeom prst="rect">
            <a:avLst/>
          </a:prstGeom>
          <a:ln>
            <a:noFill/>
          </a:ln>
        </p:spPr>
      </p:pic>
      <p:pic>
        <p:nvPicPr>
          <p:cNvPr id="267" name="Picture 7" descr=""/>
          <p:cNvPicPr/>
          <p:nvPr/>
        </p:nvPicPr>
        <p:blipFill>
          <a:blip r:embed="rId2"/>
          <a:stretch/>
        </p:blipFill>
        <p:spPr>
          <a:xfrm>
            <a:off x="28440" y="3167280"/>
            <a:ext cx="8738280" cy="1738440"/>
          </a:xfrm>
          <a:prstGeom prst="rect">
            <a:avLst/>
          </a:prstGeom>
          <a:ln>
            <a:noFill/>
          </a:ln>
        </p:spPr>
      </p:pic>
      <p:pic>
        <p:nvPicPr>
          <p:cNvPr id="268" name="Picture 21" descr=""/>
          <p:cNvPicPr/>
          <p:nvPr/>
        </p:nvPicPr>
        <p:blipFill>
          <a:blip r:embed="rId3"/>
          <a:stretch/>
        </p:blipFill>
        <p:spPr>
          <a:xfrm>
            <a:off x="326160" y="1187280"/>
            <a:ext cx="6434280" cy="2108520"/>
          </a:xfrm>
          <a:prstGeom prst="rect">
            <a:avLst/>
          </a:prstGeom>
          <a:ln>
            <a:noFill/>
          </a:ln>
        </p:spPr>
      </p:pic>
      <p:sp>
        <p:nvSpPr>
          <p:cNvPr id="269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1A8EF38-C415-40B9-B7E8-943A6FF24C30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(data od Météorage a SAETTA)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 flipV="1" rot="5400000">
            <a:off x="2950560" y="2525400"/>
            <a:ext cx="1558080" cy="4260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5"/>
          <p:cNvSpPr/>
          <p:nvPr/>
        </p:nvSpPr>
        <p:spPr>
          <a:xfrm>
            <a:off x="7684920" y="1766520"/>
            <a:ext cx="3755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Rekonstruované VHF zdroje s dopočtenou výškou vzniku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4" name="CustomShape 6"/>
          <p:cNvSpPr/>
          <p:nvPr/>
        </p:nvSpPr>
        <p:spPr>
          <a:xfrm rot="6043800">
            <a:off x="7155720" y="1837440"/>
            <a:ext cx="134280" cy="66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7"/>
          <p:cNvSpPr/>
          <p:nvPr/>
        </p:nvSpPr>
        <p:spPr>
          <a:xfrm flipV="1" rot="5902200">
            <a:off x="222840" y="4880160"/>
            <a:ext cx="1520280" cy="37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8"/>
          <p:cNvSpPr/>
          <p:nvPr/>
        </p:nvSpPr>
        <p:spPr>
          <a:xfrm>
            <a:off x="8435880" y="3515040"/>
            <a:ext cx="375588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VHF zdroje detekované </a:t>
            </a:r>
            <a:r>
              <a:rPr b="1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jednotlivou stanicí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7" name="CustomShape 9"/>
          <p:cNvSpPr/>
          <p:nvPr/>
        </p:nvSpPr>
        <p:spPr>
          <a:xfrm rot="6112800">
            <a:off x="8111160" y="3661200"/>
            <a:ext cx="11052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10"/>
          <p:cNvSpPr/>
          <p:nvPr/>
        </p:nvSpPr>
        <p:spPr>
          <a:xfrm rot="6112800">
            <a:off x="7752600" y="4286880"/>
            <a:ext cx="698400" cy="535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3" dur="indefinite" restart="never" nodeType="tmRoot">
          <p:childTnLst>
            <p:seq>
              <p:cTn id="1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9" descr=""/>
          <p:cNvPicPr/>
          <p:nvPr/>
        </p:nvPicPr>
        <p:blipFill>
          <a:blip r:embed="rId1"/>
          <a:stretch/>
        </p:blipFill>
        <p:spPr>
          <a:xfrm>
            <a:off x="235800" y="3154680"/>
            <a:ext cx="8738280" cy="1738440"/>
          </a:xfrm>
          <a:prstGeom prst="rect">
            <a:avLst/>
          </a:prstGeom>
          <a:ln>
            <a:noFill/>
          </a:ln>
        </p:spPr>
      </p:pic>
      <p:pic>
        <p:nvPicPr>
          <p:cNvPr id="280" name="Picture 11" descr=""/>
          <p:cNvPicPr/>
          <p:nvPr/>
        </p:nvPicPr>
        <p:blipFill>
          <a:blip r:embed="rId2"/>
          <a:stretch/>
        </p:blipFill>
        <p:spPr>
          <a:xfrm>
            <a:off x="235800" y="4970880"/>
            <a:ext cx="8738280" cy="1738440"/>
          </a:xfrm>
          <a:prstGeom prst="rect">
            <a:avLst/>
          </a:prstGeom>
          <a:ln>
            <a:noFill/>
          </a:ln>
        </p:spPr>
      </p:pic>
      <p:sp>
        <p:nvSpPr>
          <p:cNvPr id="281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B4783912-B403-461B-A8C4-F3EBAA18CC88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(data od Météorage a SAETTA)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8867880" y="1618200"/>
            <a:ext cx="22255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Nejbližší stanice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5" name="CustomShape 5"/>
          <p:cNvSpPr/>
          <p:nvPr/>
        </p:nvSpPr>
        <p:spPr>
          <a:xfrm rot="6112800">
            <a:off x="8505720" y="1611360"/>
            <a:ext cx="11052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6"/>
          <p:cNvSpPr/>
          <p:nvPr/>
        </p:nvSpPr>
        <p:spPr>
          <a:xfrm>
            <a:off x="8751960" y="3320280"/>
            <a:ext cx="29689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Vzdálenější stanice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7" name="CustomShape 7"/>
          <p:cNvSpPr/>
          <p:nvPr/>
        </p:nvSpPr>
        <p:spPr>
          <a:xfrm rot="6112800">
            <a:off x="8427240" y="3291120"/>
            <a:ext cx="11052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Picture 23" descr=""/>
          <p:cNvPicPr/>
          <p:nvPr/>
        </p:nvPicPr>
        <p:blipFill>
          <a:blip r:embed="rId3"/>
          <a:stretch/>
        </p:blipFill>
        <p:spPr>
          <a:xfrm>
            <a:off x="235800" y="1338480"/>
            <a:ext cx="8738280" cy="1738440"/>
          </a:xfrm>
          <a:prstGeom prst="rect">
            <a:avLst/>
          </a:prstGeom>
          <a:ln>
            <a:noFill/>
          </a:ln>
        </p:spPr>
      </p:pic>
      <p:sp>
        <p:nvSpPr>
          <p:cNvPr id="289" name="CustomShape 8"/>
          <p:cNvSpPr/>
          <p:nvPr/>
        </p:nvSpPr>
        <p:spPr>
          <a:xfrm rot="6112800">
            <a:off x="7721280" y="4050360"/>
            <a:ext cx="1235520" cy="599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9"/>
          <p:cNvSpPr/>
          <p:nvPr/>
        </p:nvSpPr>
        <p:spPr>
          <a:xfrm>
            <a:off x="8511840" y="4353840"/>
            <a:ext cx="320904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ntarell"/>
                <a:ea typeface="Cantarell"/>
              </a:rPr>
              <a:t>→ 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VHF signály detekovány současně s intenzivními peaky iniciačních pulzů</a:t>
            </a:r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145" dur="indefinite" restart="never" nodeType="tmRoot">
          <p:childTnLst>
            <p:seq>
              <p:cTn id="1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10C53BBC-701B-41D6-987A-798C58FF9745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(data od Météorage a SAETTA)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838800" y="3159720"/>
            <a:ext cx="1043136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VHF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signály detekovány </a:t>
            </a:r>
            <a:r>
              <a:rPr b="1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současně</a:t>
            </a:r>
            <a:r>
              <a:rPr b="0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s intenzivními </a:t>
            </a:r>
            <a:r>
              <a:rPr b="1" i="1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peaky iniciačních pulzů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= během iniciační fáze: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rychlé krokovité prodlužování bleskového kanálu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→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změny protékajícího proudu → elmag. vyzařování v širokém pásmu frekvencí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Cantarell"/>
              </a:rPr>
              <a:t>Zaznamenáno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:</a:t>
            </a:r>
            <a:endParaRPr b="0" lang="en-US" sz="24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SzPct val="91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Pomocí širokopásmového přijímače (5 kHz – 37 MHz)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u antény SLAVIA ve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formě iniciačních pulzů</a:t>
            </a:r>
            <a:endParaRPr b="0" lang="en-US" sz="2400" spc="-1" strike="noStrike">
              <a:latin typeface="Arial"/>
            </a:endParaRPr>
          </a:p>
          <a:p>
            <a:pPr marL="343080" indent="-342720" algn="ctr">
              <a:lnSpc>
                <a:spcPct val="100000"/>
              </a:lnSpc>
              <a:buClr>
                <a:srgbClr val="000000"/>
              </a:buClr>
              <a:buSzPct val="91000"/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Pomocí uzkopásmových přijímačů (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60 – 66 MHz)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SAETTA ve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formě VHF zdrojů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ntarell"/>
              </a:rPr>
              <a:t> 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295" name="Picture 13" descr=""/>
          <p:cNvPicPr/>
          <p:nvPr/>
        </p:nvPicPr>
        <p:blipFill>
          <a:blip r:embed="rId1"/>
          <a:stretch/>
        </p:blipFill>
        <p:spPr>
          <a:xfrm>
            <a:off x="235800" y="1338480"/>
            <a:ext cx="8738280" cy="1738440"/>
          </a:xfrm>
          <a:prstGeom prst="rect">
            <a:avLst/>
          </a:prstGeom>
          <a:ln>
            <a:noFill/>
          </a:ln>
        </p:spPr>
      </p:pic>
      <p:sp>
        <p:nvSpPr>
          <p:cNvPr id="296" name="CustomShape 5"/>
          <p:cNvSpPr/>
          <p:nvPr/>
        </p:nvSpPr>
        <p:spPr>
          <a:xfrm>
            <a:off x="8867880" y="1618200"/>
            <a:ext cx="222552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Nejbližší stanice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 rot="6112800">
            <a:off x="8505720" y="1611360"/>
            <a:ext cx="110520" cy="527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7" dur="indefinite" restart="never" nodeType="tmRoot">
          <p:childTnLst>
            <p:seq>
              <p:cTn id="1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6" descr=""/>
          <p:cNvPicPr/>
          <p:nvPr/>
        </p:nvPicPr>
        <p:blipFill>
          <a:blip r:embed="rId1"/>
          <a:stretch/>
        </p:blipFill>
        <p:spPr>
          <a:xfrm>
            <a:off x="1113480" y="2065680"/>
            <a:ext cx="4876200" cy="390060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8595ED0C-BE2A-469F-B38A-AEDD80855F7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(data od Météorage a SAETTA)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5015520" y="146520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MathJax_Main"/>
              </a:rPr>
              <a:t>Celkem 34 případů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3" name="CustomShape 5"/>
          <p:cNvSpPr/>
          <p:nvPr/>
        </p:nvSpPr>
        <p:spPr>
          <a:xfrm flipV="1" rot="5332800">
            <a:off x="3354480" y="3263400"/>
            <a:ext cx="1103400" cy="28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6"/>
          <p:cNvSpPr/>
          <p:nvPr/>
        </p:nvSpPr>
        <p:spPr>
          <a:xfrm>
            <a:off x="1798920" y="2121120"/>
            <a:ext cx="394056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Většina případů: výška vzniku</a:t>
            </a:r>
            <a:br/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                    </a:t>
            </a:r>
            <a:r>
              <a:rPr b="1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376092"/>
                </a:solidFill>
                <a:latin typeface="Calibri"/>
                <a:ea typeface="DejaVu Sans"/>
              </a:rPr>
              <a:t>–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</a:t>
            </a:r>
            <a:r>
              <a:rPr b="1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5 km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DejaVu Sans"/>
              </a:rPr>
              <a:t> nad zemí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05" name="CustomShape 7"/>
          <p:cNvSpPr/>
          <p:nvPr/>
        </p:nvSpPr>
        <p:spPr>
          <a:xfrm rot="5332800">
            <a:off x="2448720" y="3055680"/>
            <a:ext cx="1089720" cy="70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8"/>
          <p:cNvSpPr/>
          <p:nvPr/>
        </p:nvSpPr>
        <p:spPr>
          <a:xfrm>
            <a:off x="6095160" y="2463120"/>
            <a:ext cx="363852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5e4c9d"/>
                </a:solidFill>
                <a:latin typeface="Cantarell"/>
                <a:ea typeface="Cantarell"/>
              </a:rPr>
              <a:t>→</a:t>
            </a:r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 </a:t>
            </a:r>
            <a:r>
              <a:rPr b="0" i="1" lang="en-US" sz="3200" spc="-1" strike="noStrike">
                <a:solidFill>
                  <a:srgbClr val="000000"/>
                </a:solidFill>
                <a:latin typeface="Calibri"/>
                <a:ea typeface="Cantarell"/>
              </a:rPr>
              <a:t>jedná se o </a:t>
            </a:r>
            <a:r>
              <a:rPr b="1" i="1" lang="en-US" sz="3200" spc="-1" strike="noStrike">
                <a:solidFill>
                  <a:srgbClr val="000000"/>
                </a:solidFill>
                <a:latin typeface="Calibri"/>
                <a:ea typeface="Cantarell"/>
              </a:rPr>
              <a:t>výšku vzniku bleskového výboje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7" name="CustomShape 9"/>
          <p:cNvSpPr/>
          <p:nvPr/>
        </p:nvSpPr>
        <p:spPr>
          <a:xfrm>
            <a:off x="6363360" y="4333680"/>
            <a:ext cx="2833560" cy="77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Více informací nejen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 vzniku bleskových výbojů – družice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TARANIS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(2020)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08" name="Picture 5" descr=""/>
          <p:cNvPicPr/>
          <p:nvPr/>
        </p:nvPicPr>
        <p:blipFill>
          <a:blip r:embed="rId2"/>
          <a:srcRect l="25348" t="27371" r="15205" b="13307"/>
          <a:stretch/>
        </p:blipFill>
        <p:spPr>
          <a:xfrm>
            <a:off x="9197280" y="4491360"/>
            <a:ext cx="1368000" cy="1297080"/>
          </a:xfrm>
          <a:prstGeom prst="rect">
            <a:avLst/>
          </a:prstGeom>
          <a:ln>
            <a:noFill/>
          </a:ln>
        </p:spPr>
      </p:pic>
      <p:sp>
        <p:nvSpPr>
          <p:cNvPr id="309" name="CustomShape 10"/>
          <p:cNvSpPr/>
          <p:nvPr/>
        </p:nvSpPr>
        <p:spPr>
          <a:xfrm>
            <a:off x="8813520" y="5706360"/>
            <a:ext cx="215064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Arial"/>
              </a:rPr>
              <a:t>Vizualizace družice TARANIS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Arial"/>
              </a:rPr>
              <a:t>[web: okf.ufa.cas.cz]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0" name="CustomShape 11"/>
          <p:cNvSpPr/>
          <p:nvPr/>
        </p:nvSpPr>
        <p:spPr>
          <a:xfrm>
            <a:off x="4388040" y="5565600"/>
            <a:ext cx="635040" cy="31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[m]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149" dur="indefinite" restart="never" nodeType="tmRoot">
          <p:childTnLst>
            <p:seq>
              <p:cTn id="1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838080" y="257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5. Závěr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8610480" y="628488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0D7DD1C4-AF84-4F00-ADC9-49342062EE47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4"/>
          <p:cNvSpPr/>
          <p:nvPr/>
        </p:nvSpPr>
        <p:spPr>
          <a:xfrm>
            <a:off x="838080" y="1323000"/>
            <a:ext cx="10498320" cy="40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Zpracována data zaznamenaná zařízením ÚFA AV ČR, umístěným na ostrově Korsika v průběhu měřící kampaně 2015 </a:t>
            </a: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→</a:t>
            </a:r>
            <a:r>
              <a:rPr b="0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 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nalezeny sekvence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iniciačních pulsů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/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a za nimi následující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pulsy zpětných výbojů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pro více než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600 blesků</a:t>
            </a:r>
            <a:endParaRPr b="0" lang="en-US" sz="2300" spc="-1" strike="noStrike">
              <a:latin typeface="Arial"/>
            </a:endParaRPr>
          </a:p>
          <a:p>
            <a:pPr marL="432000" indent="-32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Pro každý nalezený případ určeno: </a:t>
            </a:r>
            <a:endParaRPr b="0" lang="en-US" sz="23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doba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mezi prvním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iniciačním pulzem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a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zpětným výbojem </a:t>
            </a: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→</a:t>
            </a:r>
            <a:r>
              <a:rPr b="0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⟨</a:t>
            </a:r>
            <a:r>
              <a:rPr b="1" i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T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⟩ </a:t>
            </a:r>
            <a:r>
              <a:rPr b="1" lang="en-US" sz="2300" spc="-1" strike="noStrike">
                <a:solidFill>
                  <a:srgbClr val="000000"/>
                </a:solidFill>
                <a:latin typeface="MathJax_Main"/>
                <a:ea typeface="MathJax_Main"/>
              </a:rPr>
              <a:t>≐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 11 ms</a:t>
            </a:r>
            <a:endParaRPr b="0" lang="en-US" sz="23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poměr amplitud 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nějvětšího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iniciačního pulzu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a pulzu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zpětného výboje</a:t>
            </a:r>
            <a:endParaRPr b="0" lang="en-US" sz="23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→</a:t>
            </a:r>
            <a:r>
              <a:rPr b="0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⟨</a:t>
            </a:r>
            <a:r>
              <a:rPr b="1" i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A</a:t>
            </a:r>
            <a:r>
              <a:rPr b="1" lang="en-US" sz="2300" spc="-1" strike="noStrike" baseline="-33000">
                <a:solidFill>
                  <a:srgbClr val="000000"/>
                </a:solidFill>
                <a:latin typeface="Calibri"/>
                <a:ea typeface="MathJax_Main"/>
              </a:rPr>
              <a:t>PB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/</a:t>
            </a:r>
            <a:r>
              <a:rPr b="1" i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A</a:t>
            </a:r>
            <a:r>
              <a:rPr b="1" lang="en-US" sz="2300" spc="-1" strike="noStrike" baseline="-33000">
                <a:solidFill>
                  <a:srgbClr val="000000"/>
                </a:solidFill>
                <a:latin typeface="Calibri"/>
                <a:ea typeface="MathJax_Main"/>
              </a:rPr>
              <a:t>RS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⟩ </a:t>
            </a:r>
            <a:r>
              <a:rPr b="1" lang="en-US" sz="2300" spc="-1" strike="noStrike">
                <a:solidFill>
                  <a:srgbClr val="000000"/>
                </a:solidFill>
                <a:latin typeface="MathJax_Main"/>
                <a:ea typeface="MathJax_Main"/>
              </a:rPr>
              <a:t>≐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 0,8</a:t>
            </a:r>
            <a:endParaRPr b="0" lang="en-US" sz="23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Na základě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časové shody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záznamů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ÚFA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a detekční sítě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EUCLID (Météorage) </a:t>
            </a: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→</a:t>
            </a:r>
            <a:r>
              <a:rPr b="0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 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pro</a:t>
            </a:r>
            <a:r>
              <a:rPr b="0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 </a:t>
            </a: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209 případů 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nalezena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poloha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výbojů,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polarita 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velikost špičkového proudu</a:t>
            </a:r>
            <a:endParaRPr b="0" lang="en-US" sz="2300" spc="-1" strike="noStrike">
              <a:latin typeface="Arial"/>
            </a:endParaRPr>
          </a:p>
          <a:p>
            <a:pPr lvl="3" marL="864000" indent="-214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Většina výbojů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nad pevninou poblíž pobřeží</a:t>
            </a:r>
            <a:endParaRPr b="0" lang="en-US" sz="2300" spc="-1" strike="noStrike">
              <a:latin typeface="Arial"/>
            </a:endParaRPr>
          </a:p>
          <a:p>
            <a:pPr lvl="3" marL="864000" indent="-2145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⟨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|</a:t>
            </a:r>
            <a:r>
              <a:rPr b="1" i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I</a:t>
            </a:r>
            <a:r>
              <a:rPr b="1" lang="en-US" sz="2300" spc="-1" strike="noStrike" baseline="-33000">
                <a:solidFill>
                  <a:srgbClr val="000000"/>
                </a:solidFill>
                <a:latin typeface="Calibri"/>
                <a:ea typeface="MathJax_Main"/>
              </a:rPr>
              <a:t>RS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|⟩ </a:t>
            </a:r>
            <a:r>
              <a:rPr b="1" lang="en-US" sz="2300" spc="-1" strike="noStrike">
                <a:solidFill>
                  <a:srgbClr val="000000"/>
                </a:solidFill>
                <a:latin typeface="MathJax_Main"/>
                <a:ea typeface="MathJax_Main"/>
              </a:rPr>
              <a:t>≐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MathJax_Main"/>
              </a:rPr>
              <a:t> 94 kA;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180 záporných 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29 kladných 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bleskových výbojů</a:t>
            </a:r>
            <a:endParaRPr b="0" lang="en-US" sz="2300" spc="-1" strike="noStrike">
              <a:latin typeface="Arial"/>
            </a:endParaRPr>
          </a:p>
          <a:p>
            <a:pPr marL="432000" indent="-32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Nalezeny časově relevantní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VHF zdroje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v SAETTA datech </a:t>
            </a: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→ </a:t>
            </a:r>
            <a:r>
              <a:rPr b="0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určena </a:t>
            </a: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výška vzniku </a:t>
            </a:r>
            <a:r>
              <a:rPr b="0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vybraných </a:t>
            </a:r>
            <a:r>
              <a:rPr b="1" lang="en-US" sz="2300" spc="-1" strike="noStrike">
                <a:solidFill>
                  <a:srgbClr val="000000"/>
                </a:solidFill>
                <a:latin typeface="Cantarell"/>
                <a:ea typeface="Cantarell"/>
              </a:rPr>
              <a:t>bleskových výbojů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(nejčastěji </a:t>
            </a:r>
            <a:r>
              <a:rPr b="1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2 – 5 km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Calibri"/>
              </a:rPr>
              <a:t> nad zemí)</a:t>
            </a:r>
            <a:endParaRPr b="0" lang="en-US" sz="2300" spc="-1" strike="noStrike">
              <a:latin typeface="Arial"/>
            </a:endParaRPr>
          </a:p>
        </p:txBody>
      </p:sp>
    </p:spTree>
  </p:cSld>
  <p:timing>
    <p:tnLst>
      <p:par>
        <p:cTn id="151" dur="indefinite" restart="never" nodeType="tmRoot">
          <p:childTnLst>
            <p:seq>
              <p:cTn id="1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Obsah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38080" y="1645560"/>
            <a:ext cx="10513080" cy="434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1.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1"/>
              </a:rPr>
              <a:t>Teorie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2.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2"/>
              </a:rPr>
              <a:t>Cíle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3"/>
              </a:rPr>
              <a:t>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4"/>
              </a:rPr>
              <a:t>práce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3.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5"/>
              </a:rPr>
              <a:t>Měření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4.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6"/>
              </a:rPr>
              <a:t>Výsledky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5.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7"/>
              </a:rPr>
              <a:t>Závěr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6.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8"/>
              </a:rPr>
              <a:t>Další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9"/>
              </a:rPr>
              <a:t>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10"/>
              </a:rPr>
              <a:t>postup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11"/>
              </a:rPr>
              <a:t>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ea typeface="Calibri"/>
                <a:hlinkClick r:id="rId12"/>
              </a:rPr>
              <a:t>práce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5ADF93B-3DD1-46B2-B045-0EE3B38FAFB4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Picture 129" descr=""/>
          <p:cNvPicPr/>
          <p:nvPr/>
        </p:nvPicPr>
        <p:blipFill>
          <a:blip r:embed="rId13"/>
          <a:stretch/>
        </p:blipFill>
        <p:spPr>
          <a:xfrm>
            <a:off x="4482000" y="1206720"/>
            <a:ext cx="6667920" cy="444456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5667840" y="5651280"/>
            <a:ext cx="4296240" cy="60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Blesk typu oblak-země [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Martin Popek, ÚFA AV ČR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]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6. Další postup práce (plán DP)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838080" y="1749600"/>
            <a:ext cx="10513080" cy="434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2E709806-ADEF-4705-83D9-8B1845BEDABC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8" name="CustomShape 4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5"/>
          <p:cNvSpPr/>
          <p:nvPr/>
        </p:nvSpPr>
        <p:spPr>
          <a:xfrm>
            <a:off x="838080" y="1688400"/>
            <a:ext cx="9834120" cy="40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2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Analyzovat odděleně iniciační procesy u záporných a kladných blesků</a:t>
            </a:r>
            <a:endParaRPr b="0" lang="en-US" sz="2300" spc="-1" strike="noStrike">
              <a:latin typeface="Arial"/>
            </a:endParaRPr>
          </a:p>
          <a:p>
            <a:pPr marL="432000" indent="-322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Použít nalezené VHF zdroje k 3D mapování vývoje jednotlivých bleskových výbojů uvnitř bouřkového oblaku</a:t>
            </a:r>
            <a:endParaRPr b="0" lang="en-US" sz="2300" spc="-1" strike="noStrike">
              <a:latin typeface="Arial"/>
            </a:endParaRPr>
          </a:p>
          <a:p>
            <a:pPr marL="432000" indent="-322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Prozkoumat závislost výšky VHF zdrojů časově odpovídajících výskytu prvních iniciačních pulsů na dalších parametrech výbojů (</a:t>
            </a:r>
            <a:r>
              <a:rPr b="0" i="1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en-US" sz="23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PB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r>
              <a:rPr b="0" i="1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en-US" sz="23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RS </a:t>
            </a: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b="0" lang="en-US" sz="2300" spc="-1" strike="noStrike">
              <a:latin typeface="Arial"/>
            </a:endParaRPr>
          </a:p>
          <a:p>
            <a:pPr marL="432000" indent="-3222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Porovnat výsledky s podobnými studiemi provedenými v jiných klimatických </a:t>
            </a:r>
            <a:br/>
            <a:r>
              <a:rPr b="0" lang="en-US" sz="2300" spc="-1" strike="noStrike">
                <a:solidFill>
                  <a:srgbClr val="000000"/>
                </a:solidFill>
                <a:latin typeface="Calibri"/>
                <a:ea typeface="DejaVu Sans"/>
              </a:rPr>
              <a:t>či geografických podmínkách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300" spc="-1" strike="noStrike">
              <a:latin typeface="Arial"/>
            </a:endParaRPr>
          </a:p>
          <a:p>
            <a:pPr marL="109440">
              <a:lnSpc>
                <a:spcPct val="90000"/>
              </a:lnSpc>
              <a:spcBef>
                <a:spcPts val="1001"/>
              </a:spcBef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300" spc="-1" strike="noStrike">
              <a:latin typeface="Arial"/>
            </a:endParaRPr>
          </a:p>
        </p:txBody>
      </p:sp>
    </p:spTree>
  </p:cSld>
  <p:timing>
    <p:tnLst>
      <p:par>
        <p:cTn id="153" dur="indefinite" restart="never" nodeType="tmRoot">
          <p:childTnLst>
            <p:seq>
              <p:cTn id="1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808080"/>
                </a:solidFill>
                <a:latin typeface="Calibri"/>
                <a:ea typeface="Arial"/>
              </a:rPr>
              <a:t>Použité zdroje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8610480" y="628488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FF74788E-D7E9-4348-BDA3-0CF4EC727743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641160" y="1645920"/>
            <a:ext cx="10513080" cy="154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48240">
              <a:lnSpc>
                <a:spcPct val="100000"/>
              </a:lnSpc>
            </a:pPr>
            <a:r>
              <a:rPr b="0" lang="en-US" sz="2200" spc="-1" strike="noStrike">
                <a:solidFill>
                  <a:srgbClr val="808080"/>
                </a:solidFill>
                <a:latin typeface="Calibri"/>
                <a:ea typeface="Arial"/>
              </a:rPr>
              <a:t>[1] </a:t>
            </a:r>
            <a:r>
              <a:rPr b="0" lang="en-US" sz="2200" spc="-1" strike="noStrike" u="sng">
                <a:solidFill>
                  <a:srgbClr val="0000ff"/>
                </a:solidFill>
                <a:uFillTx/>
                <a:latin typeface="Calibri"/>
                <a:ea typeface="Arial"/>
                <a:hlinkClick r:id="rId1"/>
              </a:rPr>
              <a:t>www.observatory.cz</a:t>
            </a:r>
            <a:r>
              <a:rPr b="0" lang="en-US" sz="2200" spc="-1" strike="noStrike">
                <a:solidFill>
                  <a:srgbClr val="808080"/>
                </a:solidFill>
                <a:latin typeface="Calibri"/>
                <a:ea typeface="Arial"/>
              </a:rPr>
              <a:t>, [online][cit. 2019-07-27]. Dostupné z: </a:t>
            </a:r>
            <a:r>
              <a:rPr b="0" lang="en-US" sz="2200" spc="-1" strike="noStrike" u="sng">
                <a:solidFill>
                  <a:srgbClr val="0000ff"/>
                </a:solidFill>
                <a:uFillTx/>
                <a:latin typeface="Calibri"/>
                <a:ea typeface="Arial"/>
                <a:hlinkClick r:id="rId2"/>
              </a:rPr>
              <a:t>http://www.observatory.cz/news/gama-zablesky-a-rentgenove-zareni-pri-bourkach.html</a:t>
            </a:r>
            <a:endParaRPr b="0" lang="en-US" sz="2200" spc="-1" strike="noStrike">
              <a:latin typeface="Arial"/>
            </a:endParaRPr>
          </a:p>
          <a:p>
            <a:pPr marL="228600" indent="-48240">
              <a:lnSpc>
                <a:spcPct val="100000"/>
              </a:lnSpc>
            </a:pPr>
            <a:r>
              <a:rPr b="0" lang="en-US" sz="2200" spc="-1" strike="noStrike">
                <a:solidFill>
                  <a:srgbClr val="808080"/>
                </a:solidFill>
                <a:latin typeface="Calibri"/>
                <a:ea typeface="Arial"/>
              </a:rPr>
              <a:t>[2] bleska.ufa.cas.cz, [online][cit. 2019-07-27]. Dostupné z: </a:t>
            </a:r>
            <a:r>
              <a:rPr b="0" lang="en-US" sz="2200" spc="-1" strike="noStrike" u="sng">
                <a:solidFill>
                  <a:srgbClr val="0000ff"/>
                </a:solidFill>
                <a:uFillTx/>
                <a:latin typeface="Calibri"/>
                <a:ea typeface="Arial"/>
                <a:hlinkClick r:id="rId3"/>
              </a:rPr>
              <a:t>http://bleska.ufa.cas.cz/lsbb/index.html</a:t>
            </a:r>
            <a:endParaRPr b="0" lang="en-US" sz="2200" spc="-1" strike="noStrike">
              <a:latin typeface="Arial"/>
            </a:endParaRPr>
          </a:p>
          <a:p>
            <a:pPr marL="228600" indent="-48240">
              <a:lnSpc>
                <a:spcPct val="100000"/>
              </a:lnSpc>
            </a:pPr>
            <a:r>
              <a:rPr b="0" lang="en-US" sz="2200" spc="-1" strike="noStrike">
                <a:solidFill>
                  <a:srgbClr val="808080"/>
                </a:solidFill>
                <a:latin typeface="Calibri"/>
                <a:ea typeface="Arial"/>
              </a:rPr>
              <a:t>[3] Cooray. V.: And introduction to lightning. Ney York: Springer, 2014. ISBN 9789401789370.</a:t>
            </a:r>
            <a:endParaRPr b="0" lang="en-US" sz="2200" spc="-1" strike="noStrike">
              <a:latin typeface="Arial"/>
            </a:endParaRPr>
          </a:p>
          <a:p>
            <a:pPr marL="228600" indent="-48240">
              <a:lnSpc>
                <a:spcPct val="100000"/>
              </a:lnSpc>
            </a:pPr>
            <a:r>
              <a:rPr b="0" lang="en-US" sz="2200" spc="-1" strike="noStrike">
                <a:solidFill>
                  <a:srgbClr val="808080"/>
                </a:solidFill>
                <a:latin typeface="Calibri"/>
                <a:ea typeface="Arial"/>
              </a:rPr>
              <a:t>[4] Bednář, J.: Pozoruhodné jevy v atmosféře: atmosférická optika, akustika a elektřina. Praha: Academia, 1989. ISBN 80-200-0054-2.</a:t>
            </a:r>
            <a:endParaRPr b="0" lang="en-US" sz="2200" spc="-1" strike="noStrike">
              <a:latin typeface="Arial"/>
            </a:endParaRPr>
          </a:p>
          <a:p>
            <a:pPr marL="228600" indent="-48240">
              <a:lnSpc>
                <a:spcPct val="100000"/>
              </a:lnSpc>
            </a:pPr>
            <a:r>
              <a:rPr b="0" lang="en-US" sz="2200" spc="-1" strike="noStrike">
                <a:solidFill>
                  <a:srgbClr val="808080"/>
                </a:solidFill>
                <a:latin typeface="Calibri"/>
                <a:ea typeface="DejaVu Sans"/>
              </a:rPr>
              <a:t>[5] I. Kolmasova, et al.: Lightning initiation: Strong pulses of VHF radiation accompany preliminary breakdown, Sci. Rep. 8, 3650 (2018)</a:t>
            </a:r>
            <a:endParaRPr b="0" lang="en-US" sz="2200" spc="-1" strike="noStrike">
              <a:latin typeface="Arial"/>
            </a:endParaRPr>
          </a:p>
          <a:p>
            <a:pPr marL="228600" indent="-48240">
              <a:lnSpc>
                <a:spcPct val="100000"/>
              </a:lnSpc>
            </a:pPr>
            <a:r>
              <a:rPr b="0" lang="en-US" sz="2200" spc="-1" strike="noStrike">
                <a:solidFill>
                  <a:srgbClr val="808080"/>
                </a:solidFill>
                <a:latin typeface="Calibri"/>
                <a:ea typeface="DejaVu Sans"/>
              </a:rPr>
              <a:t>[6] S. Coquillat, et al.: SAETTA: high resolution 3D mapping of the total lightning aktivity in the Mediterranean basin over Corsica, with a focus on a MCS event, Atmos. Meas. Tech. Discuss., in review (2019)</a:t>
            </a:r>
            <a:endParaRPr b="0" lang="en-US" sz="2200" spc="-1" strike="noStrike">
              <a:latin typeface="Arial"/>
            </a:endParaRPr>
          </a:p>
          <a:p>
            <a:pPr marL="228600" indent="-48240"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5" dur="indefinite" restart="never" nodeType="tmRoot">
          <p:childTnLst>
            <p:seq>
              <p:cTn id="1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1" descr=""/>
          <p:cNvPicPr/>
          <p:nvPr/>
        </p:nvPicPr>
        <p:blipFill>
          <a:blip r:embed="rId1"/>
          <a:stretch/>
        </p:blipFill>
        <p:spPr>
          <a:xfrm>
            <a:off x="7907760" y="2322000"/>
            <a:ext cx="2564280" cy="338868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838080" y="22932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1. Teorie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7B25DF45-D204-47EB-AC13-CDB726059123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Picture 134" descr=""/>
          <p:cNvPicPr/>
          <p:nvPr/>
        </p:nvPicPr>
        <p:blipFill>
          <a:blip r:embed="rId2"/>
          <a:stretch/>
        </p:blipFill>
        <p:spPr>
          <a:xfrm>
            <a:off x="1283040" y="2194560"/>
            <a:ext cx="5470920" cy="3479040"/>
          </a:xfrm>
          <a:prstGeom prst="rect">
            <a:avLst/>
          </a:prstGeom>
          <a:ln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2341440" y="5630040"/>
            <a:ext cx="3214080" cy="6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Typický bouřkový oblak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(Cumulonimbus)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[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Calibri"/>
                <a:ea typeface="Arial"/>
                <a:hlinkClick r:id="rId3"/>
              </a:rPr>
              <a:t>web: observatory.cz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]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7771680" y="5417280"/>
            <a:ext cx="2778480" cy="55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Arial"/>
              </a:rPr>
              <a:t>____________________________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  <a:ea typeface="Arial"/>
              </a:rPr>
              <a:t>Třípólový model rozložení náboje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2" name="CustomShape 6"/>
          <p:cNvSpPr/>
          <p:nvPr/>
        </p:nvSpPr>
        <p:spPr>
          <a:xfrm>
            <a:off x="1487160" y="1187640"/>
            <a:ext cx="9273240" cy="12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4200" spc="-1" strike="noStrike">
                <a:solidFill>
                  <a:srgbClr val="000000"/>
                </a:solidFill>
                <a:latin typeface="Calibri"/>
                <a:ea typeface="Calibri"/>
              </a:rPr>
              <a:t>1.1   Bouřkový oblak a jeho elektrifikace</a:t>
            </a:r>
            <a:endParaRPr b="0" lang="en-US" sz="4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09480" y="274680"/>
            <a:ext cx="1096992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4" name="Obrázek 3" descr=""/>
          <p:cNvPicPr/>
          <p:nvPr/>
        </p:nvPicPr>
        <p:blipFill>
          <a:blip r:embed="rId1"/>
          <a:stretch/>
        </p:blipFill>
        <p:spPr>
          <a:xfrm>
            <a:off x="5720760" y="3606480"/>
            <a:ext cx="3992040" cy="26989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6492240" y="3804480"/>
            <a:ext cx="912240" cy="820800"/>
          </a:xfrm>
          <a:prstGeom prst="roundRect">
            <a:avLst>
              <a:gd name="adj" fmla="val 16667"/>
            </a:avLst>
          </a:prstGeom>
          <a:solidFill>
            <a:srgbClr val="0070c0">
              <a:alpha val="32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3"/>
          <p:cNvSpPr/>
          <p:nvPr/>
        </p:nvSpPr>
        <p:spPr>
          <a:xfrm>
            <a:off x="6949440" y="4480560"/>
            <a:ext cx="1643760" cy="637920"/>
          </a:xfrm>
          <a:prstGeom prst="roundRect">
            <a:avLst>
              <a:gd name="adj" fmla="val 16667"/>
            </a:avLst>
          </a:prstGeom>
          <a:solidFill>
            <a:srgbClr val="0070c0">
              <a:alpha val="32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4"/>
          <p:cNvSpPr/>
          <p:nvPr/>
        </p:nvSpPr>
        <p:spPr>
          <a:xfrm>
            <a:off x="5943600" y="4480560"/>
            <a:ext cx="637920" cy="1771200"/>
          </a:xfrm>
          <a:prstGeom prst="roundRect">
            <a:avLst>
              <a:gd name="adj" fmla="val 16667"/>
            </a:avLst>
          </a:prstGeom>
          <a:solidFill>
            <a:srgbClr val="0070c0">
              <a:alpha val="32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5"/>
          <p:cNvSpPr/>
          <p:nvPr/>
        </p:nvSpPr>
        <p:spPr>
          <a:xfrm>
            <a:off x="8706240" y="4114800"/>
            <a:ext cx="637920" cy="2136960"/>
          </a:xfrm>
          <a:prstGeom prst="roundRect">
            <a:avLst>
              <a:gd name="adj" fmla="val 16667"/>
            </a:avLst>
          </a:prstGeom>
          <a:solidFill>
            <a:srgbClr val="0070c0">
              <a:alpha val="32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6"/>
          <p:cNvSpPr/>
          <p:nvPr/>
        </p:nvSpPr>
        <p:spPr>
          <a:xfrm>
            <a:off x="838440" y="36540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200" spc="-1" strike="noStrike">
                <a:solidFill>
                  <a:srgbClr val="000000"/>
                </a:solidFill>
                <a:latin typeface="Calibri"/>
                <a:ea typeface="Calibri"/>
              </a:rPr>
              <a:t>1.2  Typy bleskových výbojů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50" name="CustomShape 7"/>
          <p:cNvSpPr/>
          <p:nvPr/>
        </p:nvSpPr>
        <p:spPr>
          <a:xfrm>
            <a:off x="838080" y="1498320"/>
            <a:ext cx="10315440" cy="40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29840" indent="-31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Blesky oblak-oblak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cloud-to-cloud (CC) discharges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b="0" lang="en-US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„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uvnitř oblaku“ (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Intra-cloud (IC) discharges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b="0" lang="en-US" sz="24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„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mezioblačné“ (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Inter-cloud discharges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b="0" lang="en-US" sz="24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Blesky oblak-země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cloud-to-ground (CG) discharges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endParaRPr b="0" lang="en-US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Záporné blesky (90 – 95 %)</a:t>
            </a:r>
            <a:endParaRPr b="0" lang="en-US" sz="24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Kladné blesky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51" name="CustomShape 8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9"/>
          <p:cNvSpPr/>
          <p:nvPr/>
        </p:nvSpPr>
        <p:spPr>
          <a:xfrm>
            <a:off x="6019200" y="6229080"/>
            <a:ext cx="3214080" cy="6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Typy bleskových výbojů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3" name="CustomShape 10"/>
          <p:cNvSpPr/>
          <p:nvPr/>
        </p:nvSpPr>
        <p:spPr>
          <a:xfrm>
            <a:off x="8610840" y="635688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DAE77A62-7009-4D11-A550-27067A91517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8832960" y="1789200"/>
            <a:ext cx="2854080" cy="55612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 </a:t>
            </a:r>
            <a:r>
              <a:rPr b="0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= 1 ms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Iniciační fáze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 </a:t>
            </a:r>
            <a:r>
              <a:rPr b="0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= 1,1 ms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Vůdčí výboj (skokový)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 </a:t>
            </a:r>
            <a:r>
              <a:rPr b="0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= 20 ms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Vstřícný výboj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 </a:t>
            </a:r>
            <a:r>
              <a:rPr b="0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= 20,1 ms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Zpětný výboj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 </a:t>
            </a:r>
            <a:r>
              <a:rPr b="0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= 60 ms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Vůdčí výboj (spojitý)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216000" indent="-213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 </a:t>
            </a:r>
            <a:r>
              <a:rPr b="0" lang="en-U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= 62,05 ms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Následný zpětný výboj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8832960" y="5486400"/>
            <a:ext cx="2046240" cy="546480"/>
          </a:xfrm>
          <a:prstGeom prst="flowChartAlternateProcess">
            <a:avLst/>
          </a:prstGeom>
          <a:solidFill>
            <a:srgbClr val="5b9bd5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"/>
          <p:cNvSpPr/>
          <p:nvPr/>
        </p:nvSpPr>
        <p:spPr>
          <a:xfrm>
            <a:off x="8834400" y="4776840"/>
            <a:ext cx="2044800" cy="524520"/>
          </a:xfrm>
          <a:prstGeom prst="flowChartAlternateProcess">
            <a:avLst/>
          </a:prstGeom>
          <a:solidFill>
            <a:srgbClr val="ffff0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4"/>
          <p:cNvSpPr/>
          <p:nvPr/>
        </p:nvSpPr>
        <p:spPr>
          <a:xfrm>
            <a:off x="8832960" y="4078800"/>
            <a:ext cx="2046240" cy="491040"/>
          </a:xfrm>
          <a:prstGeom prst="flowChartAlternateProcess">
            <a:avLst/>
          </a:prstGeom>
          <a:solidFill>
            <a:srgbClr val="49c77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5"/>
          <p:cNvSpPr/>
          <p:nvPr/>
        </p:nvSpPr>
        <p:spPr>
          <a:xfrm>
            <a:off x="8832960" y="3324960"/>
            <a:ext cx="2046240" cy="513360"/>
          </a:xfrm>
          <a:prstGeom prst="flowChartAlternateProcess">
            <a:avLst/>
          </a:prstGeom>
          <a:solidFill>
            <a:srgbClr val="7030a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6"/>
          <p:cNvSpPr/>
          <p:nvPr/>
        </p:nvSpPr>
        <p:spPr>
          <a:xfrm>
            <a:off x="8832960" y="2596320"/>
            <a:ext cx="2046240" cy="546480"/>
          </a:xfrm>
          <a:prstGeom prst="flowChartAlternateProcess">
            <a:avLst/>
          </a:prstGeom>
          <a:solidFill>
            <a:srgbClr val="ffc00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7"/>
          <p:cNvSpPr/>
          <p:nvPr/>
        </p:nvSpPr>
        <p:spPr>
          <a:xfrm>
            <a:off x="8832960" y="1878120"/>
            <a:ext cx="2046240" cy="497160"/>
          </a:xfrm>
          <a:prstGeom prst="flowChartAlternateProcess">
            <a:avLst/>
          </a:prstGeom>
          <a:solidFill>
            <a:srgbClr val="ed7d31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Picture 150" descr=""/>
          <p:cNvPicPr/>
          <p:nvPr/>
        </p:nvPicPr>
        <p:blipFill>
          <a:blip r:embed="rId1"/>
          <a:stretch/>
        </p:blipFill>
        <p:spPr>
          <a:xfrm>
            <a:off x="1479600" y="1880640"/>
            <a:ext cx="6581520" cy="4315680"/>
          </a:xfrm>
          <a:prstGeom prst="rect">
            <a:avLst/>
          </a:prstGeom>
          <a:ln>
            <a:noFill/>
          </a:ln>
        </p:spPr>
      </p:pic>
      <p:sp>
        <p:nvSpPr>
          <p:cNvPr id="162" name="CustomShape 8"/>
          <p:cNvSpPr/>
          <p:nvPr/>
        </p:nvSpPr>
        <p:spPr>
          <a:xfrm>
            <a:off x="4107960" y="1828800"/>
            <a:ext cx="1118160" cy="1424880"/>
          </a:xfrm>
          <a:prstGeom prst="flowChartAlternateProcess">
            <a:avLst/>
          </a:prstGeom>
          <a:solidFill>
            <a:srgbClr val="ffc00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9"/>
          <p:cNvSpPr/>
          <p:nvPr/>
        </p:nvSpPr>
        <p:spPr>
          <a:xfrm>
            <a:off x="2851200" y="3252960"/>
            <a:ext cx="1424880" cy="1408320"/>
          </a:xfrm>
          <a:prstGeom prst="flowChartAlternateProcess">
            <a:avLst/>
          </a:prstGeom>
          <a:solidFill>
            <a:srgbClr val="7030a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0"/>
          <p:cNvSpPr/>
          <p:nvPr/>
        </p:nvSpPr>
        <p:spPr>
          <a:xfrm>
            <a:off x="4131360" y="3255840"/>
            <a:ext cx="1460880" cy="1425960"/>
          </a:xfrm>
          <a:prstGeom prst="flowChartAlternateProcess">
            <a:avLst/>
          </a:prstGeom>
          <a:solidFill>
            <a:srgbClr val="49c77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11"/>
          <p:cNvSpPr/>
          <p:nvPr/>
        </p:nvSpPr>
        <p:spPr>
          <a:xfrm>
            <a:off x="2851200" y="4717080"/>
            <a:ext cx="1150560" cy="1425960"/>
          </a:xfrm>
          <a:prstGeom prst="flowChartAlternateProcess">
            <a:avLst/>
          </a:prstGeom>
          <a:solidFill>
            <a:srgbClr val="ffff00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12"/>
          <p:cNvSpPr/>
          <p:nvPr/>
        </p:nvSpPr>
        <p:spPr>
          <a:xfrm>
            <a:off x="6759000" y="4765680"/>
            <a:ext cx="1338120" cy="1394640"/>
          </a:xfrm>
          <a:prstGeom prst="flowChartAlternateProcess">
            <a:avLst/>
          </a:prstGeom>
          <a:solidFill>
            <a:srgbClr val="5b9bd5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3"/>
          <p:cNvSpPr/>
          <p:nvPr/>
        </p:nvSpPr>
        <p:spPr>
          <a:xfrm>
            <a:off x="2831760" y="1824120"/>
            <a:ext cx="1186560" cy="1426680"/>
          </a:xfrm>
          <a:prstGeom prst="flowChartAlternateProcess">
            <a:avLst/>
          </a:prstGeom>
          <a:solidFill>
            <a:srgbClr val="ed7d31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4"/>
          <p:cNvSpPr/>
          <p:nvPr/>
        </p:nvSpPr>
        <p:spPr>
          <a:xfrm>
            <a:off x="8611200" y="635724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E63DA9A5-442B-46BF-86F7-7068CF2F0BB2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9" name="CustomShape 15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16"/>
          <p:cNvSpPr/>
          <p:nvPr/>
        </p:nvSpPr>
        <p:spPr>
          <a:xfrm>
            <a:off x="838800" y="509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1.3  Typický časový vývoj záporného  bleskového výboje typu oblak-země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1" name="CustomShape 17"/>
          <p:cNvSpPr/>
          <p:nvPr/>
        </p:nvSpPr>
        <p:spPr>
          <a:xfrm>
            <a:off x="1704960" y="6157080"/>
            <a:ext cx="6124320" cy="6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Arial"/>
              </a:rPr>
              <a:t>Typický časový vývoj bleskového výboje typu oblak-země [Rakov a Uman, 2003]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0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 rot="1228200">
            <a:off x="11037240" y="1262160"/>
            <a:ext cx="343440" cy="532440"/>
          </a:xfrm>
          <a:prstGeom prst="lightningBolt">
            <a:avLst/>
          </a:prstGeom>
          <a:solidFill>
            <a:srgbClr val="f6e50a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609480" y="274680"/>
            <a:ext cx="10969920" cy="11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3"/>
          <p:cNvSpPr/>
          <p:nvPr/>
        </p:nvSpPr>
        <p:spPr>
          <a:xfrm>
            <a:off x="838440" y="36540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200" spc="-1" strike="noStrike">
                <a:solidFill>
                  <a:srgbClr val="000000"/>
                </a:solidFill>
                <a:latin typeface="Calibri"/>
                <a:ea typeface="Calibri"/>
              </a:rPr>
              <a:t>1.4  Vznik bleskového výboje?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5"/>
          <p:cNvSpPr/>
          <p:nvPr/>
        </p:nvSpPr>
        <p:spPr>
          <a:xfrm>
            <a:off x="8610840" y="635688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A12FB1CF-243F-46AF-93A2-61ED5111F380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77" name="Picture 5" descr=""/>
          <p:cNvPicPr/>
          <p:nvPr/>
        </p:nvPicPr>
        <p:blipFill>
          <a:blip r:embed="rId1"/>
          <a:stretch/>
        </p:blipFill>
        <p:spPr>
          <a:xfrm>
            <a:off x="9487440" y="876240"/>
            <a:ext cx="1701000" cy="1099440"/>
          </a:xfrm>
          <a:prstGeom prst="rect">
            <a:avLst/>
          </a:prstGeom>
          <a:ln>
            <a:noFill/>
          </a:ln>
        </p:spPr>
      </p:pic>
      <p:sp>
        <p:nvSpPr>
          <p:cNvPr id="178" name="CustomShape 6"/>
          <p:cNvSpPr/>
          <p:nvPr/>
        </p:nvSpPr>
        <p:spPr>
          <a:xfrm>
            <a:off x="838440" y="1498320"/>
            <a:ext cx="4034880" cy="40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Balónová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měření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→ </a:t>
            </a:r>
            <a:r>
              <a:rPr b="0" lang="en-US" sz="2800" spc="-1" strike="noStrike" u="sng">
                <a:solidFill>
                  <a:srgbClr val="000000"/>
                </a:solidFill>
                <a:uFillTx/>
                <a:latin typeface="Cantarell"/>
                <a:ea typeface="Cantarell"/>
              </a:rPr>
              <a:t>elektrické pole</a:t>
            </a:r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v </a:t>
            </a:r>
            <a:r>
              <a:rPr b="0" lang="en-US" sz="2800" spc="-1" strike="noStrike" u="sng">
                <a:solidFill>
                  <a:srgbClr val="000000"/>
                </a:solidFill>
                <a:uFillTx/>
                <a:latin typeface="Cantarell"/>
                <a:ea typeface="Cantarell"/>
              </a:rPr>
              <a:t>bouřkovém oblaku</a:t>
            </a:r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: </a:t>
            </a:r>
            <a:br/>
            <a:r>
              <a:rPr b="1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100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–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150 kV/m</a:t>
            </a:r>
            <a:endParaRPr b="0" lang="en-US" sz="28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800" spc="-1" strike="noStrike" u="sng">
                <a:solidFill>
                  <a:srgbClr val="000000"/>
                </a:solidFill>
                <a:uFillTx/>
                <a:latin typeface="Cantarell"/>
                <a:ea typeface="Calibri"/>
              </a:rPr>
              <a:t>Kritická</a:t>
            </a:r>
            <a:r>
              <a:rPr b="0" lang="en-US" sz="2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 hodnota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 pole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v oblaku nutná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pro </a:t>
            </a:r>
            <a:r>
              <a:rPr b="0" lang="en-US" sz="28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průraz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:  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Calibri"/>
              </a:rPr>
              <a:t>̴500 kV/m</a:t>
            </a:r>
            <a:endParaRPr b="0" lang="en-US" sz="2800" spc="-1" strike="noStrike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1414"/>
              </a:spcBef>
            </a:pPr>
            <a:br/>
            <a:r>
              <a:rPr b="1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→</a:t>
            </a:r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musí docházet k snížení kritické hodnoty el. pole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9" name="CustomShape 7"/>
          <p:cNvSpPr/>
          <p:nvPr/>
        </p:nvSpPr>
        <p:spPr>
          <a:xfrm>
            <a:off x="5726160" y="1710720"/>
            <a:ext cx="5180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5e4c9d"/>
                </a:solidFill>
                <a:latin typeface="Cantarell"/>
                <a:ea typeface="Cantarell"/>
              </a:rPr>
              <a:t>→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80" name="CustomShape 8"/>
          <p:cNvSpPr/>
          <p:nvPr/>
        </p:nvSpPr>
        <p:spPr>
          <a:xfrm>
            <a:off x="6180840" y="1818000"/>
            <a:ext cx="4687920" cy="60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9800">
              <a:lnSpc>
                <a:spcPct val="100000"/>
              </a:lnSpc>
              <a:spcBef>
                <a:spcPts val="1414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Cantarell"/>
              </a:rPr>
              <a:t>Teorie ubíhajících elektronů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1" name="CustomShape 9"/>
          <p:cNvSpPr/>
          <p:nvPr/>
        </p:nvSpPr>
        <p:spPr>
          <a:xfrm>
            <a:off x="6310080" y="2517120"/>
            <a:ext cx="4687920" cy="40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9800">
              <a:lnSpc>
                <a:spcPct val="100000"/>
              </a:lnSpc>
              <a:spcBef>
                <a:spcPts val="1414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Původ: kosmické záření</a:t>
            </a:r>
            <a:endParaRPr b="0" lang="en-US" sz="2800" spc="-1" strike="noStrike">
              <a:latin typeface="Arial"/>
            </a:endParaRPr>
          </a:p>
          <a:p>
            <a:pPr marL="109800">
              <a:lnSpc>
                <a:spcPct val="100000"/>
              </a:lnSpc>
              <a:spcBef>
                <a:spcPts val="1414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- přítomnost ubíhajících elektronů → lokální zvýšení ionizace → snížení kritické hodnoty el. pole → možný </a:t>
            </a:r>
            <a:r>
              <a:rPr b="1" lang="en-US" sz="2800" spc="-1" strike="noStrike">
                <a:solidFill>
                  <a:srgbClr val="000000"/>
                </a:solidFill>
                <a:latin typeface="Cantarell"/>
                <a:ea typeface="Cantarell"/>
              </a:rPr>
              <a:t>vznik výboje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2" name="CustomShape 10"/>
          <p:cNvSpPr/>
          <p:nvPr/>
        </p:nvSpPr>
        <p:spPr>
          <a:xfrm>
            <a:off x="6670800" y="5458320"/>
            <a:ext cx="4257000" cy="15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09800">
              <a:lnSpc>
                <a:spcPct val="100000"/>
              </a:lnSpc>
              <a:spcBef>
                <a:spcPts val="1414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Cantarell"/>
                <a:ea typeface="Calibri"/>
              </a:rPr>
              <a:t>Potřeba studovat </a:t>
            </a:r>
            <a:br/>
            <a:r>
              <a:rPr b="1" lang="en-US" sz="2800" spc="-1" strike="noStrike">
                <a:solidFill>
                  <a:srgbClr val="000000"/>
                </a:solidFill>
                <a:latin typeface="Cantarell"/>
                <a:ea typeface="Calibri"/>
              </a:rPr>
              <a:t>  iniciační fázi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3" name="CustomShape 11"/>
          <p:cNvSpPr/>
          <p:nvPr/>
        </p:nvSpPr>
        <p:spPr>
          <a:xfrm>
            <a:off x="6266520" y="5359680"/>
            <a:ext cx="51804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5e4c9d"/>
                </a:solidFill>
                <a:latin typeface="Cantarell"/>
                <a:ea typeface="Cantarell"/>
              </a:rPr>
              <a:t>→</a:t>
            </a:r>
            <a:endParaRPr b="0" lang="en-US" sz="4000" spc="-1" strike="noStrike"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838080" y="32904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2. Cíle práce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838080" y="1336680"/>
            <a:ext cx="10498320" cy="406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Provést analýzu tzv.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iniciačních pulsů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a za nimi následujících pulzů tzv.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zpětných výbojů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nalezených v datech zaznamenaných zařízením Ústavu fyziky atmosféry AV ČR umístěným na severním cípu ostrova Korsika</a:t>
            </a:r>
            <a:endParaRPr b="0" lang="en-US" sz="2400" spc="-1" strike="noStrike">
              <a:latin typeface="Arial"/>
            </a:endParaRPr>
          </a:p>
          <a:p>
            <a:pPr marL="432000" indent="-32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Na základě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časové shody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záznamů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ÚFA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a detekční sítě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EUCLID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nalézt:</a:t>
            </a:r>
            <a:endParaRPr b="0" lang="en-US" sz="24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polohu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zaznamenaných výbojů</a:t>
            </a:r>
            <a:endParaRPr b="0" lang="en-US" sz="24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Symbol"/>
              <a:buChar char="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polaritu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velikost špičkového proudu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zpětným výbojem</a:t>
            </a:r>
            <a:endParaRPr b="0" lang="en-US" sz="2400" spc="-1" strike="noStrike">
              <a:latin typeface="Arial"/>
            </a:endParaRPr>
          </a:p>
          <a:p>
            <a:pPr marL="432000" indent="-32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Pro vybrané bleskové výboje nalézt v SAETTA (měřící systém Lightning mapping array) datech časově relevantní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VHF zdroje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a ty poté využít k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3D mapování vývoje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jednotlivých bleskových výbojů uvnitř bouřkového oblaku. </a:t>
            </a:r>
            <a:endParaRPr b="0" lang="en-US" sz="2400" spc="-1" strike="noStrike">
              <a:latin typeface="Arial"/>
            </a:endParaRPr>
          </a:p>
          <a:p>
            <a:pPr marL="432000" indent="-321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Stanovit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výšku VHF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zdrojů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časově odpovídajících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výskytu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iniciačních pulsů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a prozkoumat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závislost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této výšky na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dalších parametrech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 daného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výboje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E142657-882E-4157-BFAA-B32436F6BE09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172" descr=""/>
          <p:cNvPicPr/>
          <p:nvPr/>
        </p:nvPicPr>
        <p:blipFill>
          <a:blip r:embed="rId1"/>
          <a:stretch/>
        </p:blipFill>
        <p:spPr>
          <a:xfrm>
            <a:off x="3125520" y="1458360"/>
            <a:ext cx="7953120" cy="254736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2"/>
          <p:cNvSpPr/>
          <p:nvPr/>
        </p:nvSpPr>
        <p:spPr>
          <a:xfrm>
            <a:off x="8610840" y="635688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3E4415A3-3738-4224-802E-59A90DB6A5FA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838440" y="36540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3. Měření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92" name="Picture 176" descr=""/>
          <p:cNvPicPr/>
          <p:nvPr/>
        </p:nvPicPr>
        <p:blipFill>
          <a:blip r:embed="rId2"/>
          <a:stretch/>
        </p:blipFill>
        <p:spPr>
          <a:xfrm>
            <a:off x="762120" y="1309680"/>
            <a:ext cx="2150640" cy="300888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3857040" y="3982680"/>
            <a:ext cx="7130160" cy="66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Typický časový průběh iniciační fáze a prvního zpětného výboje v magnetickém poli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762120" y="4275000"/>
            <a:ext cx="2150640" cy="47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Anténa SLAVIA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Arial"/>
              </a:rPr>
              <a:t>[web: bleska.ufa.cas.cz]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95" name="CustomShape 6"/>
          <p:cNvSpPr/>
          <p:nvPr/>
        </p:nvSpPr>
        <p:spPr>
          <a:xfrm>
            <a:off x="1554840" y="5083920"/>
            <a:ext cx="9191520" cy="115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3840" algn="ctr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Calibri"/>
              </a:rPr>
              <a:t>EUCLID (Météorage) </a:t>
            </a:r>
            <a:r>
              <a:rPr b="0" lang="en-US" sz="2500" spc="-1" strike="noStrike">
                <a:solidFill>
                  <a:srgbClr val="000000"/>
                </a:solidFill>
                <a:latin typeface="Cantarell"/>
                <a:ea typeface="Cantarell"/>
              </a:rPr>
              <a:t>→ p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Calibri"/>
              </a:rPr>
              <a:t>oloha, polarita a 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Calibri"/>
              </a:rPr>
              <a:t>špičkový proud</a:t>
            </a:r>
            <a:endParaRPr b="0" lang="en-US" sz="2500" spc="-1" strike="noStrike">
              <a:latin typeface="Arial"/>
            </a:endParaRPr>
          </a:p>
          <a:p>
            <a:pPr marL="216000" indent="-213840" algn="ctr">
              <a:lnSpc>
                <a:spcPct val="9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DejaVu Sans"/>
              </a:rPr>
              <a:t>SAETTA (měřící systém Lightning mapping array) 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Cantarell"/>
              </a:rPr>
              <a:t>→ VHF zdroje </a:t>
            </a:r>
            <a:br/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Cantarell"/>
              </a:rPr>
              <a:t>a jejich výška </a:t>
            </a:r>
            <a:r>
              <a:rPr b="0" lang="en-US" sz="25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500" spc="-1" strike="noStrike"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9343440" y="1458360"/>
            <a:ext cx="1003680" cy="1999800"/>
          </a:xfrm>
          <a:prstGeom prst="roundRect">
            <a:avLst>
              <a:gd name="adj" fmla="val 16667"/>
            </a:avLst>
          </a:prstGeom>
          <a:solidFill>
            <a:srgbClr val="49c770">
              <a:alpha val="23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8"/>
          <p:cNvSpPr/>
          <p:nvPr/>
        </p:nvSpPr>
        <p:spPr>
          <a:xfrm>
            <a:off x="4420800" y="1687320"/>
            <a:ext cx="1445760" cy="1094760"/>
          </a:xfrm>
          <a:prstGeom prst="flowChartAlternateProcess">
            <a:avLst/>
          </a:prstGeom>
          <a:solidFill>
            <a:srgbClr val="ed7d31">
              <a:alpha val="25000"/>
            </a:srgbClr>
          </a:solidFill>
          <a:ln cap="rnd" w="25560">
            <a:solidFill>
              <a:srgbClr val="325490"/>
            </a:solidFill>
            <a:custDash>
              <a:ds d="400000" sp="30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1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1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82" descr=""/>
          <p:cNvPicPr/>
          <p:nvPr/>
        </p:nvPicPr>
        <p:blipFill>
          <a:blip r:embed="rId1"/>
          <a:stretch/>
        </p:blipFill>
        <p:spPr>
          <a:xfrm>
            <a:off x="5525280" y="1632600"/>
            <a:ext cx="6176880" cy="440352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4FDB302-E5CF-4907-BEDC-54B6E135F3AD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r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/21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0" y="177480"/>
            <a:ext cx="12189600" cy="185040"/>
          </a:xfrm>
          <a:prstGeom prst="rect">
            <a:avLst/>
          </a:prstGeom>
          <a:solidFill>
            <a:srgbClr val="5e4c9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3"/>
          <p:cNvSpPr/>
          <p:nvPr/>
        </p:nvSpPr>
        <p:spPr>
          <a:xfrm>
            <a:off x="838800" y="365760"/>
            <a:ext cx="1051308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libri"/>
              </a:rPr>
              <a:t>4. Výsledky (všechny výboje)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914400" y="1645920"/>
            <a:ext cx="383868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MathJax_Main"/>
              </a:rPr>
              <a:t>Korsika: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MathJax_Main"/>
              </a:rPr>
              <a:t>září 2015 – prosinec 2015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8451720" y="2377440"/>
            <a:ext cx="255816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Většina případů: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T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&lt; 10 ms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4" name="CustomShape 6"/>
          <p:cNvSpPr/>
          <p:nvPr/>
        </p:nvSpPr>
        <p:spPr>
          <a:xfrm rot="5418000">
            <a:off x="7531200" y="2010600"/>
            <a:ext cx="374760" cy="2190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7"/>
          <p:cNvSpPr/>
          <p:nvPr/>
        </p:nvSpPr>
        <p:spPr>
          <a:xfrm>
            <a:off x="5680080" y="5850720"/>
            <a:ext cx="6399000" cy="4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⟨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T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⟩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≐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11 ms          med(</a:t>
            </a:r>
            <a:r>
              <a:rPr b="0" i="1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T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) </a:t>
            </a:r>
            <a:r>
              <a:rPr b="0" lang="en-US" sz="2400" spc="-1" strike="noStrike">
                <a:solidFill>
                  <a:srgbClr val="3465a4"/>
                </a:solidFill>
                <a:latin typeface="MathJax_Main"/>
                <a:ea typeface="MathJax_Main"/>
              </a:rPr>
              <a:t>≐</a:t>
            </a:r>
            <a:r>
              <a:rPr b="0" lang="en-US" sz="2400" spc="-1" strike="noStrike">
                <a:solidFill>
                  <a:srgbClr val="3465a4"/>
                </a:solidFill>
                <a:latin typeface="Calibri"/>
                <a:ea typeface="MathJax_Main"/>
              </a:rPr>
              <a:t> 4 ms   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6" name="CustomShape 8"/>
          <p:cNvSpPr/>
          <p:nvPr/>
        </p:nvSpPr>
        <p:spPr>
          <a:xfrm>
            <a:off x="822960" y="2957400"/>
            <a:ext cx="4455720" cy="252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MathJax_Main"/>
              </a:rPr>
              <a:t>Celkem 655 bleskových výbojů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MathJax_Main"/>
              </a:rPr>
              <a:t>Identifikovány iniciační pulzy a pulzy zpětných výbojů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lvl="2" marL="648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MathJax_Main"/>
              </a:rPr>
              <a:t>Pro 209 případů navíc data od Météorage</a:t>
            </a:r>
            <a:endParaRPr b="0" lang="en-US" sz="2400" spc="-1" strike="noStrike">
              <a:latin typeface="Arial"/>
            </a:endParaRPr>
          </a:p>
          <a:p>
            <a:pPr lvl="3" marL="11052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 34 případů výška VHF zdrojů od SAETTA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Application>LibreOffice/6.0.7.3$Linux_X86_64 LibreOffice_project/00m0$Build-3</Application>
  <Words>1192</Words>
  <Paragraphs>193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</dc:creator>
  <dc:description/>
  <dc:language>en-US</dc:language>
  <cp:lastModifiedBy/>
  <dcterms:modified xsi:type="dcterms:W3CDTF">2020-02-07T12:27:31Z</dcterms:modified>
  <cp:revision>254</cp:revision>
  <dc:subject/>
  <dc:title>Měření energií ubíhajících elektronů na tokamaku GOLEM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