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5" r:id="rId3"/>
    <p:sldMasterId id="214748365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Arial Narrow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regular.fntdata"/><Relationship Id="rId11" Type="http://schemas.openxmlformats.org/officeDocument/2006/relationships/slide" Target="slides/slide6.xml"/><Relationship Id="rId22" Type="http://schemas.openxmlformats.org/officeDocument/2006/relationships/font" Target="fonts/ArialNarrow-italic.fntdata"/><Relationship Id="rId10" Type="http://schemas.openxmlformats.org/officeDocument/2006/relationships/slide" Target="slides/slide5.xml"/><Relationship Id="rId21" Type="http://schemas.openxmlformats.org/officeDocument/2006/relationships/font" Target="fonts/ArialNarrow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ArialNarrow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0cdb327be_1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70cdb327be_1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70c430b47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70c430b47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70c430b47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70c430b47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70c430b471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70c430b471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56328e1d2_1_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g756328e1d2_1_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0c430b47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70c430b47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67e93def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67e93def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6836d1bd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6836d1bd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6836d1bd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6836d1bd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6836d1bd9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76836d1bd9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76836d1bd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76836d1bd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0c430b471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0c430b47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6836d1bd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6836d1bd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8.jpg"/><Relationship Id="rId7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5" Type="http://schemas.openxmlformats.org/officeDocument/2006/relationships/image" Target="../media/image4.png"/><Relationship Id="rId6" Type="http://schemas.openxmlformats.org/officeDocument/2006/relationships/image" Target="../media/image7.png"/><Relationship Id="rId7" Type="http://schemas.openxmlformats.org/officeDocument/2006/relationships/image" Target="../media/image9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Name of presentation" id="12" name="Google Shape;12;p2" title="Name of presentation"/>
          <p:cNvSpPr txBox="1"/>
          <p:nvPr>
            <p:ph type="ctrTitle"/>
          </p:nvPr>
        </p:nvSpPr>
        <p:spPr>
          <a:xfrm>
            <a:off x="311700" y="954525"/>
            <a:ext cx="8520600" cy="18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fault_slide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b="1" sz="24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0" y="950700"/>
            <a:ext cx="9144000" cy="3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 rtl="0">
              <a:spcBef>
                <a:spcPts val="160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 rtl="0">
              <a:spcBef>
                <a:spcPts val="160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 rtl="0">
              <a:spcBef>
                <a:spcPts val="160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 rtl="0">
              <a:spcBef>
                <a:spcPts val="1600"/>
              </a:spcBef>
              <a:spcAft>
                <a:spcPts val="160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18" name="Google Shape;18;p3"/>
          <p:cNvSpPr txBox="1"/>
          <p:nvPr/>
        </p:nvSpPr>
        <p:spPr>
          <a:xfrm>
            <a:off x="25775" y="4824050"/>
            <a:ext cx="7947300" cy="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O. Grover: Enhanced confinement 	FTTF winter workshop / January 2020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/8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/o machine">
  <p:cSld name="Content w/o machin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30965" y="139775"/>
            <a:ext cx="452932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359569" y="141479"/>
            <a:ext cx="7847940" cy="48022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CB3"/>
              </a:buClr>
              <a:buSzPts val="2400"/>
              <a:buFont typeface="Arial Narrow"/>
              <a:buNone/>
              <a:defRPr b="1" i="0" sz="2400" u="none" cap="none" strike="noStrike">
                <a:solidFill>
                  <a:srgbClr val="326CB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cxnSp>
        <p:nvCxnSpPr>
          <p:cNvPr id="27" name="Google Shape;27;p5"/>
          <p:cNvCxnSpPr/>
          <p:nvPr/>
        </p:nvCxnSpPr>
        <p:spPr>
          <a:xfrm>
            <a:off x="359569" y="682326"/>
            <a:ext cx="8424862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359569" y="819130"/>
            <a:ext cx="8424863" cy="38319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359569" y="4767263"/>
            <a:ext cx="8365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1359000" y="4767263"/>
            <a:ext cx="6426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7975800" y="4767263"/>
            <a:ext cx="810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AUG">
  <p:cSld name="Content AUG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92487" y="143343"/>
            <a:ext cx="455582" cy="4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>
            <a:off x="359569" y="141479"/>
            <a:ext cx="7127081" cy="48022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CB3"/>
              </a:buClr>
              <a:buSzPts val="2400"/>
              <a:buFont typeface="Arial Narrow"/>
              <a:buNone/>
              <a:defRPr b="1" i="0" sz="2400" u="none" cap="none" strike="noStrike">
                <a:solidFill>
                  <a:srgbClr val="326CB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59569" y="816769"/>
            <a:ext cx="8424863" cy="383381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cxnSp>
        <p:nvCxnSpPr>
          <p:cNvPr id="36" name="Google Shape;36;p6"/>
          <p:cNvCxnSpPr/>
          <p:nvPr/>
        </p:nvCxnSpPr>
        <p:spPr>
          <a:xfrm>
            <a:off x="359569" y="682326"/>
            <a:ext cx="8424862" cy="0"/>
          </a:xfrm>
          <a:prstGeom prst="straightConnector1">
            <a:avLst/>
          </a:prstGeom>
          <a:solidFill>
            <a:schemeClr val="accent1"/>
          </a:solidFill>
          <a:ln cap="flat" cmpd="sng" w="1270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59569" y="4767263"/>
            <a:ext cx="8365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1359000" y="4767263"/>
            <a:ext cx="6426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7975800" y="4767263"/>
            <a:ext cx="810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0" name="Google Shape;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30965" y="139775"/>
            <a:ext cx="452932" cy="405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rofusion_logo.png" id="41" name="Google Shape;4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08897" y="159494"/>
            <a:ext cx="1500666" cy="3883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Title AUG w/o acknowledgement">
  <p:cSld name="6_Title AUG w/o acknowledgem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1149858" y="2767692"/>
            <a:ext cx="6858000" cy="8960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type="title"/>
          </p:nvPr>
        </p:nvSpPr>
        <p:spPr>
          <a:xfrm>
            <a:off x="1149858" y="1126439"/>
            <a:ext cx="6858000" cy="15415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Narrow"/>
              <a:buNone/>
              <a:defRPr b="1" i="0" sz="3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45" name="Google Shape;45;p7"/>
          <p:cNvGrpSpPr/>
          <p:nvPr/>
        </p:nvGrpSpPr>
        <p:grpSpPr>
          <a:xfrm>
            <a:off x="1917071" y="3963386"/>
            <a:ext cx="5514892" cy="557644"/>
            <a:chOff x="2556095" y="5284515"/>
            <a:chExt cx="7353189" cy="743526"/>
          </a:xfrm>
        </p:grpSpPr>
        <p:pic>
          <p:nvPicPr>
            <p:cNvPr id="46" name="Google Shape;46;p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5602595" y="5284515"/>
              <a:ext cx="729332" cy="74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Google Shape;47;p7"/>
            <p:cNvPicPr preferRelativeResize="0"/>
            <p:nvPr/>
          </p:nvPicPr>
          <p:blipFill rotWithShape="1">
            <a:blip r:embed="rId3">
              <a:alphaModFix/>
            </a:blip>
            <a:srcRect b="17143" l="11072" r="11000" t="14016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urofusion_logo.png" id="48" name="Google Shape;4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4210" y="143328"/>
            <a:ext cx="432000" cy="38403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/>
          <p:nvPr>
            <p:ph idx="10" type="dt"/>
          </p:nvPr>
        </p:nvSpPr>
        <p:spPr>
          <a:xfrm>
            <a:off x="359569" y="4767263"/>
            <a:ext cx="8365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1359000" y="4767263"/>
            <a:ext cx="6426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7975800" y="4767263"/>
            <a:ext cx="810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7026" y="144821"/>
            <a:ext cx="1788762" cy="3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AUG w/ acknowledgement">
  <p:cSld name="7_Title AUG w/ acknowledgem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4209" y="143327"/>
            <a:ext cx="432000" cy="3840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8"/>
          <p:cNvSpPr txBox="1"/>
          <p:nvPr>
            <p:ph idx="1" type="subTitle"/>
          </p:nvPr>
        </p:nvSpPr>
        <p:spPr>
          <a:xfrm>
            <a:off x="1143000" y="2571750"/>
            <a:ext cx="6858000" cy="89602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type="title"/>
          </p:nvPr>
        </p:nvSpPr>
        <p:spPr>
          <a:xfrm>
            <a:off x="1143000" y="930497"/>
            <a:ext cx="6858000" cy="15415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Narrow"/>
              <a:buNone/>
              <a:defRPr b="1" i="0" sz="3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1946" y="3616034"/>
            <a:ext cx="546999" cy="557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4">
            <a:alphaModFix/>
          </a:blip>
          <a:srcRect b="17143" l="11072" r="11000" t="14016"/>
          <a:stretch/>
        </p:blipFill>
        <p:spPr>
          <a:xfrm>
            <a:off x="1917071" y="3726798"/>
            <a:ext cx="1089589" cy="3717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urofusion_logo.png" id="60" name="Google Shape;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31297" y="3710169"/>
            <a:ext cx="1500666" cy="3883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" name="Google Shape;61;p8"/>
          <p:cNvGrpSpPr/>
          <p:nvPr/>
        </p:nvGrpSpPr>
        <p:grpSpPr>
          <a:xfrm>
            <a:off x="1448179" y="4419724"/>
            <a:ext cx="6325814" cy="425077"/>
            <a:chOff x="507813" y="5834863"/>
            <a:chExt cx="8135786" cy="566770"/>
          </a:xfrm>
        </p:grpSpPr>
        <p:pic>
          <p:nvPicPr>
            <p:cNvPr id="62" name="Google Shape;62;p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7813" y="5834863"/>
              <a:ext cx="560411" cy="3737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8"/>
            <p:cNvSpPr txBox="1"/>
            <p:nvPr/>
          </p:nvSpPr>
          <p:spPr>
            <a:xfrm>
              <a:off x="1068224" y="5834863"/>
              <a:ext cx="7575375" cy="5667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rPr b="0" i="0" lang="en-GB" sz="8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This work has been carried out within the framework of the EUROfusion Consortium and has received funding from the Euratom research and training programme 2014-2018 and 2019-2020 under grant agreement No 633053. The views and opinions expressed herein do not necessarily reflect those of the European Commission.</a:t>
              </a:r>
              <a:endParaRPr b="0" i="0" sz="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64" name="Google Shape;64;p8"/>
          <p:cNvSpPr txBox="1"/>
          <p:nvPr>
            <p:ph idx="10" type="dt"/>
          </p:nvPr>
        </p:nvSpPr>
        <p:spPr>
          <a:xfrm>
            <a:off x="359569" y="4767263"/>
            <a:ext cx="8365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8"/>
          <p:cNvSpPr txBox="1"/>
          <p:nvPr>
            <p:ph idx="11" type="ftr"/>
          </p:nvPr>
        </p:nvSpPr>
        <p:spPr>
          <a:xfrm>
            <a:off x="1359000" y="4767263"/>
            <a:ext cx="6426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7975800" y="4767263"/>
            <a:ext cx="810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17026" y="144821"/>
            <a:ext cx="1788762" cy="38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8_Title AUG w/o acknowledgement w/ image">
  <p:cSld name="8_Title AUG w/o acknowledgement w/ imag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44211" y="143328"/>
            <a:ext cx="432000" cy="38403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9"/>
          <p:cNvSpPr txBox="1"/>
          <p:nvPr>
            <p:ph idx="10" type="dt"/>
          </p:nvPr>
        </p:nvSpPr>
        <p:spPr>
          <a:xfrm>
            <a:off x="359569" y="4867890"/>
            <a:ext cx="810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sz="8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1360384" y="4866423"/>
            <a:ext cx="6423232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sz="800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7974431" y="4867889"/>
            <a:ext cx="810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9"/>
          <p:cNvSpPr txBox="1"/>
          <p:nvPr>
            <p:ph idx="1" type="subTitle"/>
          </p:nvPr>
        </p:nvSpPr>
        <p:spPr>
          <a:xfrm>
            <a:off x="1143000" y="1882854"/>
            <a:ext cx="6858000" cy="50783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9"/>
          <p:cNvSpPr txBox="1"/>
          <p:nvPr>
            <p:ph type="title"/>
          </p:nvPr>
        </p:nvSpPr>
        <p:spPr>
          <a:xfrm>
            <a:off x="1143000" y="852185"/>
            <a:ext cx="6858000" cy="98729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Narrow"/>
              <a:buNone/>
              <a:defRPr b="1" i="0" sz="33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grpSp>
        <p:nvGrpSpPr>
          <p:cNvPr id="75" name="Google Shape;75;p9"/>
          <p:cNvGrpSpPr/>
          <p:nvPr/>
        </p:nvGrpSpPr>
        <p:grpSpPr>
          <a:xfrm>
            <a:off x="1917483" y="2526340"/>
            <a:ext cx="5514892" cy="557644"/>
            <a:chOff x="2556095" y="5284515"/>
            <a:chExt cx="7353189" cy="743526"/>
          </a:xfrm>
        </p:grpSpPr>
        <p:pic>
          <p:nvPicPr>
            <p:cNvPr id="76" name="Google Shape;7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730785" y="5284515"/>
              <a:ext cx="729332" cy="7435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9"/>
            <p:cNvPicPr preferRelativeResize="0"/>
            <p:nvPr/>
          </p:nvPicPr>
          <p:blipFill rotWithShape="1">
            <a:blip r:embed="rId4">
              <a:alphaModFix/>
            </a:blip>
            <a:srcRect b="17143" l="11072" r="11000" t="14016"/>
            <a:stretch/>
          </p:blipFill>
          <p:spPr>
            <a:xfrm>
              <a:off x="2556095" y="5432200"/>
              <a:ext cx="1452785" cy="4956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eurofusion_logo.png" id="78" name="Google Shape;78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908396" y="5410028"/>
              <a:ext cx="2000888" cy="51782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17026" y="144821"/>
            <a:ext cx="1788762" cy="38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3189611"/>
            <a:ext cx="9144000" cy="1696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5" y="4874900"/>
            <a:ext cx="9144000" cy="274200"/>
          </a:xfrm>
          <a:prstGeom prst="rect">
            <a:avLst/>
          </a:prstGeom>
          <a:solidFill>
            <a:srgbClr val="666666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</a:defRPr>
            </a:lvl1pPr>
            <a:lvl2pPr lvl="1" algn="r">
              <a:buNone/>
              <a:defRPr sz="1200">
                <a:solidFill>
                  <a:srgbClr val="FFFFFF"/>
                </a:solidFill>
              </a:defRPr>
            </a:lvl2pPr>
            <a:lvl3pPr lvl="2" algn="r">
              <a:buNone/>
              <a:defRPr sz="1200">
                <a:solidFill>
                  <a:srgbClr val="FFFFFF"/>
                </a:solidFill>
              </a:defRPr>
            </a:lvl3pPr>
            <a:lvl4pPr lvl="3" algn="r">
              <a:buNone/>
              <a:defRPr sz="1200">
                <a:solidFill>
                  <a:srgbClr val="FFFFFF"/>
                </a:solidFill>
              </a:defRPr>
            </a:lvl4pPr>
            <a:lvl5pPr lvl="4" algn="r">
              <a:buNone/>
              <a:defRPr sz="1200">
                <a:solidFill>
                  <a:srgbClr val="FFFFFF"/>
                </a:solidFill>
              </a:defRPr>
            </a:lvl5pPr>
            <a:lvl6pPr lvl="5" algn="r">
              <a:buNone/>
              <a:defRPr sz="1200">
                <a:solidFill>
                  <a:srgbClr val="FFFFFF"/>
                </a:solidFill>
              </a:defRPr>
            </a:lvl6pPr>
            <a:lvl7pPr lvl="6" algn="r">
              <a:buNone/>
              <a:defRPr sz="1200">
                <a:solidFill>
                  <a:srgbClr val="FFFFFF"/>
                </a:solidFill>
              </a:defRPr>
            </a:lvl7pPr>
            <a:lvl8pPr lvl="7" algn="r">
              <a:buNone/>
              <a:defRPr sz="1200">
                <a:solidFill>
                  <a:srgbClr val="FFFFFF"/>
                </a:solidFill>
              </a:defRPr>
            </a:lvl8pPr>
            <a:lvl9pPr lvl="8" algn="r">
              <a:buNone/>
              <a:defRPr sz="12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/8</a:t>
            </a:r>
            <a:endParaRPr/>
          </a:p>
        </p:txBody>
      </p:sp>
      <p:pic>
        <p:nvPicPr>
          <p:cNvPr id="10" name="Google Shape;10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-5722" y="-7350"/>
            <a:ext cx="9155450" cy="96132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0" type="dt"/>
          </p:nvPr>
        </p:nvSpPr>
        <p:spPr>
          <a:xfrm>
            <a:off x="359569" y="4767263"/>
            <a:ext cx="8365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1359000" y="4767263"/>
            <a:ext cx="6426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7975800" y="4767263"/>
            <a:ext cx="810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rgbClr val="3F3F3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F26B43"/>
          </p15:clr>
        </p15:guide>
        <p15:guide id="2" pos="5533">
          <p15:clr>
            <a:srgbClr val="F26B43"/>
          </p15:clr>
        </p15:guide>
        <p15:guide id="3" pos="227">
          <p15:clr>
            <a:srgbClr val="F26B43"/>
          </p15:clr>
        </p15:guide>
        <p15:guide id="4" orient="horz" pos="89">
          <p15:clr>
            <a:srgbClr val="F26B43"/>
          </p15:clr>
        </p15:guide>
        <p15:guide id="5" orient="horz" pos="2998">
          <p15:clr>
            <a:srgbClr val="F26B43"/>
          </p15:clr>
        </p15:guide>
        <p15:guide id="6" orient="horz" pos="429">
          <p15:clr>
            <a:srgbClr val="F26B43"/>
          </p15:clr>
        </p15:guide>
        <p15:guide id="7" orient="horz" pos="515">
          <p15:clr>
            <a:srgbClr val="F26B43"/>
          </p15:clr>
        </p15:guide>
        <p15:guide id="8" orient="horz" pos="1705">
          <p15:clr>
            <a:srgbClr val="F26B43"/>
          </p15:clr>
        </p15:guide>
        <p15:guide id="9" orient="horz" pos="3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2.png"/><Relationship Id="rId5" Type="http://schemas.openxmlformats.org/officeDocument/2006/relationships/image" Target="../media/image29.png"/><Relationship Id="rId6" Type="http://schemas.openxmlformats.org/officeDocument/2006/relationships/hyperlink" Target="http://drive.google.com/file/d/1CPoNK8pKlsDz7m9yiWmYbqJW6_-SOoPj/view" TargetMode="External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5.png"/><Relationship Id="rId5" Type="http://schemas.openxmlformats.org/officeDocument/2006/relationships/image" Target="../media/image11.png"/><Relationship Id="rId6" Type="http://schemas.openxmlformats.org/officeDocument/2006/relationships/image" Target="../media/image27.png"/><Relationship Id="rId7" Type="http://schemas.openxmlformats.org/officeDocument/2006/relationships/image" Target="../media/image17.gif"/><Relationship Id="rId8" Type="http://schemas.openxmlformats.org/officeDocument/2006/relationships/hyperlink" Target="https://en.wikipedia.org/wiki/Simpson%27s_paradox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7.png"/><Relationship Id="rId4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amazon.com/Book-Why-Science-Cause-Effect/dp/046509760X" TargetMode="External"/><Relationship Id="rId4" Type="http://schemas.openxmlformats.org/officeDocument/2006/relationships/hyperlink" Target="https://www.amazon.com/Book-Why-Science-Cause-Effect/dp/046509760X" TargetMode="External"/><Relationship Id="rId5" Type="http://schemas.openxmlformats.org/officeDocument/2006/relationships/hyperlink" Target="https://www.amazon.com/Book-Why-Science-Cause-Effect/dp/046509760X" TargetMode="External"/><Relationship Id="rId6" Type="http://schemas.openxmlformats.org/officeDocument/2006/relationships/hyperlink" Target="https://www.amazon.com/Causality-Reasoning-Inference-Judea-Pearl/dp/052189560X" TargetMode="External"/><Relationship Id="rId7" Type="http://schemas.openxmlformats.org/officeDocument/2006/relationships/hyperlink" Target="https://www.amazon.com/Causality-Reasoning-Inference-Judea-Pearl/dp/052189560X" TargetMode="External"/><Relationship Id="rId8" Type="http://schemas.openxmlformats.org/officeDocument/2006/relationships/hyperlink" Target="https://www.amazon.com/Causality-Reasoning-Inference-Judea-Pearl/dp/052189560X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 txBox="1"/>
          <p:nvPr>
            <p:ph type="ctrTitle"/>
          </p:nvPr>
        </p:nvSpPr>
        <p:spPr>
          <a:xfrm>
            <a:off x="311700" y="954525"/>
            <a:ext cx="8520600" cy="18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en-GB"/>
            </a:b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Enhanced Plasma Confinement in Tokamaks </a:t>
            </a:r>
            <a:br>
              <a:rPr lang="en-GB"/>
            </a:br>
            <a:r>
              <a:rPr lang="en-GB"/>
              <a:t>with Focus on the Turbulence-Flow Interaction</a:t>
            </a:r>
            <a:br>
              <a:rPr lang="en-GB"/>
            </a:br>
            <a:r>
              <a:rPr lang="en-GB" sz="1800"/>
              <a:t>Progress towards a </a:t>
            </a:r>
            <a:r>
              <a:rPr lang="en-GB" sz="1800"/>
              <a:t>dissertation thesis</a:t>
            </a:r>
            <a:endParaRPr sz="1800"/>
          </a:p>
        </p:txBody>
      </p:sp>
      <p:sp>
        <p:nvSpPr>
          <p:cNvPr id="86" name="Google Shape;86;p10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Ondřej Grover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lang="en-GB" sz="1400"/>
              <a:t>Faculty of Nuclear Sciences and Physical Engineering, CTU in Prague</a:t>
            </a:r>
            <a:br>
              <a:rPr lang="en-GB" sz="1400"/>
            </a:br>
            <a:r>
              <a:rPr lang="en-GB" sz="1400"/>
              <a:t>Training workplace: Institute of Plasma Physics of the Czech Academy of Sciences</a:t>
            </a:r>
            <a:br>
              <a:rPr lang="en-GB" sz="1400"/>
            </a:br>
            <a:r>
              <a:rPr lang="en-GB" sz="1400"/>
              <a:t>Supervisor: Ing. Martin Hron, Ph.D.</a:t>
            </a:r>
            <a:endParaRPr sz="1400"/>
          </a:p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9"/>
          <p:cNvSpPr txBox="1"/>
          <p:nvPr>
            <p:ph type="title"/>
          </p:nvPr>
        </p:nvSpPr>
        <p:spPr>
          <a:xfrm>
            <a:off x="3922000" y="0"/>
            <a:ext cx="52218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Impact of error fields and X-point position on the L-H transition</a:t>
            </a:r>
            <a:endParaRPr/>
          </a:p>
        </p:txBody>
      </p:sp>
      <p:sp>
        <p:nvSpPr>
          <p:cNvPr id="247" name="Google Shape;247;p19"/>
          <p:cNvSpPr txBox="1"/>
          <p:nvPr>
            <p:ph idx="1" type="body"/>
          </p:nvPr>
        </p:nvSpPr>
        <p:spPr>
          <a:xfrm>
            <a:off x="0" y="950700"/>
            <a:ext cx="5513700" cy="3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H-mode (high confinement) regime: baseline ITER scenario</a:t>
            </a:r>
            <a:endParaRPr sz="1400"/>
          </a:p>
          <a:p>
            <a:pPr indent="-317500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Contribution to GAČR team effort at COMPASS </a:t>
            </a:r>
            <a:endParaRPr sz="1400"/>
          </a:p>
          <a:p>
            <a:pPr indent="-3048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○"/>
            </a:pPr>
            <a:r>
              <a:rPr lang="en-GB" sz="1200"/>
              <a:t>Preparation and participation in experimental campaigns</a:t>
            </a:r>
            <a:endParaRPr sz="1200"/>
          </a:p>
          <a:p>
            <a:pPr indent="-3048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○"/>
            </a:pPr>
            <a:r>
              <a:rPr lang="en-GB" sz="1200"/>
              <a:t>Data analysis and data mining</a:t>
            </a:r>
            <a:endParaRPr sz="1200"/>
          </a:p>
          <a:p>
            <a:pPr indent="-317500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Robust trend of P</a:t>
            </a:r>
            <a:r>
              <a:rPr baseline="-25000" lang="en-GB" sz="1400"/>
              <a:t>LH</a:t>
            </a:r>
            <a:r>
              <a:rPr lang="en-GB" sz="1400"/>
              <a:t> on the X-point height</a:t>
            </a:r>
            <a:br>
              <a:rPr lang="en-GB" sz="1400"/>
            </a:br>
            <a:r>
              <a:rPr lang="en-GB" sz="1400"/>
              <a:t>above the divertor identified, linked to divertor E</a:t>
            </a:r>
            <a:r>
              <a:rPr baseline="-25000" lang="en-GB" sz="1400"/>
              <a:t>r</a:t>
            </a:r>
            <a:endParaRPr sz="1200"/>
          </a:p>
          <a:p>
            <a:pPr indent="-3048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○"/>
            </a:pPr>
            <a:r>
              <a:rPr lang="en-GB" sz="1200"/>
              <a:t>Possibly high impact on ITER vertical target divertor design</a:t>
            </a:r>
            <a:endParaRPr sz="1200"/>
          </a:p>
          <a:p>
            <a:pPr indent="-3048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○"/>
            </a:pPr>
            <a:r>
              <a:rPr lang="en-GB" sz="1200">
                <a:solidFill>
                  <a:schemeClr val="dk1"/>
                </a:solidFill>
              </a:rPr>
              <a:t>To result in a (co-authored) publication in </a:t>
            </a:r>
            <a:r>
              <a:rPr i="1" lang="en-GB" sz="1200">
                <a:solidFill>
                  <a:schemeClr val="dk1"/>
                </a:solidFill>
              </a:rPr>
              <a:t>Nuclear Fusion</a:t>
            </a:r>
            <a:endParaRPr sz="1200"/>
          </a:p>
          <a:p>
            <a:pPr indent="-317500" lvl="0" marL="4572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</a:pPr>
            <a:r>
              <a:rPr lang="en-GB" sz="1400"/>
              <a:t>Impact HFS error fields on H-mode access and P</a:t>
            </a:r>
            <a:r>
              <a:rPr baseline="-25000" lang="en-GB" sz="1400"/>
              <a:t>LH</a:t>
            </a:r>
            <a:br>
              <a:rPr lang="en-GB" sz="1400"/>
            </a:br>
            <a:r>
              <a:rPr lang="en-GB" sz="1400"/>
              <a:t>possible to compensate with sufficient rotation</a:t>
            </a:r>
            <a:endParaRPr sz="1400"/>
          </a:p>
          <a:p>
            <a:pPr indent="-3048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○"/>
            </a:pPr>
            <a:r>
              <a:rPr lang="en-GB" sz="1200"/>
              <a:t>Mock-up experiments of misalignment of ITER central</a:t>
            </a:r>
            <a:br>
              <a:rPr lang="en-GB" sz="1200"/>
            </a:br>
            <a:r>
              <a:rPr lang="en-GB" sz="1200"/>
              <a:t>solenoid =&gt; high impact for ITER operation</a:t>
            </a:r>
            <a:endParaRPr sz="1200"/>
          </a:p>
          <a:p>
            <a:pPr indent="-304800" lvl="1" marL="914400" rtl="0" algn="l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SzPts val="1200"/>
              <a:buChar char="○"/>
            </a:pPr>
            <a:r>
              <a:rPr i="1" lang="en-GB" sz="1200"/>
              <a:t>Nuclear Fusion</a:t>
            </a:r>
            <a:r>
              <a:rPr lang="en-GB" sz="1200"/>
              <a:t> Letter (co-authored) in preparation</a:t>
            </a:r>
            <a:endParaRPr sz="1200"/>
          </a:p>
        </p:txBody>
      </p:sp>
      <p:pic>
        <p:nvPicPr>
          <p:cNvPr id="248" name="Google Shape;2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0800" y="1480213"/>
            <a:ext cx="4083001" cy="286526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9"/>
          <p:cNvSpPr txBox="1"/>
          <p:nvPr/>
        </p:nvSpPr>
        <p:spPr>
          <a:xfrm>
            <a:off x="6174825" y="2197800"/>
            <a:ext cx="925500" cy="3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A86E8"/>
                </a:solidFill>
              </a:rPr>
              <a:t>q</a:t>
            </a:r>
            <a:r>
              <a:rPr baseline="-25000" lang="en-GB">
                <a:solidFill>
                  <a:srgbClr val="4A86E8"/>
                </a:solidFill>
              </a:rPr>
              <a:t>95</a:t>
            </a:r>
            <a:r>
              <a:rPr lang="en-GB">
                <a:solidFill>
                  <a:srgbClr val="4A86E8"/>
                </a:solidFill>
              </a:rPr>
              <a:t>~ 3</a:t>
            </a:r>
            <a:endParaRPr>
              <a:solidFill>
                <a:srgbClr val="4A86E8"/>
              </a:solidFill>
            </a:endParaRPr>
          </a:p>
        </p:txBody>
      </p:sp>
      <p:sp>
        <p:nvSpPr>
          <p:cNvPr id="250" name="Google Shape;250;p19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5369300" y="4412800"/>
            <a:ext cx="35700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Presented at the EFTSOMP workshop 2019, Padova, Italy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0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Limit cycle oscillation observations at COMPASS</a:t>
            </a:r>
            <a:endParaRPr/>
          </a:p>
        </p:txBody>
      </p:sp>
      <p:sp>
        <p:nvSpPr>
          <p:cNvPr id="257" name="Google Shape;257;p20"/>
          <p:cNvSpPr txBox="1"/>
          <p:nvPr>
            <p:ph idx="1" type="body"/>
          </p:nvPr>
        </p:nvSpPr>
        <p:spPr>
          <a:xfrm>
            <a:off x="0" y="950700"/>
            <a:ext cx="6041400" cy="3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/>
              <a:t>L-H transition into H-mode (high confinement) can be gradual: 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Predator-prey model [Kim, Diamond </a:t>
            </a:r>
            <a:r>
              <a:rPr i="1" lang="en-GB" sz="1400"/>
              <a:t>PRL</a:t>
            </a:r>
            <a:r>
              <a:rPr lang="en-GB" sz="1400"/>
              <a:t> </a:t>
            </a:r>
            <a:r>
              <a:rPr b="1" lang="en-GB" sz="1400"/>
              <a:t>90</a:t>
            </a:r>
            <a:r>
              <a:rPr lang="en-GB" sz="1400"/>
              <a:t> 185006 (2003)] of turbulence-zonal flows (ZF) interaction  =&gt; limit cycle oscillations (LCO)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400"/>
              <a:t>Observations in COMPASS point to a different mechanism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400"/>
              <a:t> Published in [</a:t>
            </a:r>
            <a:r>
              <a:rPr lang="en-GB" sz="1400"/>
              <a:t>O. Grover </a:t>
            </a:r>
            <a:r>
              <a:rPr i="1" lang="en-GB" sz="1400"/>
              <a:t>et al</a:t>
            </a:r>
            <a:r>
              <a:rPr lang="en-GB" sz="1400"/>
              <a:t> </a:t>
            </a:r>
            <a:r>
              <a:rPr i="1" lang="en-GB" sz="1400"/>
              <a:t>Nucl. Fusion</a:t>
            </a:r>
            <a:r>
              <a:rPr lang="en-GB" sz="1400"/>
              <a:t> </a:t>
            </a:r>
            <a:r>
              <a:rPr b="1" lang="en-GB" sz="1400"/>
              <a:t>58 </a:t>
            </a:r>
            <a:r>
              <a:rPr lang="en-GB" sz="1400"/>
              <a:t>112010 </a:t>
            </a:r>
            <a:r>
              <a:rPr lang="en-GB" sz="1400">
                <a:solidFill>
                  <a:schemeClr val="dk1"/>
                </a:solidFill>
              </a:rPr>
              <a:t>(</a:t>
            </a:r>
            <a:r>
              <a:rPr lang="en-GB" sz="1400">
                <a:solidFill>
                  <a:schemeClr val="dk1"/>
                </a:solidFill>
              </a:rPr>
              <a:t>2018)</a:t>
            </a:r>
            <a:r>
              <a:rPr lang="en-GB" sz="1400"/>
              <a:t>]</a:t>
            </a:r>
            <a:endParaRPr sz="1400"/>
          </a:p>
        </p:txBody>
      </p:sp>
      <p:pic>
        <p:nvPicPr>
          <p:cNvPr id="258" name="Google Shape;25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45050"/>
            <a:ext cx="5727524" cy="209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5850" y="950709"/>
            <a:ext cx="3618149" cy="278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0"/>
          <p:cNvSpPr txBox="1"/>
          <p:nvPr/>
        </p:nvSpPr>
        <p:spPr>
          <a:xfrm>
            <a:off x="6041400" y="3683250"/>
            <a:ext cx="3079500" cy="10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Velocity max. precedes turbulence intensity peak by almost ~ -π,</a:t>
            </a:r>
            <a:br>
              <a:rPr lang="en-GB"/>
            </a:br>
            <a:r>
              <a:rPr lang="en-GB"/>
              <a:t>   - but ZF LCO would have </a:t>
            </a:r>
            <a:r>
              <a:rPr lang="en-GB">
                <a:solidFill>
                  <a:schemeClr val="dk1"/>
                </a:solidFill>
              </a:rPr>
              <a:t>π/2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=&gt; points to pressure-driven balooning transport</a:t>
            </a:r>
            <a:endParaRPr/>
          </a:p>
        </p:txBody>
      </p:sp>
      <p:sp>
        <p:nvSpPr>
          <p:cNvPr id="261" name="Google Shape;261;p20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1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Multi-machine scaling of balooning LCO</a:t>
            </a:r>
            <a:endParaRPr/>
          </a:p>
        </p:txBody>
      </p:sp>
      <p:sp>
        <p:nvSpPr>
          <p:cNvPr id="267" name="Google Shape;267;p21"/>
          <p:cNvSpPr txBox="1"/>
          <p:nvPr>
            <p:ph idx="1" type="body"/>
          </p:nvPr>
        </p:nvSpPr>
        <p:spPr>
          <a:xfrm>
            <a:off x="0" y="950700"/>
            <a:ext cx="5004600" cy="3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Initial theory of balooning LCO frequency</a:t>
            </a:r>
            <a:br>
              <a:rPr lang="en-GB" sz="1900"/>
            </a:br>
            <a:r>
              <a:rPr lang="en-GB" sz="1900"/>
              <a:t> [1] :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Collaboration with P. Manz on</a:t>
            </a:r>
            <a:endParaRPr sz="19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extending theory to elongated plasmas, magnetic flutter for 1/√β scaling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/>
              <a:t>comparison with multiple tokamaks</a:t>
            </a:r>
            <a:br>
              <a:rPr lang="en-GB" sz="1700"/>
            </a:br>
            <a:r>
              <a:rPr lang="en-GB" sz="1700"/>
              <a:t> =&gt; confirms 1/R scaling</a:t>
            </a:r>
            <a:endParaRPr sz="17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/>
              <a:t>Expected to be published in PRL or Nuclear Fusion (first author)</a:t>
            </a:r>
            <a:endParaRPr sz="1900"/>
          </a:p>
        </p:txBody>
      </p:sp>
      <p:pic>
        <p:nvPicPr>
          <p:cNvPr id="268" name="Google Shape;2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9650" y="1044225"/>
            <a:ext cx="3583750" cy="37372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_{LCO} \propto c_s /q R" id="269" name="Google Shape;269;p21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8175" y="1367800"/>
            <a:ext cx="1767976" cy="36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 txBox="1"/>
          <p:nvPr/>
        </p:nvSpPr>
        <p:spPr>
          <a:xfrm>
            <a:off x="112525" y="4329275"/>
            <a:ext cx="52494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[1] P. Manz et al </a:t>
            </a:r>
            <a:r>
              <a:rPr i="1" lang="en-GB"/>
              <a:t>Physics of Plasmas</a:t>
            </a:r>
            <a:r>
              <a:rPr lang="en-GB"/>
              <a:t> </a:t>
            </a:r>
            <a:r>
              <a:rPr b="1" lang="en-GB"/>
              <a:t>23</a:t>
            </a:r>
            <a:r>
              <a:rPr lang="en-GB"/>
              <a:t> 052302 (2016)</a:t>
            </a:r>
            <a:endParaRPr/>
          </a:p>
        </p:txBody>
      </p:sp>
      <p:sp>
        <p:nvSpPr>
          <p:cNvPr id="271" name="Google Shape;271;p21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7675" y="3314775"/>
            <a:ext cx="2297624" cy="156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2"/>
          <p:cNvSpPr txBox="1"/>
          <p:nvPr>
            <p:ph idx="1" type="body"/>
          </p:nvPr>
        </p:nvSpPr>
        <p:spPr>
          <a:xfrm>
            <a:off x="0" y="950700"/>
            <a:ext cx="5064300" cy="3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Motivated by LCO study: assessment of zonal flow drive and presence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Reynolds stress (RS) force 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Bootstrapped kernel regression for self-consistent averaging </a:t>
            </a:r>
            <a:endParaRPr/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/>
              <a:t>confidence bounds for </a:t>
            </a:r>
            <a:r>
              <a:rPr lang="en-GB"/>
              <a:t>assessment</a:t>
            </a:r>
            <a:r>
              <a:rPr lang="en-GB"/>
              <a:t> of ZF presence and drive</a:t>
            </a:r>
            <a:endParaRPr/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/>
              <a:t>commendment by the Itoh prize for </a:t>
            </a:r>
            <a:r>
              <a:rPr lang="en-GB">
                <a:solidFill>
                  <a:schemeClr val="dk1"/>
                </a:solidFill>
              </a:rPr>
              <a:t>[O. Grover et al EPS 2018]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Comparison of RS measurements with Langmuir and ball-pen probe =&gt; assessment of T</a:t>
            </a:r>
            <a:r>
              <a:rPr baseline="-25000" lang="en-GB"/>
              <a:t>e</a:t>
            </a:r>
            <a:r>
              <a:rPr lang="en-GB"/>
              <a:t> fluctuations influence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Proof-of-principle T</a:t>
            </a:r>
            <a:r>
              <a:rPr baseline="-25000" lang="en-GB"/>
              <a:t>e</a:t>
            </a:r>
            <a:r>
              <a:rPr lang="en-GB"/>
              <a:t> influence correction discovered, partly </a:t>
            </a:r>
            <a:r>
              <a:rPr lang="en-GB"/>
              <a:t>confirmed </a:t>
            </a:r>
            <a:r>
              <a:rPr lang="en-GB"/>
              <a:t>in HESEL simulations [O. Grover et al EPS 2019]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Collaboration with UCSD (prof. G. Tynan) on potential vorticity mixing measurements</a:t>
            </a:r>
            <a:endParaRPr/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/>
              <a:t>new probe head being designed</a:t>
            </a:r>
            <a:endParaRPr/>
          </a:p>
          <a:p>
            <a:pPr indent="-2921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</a:pPr>
            <a:r>
              <a:rPr lang="en-GB"/>
              <a:t>supporting HESEL simulations in progress</a:t>
            </a:r>
            <a:endParaRPr/>
          </a:p>
        </p:txBody>
      </p:sp>
      <p:sp>
        <p:nvSpPr>
          <p:cNvPr id="278" name="Google Shape;278;p22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Turbulent moments profiles </a:t>
            </a:r>
            <a:br>
              <a:rPr lang="en-GB"/>
            </a:br>
            <a:r>
              <a:rPr lang="en-GB"/>
              <a:t>and comparison with HESEL </a:t>
            </a:r>
            <a:endParaRPr/>
          </a:p>
        </p:txBody>
      </p:sp>
      <p:pic>
        <p:nvPicPr>
          <p:cNvPr descr="\frac{\partial \langle v_p \rangle}{\partial t} = \dots - \nabla_r \langle \tilde v_r \tilde v_p \rangle" id="279" name="Google Shape;279;p22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6875" y="1235475"/>
            <a:ext cx="2415900" cy="44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67025" y="3558850"/>
            <a:ext cx="1320651" cy="13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2175" y="950700"/>
            <a:ext cx="4041474" cy="2608151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22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3"/>
          <p:cNvSpPr txBox="1"/>
          <p:nvPr>
            <p:ph idx="1" type="body"/>
          </p:nvPr>
        </p:nvSpPr>
        <p:spPr>
          <a:xfrm>
            <a:off x="359575" y="816775"/>
            <a:ext cx="4520100" cy="38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635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/>
              <a:t>I-mode: enhanced T</a:t>
            </a:r>
            <a:r>
              <a:rPr baseline="-25000" lang="en-GB" sz="1400"/>
              <a:t>e</a:t>
            </a:r>
            <a:r>
              <a:rPr lang="en-GB" sz="1400"/>
              <a:t> confinement as in H-mode, </a:t>
            </a:r>
            <a:br>
              <a:rPr lang="en-GB" sz="1400"/>
            </a:br>
            <a:r>
              <a:rPr lang="en-GB" sz="1400"/>
              <a:t>                                    n  confinement as in L-mode</a:t>
            </a:r>
            <a:endParaRPr sz="1400"/>
          </a:p>
          <a:p>
            <a:pPr indent="-635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GB" sz="1400"/>
              <a:t>	                                    No ELM crashes, but bursts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Study of the weakly-coherent mode (WCM) during N</a:t>
            </a:r>
            <a:r>
              <a:rPr baseline="-25000" lang="en-GB" sz="1400"/>
              <a:t>2</a:t>
            </a:r>
            <a:r>
              <a:rPr lang="en-GB" sz="1400"/>
              <a:t> seeding of I-modes with pol. corr. reflectometry</a:t>
            </a:r>
            <a:endParaRPr sz="14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GB" sz="1400"/>
              <a:t>L→I and I</a:t>
            </a:r>
            <a:r>
              <a:rPr lang="en-GB" sz="1400"/>
              <a:t>→H power threshold scaling analysis</a:t>
            </a:r>
            <a:endParaRPr sz="14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288" name="Google Shape;288;p23"/>
          <p:cNvSpPr txBox="1"/>
          <p:nvPr>
            <p:ph type="title"/>
          </p:nvPr>
        </p:nvSpPr>
        <p:spPr>
          <a:xfrm>
            <a:off x="359569" y="141479"/>
            <a:ext cx="7127081" cy="480227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26CB3"/>
              </a:buClr>
              <a:buSzPts val="2400"/>
              <a:buFont typeface="Arial Narrow"/>
              <a:buNone/>
            </a:pPr>
            <a:r>
              <a:rPr lang="en-GB" sz="1100"/>
              <a:t>Contribution to I-mode studies at ASDEX Upgrade (in the scope of MST1 T05)</a:t>
            </a:r>
            <a:endParaRPr sz="1100">
              <a:solidFill>
                <a:srgbClr val="326CB3"/>
              </a:solidFill>
            </a:endParaRPr>
          </a:p>
        </p:txBody>
      </p:sp>
      <p:sp>
        <p:nvSpPr>
          <p:cNvPr id="289" name="Google Shape;289;p23"/>
          <p:cNvSpPr txBox="1"/>
          <p:nvPr>
            <p:ph idx="10" type="dt"/>
          </p:nvPr>
        </p:nvSpPr>
        <p:spPr>
          <a:xfrm>
            <a:off x="359569" y="4767263"/>
            <a:ext cx="836531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20</a:t>
            </a:r>
            <a:r>
              <a:rPr lang="en-GB" sz="1100"/>
              <a:t>.11.2019</a:t>
            </a:r>
            <a:endParaRPr sz="1100"/>
          </a:p>
        </p:txBody>
      </p:sp>
      <p:sp>
        <p:nvSpPr>
          <p:cNvPr id="290" name="Google Shape;290;p23"/>
          <p:cNvSpPr txBox="1"/>
          <p:nvPr>
            <p:ph idx="11" type="ftr"/>
          </p:nvPr>
        </p:nvSpPr>
        <p:spPr>
          <a:xfrm>
            <a:off x="1359000" y="4767263"/>
            <a:ext cx="6426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O. Grover: L-H transition and enhanced confinement </a:t>
            </a:r>
            <a:r>
              <a:rPr lang="en-GB" sz="1100">
                <a:solidFill>
                  <a:srgbClr val="000000"/>
                </a:solidFill>
              </a:rPr>
              <a:t> 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291" name="Google Shape;291;p23"/>
          <p:cNvSpPr txBox="1"/>
          <p:nvPr>
            <p:ph idx="12" type="sldNum"/>
          </p:nvPr>
        </p:nvSpPr>
        <p:spPr>
          <a:xfrm>
            <a:off x="7975800" y="4767263"/>
            <a:ext cx="810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100"/>
              <a:t>‹#›</a:t>
            </a:fld>
            <a:endParaRPr sz="1100"/>
          </a:p>
        </p:txBody>
      </p:sp>
      <p:pic>
        <p:nvPicPr>
          <p:cNvPr id="292" name="Google Shape;2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050" y="922850"/>
            <a:ext cx="4158075" cy="2785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3" name="Google Shape;293;p23"/>
          <p:cNvGrpSpPr/>
          <p:nvPr/>
        </p:nvGrpSpPr>
        <p:grpSpPr>
          <a:xfrm>
            <a:off x="543605" y="2706312"/>
            <a:ext cx="4491498" cy="2017305"/>
            <a:chOff x="1526625" y="1143000"/>
            <a:chExt cx="5902875" cy="2929149"/>
          </a:xfrm>
        </p:grpSpPr>
        <p:grpSp>
          <p:nvGrpSpPr>
            <p:cNvPr id="294" name="Google Shape;294;p23"/>
            <p:cNvGrpSpPr/>
            <p:nvPr/>
          </p:nvGrpSpPr>
          <p:grpSpPr>
            <a:xfrm>
              <a:off x="1714500" y="1143000"/>
              <a:ext cx="5715000" cy="2857500"/>
              <a:chOff x="1714500" y="1143000"/>
              <a:chExt cx="5715000" cy="2857500"/>
            </a:xfrm>
          </p:grpSpPr>
          <p:pic>
            <p:nvPicPr>
              <p:cNvPr id="295" name="Google Shape;295;p2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714500" y="1143000"/>
                <a:ext cx="5715000" cy="2857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96" name="Google Shape;296;p23"/>
              <p:cNvSpPr/>
              <p:nvPr/>
            </p:nvSpPr>
            <p:spPr>
              <a:xfrm>
                <a:off x="1760900" y="2404450"/>
                <a:ext cx="162600" cy="273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7" name="Google Shape;297;p23"/>
            <p:cNvSpPr txBox="1"/>
            <p:nvPr/>
          </p:nvSpPr>
          <p:spPr>
            <a:xfrm>
              <a:off x="4436511" y="3688149"/>
              <a:ext cx="536100" cy="38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/>
                <a:t>[T]</a:t>
              </a:r>
              <a:endParaRPr sz="900"/>
            </a:p>
          </p:txBody>
        </p:sp>
        <p:pic>
          <p:nvPicPr>
            <p:cNvPr descr="P_{I-H} - P_{L-I}  \,\textrm{[MW]}" id="298" name="Google Shape;298;p23" title="MathEquation,#000000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400000">
              <a:off x="521562" y="2250613"/>
              <a:ext cx="2382350" cy="372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Google Shape;299;p23"/>
            <p:cNvSpPr/>
            <p:nvPr/>
          </p:nvSpPr>
          <p:spPr>
            <a:xfrm>
              <a:off x="2277150" y="1372325"/>
              <a:ext cx="176700" cy="2128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0" name="Google Shape;300;p23"/>
          <p:cNvSpPr/>
          <p:nvPr/>
        </p:nvSpPr>
        <p:spPr>
          <a:xfrm>
            <a:off x="5678750" y="3963200"/>
            <a:ext cx="2694400" cy="608181"/>
          </a:xfrm>
          <a:custGeom>
            <a:rect b="b" l="l" r="r" t="t"/>
            <a:pathLst>
              <a:path extrusionOk="0" h="11315" w="107776">
                <a:moveTo>
                  <a:pt x="0" y="11315"/>
                </a:moveTo>
                <a:lnTo>
                  <a:pt x="42998" y="11315"/>
                </a:lnTo>
                <a:lnTo>
                  <a:pt x="42998" y="6223"/>
                </a:lnTo>
                <a:lnTo>
                  <a:pt x="68739" y="6223"/>
                </a:lnTo>
                <a:lnTo>
                  <a:pt x="68739" y="0"/>
                </a:lnTo>
                <a:lnTo>
                  <a:pt x="107776" y="0"/>
                </a:lnTo>
              </a:path>
            </a:pathLst>
          </a:cu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301" name="Google Shape;301;p23"/>
          <p:cNvSpPr/>
          <p:nvPr/>
        </p:nvSpPr>
        <p:spPr>
          <a:xfrm>
            <a:off x="5664625" y="3814700"/>
            <a:ext cx="2729750" cy="756679"/>
          </a:xfrm>
          <a:custGeom>
            <a:rect b="b" l="l" r="r" t="t"/>
            <a:pathLst>
              <a:path extrusionOk="0" h="16689" w="109190">
                <a:moveTo>
                  <a:pt x="0" y="16689"/>
                </a:moveTo>
                <a:lnTo>
                  <a:pt x="27156" y="16689"/>
                </a:lnTo>
                <a:lnTo>
                  <a:pt x="27156" y="9617"/>
                </a:lnTo>
                <a:lnTo>
                  <a:pt x="89389" y="9617"/>
                </a:lnTo>
                <a:lnTo>
                  <a:pt x="89389" y="0"/>
                </a:lnTo>
                <a:lnTo>
                  <a:pt x="109190" y="0"/>
                </a:lnTo>
              </a:path>
            </a:pathLst>
          </a:custGeom>
          <a:noFill/>
          <a:ln cap="flat" cmpd="sng" w="28575">
            <a:solidFill>
              <a:srgbClr val="00FF00"/>
            </a:solidFill>
            <a:prstDash val="solid"/>
            <a:round/>
            <a:headEnd len="med" w="med" type="none"/>
            <a:tailEnd len="med" w="med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sp>
      <p:sp>
        <p:nvSpPr>
          <p:cNvPr id="302" name="Google Shape;302;p23"/>
          <p:cNvSpPr txBox="1"/>
          <p:nvPr/>
        </p:nvSpPr>
        <p:spPr>
          <a:xfrm>
            <a:off x="7078375" y="3427000"/>
            <a:ext cx="6501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[s]</a:t>
            </a:r>
            <a:endParaRPr sz="700"/>
          </a:p>
        </p:txBody>
      </p:sp>
      <p:sp>
        <p:nvSpPr>
          <p:cNvPr id="303" name="Google Shape;303;p23"/>
          <p:cNvSpPr txBox="1"/>
          <p:nvPr/>
        </p:nvSpPr>
        <p:spPr>
          <a:xfrm rot="-5400000">
            <a:off x="4668150" y="1606325"/>
            <a:ext cx="650100" cy="22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"/>
              <a:t>[Hz]</a:t>
            </a:r>
            <a:endParaRPr sz="700"/>
          </a:p>
        </p:txBody>
      </p:sp>
      <p:sp>
        <p:nvSpPr>
          <p:cNvPr id="304" name="Google Shape;304;p23"/>
          <p:cNvSpPr/>
          <p:nvPr/>
        </p:nvSpPr>
        <p:spPr>
          <a:xfrm>
            <a:off x="5685825" y="4575525"/>
            <a:ext cx="2736850" cy="0"/>
          </a:xfrm>
          <a:custGeom>
            <a:rect b="b" l="l" r="r" t="t"/>
            <a:pathLst>
              <a:path extrusionOk="0" h="0" w="109474">
                <a:moveTo>
                  <a:pt x="0" y="0"/>
                </a:moveTo>
                <a:lnTo>
                  <a:pt x="109474" y="0"/>
                </a:ln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5" name="Google Shape;305;p23"/>
          <p:cNvSpPr txBox="1"/>
          <p:nvPr/>
        </p:nvSpPr>
        <p:spPr>
          <a:xfrm>
            <a:off x="5876775" y="3859063"/>
            <a:ext cx="1393200" cy="4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93C47D"/>
                </a:solidFill>
              </a:rPr>
              <a:t>ECRH power</a:t>
            </a:r>
            <a:endParaRPr sz="1200">
              <a:solidFill>
                <a:srgbClr val="93C47D"/>
              </a:solidFill>
            </a:endParaRPr>
          </a:p>
        </p:txBody>
      </p:sp>
      <p:sp>
        <p:nvSpPr>
          <p:cNvPr id="306" name="Google Shape;306;p23"/>
          <p:cNvSpPr txBox="1"/>
          <p:nvPr/>
        </p:nvSpPr>
        <p:spPr>
          <a:xfrm>
            <a:off x="8146875" y="3973163"/>
            <a:ext cx="763800" cy="3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0000FF"/>
                </a:solidFill>
              </a:rPr>
              <a:t>N</a:t>
            </a:r>
            <a:r>
              <a:rPr baseline="-25000" lang="en-GB" sz="1100">
                <a:solidFill>
                  <a:srgbClr val="0000FF"/>
                </a:solidFill>
              </a:rPr>
              <a:t>2</a:t>
            </a:r>
            <a:r>
              <a:rPr lang="en-GB" sz="1100">
                <a:solidFill>
                  <a:srgbClr val="0000FF"/>
                </a:solidFill>
              </a:rPr>
              <a:t> puff</a:t>
            </a:r>
            <a:endParaRPr sz="1100">
              <a:solidFill>
                <a:srgbClr val="0000FF"/>
              </a:solidFill>
            </a:endParaRPr>
          </a:p>
        </p:txBody>
      </p:sp>
      <p:sp>
        <p:nvSpPr>
          <p:cNvPr id="307" name="Google Shape;307;p23"/>
          <p:cNvSpPr txBox="1"/>
          <p:nvPr/>
        </p:nvSpPr>
        <p:spPr>
          <a:xfrm>
            <a:off x="5206925" y="725725"/>
            <a:ext cx="3579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/>
              <a:t>Contributed to </a:t>
            </a:r>
            <a:r>
              <a:rPr lang="en-GB" sz="1000"/>
              <a:t>invited talk by M. Reinke at APS 2019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1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Outline</a:t>
            </a:r>
            <a:endParaRPr/>
          </a:p>
        </p:txBody>
      </p:sp>
      <p:sp>
        <p:nvSpPr>
          <p:cNvPr id="93" name="Google Shape;93;p11"/>
          <p:cNvSpPr txBox="1"/>
          <p:nvPr>
            <p:ph idx="1" type="body"/>
          </p:nvPr>
        </p:nvSpPr>
        <p:spPr>
          <a:xfrm>
            <a:off x="0" y="950700"/>
            <a:ext cx="9144000" cy="39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Summary of activities in the past year</a:t>
            </a:r>
            <a:endParaRPr sz="2400"/>
          </a:p>
          <a:p>
            <a:pPr indent="0" lvl="0" marL="0" rtl="0" algn="l">
              <a:lnSpc>
                <a:spcPct val="2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/>
              <a:t>L-H transition vs. X-point position in COMPASS</a:t>
            </a:r>
            <a:endParaRPr sz="2400"/>
          </a:p>
          <a:p>
            <a:pPr indent="457200" lvl="0" marL="0" rtl="0" algn="l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/>
              <a:t>Causality and statistics: how to deal with spurious correlations</a:t>
            </a:r>
            <a:endParaRPr sz="2400"/>
          </a:p>
        </p:txBody>
      </p:sp>
      <p:sp>
        <p:nvSpPr>
          <p:cNvPr id="94" name="Google Shape;94;p11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0" y="3463575"/>
            <a:ext cx="9144000" cy="14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L-H on COMPASS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Char char="●"/>
            </a:pPr>
            <a:r>
              <a:rPr lang="en-GB"/>
              <a:t>Participation in I-mode (seeding, threshold scaling), QH-mode studies at ASDEX Upgrade in the scope of MST1</a:t>
            </a:r>
            <a:endParaRPr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-GB">
                <a:solidFill>
                  <a:schemeClr val="dk1"/>
                </a:solidFill>
              </a:rPr>
              <a:t>Finalized and defended the study towards a dissertation thesis (rozprava) =&gt; 2 years left for dissertation thesis</a:t>
            </a:r>
            <a:endParaRPr/>
          </a:p>
        </p:txBody>
      </p:sp>
      <p:sp>
        <p:nvSpPr>
          <p:cNvPr id="100" name="Google Shape;100;p12"/>
          <p:cNvSpPr txBox="1"/>
          <p:nvPr/>
        </p:nvSpPr>
        <p:spPr>
          <a:xfrm>
            <a:off x="5426550" y="3733034"/>
            <a:ext cx="36207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/>
              <a:t>Impact of error fields and X-point position on the L-H transition (GAČR)</a:t>
            </a:r>
            <a:endParaRPr sz="200"/>
          </a:p>
        </p:txBody>
      </p:sp>
      <p:sp>
        <p:nvSpPr>
          <p:cNvPr id="101" name="Google Shape;101;p12"/>
          <p:cNvSpPr txBox="1"/>
          <p:nvPr/>
        </p:nvSpPr>
        <p:spPr>
          <a:xfrm>
            <a:off x="5076950" y="16368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endParaRPr/>
          </a:p>
        </p:txBody>
      </p:sp>
      <p:sp>
        <p:nvSpPr>
          <p:cNvPr id="102" name="Google Shape;102;p12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 of activities in 2019</a:t>
            </a:r>
            <a:endParaRPr/>
          </a:p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/8</a:t>
            </a:r>
            <a:endParaRPr/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50700"/>
            <a:ext cx="2719424" cy="28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150" y="982474"/>
            <a:ext cx="3813504" cy="2676126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2"/>
          <p:cNvSpPr txBox="1"/>
          <p:nvPr/>
        </p:nvSpPr>
        <p:spPr>
          <a:xfrm>
            <a:off x="89875" y="3740100"/>
            <a:ext cx="32217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Extension of Limit Cycle Oscillation frequency scaling theory with P. Manz</a:t>
            </a:r>
            <a:endParaRPr sz="1200"/>
          </a:p>
        </p:txBody>
      </p:sp>
      <p:pic>
        <p:nvPicPr>
          <p:cNvPr id="107" name="Google Shape;107;p12"/>
          <p:cNvPicPr preferRelativeResize="0"/>
          <p:nvPr/>
        </p:nvPicPr>
        <p:blipFill rotWithShape="1">
          <a:blip r:embed="rId5">
            <a:alphaModFix/>
          </a:blip>
          <a:srcRect b="65458" l="11559" r="68552" t="19756"/>
          <a:stretch/>
        </p:blipFill>
        <p:spPr>
          <a:xfrm>
            <a:off x="2961740" y="1289338"/>
            <a:ext cx="2272972" cy="950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2"/>
          <p:cNvPicPr preferRelativeResize="0"/>
          <p:nvPr/>
        </p:nvPicPr>
        <p:blipFill rotWithShape="1">
          <a:blip r:embed="rId5">
            <a:alphaModFix/>
          </a:blip>
          <a:srcRect b="-2016" l="73870" r="0" t="87231"/>
          <a:stretch/>
        </p:blipFill>
        <p:spPr>
          <a:xfrm>
            <a:off x="2989425" y="982475"/>
            <a:ext cx="1220651" cy="38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61740" y="982479"/>
            <a:ext cx="2272972" cy="1278866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2"/>
          <p:cNvSpPr txBox="1"/>
          <p:nvPr/>
        </p:nvSpPr>
        <p:spPr>
          <a:xfrm>
            <a:off x="2760450" y="2293125"/>
            <a:ext cx="2758500" cy="4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Collaboration with UCSD on potential vorticy probe design, supporting HESEL (DTU) turbulent simulations </a:t>
            </a:r>
            <a:endParaRPr sz="1100"/>
          </a:p>
        </p:txBody>
      </p:sp>
      <p:pic>
        <p:nvPicPr>
          <p:cNvPr id="111" name="Google Shape;111;p12" title="p_e.mp4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13138" y="3013625"/>
            <a:ext cx="1623300" cy="1217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2"/>
          <p:cNvSpPr/>
          <p:nvPr/>
        </p:nvSpPr>
        <p:spPr>
          <a:xfrm>
            <a:off x="5371950" y="989925"/>
            <a:ext cx="3724200" cy="335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Causality and correlation</a:t>
            </a:r>
            <a:endParaRPr/>
          </a:p>
        </p:txBody>
      </p:sp>
      <p:sp>
        <p:nvSpPr>
          <p:cNvPr id="118" name="Google Shape;118;p13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/8</a:t>
            </a:r>
            <a:endParaRPr/>
          </a:p>
        </p:txBody>
      </p:sp>
      <p:sp>
        <p:nvSpPr>
          <p:cNvPr id="119" name="Google Shape;119;p13"/>
          <p:cNvSpPr/>
          <p:nvPr/>
        </p:nvSpPr>
        <p:spPr>
          <a:xfrm>
            <a:off x="961050" y="1180050"/>
            <a:ext cx="713700" cy="46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</a:t>
            </a:r>
            <a:r>
              <a:rPr baseline="-25000" lang="en-GB"/>
              <a:t>pl</a:t>
            </a:r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2470050" y="1113000"/>
            <a:ext cx="646200" cy="600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</a:t>
            </a:r>
            <a:r>
              <a:rPr baseline="-25000" lang="en-GB"/>
              <a:t>95</a:t>
            </a:r>
            <a:endParaRPr/>
          </a:p>
        </p:txBody>
      </p:sp>
      <p:cxnSp>
        <p:nvCxnSpPr>
          <p:cNvPr id="121" name="Google Shape;121;p13"/>
          <p:cNvCxnSpPr>
            <a:stCxn id="119" idx="3"/>
            <a:endCxn id="120" idx="2"/>
          </p:cNvCxnSpPr>
          <p:nvPr/>
        </p:nvCxnSpPr>
        <p:spPr>
          <a:xfrm>
            <a:off x="1674750" y="1413300"/>
            <a:ext cx="79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13"/>
          <p:cNvSpPr/>
          <p:nvPr/>
        </p:nvSpPr>
        <p:spPr>
          <a:xfrm>
            <a:off x="1441575" y="2014400"/>
            <a:ext cx="578400" cy="466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</a:t>
            </a:r>
            <a:r>
              <a:rPr baseline="-25000" lang="en-GB"/>
              <a:t>FPS2</a:t>
            </a:r>
            <a:endParaRPr/>
          </a:p>
        </p:txBody>
      </p:sp>
      <p:cxnSp>
        <p:nvCxnSpPr>
          <p:cNvPr id="123" name="Google Shape;123;p13"/>
          <p:cNvCxnSpPr>
            <a:stCxn id="122" idx="3"/>
            <a:endCxn id="120" idx="3"/>
          </p:cNvCxnSpPr>
          <p:nvPr/>
        </p:nvCxnSpPr>
        <p:spPr>
          <a:xfrm flipH="1" rot="10800000">
            <a:off x="2019975" y="1625750"/>
            <a:ext cx="544800" cy="62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24" name="Google Shape;12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4625" y="950700"/>
            <a:ext cx="3146599" cy="302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4625" y="950700"/>
            <a:ext cx="3902724" cy="305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3"/>
          <p:cNvSpPr txBox="1"/>
          <p:nvPr/>
        </p:nvSpPr>
        <p:spPr>
          <a:xfrm>
            <a:off x="2310725" y="2021000"/>
            <a:ext cx="18021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Intervention</a:t>
            </a:r>
            <a:r>
              <a:rPr lang="en-GB"/>
              <a:t> by other means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586525" y="2628725"/>
            <a:ext cx="27984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</a:t>
            </a:r>
            <a:r>
              <a:rPr baseline="-25000" lang="en-GB"/>
              <a:t>pl</a:t>
            </a:r>
            <a:r>
              <a:rPr lang="en-GB"/>
              <a:t> and q</a:t>
            </a:r>
            <a:r>
              <a:rPr baseline="-25000" lang="en-GB"/>
              <a:t>95</a:t>
            </a:r>
            <a:r>
              <a:rPr lang="en-GB"/>
              <a:t> correlated (stat. dependent), but that does not imply causation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738925" y="2781125"/>
            <a:ext cx="3458400" cy="7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</a:t>
            </a:r>
            <a:r>
              <a:rPr baseline="-25000" lang="en-GB"/>
              <a:t>pl</a:t>
            </a:r>
            <a:r>
              <a:rPr lang="en-GB"/>
              <a:t> and q</a:t>
            </a:r>
            <a:r>
              <a:rPr baseline="-25000" lang="en-GB"/>
              <a:t>95</a:t>
            </a:r>
            <a:r>
              <a:rPr lang="en-GB"/>
              <a:t> </a:t>
            </a:r>
            <a:r>
              <a:rPr b="1" lang="en-GB"/>
              <a:t>not </a:t>
            </a:r>
            <a:r>
              <a:rPr lang="en-GB"/>
              <a:t>correlated (independent), because of intervention on q</a:t>
            </a:r>
            <a:r>
              <a:rPr baseline="-25000" lang="en-GB"/>
              <a:t>95</a:t>
            </a:r>
            <a:br>
              <a:rPr baseline="-25000" lang="en-GB"/>
            </a:br>
            <a:r>
              <a:rPr lang="en-GB"/>
              <a:t>=&gt; effect does not change its cause</a:t>
            </a:r>
            <a:endParaRPr/>
          </a:p>
        </p:txBody>
      </p:sp>
      <p:cxnSp>
        <p:nvCxnSpPr>
          <p:cNvPr id="129" name="Google Shape;129;p13"/>
          <p:cNvCxnSpPr/>
          <p:nvPr/>
        </p:nvCxnSpPr>
        <p:spPr>
          <a:xfrm>
            <a:off x="1643400" y="1474300"/>
            <a:ext cx="7953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30" name="Google Shape;130;p13"/>
          <p:cNvSpPr txBox="1"/>
          <p:nvPr/>
        </p:nvSpPr>
        <p:spPr>
          <a:xfrm>
            <a:off x="456175" y="3882175"/>
            <a:ext cx="8089500" cy="950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Causality observed as asymmetry in </a:t>
            </a:r>
            <a:r>
              <a:rPr i="1" lang="en-GB"/>
              <a:t>interventional</a:t>
            </a:r>
            <a:r>
              <a:rPr lang="en-GB"/>
              <a:t> distributions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Graphical (easy to use) models </a:t>
            </a:r>
            <a:r>
              <a:rPr b="1" lang="en-GB"/>
              <a:t>encode</a:t>
            </a:r>
            <a:r>
              <a:rPr lang="en-GB"/>
              <a:t> conditional (in)dependencies -&gt; causal structure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GB"/>
              <a:t>Intervention: delete arrows from parents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b="1" lang="en-GB"/>
              <a:t>d</a:t>
            </a:r>
            <a:r>
              <a:rPr b="1" lang="en-GB"/>
              <a:t>o-calculus</a:t>
            </a:r>
            <a:r>
              <a:rPr lang="en-GB"/>
              <a:t> : obtaining intervention-like distribution from observational data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</a:t>
            </a:r>
            <a:r>
              <a:rPr baseline="-25000" lang="en-GB"/>
              <a:t>LH</a:t>
            </a:r>
            <a:r>
              <a:rPr lang="en-GB"/>
              <a:t>(|div-X|) confounded by  q</a:t>
            </a:r>
            <a:r>
              <a:rPr baseline="-25000" lang="en-GB"/>
              <a:t>95</a:t>
            </a:r>
            <a:endParaRPr baseline="-25000"/>
          </a:p>
        </p:txBody>
      </p:sp>
      <p:sp>
        <p:nvSpPr>
          <p:cNvPr id="136" name="Google Shape;136;p14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/8</a:t>
            </a:r>
            <a:endParaRPr/>
          </a:p>
        </p:txBody>
      </p:sp>
      <p:sp>
        <p:nvSpPr>
          <p:cNvPr id="137" name="Google Shape;137;p14"/>
          <p:cNvSpPr/>
          <p:nvPr/>
        </p:nvSpPr>
        <p:spPr>
          <a:xfrm>
            <a:off x="862175" y="4174600"/>
            <a:ext cx="632100" cy="63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</a:t>
            </a:r>
            <a:r>
              <a:rPr baseline="-25000" lang="en-GB"/>
              <a:t>LH</a:t>
            </a:r>
            <a:endParaRPr baseline="-25000"/>
          </a:p>
        </p:txBody>
      </p:sp>
      <p:sp>
        <p:nvSpPr>
          <p:cNvPr id="138" name="Google Shape;138;p14"/>
          <p:cNvSpPr/>
          <p:nvPr/>
        </p:nvSpPr>
        <p:spPr>
          <a:xfrm>
            <a:off x="428875" y="1703525"/>
            <a:ext cx="1593000" cy="632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equilibrium</a:t>
            </a:r>
            <a:endParaRPr baseline="-25000"/>
          </a:p>
        </p:txBody>
      </p:sp>
      <p:sp>
        <p:nvSpPr>
          <p:cNvPr id="139" name="Google Shape;139;p14"/>
          <p:cNvSpPr/>
          <p:nvPr/>
        </p:nvSpPr>
        <p:spPr>
          <a:xfrm>
            <a:off x="1564950" y="2456375"/>
            <a:ext cx="632100" cy="63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</a:t>
            </a:r>
            <a:r>
              <a:rPr baseline="-25000" lang="en-GB"/>
              <a:t>95</a:t>
            </a:r>
            <a:endParaRPr/>
          </a:p>
        </p:txBody>
      </p:sp>
      <p:sp>
        <p:nvSpPr>
          <p:cNvPr id="140" name="Google Shape;140;p14"/>
          <p:cNvSpPr/>
          <p:nvPr/>
        </p:nvSpPr>
        <p:spPr>
          <a:xfrm>
            <a:off x="0" y="2456375"/>
            <a:ext cx="1010400" cy="63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|div-X|</a:t>
            </a:r>
            <a:endParaRPr/>
          </a:p>
        </p:txBody>
      </p:sp>
      <p:cxnSp>
        <p:nvCxnSpPr>
          <p:cNvPr id="141" name="Google Shape;141;p14"/>
          <p:cNvCxnSpPr>
            <a:stCxn id="142" idx="4"/>
            <a:endCxn id="137" idx="0"/>
          </p:cNvCxnSpPr>
          <p:nvPr/>
        </p:nvCxnSpPr>
        <p:spPr>
          <a:xfrm>
            <a:off x="1178225" y="3927375"/>
            <a:ext cx="0" cy="2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3" name="Google Shape;143;p14"/>
          <p:cNvCxnSpPr>
            <a:stCxn id="139" idx="4"/>
            <a:endCxn id="142" idx="7"/>
          </p:cNvCxnSpPr>
          <p:nvPr/>
        </p:nvCxnSpPr>
        <p:spPr>
          <a:xfrm flipH="1">
            <a:off x="1872600" y="3088475"/>
            <a:ext cx="8400" cy="29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4" name="Google Shape;144;p14"/>
          <p:cNvCxnSpPr>
            <a:stCxn id="140" idx="4"/>
            <a:endCxn id="142" idx="1"/>
          </p:cNvCxnSpPr>
          <p:nvPr/>
        </p:nvCxnSpPr>
        <p:spPr>
          <a:xfrm flipH="1">
            <a:off x="483600" y="3088475"/>
            <a:ext cx="21600" cy="29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5" name="Google Shape;145;p14"/>
          <p:cNvCxnSpPr>
            <a:stCxn id="138" idx="3"/>
            <a:endCxn id="140" idx="0"/>
          </p:cNvCxnSpPr>
          <p:nvPr/>
        </p:nvCxnSpPr>
        <p:spPr>
          <a:xfrm flipH="1">
            <a:off x="505264" y="2243056"/>
            <a:ext cx="1569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p14"/>
          <p:cNvCxnSpPr>
            <a:stCxn id="138" idx="5"/>
            <a:endCxn id="139" idx="0"/>
          </p:cNvCxnSpPr>
          <p:nvPr/>
        </p:nvCxnSpPr>
        <p:spPr>
          <a:xfrm>
            <a:off x="1788586" y="2243056"/>
            <a:ext cx="924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7" name="Google Shape;147;p14"/>
          <p:cNvSpPr/>
          <p:nvPr/>
        </p:nvSpPr>
        <p:spPr>
          <a:xfrm>
            <a:off x="71625" y="1034200"/>
            <a:ext cx="357300" cy="5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</a:t>
            </a:r>
            <a:r>
              <a:rPr baseline="-25000" lang="en-GB"/>
              <a:t>pl</a:t>
            </a:r>
            <a:endParaRPr baseline="-25000"/>
          </a:p>
        </p:txBody>
      </p:sp>
      <p:sp>
        <p:nvSpPr>
          <p:cNvPr id="148" name="Google Shape;148;p14"/>
          <p:cNvSpPr/>
          <p:nvPr/>
        </p:nvSpPr>
        <p:spPr>
          <a:xfrm>
            <a:off x="1678700" y="950700"/>
            <a:ext cx="357300" cy="5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r>
              <a:rPr baseline="-25000" lang="en-GB"/>
              <a:t>0</a:t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>
            <a:off x="714213" y="950700"/>
            <a:ext cx="679200" cy="48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shaping</a:t>
            </a:r>
            <a:endParaRPr sz="1100"/>
          </a:p>
        </p:txBody>
      </p:sp>
      <p:cxnSp>
        <p:nvCxnSpPr>
          <p:cNvPr id="150" name="Google Shape;150;p14"/>
          <p:cNvCxnSpPr>
            <a:stCxn id="147" idx="2"/>
            <a:endCxn id="138" idx="1"/>
          </p:cNvCxnSpPr>
          <p:nvPr/>
        </p:nvCxnSpPr>
        <p:spPr>
          <a:xfrm>
            <a:off x="250275" y="1582900"/>
            <a:ext cx="4119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1" name="Google Shape;151;p14"/>
          <p:cNvCxnSpPr>
            <a:stCxn id="149" idx="2"/>
            <a:endCxn id="138" idx="0"/>
          </p:cNvCxnSpPr>
          <p:nvPr/>
        </p:nvCxnSpPr>
        <p:spPr>
          <a:xfrm>
            <a:off x="1053813" y="1432200"/>
            <a:ext cx="171600" cy="27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2" name="Google Shape;152;p14"/>
          <p:cNvCxnSpPr>
            <a:stCxn id="148" idx="2"/>
            <a:endCxn id="138" idx="7"/>
          </p:cNvCxnSpPr>
          <p:nvPr/>
        </p:nvCxnSpPr>
        <p:spPr>
          <a:xfrm flipH="1">
            <a:off x="1788650" y="1499400"/>
            <a:ext cx="68700" cy="29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53" name="Google Shape;1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0376" y="1096712"/>
            <a:ext cx="3774916" cy="3632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3975" y="3387875"/>
            <a:ext cx="3392524" cy="148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90175" y="1034200"/>
            <a:ext cx="1710101" cy="23835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196025" y="3295275"/>
            <a:ext cx="1964400" cy="632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Edge plasma parameters</a:t>
            </a:r>
            <a:endParaRPr baseline="-25000"/>
          </a:p>
        </p:txBody>
      </p:sp>
      <p:pic>
        <p:nvPicPr>
          <p:cNvPr id="156" name="Google Shape;15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4131" y="1034200"/>
            <a:ext cx="4636793" cy="377250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cxnSp>
        <p:nvCxnSpPr>
          <p:cNvPr id="157" name="Google Shape;157;p14"/>
          <p:cNvCxnSpPr>
            <a:endCxn id="137" idx="6"/>
          </p:cNvCxnSpPr>
          <p:nvPr/>
        </p:nvCxnSpPr>
        <p:spPr>
          <a:xfrm flipH="1" rot="-5400000">
            <a:off x="-5725" y="2990650"/>
            <a:ext cx="2042700" cy="957300"/>
          </a:xfrm>
          <a:prstGeom prst="curvedConnector4">
            <a:avLst>
              <a:gd fmla="val -22825" name="adj1"/>
              <a:gd fmla="val 148378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14"/>
          <p:cNvSpPr/>
          <p:nvPr/>
        </p:nvSpPr>
        <p:spPr>
          <a:xfrm>
            <a:off x="1491025" y="2388475"/>
            <a:ext cx="798900" cy="770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4"/>
          <p:cNvSpPr txBox="1"/>
          <p:nvPr/>
        </p:nvSpPr>
        <p:spPr>
          <a:xfrm>
            <a:off x="428875" y="3008113"/>
            <a:ext cx="15930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CC0000"/>
                </a:solidFill>
              </a:rPr>
              <a:t>Back-door path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160" name="Google Shape;160;p14"/>
          <p:cNvSpPr txBox="1"/>
          <p:nvPr/>
        </p:nvSpPr>
        <p:spPr>
          <a:xfrm>
            <a:off x="2464775" y="2207875"/>
            <a:ext cx="1854300" cy="1791900"/>
          </a:xfrm>
          <a:prstGeom prst="rect">
            <a:avLst/>
          </a:prstGeom>
          <a:solidFill>
            <a:srgbClr val="E6913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CC0000"/>
                </a:solidFill>
              </a:rPr>
              <a:t>c</a:t>
            </a:r>
            <a:r>
              <a:rPr b="1" lang="en-GB">
                <a:solidFill>
                  <a:srgbClr val="CC0000"/>
                </a:solidFill>
              </a:rPr>
              <a:t>onditioning</a:t>
            </a:r>
            <a:br>
              <a:rPr b="1" lang="en-GB"/>
            </a:br>
            <a:r>
              <a:rPr lang="en-GB"/>
              <a:t>or</a:t>
            </a:r>
            <a:r>
              <a:rPr b="1" lang="en-GB"/>
              <a:t> </a:t>
            </a:r>
            <a:r>
              <a:rPr lang="en-GB"/>
              <a:t>s</a:t>
            </a:r>
            <a:r>
              <a:rPr lang="en-GB"/>
              <a:t>ub-groups</a:t>
            </a:r>
            <a:br>
              <a:rPr lang="en-GB"/>
            </a:br>
            <a:r>
              <a:rPr lang="en-GB"/>
              <a:t>or including in regression</a:t>
            </a:r>
            <a:br>
              <a:rPr lang="en-GB"/>
            </a:br>
            <a:r>
              <a:rPr b="1" lang="en-GB"/>
              <a:t>blocks </a:t>
            </a:r>
            <a:r>
              <a:rPr lang="en-GB"/>
              <a:t>the back-door path</a:t>
            </a:r>
            <a:br>
              <a:rPr lang="en-GB"/>
            </a:br>
            <a:r>
              <a:rPr lang="en-GB"/>
              <a:t>=&gt; intervention-like distribution</a:t>
            </a:r>
            <a:endParaRPr/>
          </a:p>
        </p:txBody>
      </p:sp>
      <p:grpSp>
        <p:nvGrpSpPr>
          <p:cNvPr id="161" name="Google Shape;161;p14"/>
          <p:cNvGrpSpPr/>
          <p:nvPr/>
        </p:nvGrpSpPr>
        <p:grpSpPr>
          <a:xfrm>
            <a:off x="1010400" y="1034200"/>
            <a:ext cx="6819300" cy="3799575"/>
            <a:chOff x="1010400" y="1034200"/>
            <a:chExt cx="6819300" cy="3799575"/>
          </a:xfrm>
        </p:grpSpPr>
        <p:pic>
          <p:nvPicPr>
            <p:cNvPr id="162" name="Google Shape;162;p1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48500" y="1034200"/>
              <a:ext cx="4804900" cy="3432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4"/>
            <p:cNvSpPr txBox="1"/>
            <p:nvPr/>
          </p:nvSpPr>
          <p:spPr>
            <a:xfrm>
              <a:off x="1010400" y="4466275"/>
              <a:ext cx="6819300" cy="36750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u="sng">
                  <a:solidFill>
                    <a:schemeClr val="hlink"/>
                  </a:solidFill>
                  <a:hlinkClick r:id="rId8"/>
                </a:rPr>
                <a:t>Simpson’s paradox (Wikipedia)</a:t>
              </a:r>
              <a:r>
                <a:rPr lang="en-GB"/>
                <a:t>: conditioning </a:t>
              </a:r>
              <a:r>
                <a:rPr b="1" i="1" lang="en-GB"/>
                <a:t>can</a:t>
              </a:r>
              <a:r>
                <a:rPr lang="en-GB"/>
                <a:t> de-confound dependencies</a:t>
              </a:r>
              <a:endParaRPr/>
            </a:p>
          </p:txBody>
        </p:sp>
      </p:grpSp>
      <p:sp>
        <p:nvSpPr>
          <p:cNvPr id="164" name="Google Shape;164;p14"/>
          <p:cNvSpPr txBox="1"/>
          <p:nvPr/>
        </p:nvSpPr>
        <p:spPr>
          <a:xfrm>
            <a:off x="6865175" y="1327125"/>
            <a:ext cx="724500" cy="2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</a:t>
            </a:r>
            <a:r>
              <a:rPr baseline="-25000" lang="en-GB"/>
              <a:t>95</a:t>
            </a:r>
            <a:r>
              <a:rPr lang="en-GB"/>
              <a:t>~3</a:t>
            </a:r>
            <a:endParaRPr/>
          </a:p>
        </p:txBody>
      </p:sp>
      <p:sp>
        <p:nvSpPr>
          <p:cNvPr id="165" name="Google Shape;165;p14"/>
          <p:cNvSpPr txBox="1"/>
          <p:nvPr/>
        </p:nvSpPr>
        <p:spPr>
          <a:xfrm>
            <a:off x="7297350" y="2576094"/>
            <a:ext cx="10104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</a:t>
            </a:r>
            <a:r>
              <a:rPr baseline="-25000" lang="en-GB"/>
              <a:t>95</a:t>
            </a:r>
            <a:r>
              <a:rPr lang="en-GB"/>
              <a:t>&gt;3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5"/>
          <p:cNvSpPr txBox="1"/>
          <p:nvPr/>
        </p:nvSpPr>
        <p:spPr>
          <a:xfrm>
            <a:off x="1109350" y="4016325"/>
            <a:ext cx="40704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</a:t>
            </a:r>
            <a:r>
              <a:rPr baseline="-25000" lang="en-GB"/>
              <a:t>95</a:t>
            </a:r>
            <a:r>
              <a:rPr lang="en-GB"/>
              <a:t> is a collider: blocks B</a:t>
            </a:r>
            <a:r>
              <a:rPr baseline="-25000" lang="en-GB"/>
              <a:t>t</a:t>
            </a:r>
            <a:r>
              <a:rPr lang="en-GB"/>
              <a:t> -&gt; I</a:t>
            </a:r>
            <a:r>
              <a:rPr baseline="-25000" lang="en-GB"/>
              <a:t>p </a:t>
            </a:r>
            <a:r>
              <a:rPr lang="en-GB"/>
              <a:t>-&gt; P</a:t>
            </a:r>
            <a:r>
              <a:rPr baseline="-25000" lang="en-GB"/>
              <a:t>LH</a:t>
            </a:r>
            <a:endParaRPr baseline="-25000"/>
          </a:p>
        </p:txBody>
      </p:sp>
      <p:sp>
        <p:nvSpPr>
          <p:cNvPr id="171" name="Google Shape;171;p15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Conditioning on a collider</a:t>
            </a:r>
            <a:br>
              <a:rPr lang="en-GB"/>
            </a:br>
            <a:r>
              <a:rPr lang="en-GB"/>
              <a:t>opens up a confounding path</a:t>
            </a:r>
            <a:endParaRPr/>
          </a:p>
        </p:txBody>
      </p:sp>
      <p:sp>
        <p:nvSpPr>
          <p:cNvPr id="172" name="Google Shape;172;p15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/8</a:t>
            </a:r>
            <a:endParaRPr/>
          </a:p>
        </p:txBody>
      </p:sp>
      <p:grpSp>
        <p:nvGrpSpPr>
          <p:cNvPr id="173" name="Google Shape;173;p15"/>
          <p:cNvGrpSpPr/>
          <p:nvPr/>
        </p:nvGrpSpPr>
        <p:grpSpPr>
          <a:xfrm>
            <a:off x="176675" y="1119575"/>
            <a:ext cx="3751150" cy="3483900"/>
            <a:chOff x="176675" y="1119575"/>
            <a:chExt cx="3751150" cy="3483900"/>
          </a:xfrm>
        </p:grpSpPr>
        <p:grpSp>
          <p:nvGrpSpPr>
            <p:cNvPr id="174" name="Google Shape;174;p15"/>
            <p:cNvGrpSpPr/>
            <p:nvPr/>
          </p:nvGrpSpPr>
          <p:grpSpPr>
            <a:xfrm>
              <a:off x="176675" y="1119575"/>
              <a:ext cx="3751150" cy="3483900"/>
              <a:chOff x="176675" y="1119575"/>
              <a:chExt cx="3751150" cy="3483900"/>
            </a:xfrm>
          </p:grpSpPr>
          <p:sp>
            <p:nvSpPr>
              <p:cNvPr id="175" name="Google Shape;175;p15"/>
              <p:cNvSpPr/>
              <p:nvPr/>
            </p:nvSpPr>
            <p:spPr>
              <a:xfrm>
                <a:off x="176675" y="1119575"/>
                <a:ext cx="481200" cy="4812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B</a:t>
                </a:r>
                <a:r>
                  <a:rPr baseline="-25000" lang="en-GB"/>
                  <a:t>t</a:t>
                </a:r>
                <a:endParaRPr baseline="-25000"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>
                <a:off x="1356825" y="2012250"/>
                <a:ext cx="632100" cy="6321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P</a:t>
                </a:r>
                <a:r>
                  <a:rPr baseline="-25000" lang="en-GB"/>
                  <a:t>LH</a:t>
                </a:r>
                <a:endParaRPr baseline="-25000"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>
                <a:off x="1655413" y="3278375"/>
                <a:ext cx="632100" cy="6321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I</a:t>
                </a:r>
                <a:r>
                  <a:rPr baseline="-25000" lang="en-GB"/>
                  <a:t>pl</a:t>
                </a:r>
                <a:endParaRPr baseline="-25000"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>
                <a:off x="390350" y="3971375"/>
                <a:ext cx="632100" cy="632100"/>
              </a:xfrm>
              <a:prstGeom prst="ellipse">
                <a:avLst/>
              </a:prstGeom>
              <a:solidFill>
                <a:schemeClr val="lt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/>
                  <a:t>q</a:t>
                </a:r>
                <a:r>
                  <a:rPr baseline="-25000" lang="en-GB"/>
                  <a:t>95</a:t>
                </a:r>
                <a:endParaRPr baseline="-25000"/>
              </a:p>
            </p:txBody>
          </p:sp>
          <p:cxnSp>
            <p:nvCxnSpPr>
              <p:cNvPr id="179" name="Google Shape;179;p15"/>
              <p:cNvCxnSpPr>
                <a:stCxn id="175" idx="4"/>
                <a:endCxn id="178" idx="0"/>
              </p:cNvCxnSpPr>
              <p:nvPr/>
            </p:nvCxnSpPr>
            <p:spPr>
              <a:xfrm>
                <a:off x="417275" y="1600775"/>
                <a:ext cx="289200" cy="2370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80" name="Google Shape;180;p15"/>
              <p:cNvCxnSpPr>
                <a:stCxn id="175" idx="6"/>
                <a:endCxn id="176" idx="1"/>
              </p:cNvCxnSpPr>
              <p:nvPr/>
            </p:nvCxnSpPr>
            <p:spPr>
              <a:xfrm>
                <a:off x="657875" y="1360175"/>
                <a:ext cx="791400" cy="7446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cxnSp>
            <p:nvCxnSpPr>
              <p:cNvPr id="181" name="Google Shape;181;p15"/>
              <p:cNvCxnSpPr>
                <a:stCxn id="177" idx="3"/>
                <a:endCxn id="178" idx="7"/>
              </p:cNvCxnSpPr>
              <p:nvPr/>
            </p:nvCxnSpPr>
            <p:spPr>
              <a:xfrm flipH="1">
                <a:off x="929881" y="3817906"/>
                <a:ext cx="818100" cy="24600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dk2"/>
                </a:solidFill>
                <a:prstDash val="solid"/>
                <a:round/>
                <a:headEnd len="med" w="med" type="none"/>
                <a:tailEnd len="med" w="med" type="triangle"/>
              </a:ln>
            </p:spPr>
          </p:cxnSp>
          <p:sp>
            <p:nvSpPr>
              <p:cNvPr id="182" name="Google Shape;182;p15"/>
              <p:cNvSpPr txBox="1"/>
              <p:nvPr/>
            </p:nvSpPr>
            <p:spPr>
              <a:xfrm>
                <a:off x="946425" y="1221125"/>
                <a:ext cx="2127600" cy="47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chemeClr val="dk1"/>
                    </a:solidFill>
                  </a:rPr>
                  <a:t>x (B</a:t>
                </a:r>
                <a:r>
                  <a:rPr baseline="-25000" lang="en-GB">
                    <a:solidFill>
                      <a:schemeClr val="dk1"/>
                    </a:solidFill>
                  </a:rPr>
                  <a:t>t</a:t>
                </a:r>
                <a:r>
                  <a:rPr lang="en-GB">
                    <a:solidFill>
                      <a:srgbClr val="B7B7B7"/>
                    </a:solidFill>
                  </a:rPr>
                  <a:t>/1.15 T</a:t>
                </a:r>
                <a:r>
                  <a:rPr lang="en-GB">
                    <a:solidFill>
                      <a:schemeClr val="dk1"/>
                    </a:solidFill>
                  </a:rPr>
                  <a:t>)</a:t>
                </a:r>
                <a:r>
                  <a:rPr b="1" baseline="30000" lang="en-GB">
                    <a:solidFill>
                      <a:srgbClr val="38761D"/>
                    </a:solidFill>
                  </a:rPr>
                  <a:t>0.8</a:t>
                </a:r>
                <a:r>
                  <a:rPr baseline="30000" lang="en-GB">
                    <a:solidFill>
                      <a:srgbClr val="38761D"/>
                    </a:solidFill>
                  </a:rPr>
                  <a:t> </a:t>
                </a:r>
                <a:r>
                  <a:rPr lang="en-GB">
                    <a:solidFill>
                      <a:srgbClr val="B7B7B7"/>
                    </a:solidFill>
                  </a:rPr>
                  <a:t>x </a:t>
                </a:r>
                <a:r>
                  <a:rPr lang="en-GB">
                    <a:solidFill>
                      <a:srgbClr val="B7B7B7"/>
                    </a:solidFill>
                  </a:rPr>
                  <a:t>270 kW</a:t>
                </a:r>
                <a:r>
                  <a:rPr lang="en-GB"/>
                  <a:t> </a:t>
                </a:r>
                <a:br>
                  <a:rPr lang="en-GB"/>
                </a:br>
                <a:r>
                  <a:rPr lang="en-GB">
                    <a:solidFill>
                      <a:srgbClr val="38761D"/>
                    </a:solidFill>
                  </a:rPr>
                  <a:t>[Martin JNM 2008]</a:t>
                </a:r>
                <a:endParaRPr baseline="30000">
                  <a:solidFill>
                    <a:srgbClr val="38761D"/>
                  </a:solidFill>
                </a:endParaRPr>
              </a:p>
            </p:txBody>
          </p:sp>
          <p:sp>
            <p:nvSpPr>
              <p:cNvPr id="183" name="Google Shape;183;p15"/>
              <p:cNvSpPr txBox="1"/>
              <p:nvPr/>
            </p:nvSpPr>
            <p:spPr>
              <a:xfrm>
                <a:off x="1988925" y="2644350"/>
                <a:ext cx="1938900" cy="474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rgbClr val="CCCCCC"/>
                    </a:solidFill>
                  </a:rPr>
                  <a:t>x 200 kA / 270 kW</a:t>
                </a:r>
                <a:endParaRPr>
                  <a:solidFill>
                    <a:srgbClr val="CCCCCC"/>
                  </a:solidFill>
                </a:endParaRPr>
              </a:p>
            </p:txBody>
          </p:sp>
          <p:sp>
            <p:nvSpPr>
              <p:cNvPr id="184" name="Google Shape;184;p15"/>
              <p:cNvSpPr txBox="1"/>
              <p:nvPr/>
            </p:nvSpPr>
            <p:spPr>
              <a:xfrm>
                <a:off x="1127025" y="4226575"/>
                <a:ext cx="2748600" cy="30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>
                    <a:solidFill>
                      <a:srgbClr val="CCCCCC"/>
                    </a:solidFill>
                  </a:rPr>
                  <a:t>q</a:t>
                </a:r>
                <a:r>
                  <a:rPr baseline="-25000" lang="en-GB">
                    <a:solidFill>
                      <a:srgbClr val="CCCCCC"/>
                    </a:solidFill>
                  </a:rPr>
                  <a:t>95</a:t>
                </a:r>
                <a:r>
                  <a:rPr lang="en-GB">
                    <a:solidFill>
                      <a:srgbClr val="CCCCCC"/>
                    </a:solidFill>
                  </a:rPr>
                  <a:t>=B</a:t>
                </a:r>
                <a:r>
                  <a:rPr baseline="-25000" lang="en-GB">
                    <a:solidFill>
                      <a:srgbClr val="CCCCCC"/>
                    </a:solidFill>
                  </a:rPr>
                  <a:t>t</a:t>
                </a:r>
                <a:r>
                  <a:rPr lang="en-GB">
                    <a:solidFill>
                      <a:srgbClr val="CCCCCC"/>
                    </a:solidFill>
                  </a:rPr>
                  <a:t> / (I</a:t>
                </a:r>
                <a:r>
                  <a:rPr baseline="-25000" lang="en-GB">
                    <a:solidFill>
                      <a:srgbClr val="CCCCCC"/>
                    </a:solidFill>
                  </a:rPr>
                  <a:t>pl</a:t>
                </a:r>
                <a:r>
                  <a:rPr lang="en-GB">
                    <a:solidFill>
                      <a:srgbClr val="CCCCCC"/>
                    </a:solidFill>
                  </a:rPr>
                  <a:t> / 200 kA) x 3.3</a:t>
                </a:r>
                <a:endParaRPr>
                  <a:solidFill>
                    <a:srgbClr val="CCCCCC"/>
                  </a:solidFill>
                </a:endParaRPr>
              </a:p>
            </p:txBody>
          </p:sp>
        </p:grpSp>
        <p:sp>
          <p:nvSpPr>
            <p:cNvPr id="185" name="Google Shape;185;p15"/>
            <p:cNvSpPr txBox="1"/>
            <p:nvPr/>
          </p:nvSpPr>
          <p:spPr>
            <a:xfrm>
              <a:off x="584550" y="2598700"/>
              <a:ext cx="1217400" cy="117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B7B7B7"/>
                  </a:solidFill>
                </a:rPr>
                <a:t>Reference:</a:t>
              </a:r>
              <a:br>
                <a:rPr lang="en-GB">
                  <a:solidFill>
                    <a:srgbClr val="B7B7B7"/>
                  </a:solidFill>
                </a:rPr>
              </a:br>
              <a:r>
                <a:rPr lang="en-GB">
                  <a:solidFill>
                    <a:srgbClr val="B7B7B7"/>
                  </a:solidFill>
                </a:rPr>
                <a:t>B</a:t>
              </a:r>
              <a:r>
                <a:rPr baseline="-25000" lang="en-GB">
                  <a:solidFill>
                    <a:srgbClr val="B7B7B7"/>
                  </a:solidFill>
                </a:rPr>
                <a:t>t</a:t>
              </a:r>
              <a:r>
                <a:rPr lang="en-GB">
                  <a:solidFill>
                    <a:srgbClr val="B7B7B7"/>
                  </a:solidFill>
                </a:rPr>
                <a:t>=1.15 T</a:t>
              </a:r>
              <a:br>
                <a:rPr lang="en-GB">
                  <a:solidFill>
                    <a:srgbClr val="B7B7B7"/>
                  </a:solidFill>
                </a:rPr>
              </a:br>
              <a:r>
                <a:rPr lang="en-GB">
                  <a:solidFill>
                    <a:srgbClr val="B7B7B7"/>
                  </a:solidFill>
                </a:rPr>
                <a:t>I</a:t>
              </a:r>
              <a:r>
                <a:rPr baseline="-25000" lang="en-GB">
                  <a:solidFill>
                    <a:srgbClr val="B7B7B7"/>
                  </a:solidFill>
                </a:rPr>
                <a:t>pl</a:t>
              </a:r>
              <a:r>
                <a:rPr lang="en-GB">
                  <a:solidFill>
                    <a:srgbClr val="B7B7B7"/>
                  </a:solidFill>
                </a:rPr>
                <a:t>=200 kA</a:t>
              </a:r>
              <a:endParaRPr>
                <a:solidFill>
                  <a:srgbClr val="B7B7B7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rgbClr val="B7B7B7"/>
                  </a:solidFill>
                </a:rPr>
                <a:t>q</a:t>
              </a:r>
              <a:r>
                <a:rPr baseline="-25000" lang="en-GB">
                  <a:solidFill>
                    <a:srgbClr val="B7B7B7"/>
                  </a:solidFill>
                </a:rPr>
                <a:t>95</a:t>
              </a:r>
              <a:r>
                <a:rPr lang="en-GB">
                  <a:solidFill>
                    <a:srgbClr val="B7B7B7"/>
                  </a:solidFill>
                </a:rPr>
                <a:t> = 3.3</a:t>
              </a:r>
              <a:br>
                <a:rPr lang="en-GB">
                  <a:solidFill>
                    <a:srgbClr val="B7B7B7"/>
                  </a:solidFill>
                </a:rPr>
              </a:br>
              <a:r>
                <a:rPr lang="en-GB">
                  <a:solidFill>
                    <a:srgbClr val="B7B7B7"/>
                  </a:solidFill>
                </a:rPr>
                <a:t>P</a:t>
              </a:r>
              <a:r>
                <a:rPr baseline="-25000" lang="en-GB">
                  <a:solidFill>
                    <a:srgbClr val="B7B7B7"/>
                  </a:solidFill>
                </a:rPr>
                <a:t>LH</a:t>
              </a:r>
              <a:r>
                <a:rPr lang="en-GB">
                  <a:solidFill>
                    <a:srgbClr val="B7B7B7"/>
                  </a:solidFill>
                </a:rPr>
                <a:t>=270 kW</a:t>
              </a:r>
              <a:endParaRPr>
                <a:solidFill>
                  <a:srgbClr val="B7B7B7"/>
                </a:solidFill>
              </a:endParaRPr>
            </a:p>
          </p:txBody>
        </p:sp>
      </p:grpSp>
      <p:cxnSp>
        <p:nvCxnSpPr>
          <p:cNvPr id="186" name="Google Shape;186;p15"/>
          <p:cNvCxnSpPr>
            <a:stCxn id="176" idx="4"/>
            <a:endCxn id="177" idx="0"/>
          </p:cNvCxnSpPr>
          <p:nvPr/>
        </p:nvCxnSpPr>
        <p:spPr>
          <a:xfrm>
            <a:off x="1672875" y="2644350"/>
            <a:ext cx="298500" cy="63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7" name="Google Shape;187;p15"/>
          <p:cNvPicPr preferRelativeResize="0"/>
          <p:nvPr/>
        </p:nvPicPr>
        <p:blipFill rotWithShape="1">
          <a:blip r:embed="rId3">
            <a:alphaModFix/>
          </a:blip>
          <a:srcRect b="9" l="0" r="0" t="9"/>
          <a:stretch/>
        </p:blipFill>
        <p:spPr>
          <a:xfrm>
            <a:off x="5071550" y="968800"/>
            <a:ext cx="4029691" cy="388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15"/>
          <p:cNvSpPr txBox="1"/>
          <p:nvPr/>
        </p:nvSpPr>
        <p:spPr>
          <a:xfrm>
            <a:off x="1003425" y="1194225"/>
            <a:ext cx="708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1188" y="1035700"/>
            <a:ext cx="3890425" cy="375419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5"/>
          <p:cNvSpPr/>
          <p:nvPr/>
        </p:nvSpPr>
        <p:spPr>
          <a:xfrm>
            <a:off x="176650" y="3769725"/>
            <a:ext cx="1059900" cy="950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5"/>
          <p:cNvSpPr txBox="1"/>
          <p:nvPr/>
        </p:nvSpPr>
        <p:spPr>
          <a:xfrm>
            <a:off x="106000" y="4441775"/>
            <a:ext cx="7511700" cy="1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80000"/>
                </a:solidFill>
              </a:rPr>
              <a:t>C</a:t>
            </a:r>
            <a:r>
              <a:rPr lang="en-GB">
                <a:solidFill>
                  <a:srgbClr val="980000"/>
                </a:solidFill>
              </a:rPr>
              <a:t>onditioning q</a:t>
            </a:r>
            <a:r>
              <a:rPr baseline="-25000" lang="en-GB">
                <a:solidFill>
                  <a:srgbClr val="980000"/>
                </a:solidFill>
              </a:rPr>
              <a:t>95 </a:t>
            </a:r>
            <a:r>
              <a:rPr lang="en-GB">
                <a:solidFill>
                  <a:srgbClr val="980000"/>
                </a:solidFill>
              </a:rPr>
              <a:t>~3.5 </a:t>
            </a:r>
            <a:r>
              <a:rPr lang="en-GB">
                <a:solidFill>
                  <a:srgbClr val="980000"/>
                </a:solidFill>
              </a:rPr>
              <a:t>&lt;- sub-selection, exp. design (stability, ref. scenario), </a:t>
            </a:r>
            <a:r>
              <a:rPr b="1" lang="en-GB">
                <a:solidFill>
                  <a:srgbClr val="980000"/>
                </a:solidFill>
              </a:rPr>
              <a:t>regression</a:t>
            </a:r>
            <a:endParaRPr b="1">
              <a:solidFill>
                <a:srgbClr val="980000"/>
              </a:solidFill>
            </a:endParaRPr>
          </a:p>
        </p:txBody>
      </p:sp>
      <p:sp>
        <p:nvSpPr>
          <p:cNvPr id="192" name="Google Shape;192;p15"/>
          <p:cNvSpPr txBox="1"/>
          <p:nvPr/>
        </p:nvSpPr>
        <p:spPr>
          <a:xfrm>
            <a:off x="2430850" y="2098750"/>
            <a:ext cx="4183200" cy="575400"/>
          </a:xfrm>
          <a:prstGeom prst="rect">
            <a:avLst/>
          </a:prstGeom>
          <a:solidFill>
            <a:srgbClr val="F9CB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uninformed conditioning can </a:t>
            </a:r>
            <a:r>
              <a:rPr b="1" lang="en-GB"/>
              <a:t>create</a:t>
            </a:r>
            <a:r>
              <a:rPr lang="en-GB"/>
              <a:t> confounding</a:t>
            </a:r>
            <a:br>
              <a:rPr lang="en-GB"/>
            </a:br>
            <a:r>
              <a:rPr lang="en-GB"/>
              <a:t>a</a:t>
            </a:r>
            <a:r>
              <a:rPr lang="en-GB"/>
              <a:t>nd result in </a:t>
            </a:r>
            <a:r>
              <a:rPr b="1" lang="en-GB"/>
              <a:t>biased</a:t>
            </a:r>
            <a:r>
              <a:rPr lang="en-GB"/>
              <a:t> results</a:t>
            </a:r>
            <a:endParaRPr/>
          </a:p>
        </p:txBody>
      </p:sp>
      <p:cxnSp>
        <p:nvCxnSpPr>
          <p:cNvPr id="193" name="Google Shape;193;p15"/>
          <p:cNvCxnSpPr>
            <a:endCxn id="170" idx="1"/>
          </p:cNvCxnSpPr>
          <p:nvPr/>
        </p:nvCxnSpPr>
        <p:spPr>
          <a:xfrm flipH="1">
            <a:off x="1109350" y="4218675"/>
            <a:ext cx="3088200" cy="35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15"/>
          <p:cNvCxnSpPr>
            <a:endCxn id="176" idx="5"/>
          </p:cNvCxnSpPr>
          <p:nvPr/>
        </p:nvCxnSpPr>
        <p:spPr>
          <a:xfrm>
            <a:off x="416756" y="1589681"/>
            <a:ext cx="1479600" cy="962100"/>
          </a:xfrm>
          <a:prstGeom prst="curvedConnector4">
            <a:avLst>
              <a:gd fmla="val -11451" name="adj1"/>
              <a:gd fmla="val 280602" name="adj2"/>
            </a:avLst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"/>
          <p:cNvSpPr txBox="1"/>
          <p:nvPr/>
        </p:nvSpPr>
        <p:spPr>
          <a:xfrm>
            <a:off x="2713525" y="2925525"/>
            <a:ext cx="16896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Extra scatter due to n</a:t>
            </a:r>
            <a:r>
              <a:rPr baseline="-25000" lang="en-GB"/>
              <a:t>e</a:t>
            </a:r>
            <a:r>
              <a:rPr lang="en-GB"/>
              <a:t> variation</a:t>
            </a:r>
            <a:endParaRPr/>
          </a:p>
        </p:txBody>
      </p:sp>
      <p:pic>
        <p:nvPicPr>
          <p:cNvPr id="200" name="Google Shape;2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4223" y="929400"/>
            <a:ext cx="4849427" cy="39454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</p:pic>
      <p:sp>
        <p:nvSpPr>
          <p:cNvPr id="201" name="Google Shape;201;p16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Elimination of n</a:t>
            </a:r>
            <a:r>
              <a:rPr baseline="-25000" lang="en-GB"/>
              <a:t>e</a:t>
            </a:r>
            <a:r>
              <a:rPr lang="en-GB"/>
              <a:t> dependence by counterfactual assignments</a:t>
            </a:r>
            <a:endParaRPr/>
          </a:p>
        </p:txBody>
      </p:sp>
      <p:sp>
        <p:nvSpPr>
          <p:cNvPr id="202" name="Google Shape;202;p16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/8</a:t>
            </a: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862175" y="4174600"/>
            <a:ext cx="632100" cy="63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</a:t>
            </a:r>
            <a:r>
              <a:rPr baseline="-25000" lang="en-GB"/>
              <a:t>LH</a:t>
            </a:r>
            <a:endParaRPr baseline="-25000"/>
          </a:p>
        </p:txBody>
      </p:sp>
      <p:sp>
        <p:nvSpPr>
          <p:cNvPr id="204" name="Google Shape;204;p16"/>
          <p:cNvSpPr/>
          <p:nvPr/>
        </p:nvSpPr>
        <p:spPr>
          <a:xfrm>
            <a:off x="428875" y="1703525"/>
            <a:ext cx="1593000" cy="632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equilibrium</a:t>
            </a:r>
            <a:endParaRPr baseline="-25000"/>
          </a:p>
        </p:txBody>
      </p:sp>
      <p:sp>
        <p:nvSpPr>
          <p:cNvPr id="205" name="Google Shape;205;p16"/>
          <p:cNvSpPr/>
          <p:nvPr/>
        </p:nvSpPr>
        <p:spPr>
          <a:xfrm>
            <a:off x="1564950" y="2456375"/>
            <a:ext cx="632100" cy="63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</a:t>
            </a:r>
            <a:r>
              <a:rPr baseline="-25000" lang="en-GB"/>
              <a:t>95</a:t>
            </a:r>
            <a:endParaRPr/>
          </a:p>
        </p:txBody>
      </p:sp>
      <p:sp>
        <p:nvSpPr>
          <p:cNvPr id="206" name="Google Shape;206;p16"/>
          <p:cNvSpPr/>
          <p:nvPr/>
        </p:nvSpPr>
        <p:spPr>
          <a:xfrm>
            <a:off x="0" y="2456375"/>
            <a:ext cx="1010400" cy="632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|div-X|</a:t>
            </a:r>
            <a:endParaRPr/>
          </a:p>
        </p:txBody>
      </p:sp>
      <p:cxnSp>
        <p:nvCxnSpPr>
          <p:cNvPr id="207" name="Google Shape;207;p16"/>
          <p:cNvCxnSpPr>
            <a:stCxn id="208" idx="4"/>
            <a:endCxn id="203" idx="0"/>
          </p:cNvCxnSpPr>
          <p:nvPr/>
        </p:nvCxnSpPr>
        <p:spPr>
          <a:xfrm>
            <a:off x="1178225" y="3927375"/>
            <a:ext cx="0" cy="247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9" name="Google Shape;209;p16"/>
          <p:cNvCxnSpPr>
            <a:stCxn id="206" idx="4"/>
            <a:endCxn id="208" idx="1"/>
          </p:cNvCxnSpPr>
          <p:nvPr/>
        </p:nvCxnSpPr>
        <p:spPr>
          <a:xfrm flipH="1">
            <a:off x="483600" y="3088475"/>
            <a:ext cx="21600" cy="299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0" name="Google Shape;210;p16"/>
          <p:cNvCxnSpPr>
            <a:stCxn id="204" idx="3"/>
            <a:endCxn id="206" idx="0"/>
          </p:cNvCxnSpPr>
          <p:nvPr/>
        </p:nvCxnSpPr>
        <p:spPr>
          <a:xfrm flipH="1">
            <a:off x="505264" y="2243056"/>
            <a:ext cx="1569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1" name="Google Shape;211;p16"/>
          <p:cNvCxnSpPr>
            <a:stCxn id="204" idx="5"/>
            <a:endCxn id="205" idx="0"/>
          </p:cNvCxnSpPr>
          <p:nvPr/>
        </p:nvCxnSpPr>
        <p:spPr>
          <a:xfrm>
            <a:off x="1788586" y="2243056"/>
            <a:ext cx="924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12" name="Google Shape;212;p16"/>
          <p:cNvSpPr/>
          <p:nvPr/>
        </p:nvSpPr>
        <p:spPr>
          <a:xfrm>
            <a:off x="71625" y="1034200"/>
            <a:ext cx="357300" cy="5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</a:t>
            </a:r>
            <a:r>
              <a:rPr baseline="-25000" lang="en-GB"/>
              <a:t>pl</a:t>
            </a:r>
            <a:endParaRPr baseline="-25000"/>
          </a:p>
        </p:txBody>
      </p:sp>
      <p:sp>
        <p:nvSpPr>
          <p:cNvPr id="213" name="Google Shape;213;p16"/>
          <p:cNvSpPr/>
          <p:nvPr/>
        </p:nvSpPr>
        <p:spPr>
          <a:xfrm>
            <a:off x="1678700" y="950700"/>
            <a:ext cx="357300" cy="5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</a:t>
            </a:r>
            <a:r>
              <a:rPr baseline="-25000" lang="en-GB"/>
              <a:t>0</a:t>
            </a:r>
            <a:endParaRPr/>
          </a:p>
        </p:txBody>
      </p:sp>
      <p:sp>
        <p:nvSpPr>
          <p:cNvPr id="214" name="Google Shape;214;p16"/>
          <p:cNvSpPr/>
          <p:nvPr/>
        </p:nvSpPr>
        <p:spPr>
          <a:xfrm>
            <a:off x="714213" y="950700"/>
            <a:ext cx="679200" cy="481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shaping</a:t>
            </a:r>
            <a:endParaRPr sz="1100"/>
          </a:p>
        </p:txBody>
      </p:sp>
      <p:cxnSp>
        <p:nvCxnSpPr>
          <p:cNvPr id="215" name="Google Shape;215;p16"/>
          <p:cNvCxnSpPr>
            <a:stCxn id="212" idx="2"/>
            <a:endCxn id="204" idx="1"/>
          </p:cNvCxnSpPr>
          <p:nvPr/>
        </p:nvCxnSpPr>
        <p:spPr>
          <a:xfrm>
            <a:off x="250275" y="1582900"/>
            <a:ext cx="411900" cy="21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6" name="Google Shape;216;p16"/>
          <p:cNvCxnSpPr>
            <a:stCxn id="214" idx="2"/>
            <a:endCxn id="204" idx="0"/>
          </p:cNvCxnSpPr>
          <p:nvPr/>
        </p:nvCxnSpPr>
        <p:spPr>
          <a:xfrm>
            <a:off x="1053813" y="1432200"/>
            <a:ext cx="171600" cy="27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Google Shape;217;p16"/>
          <p:cNvCxnSpPr>
            <a:stCxn id="213" idx="2"/>
            <a:endCxn id="204" idx="7"/>
          </p:cNvCxnSpPr>
          <p:nvPr/>
        </p:nvCxnSpPr>
        <p:spPr>
          <a:xfrm flipH="1">
            <a:off x="1788650" y="1499400"/>
            <a:ext cx="68700" cy="29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8" name="Google Shape;208;p16"/>
          <p:cNvSpPr/>
          <p:nvPr/>
        </p:nvSpPr>
        <p:spPr>
          <a:xfrm>
            <a:off x="196025" y="3295275"/>
            <a:ext cx="1964400" cy="6321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Edge plasma parameters</a:t>
            </a:r>
            <a:endParaRPr baseline="-25000"/>
          </a:p>
        </p:txBody>
      </p:sp>
      <p:sp>
        <p:nvSpPr>
          <p:cNvPr id="218" name="Google Shape;218;p16"/>
          <p:cNvSpPr/>
          <p:nvPr/>
        </p:nvSpPr>
        <p:spPr>
          <a:xfrm>
            <a:off x="1491025" y="2388475"/>
            <a:ext cx="798900" cy="770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6"/>
          <p:cNvSpPr txBox="1"/>
          <p:nvPr/>
        </p:nvSpPr>
        <p:spPr>
          <a:xfrm>
            <a:off x="2798325" y="3568575"/>
            <a:ext cx="40704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"/>
          <p:cNvSpPr/>
          <p:nvPr/>
        </p:nvSpPr>
        <p:spPr>
          <a:xfrm>
            <a:off x="2506675" y="3804900"/>
            <a:ext cx="357300" cy="548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</a:t>
            </a:r>
            <a:r>
              <a:rPr baseline="-25000" lang="en-GB"/>
              <a:t>e</a:t>
            </a:r>
            <a:endParaRPr baseline="-25000"/>
          </a:p>
        </p:txBody>
      </p:sp>
      <p:cxnSp>
        <p:nvCxnSpPr>
          <p:cNvPr id="221" name="Google Shape;221;p16"/>
          <p:cNvCxnSpPr>
            <a:stCxn id="220" idx="1"/>
            <a:endCxn id="203" idx="6"/>
          </p:cNvCxnSpPr>
          <p:nvPr/>
        </p:nvCxnSpPr>
        <p:spPr>
          <a:xfrm flipH="1">
            <a:off x="1494175" y="4079250"/>
            <a:ext cx="1012500" cy="4113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p16"/>
          <p:cNvSpPr txBox="1"/>
          <p:nvPr/>
        </p:nvSpPr>
        <p:spPr>
          <a:xfrm>
            <a:off x="3179900" y="1059975"/>
            <a:ext cx="5554200" cy="7362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/>
              <a:t>Counterfactual</a:t>
            </a:r>
            <a:r>
              <a:rPr lang="en-GB"/>
              <a:t>: If measured P</a:t>
            </a:r>
            <a:r>
              <a:rPr baseline="-25000" lang="en-GB"/>
              <a:t>LH</a:t>
            </a:r>
            <a:r>
              <a:rPr lang="en-GB"/>
              <a:t> = Y  given n</a:t>
            </a:r>
            <a:r>
              <a:rPr baseline="-25000" lang="en-GB"/>
              <a:t>e</a:t>
            </a:r>
            <a:r>
              <a:rPr lang="en-GB"/>
              <a:t>, I</a:t>
            </a:r>
            <a:r>
              <a:rPr baseline="-25000" lang="en-GB"/>
              <a:t>pl</a:t>
            </a:r>
            <a:r>
              <a:rPr lang="en-GB"/>
              <a:t>,Z</a:t>
            </a:r>
            <a:r>
              <a:rPr baseline="-25000" lang="en-GB"/>
              <a:t>0</a:t>
            </a:r>
            <a:r>
              <a:rPr lang="en-GB"/>
              <a:t>  then</a:t>
            </a:r>
            <a:r>
              <a:rPr lang="en-GB"/>
              <a:t> knowing the mechanism n</a:t>
            </a:r>
            <a:r>
              <a:rPr baseline="-25000" lang="en-GB"/>
              <a:t>e</a:t>
            </a:r>
            <a:r>
              <a:rPr lang="en-GB"/>
              <a:t>-&gt; P</a:t>
            </a:r>
            <a:r>
              <a:rPr baseline="-25000" lang="en-GB"/>
              <a:t>LH</a:t>
            </a:r>
            <a:r>
              <a:rPr lang="en-GB"/>
              <a:t>   given n</a:t>
            </a:r>
            <a:r>
              <a:rPr baseline="-25000" lang="en-GB"/>
              <a:t>e</a:t>
            </a:r>
            <a:r>
              <a:rPr lang="en-GB"/>
              <a:t>=7, </a:t>
            </a:r>
            <a:r>
              <a:rPr lang="en-GB">
                <a:solidFill>
                  <a:schemeClr val="dk1"/>
                </a:solidFill>
              </a:rPr>
              <a:t>I</a:t>
            </a:r>
            <a:r>
              <a:rPr baseline="-25000" lang="en-GB">
                <a:solidFill>
                  <a:schemeClr val="dk1"/>
                </a:solidFill>
              </a:rPr>
              <a:t>pl</a:t>
            </a:r>
            <a:r>
              <a:rPr lang="en-GB">
                <a:solidFill>
                  <a:schemeClr val="dk1"/>
                </a:solidFill>
              </a:rPr>
              <a:t>,Z</a:t>
            </a:r>
            <a:r>
              <a:rPr baseline="-25000" lang="en-GB">
                <a:solidFill>
                  <a:schemeClr val="dk1"/>
                </a:solidFill>
              </a:rPr>
              <a:t>0 </a:t>
            </a:r>
            <a:r>
              <a:rPr lang="en-GB">
                <a:solidFill>
                  <a:schemeClr val="dk1"/>
                </a:solidFill>
              </a:rPr>
              <a:t>  : P</a:t>
            </a:r>
            <a:r>
              <a:rPr baseline="-25000" lang="en-GB">
                <a:solidFill>
                  <a:schemeClr val="dk1"/>
                </a:solidFill>
              </a:rPr>
              <a:t>LH</a:t>
            </a:r>
            <a:r>
              <a:rPr baseline="30000" lang="en-GB">
                <a:solidFill>
                  <a:schemeClr val="dk1"/>
                </a:solidFill>
              </a:rPr>
              <a:t>ne=7</a:t>
            </a:r>
            <a:r>
              <a:rPr lang="en-GB">
                <a:solidFill>
                  <a:schemeClr val="dk1"/>
                </a:solidFill>
              </a:rPr>
              <a:t> =Y x (7/n</a:t>
            </a:r>
            <a:r>
              <a:rPr baseline="-25000" lang="en-GB">
                <a:solidFill>
                  <a:schemeClr val="dk1"/>
                </a:solidFill>
              </a:rPr>
              <a:t>e</a:t>
            </a:r>
            <a:r>
              <a:rPr lang="en-GB">
                <a:solidFill>
                  <a:schemeClr val="dk1"/>
                </a:solidFill>
              </a:rPr>
              <a:t>)</a:t>
            </a:r>
            <a:r>
              <a:rPr baseline="30000" lang="en-GB">
                <a:solidFill>
                  <a:schemeClr val="dk1"/>
                </a:solidFill>
              </a:rPr>
              <a:t>0.72</a:t>
            </a:r>
            <a:endParaRPr/>
          </a:p>
        </p:txBody>
      </p:sp>
      <p:cxnSp>
        <p:nvCxnSpPr>
          <p:cNvPr id="223" name="Google Shape;223;p16"/>
          <p:cNvCxnSpPr>
            <a:endCxn id="224" idx="1"/>
          </p:cNvCxnSpPr>
          <p:nvPr/>
        </p:nvCxnSpPr>
        <p:spPr>
          <a:xfrm flipH="1" rot="-5400000">
            <a:off x="3689050" y="2218451"/>
            <a:ext cx="1660800" cy="573300"/>
          </a:xfrm>
          <a:prstGeom prst="curvedConnector2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5" name="Google Shape;225;p16"/>
          <p:cNvSpPr txBox="1"/>
          <p:nvPr/>
        </p:nvSpPr>
        <p:spPr>
          <a:xfrm>
            <a:off x="1788650" y="4253200"/>
            <a:ext cx="1836300" cy="4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∝n</a:t>
            </a:r>
            <a:r>
              <a:rPr baseline="-25000" lang="en-GB"/>
              <a:t>e</a:t>
            </a:r>
            <a:r>
              <a:rPr baseline="30000" lang="en-GB"/>
              <a:t>0.72</a:t>
            </a:r>
            <a:br>
              <a:rPr lang="en-GB"/>
            </a:br>
            <a:r>
              <a:rPr lang="en-GB"/>
              <a:t>[Martin JNM 2008]</a:t>
            </a:r>
            <a:endParaRPr/>
          </a:p>
        </p:txBody>
      </p:sp>
      <p:pic>
        <p:nvPicPr>
          <p:cNvPr id="224" name="Google Shape;22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6100" y="1796100"/>
            <a:ext cx="4387351" cy="307880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6"/>
          <p:cNvSpPr txBox="1"/>
          <p:nvPr/>
        </p:nvSpPr>
        <p:spPr>
          <a:xfrm>
            <a:off x="3256800" y="2870075"/>
            <a:ext cx="1483200" cy="11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Reduced scatter in P</a:t>
            </a:r>
            <a:r>
              <a:rPr baseline="-25000" lang="en-GB"/>
              <a:t>LH</a:t>
            </a:r>
            <a:r>
              <a:rPr lang="en-GB"/>
              <a:t> due to n</a:t>
            </a:r>
            <a:r>
              <a:rPr baseline="-25000" lang="en-GB"/>
              <a:t>e</a:t>
            </a:r>
            <a:r>
              <a:rPr lang="en-GB"/>
              <a:t> variation</a:t>
            </a:r>
            <a:br>
              <a:rPr lang="en-GB"/>
            </a:br>
            <a:r>
              <a:rPr lang="en-GB"/>
              <a:t>=&gt; elimination of </a:t>
            </a:r>
            <a:r>
              <a:rPr i="1" lang="en-GB"/>
              <a:t>direct</a:t>
            </a:r>
            <a:r>
              <a:rPr lang="en-GB"/>
              <a:t> effect</a:t>
            </a:r>
            <a:endParaRPr/>
          </a:p>
        </p:txBody>
      </p:sp>
      <p:cxnSp>
        <p:nvCxnSpPr>
          <p:cNvPr id="227" name="Google Shape;227;p16"/>
          <p:cNvCxnSpPr>
            <a:stCxn id="220" idx="1"/>
            <a:endCxn id="208" idx="5"/>
          </p:cNvCxnSpPr>
          <p:nvPr/>
        </p:nvCxnSpPr>
        <p:spPr>
          <a:xfrm rot="10800000">
            <a:off x="1872775" y="3834750"/>
            <a:ext cx="633900" cy="244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7"/>
          <p:cNvSpPr txBox="1"/>
          <p:nvPr>
            <p:ph type="title"/>
          </p:nvPr>
        </p:nvSpPr>
        <p:spPr>
          <a:xfrm>
            <a:off x="4387450" y="0"/>
            <a:ext cx="4756200" cy="95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Summary and Outlook</a:t>
            </a:r>
            <a:endParaRPr/>
          </a:p>
        </p:txBody>
      </p:sp>
      <p:sp>
        <p:nvSpPr>
          <p:cNvPr id="233" name="Google Shape;233;p17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r>
              <a:rPr lang="en-GB"/>
              <a:t>/8</a:t>
            </a:r>
            <a:endParaRPr/>
          </a:p>
        </p:txBody>
      </p:sp>
      <p:sp>
        <p:nvSpPr>
          <p:cNvPr id="234" name="Google Shape;234;p17"/>
          <p:cNvSpPr txBox="1"/>
          <p:nvPr/>
        </p:nvSpPr>
        <p:spPr>
          <a:xfrm>
            <a:off x="72625" y="1406225"/>
            <a:ext cx="9025800" cy="34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Estimating causal effects without manipulation/intervention possible with </a:t>
            </a:r>
            <a:r>
              <a:rPr b="1" lang="en-GB" sz="1600"/>
              <a:t>do</a:t>
            </a:r>
            <a:r>
              <a:rPr lang="en-GB" sz="1600"/>
              <a:t>-calculus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Good introductory book: </a:t>
            </a:r>
            <a:r>
              <a:rPr lang="en-GB" sz="1600" u="sng">
                <a:solidFill>
                  <a:schemeClr val="hlink"/>
                </a:solidFill>
                <a:hlinkClick r:id="rId3"/>
              </a:rPr>
              <a:t>J.Pearl, D. Mackenzie: </a:t>
            </a:r>
            <a:r>
              <a:rPr i="1" lang="en-GB" sz="1600" u="sng">
                <a:solidFill>
                  <a:schemeClr val="hlink"/>
                </a:solidFill>
                <a:hlinkClick r:id="rId4"/>
              </a:rPr>
              <a:t>The Book of Why</a:t>
            </a:r>
            <a:r>
              <a:rPr lang="en-GB" sz="1600" u="sng">
                <a:solidFill>
                  <a:schemeClr val="hlink"/>
                </a:solidFill>
                <a:hlinkClick r:id="rId5"/>
              </a:rPr>
              <a:t> (2018)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600"/>
              <a:t>Introductory lecture in the Epilogue of </a:t>
            </a:r>
            <a:r>
              <a:rPr lang="en-GB" sz="1600" u="sng">
                <a:solidFill>
                  <a:schemeClr val="hlink"/>
                </a:solidFill>
                <a:hlinkClick r:id="rId6"/>
              </a:rPr>
              <a:t>J. Pearl: </a:t>
            </a:r>
            <a:r>
              <a:rPr i="1" lang="en-GB" sz="1600" u="sng">
                <a:solidFill>
                  <a:schemeClr val="hlink"/>
                </a:solidFill>
                <a:hlinkClick r:id="rId7"/>
              </a:rPr>
              <a:t>Causality</a:t>
            </a:r>
            <a:r>
              <a:rPr lang="en-GB" sz="1600" u="sng">
                <a:solidFill>
                  <a:schemeClr val="hlink"/>
                </a:solidFill>
                <a:hlinkClick r:id="rId8"/>
              </a:rPr>
              <a:t> (2009)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Draw your </a:t>
            </a:r>
            <a:r>
              <a:rPr b="1" lang="en-GB" sz="1600"/>
              <a:t>graphs</a:t>
            </a:r>
            <a:r>
              <a:rPr lang="en-GB" sz="1600"/>
              <a:t> before you draw any conclusions (and before you make experiments)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GB" sz="1600"/>
              <a:t>Priority for coming year: finalize and publish ongoing work (LCO scaling, vorticity, L-H studies) -&gt; dissertation</a:t>
            </a:r>
            <a:endParaRPr sz="1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8"/>
          <p:cNvSpPr txBox="1"/>
          <p:nvPr>
            <p:ph type="ctrTitle"/>
          </p:nvPr>
        </p:nvSpPr>
        <p:spPr>
          <a:xfrm>
            <a:off x="311700" y="954525"/>
            <a:ext cx="8520600" cy="184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Backup slides</a:t>
            </a:r>
            <a:endParaRPr/>
          </a:p>
        </p:txBody>
      </p:sp>
      <p:sp>
        <p:nvSpPr>
          <p:cNvPr id="240" name="Google Shape;240;p1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8"/>
          <p:cNvSpPr txBox="1"/>
          <p:nvPr>
            <p:ph idx="12" type="sldNum"/>
          </p:nvPr>
        </p:nvSpPr>
        <p:spPr>
          <a:xfrm>
            <a:off x="8545775" y="4874900"/>
            <a:ext cx="481200" cy="2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