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64" r:id="rId4"/>
    <p:sldId id="362" r:id="rId5"/>
    <p:sldId id="298" r:id="rId6"/>
    <p:sldId id="370" r:id="rId7"/>
    <p:sldId id="371" r:id="rId8"/>
    <p:sldId id="372" r:id="rId9"/>
    <p:sldId id="360" r:id="rId10"/>
    <p:sldId id="373" r:id="rId11"/>
    <p:sldId id="374" r:id="rId12"/>
    <p:sldId id="335" r:id="rId13"/>
    <p:sldId id="375" r:id="rId14"/>
    <p:sldId id="359" r:id="rId15"/>
    <p:sldId id="341" r:id="rId16"/>
    <p:sldId id="342" r:id="rId17"/>
    <p:sldId id="377" r:id="rId18"/>
    <p:sldId id="376" r:id="rId19"/>
    <p:sldId id="361" r:id="rId20"/>
    <p:sldId id="348" r:id="rId21"/>
    <p:sldId id="352" r:id="rId22"/>
    <p:sldId id="346" r:id="rId23"/>
    <p:sldId id="355" r:id="rId24"/>
    <p:sldId id="378" r:id="rId25"/>
    <p:sldId id="379" r:id="rId26"/>
    <p:sldId id="363" r:id="rId27"/>
    <p:sldId id="366" r:id="rId28"/>
    <p:sldId id="380" r:id="rId29"/>
    <p:sldId id="365" r:id="rId30"/>
    <p:sldId id="381" r:id="rId31"/>
    <p:sldId id="367" r:id="rId32"/>
    <p:sldId id="382" r:id="rId33"/>
    <p:sldId id="368" r:id="rId34"/>
    <p:sldId id="369" r:id="rId35"/>
    <p:sldId id="383" r:id="rId36"/>
    <p:sldId id="318" r:id="rId37"/>
  </p:sldIdLst>
  <p:sldSz cx="12192000" cy="6858000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666666"/>
    <a:srgbClr val="FFFF99"/>
    <a:srgbClr val="FF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8417" autoAdjust="0"/>
  </p:normalViewPr>
  <p:slideViewPr>
    <p:cSldViewPr>
      <p:cViewPr varScale="1">
        <p:scale>
          <a:sx n="91" d="100"/>
          <a:sy n="91" d="100"/>
        </p:scale>
        <p:origin x="18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8CB24D2-9A2E-437E-9A72-F5487143E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739A630-914A-44AC-ABB1-1E51C60BD8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56B86681-4E5F-4F90-8393-90EBAEC8A77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F202F0C-32B9-4821-ACEB-DEC78E5ED4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fld id="{AF9BB151-2745-496B-B6D3-35EA6731D95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F5E818-18A6-416A-850B-1FD357C629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66D513-1FC5-4E9D-9BE8-889C0FC419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BB77BF-06C4-45B3-85B0-28C9D89917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9600CAF-C9DE-4701-A0B1-F9869A6D06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7B0ED5A6-D3D9-416B-8231-2CFFE30E87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848355AD-EEC2-4DA3-B647-F02E209B0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fld id="{AD8D6AB2-237F-4EE2-8FB3-2CAF86E3CF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3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1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6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2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3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1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8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5EF5E-6295-4844-BB51-308564960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22976F-11C7-4C90-9B99-EC91462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7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C3F92-C800-43FE-A820-FE3633AF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0C94F-D90D-42D5-9C53-976D9C08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29A5-5A7D-4FFA-9051-C496ED8D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433B-272F-4FA9-8F25-2EB260A88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89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2CB92-1DEE-49E8-98A2-44F0FBD2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7C04-637E-4558-8A40-C5835053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40CE-0520-4F44-B6D0-F243D020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BC79-6C80-4615-8B9B-A229E4A5A1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04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034-2C8D-44BE-B713-44500DE8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F4798-D915-4352-B930-F6F0F6FC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981C-3B98-4D4F-A35C-CFEFDAD1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6F15-7B50-4682-90EB-2CBB325F8F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3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16C6-24BA-4FE7-8E87-B296027F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3C179-2E7B-41C3-98F9-3F05F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9538-3A51-4689-9B51-1188A607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870F-79C7-4FAD-B0CB-6EC71AC1B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40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1950-1FEA-4806-BE9D-C90ACC58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F33A3-7C55-47E4-B007-B8CA1592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490A-06EC-45DE-BBF3-92A6B1D6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21BE-02F5-4C80-A44A-8BBE6B2ACA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6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254E2C-565C-491A-8CAE-191EC99B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95151D-722F-44E6-A109-0DF158AC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410F64-F2EB-46D9-B6E8-DAD26569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47A3-2C0F-49F7-B4CD-7AE5150C11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809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680F2F-FA71-4C0C-B6E2-77A34185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CD78CE-06C0-47BF-BCC3-C1E732B2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D7F6F5-0CFA-49D1-AD92-A51A9024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F9F1-11C2-448F-B50E-2E5C6A9FEA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38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D3EEB8-5068-49F8-992F-84E6E973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CDF62D-9E6B-4F2B-9A1A-D93C5B53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0DCC90-5158-462B-A483-CD474100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C913-D5B5-47A2-A5E9-966F524DE6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59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FC4B8C-9EF0-49EC-A75F-E1AD1E31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17E79F-A041-477A-B7BC-923DAC72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52FD66-6690-4761-8AF5-FAF08CC1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3657-39F2-4243-95A0-85AB186A9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56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C24EAB-A32E-4D98-A611-A78DBC03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14982-321D-4AB5-9367-18B5118B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7F0E56-5FEE-4AB8-AAA7-9FDBDB2A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2880-06A9-4858-9A5D-F053D84F62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7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2BA3C-9F64-4E14-8DC0-677FB0B1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1562D5-BA54-406D-9EBD-89427100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EE14A8-DB21-4F10-AFF7-3BBF6F2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0802-9658-41C8-9ED0-4BECF05A41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23DDA0-645B-49BD-9F29-C1B5802BB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en-GB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57C68A-721C-4950-8F96-105E21198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en-GB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B85E-D747-4D82-81A3-EA269CDE9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V-ECE diagnostika  Analýza dat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D48A-E32F-423F-91E6-D6930ED40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4730B-1497-4431-8FAF-FBCFBC7F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487314-ED52-4D28-BF30-8783E88D83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1" name="TextovéPole 1">
            <a:extLst>
              <a:ext uri="{FF2B5EF4-FFF2-40B4-BE49-F238E27FC236}">
                <a16:creationId xmlns:a16="http://schemas.microsoft.com/office/drawing/2014/main" id="{DD4CC93A-714E-49B3-8077-BC8231EB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69" y="2205039"/>
            <a:ext cx="91699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  <a:t>EC </a:t>
            </a:r>
            <a:r>
              <a:rPr lang="cs-CZ" altLang="cs-CZ" sz="3600" b="1" dirty="0" err="1">
                <a:solidFill>
                  <a:srgbClr val="0066FF"/>
                </a:solidFill>
                <a:latin typeface="Arial" panose="020B0604020202020204" pitchFamily="34" charset="0"/>
              </a:rPr>
              <a:t>waves</a:t>
            </a:r>
            <a: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  <a:t> in COMPASS and COMPASS-U</a:t>
            </a:r>
            <a:b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</a:br>
            <a: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0066FF"/>
                </a:solidFill>
                <a:latin typeface="Arial" panose="020B0604020202020204" pitchFamily="34" charset="0"/>
              </a:rPr>
              <a:t>tokamaks</a:t>
            </a:r>
            <a: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br>
              <a:rPr lang="cs-CZ" altLang="cs-CZ" sz="3600" b="1" dirty="0">
                <a:solidFill>
                  <a:srgbClr val="0066FF"/>
                </a:solidFill>
                <a:latin typeface="Arial" panose="020B0604020202020204" pitchFamily="34" charset="0"/>
              </a:rPr>
            </a:br>
            <a:endParaRPr lang="cs-CZ" altLang="cs-CZ" sz="36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ovéPole 1">
            <a:extLst>
              <a:ext uri="{FF2B5EF4-FFF2-40B4-BE49-F238E27FC236}">
                <a16:creationId xmlns:a16="http://schemas.microsoft.com/office/drawing/2014/main" id="{2C894547-451B-4621-A2C0-CAD2ED504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862" y="3829351"/>
            <a:ext cx="214994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Michal Farník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FTTF workshop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Mariánská 2020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" y="6561723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ECRH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COMPASS-U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9">
                <a:extLst>
                  <a:ext uri="{FF2B5EF4-FFF2-40B4-BE49-F238E27FC236}">
                    <a16:creationId xmlns:a16="http://schemas.microsoft.com/office/drawing/2014/main" id="{56B062B5-1DD0-4FED-9B22-164A26F59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36" y="1020763"/>
                <a:ext cx="11953327" cy="4324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COMPASS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: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DEMO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relevant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research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R</a:t>
                </a:r>
                <a:r>
                  <a:rPr lang="cs-CZ" altLang="cs-CZ" sz="2000" baseline="-25000" dirty="0">
                    <a:latin typeface="Arial" panose="020B0604020202020204" pitchFamily="34" charset="0"/>
                  </a:rPr>
                  <a:t>0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0.894 m, 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a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0.27 m) </a:t>
                </a: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	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Extreme power fluxes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-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up to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70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MW/m</a:t>
                </a:r>
                <a:r>
                  <a:rPr lang="en-US" altLang="cs-CZ" sz="2000" b="1" baseline="30000" dirty="0">
                    <a:latin typeface="Arial" panose="020B0604020202020204" pitchFamily="34" charset="0"/>
                  </a:rPr>
                  <a:t>2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-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liquid metal technology</a:t>
                </a: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	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Operation with high temperature first wall –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up to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6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00°C</a:t>
                </a:r>
                <a:br>
                  <a:rPr lang="cs-CZ" altLang="cs-CZ" sz="2000" b="1" dirty="0">
                    <a:latin typeface="Arial" panose="020B0604020202020204" pitchFamily="34" charset="0"/>
                  </a:rPr>
                </a:b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      </a:t>
                </a:r>
                <a:r>
                  <a:rPr lang="cs-CZ" altLang="cs-CZ" sz="2000" b="1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cs-CZ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T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5 T     </a:t>
                </a:r>
                <a:r>
                  <a:rPr lang="cs-CZ" altLang="cs-CZ" sz="2000" b="1" i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2000" b="1" baseline="-25000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cs-CZ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2 MA     </a:t>
                </a:r>
                <a:r>
                  <a:rPr lang="cs-CZ" altLang="cs-CZ" sz="2000" i="1" dirty="0" err="1">
                    <a:latin typeface="Arial" panose="020B0604020202020204" pitchFamily="34" charset="0"/>
                  </a:rPr>
                  <a:t>t</a:t>
                </a:r>
                <a:r>
                  <a:rPr lang="cs-CZ" altLang="cs-CZ" sz="2000" baseline="-25000" dirty="0" err="1">
                    <a:latin typeface="Arial" panose="020B0604020202020204" pitchFamily="34" charset="0"/>
                  </a:rPr>
                  <a:t>flattop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1-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5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    </a:t>
                </a:r>
                <a:r>
                  <a:rPr lang="en-US" altLang="cs-CZ" sz="2000" b="1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: 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~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P</a:t>
                </a:r>
                <a:r>
                  <a:rPr lang="en-US" altLang="cs-CZ" sz="2000" baseline="-25000" dirty="0">
                    <a:latin typeface="Arial" panose="020B0604020202020204" pitchFamily="34" charset="0"/>
                  </a:rPr>
                  <a:t>NBI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= 4-5 MW     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ECRH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2-10 MW</a:t>
                </a:r>
                <a:b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</a:br>
                <a:b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</a:br>
                <a:endParaRPr lang="cs-CZ" altLang="cs-CZ" sz="2000" b="1" dirty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1800"/>
                  </a:spcAft>
                  <a:buBlip>
                    <a:blip r:embed="rId3">
                      <a:extLst/>
                    </a:blip>
                  </a:buBlip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1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st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harmonic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heating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high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B</a:t>
                </a:r>
                <a:r>
                  <a:rPr lang="cs-CZ" altLang="cs-CZ" sz="2000" baseline="-25000" dirty="0">
                    <a:latin typeface="Arial" panose="020B0604020202020204" pitchFamily="34" charset="0"/>
                  </a:rPr>
                  <a:t>T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1800"/>
                  </a:spcAft>
                  <a:buBlip>
                    <a:blip r:embed="rId3">
                      <a:extLst/>
                    </a:blip>
                  </a:buBlip>
                </a:pP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140 GHz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Considered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(AUG,W7-X)</a:t>
                </a:r>
              </a:p>
              <a:p>
                <a:pPr>
                  <a:spcBef>
                    <a:spcPct val="0"/>
                  </a:spcBef>
                  <a:spcAft>
                    <a:spcPts val="1800"/>
                  </a:spcAft>
                  <a:buBlip>
                    <a:blip r:embed="rId3">
                      <a:extLst/>
                    </a:blip>
                  </a:buBlip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O-mode: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cutoff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density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 2.5</a:t>
                </a:r>
                <a14:m>
                  <m:oMath xmlns:m="http://schemas.openxmlformats.org/officeDocument/2006/math">
                    <m:r>
                      <a:rPr lang="cs-CZ" altLang="cs-CZ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-3</a:t>
                </a:r>
                <a:br>
                  <a:rPr lang="cs-CZ" altLang="cs-CZ" sz="2000" b="1" dirty="0">
                    <a:solidFill>
                      <a:srgbClr val="3333FF"/>
                    </a:solidFill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X-mode: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core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achievable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from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the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HFS</a:t>
                </a:r>
              </a:p>
            </p:txBody>
          </p:sp>
        </mc:Choice>
        <mc:Fallback>
          <p:sp>
            <p:nvSpPr>
              <p:cNvPr id="11" name="TextovéPole 9">
                <a:extLst>
                  <a:ext uri="{FF2B5EF4-FFF2-40B4-BE49-F238E27FC236}">
                    <a16:creationId xmlns:a16="http://schemas.microsoft.com/office/drawing/2014/main" id="{56B062B5-1DD0-4FED-9B22-164A26F59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36" y="1020763"/>
                <a:ext cx="11953327" cy="4324261"/>
              </a:xfrm>
              <a:prstGeom prst="rect">
                <a:avLst/>
              </a:prstGeom>
              <a:blipFill>
                <a:blip r:embed="rId4"/>
                <a:stretch>
                  <a:fillRect t="-5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2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ECRH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COMPASS-U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9">
                <a:extLst>
                  <a:ext uri="{FF2B5EF4-FFF2-40B4-BE49-F238E27FC236}">
                    <a16:creationId xmlns:a16="http://schemas.microsoft.com/office/drawing/2014/main" id="{56B062B5-1DD0-4FED-9B22-164A26F59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36" y="1020763"/>
                <a:ext cx="11953327" cy="4324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COMPASS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: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DEMO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relevant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research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R</a:t>
                </a:r>
                <a:r>
                  <a:rPr lang="cs-CZ" altLang="cs-CZ" sz="2000" baseline="-25000" dirty="0">
                    <a:latin typeface="Arial" panose="020B0604020202020204" pitchFamily="34" charset="0"/>
                  </a:rPr>
                  <a:t>0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0.894 m, 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a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0.27 m) </a:t>
                </a: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	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Extreme power fluxes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-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up to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70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MW/m</a:t>
                </a:r>
                <a:r>
                  <a:rPr lang="en-US" altLang="cs-CZ" sz="2000" b="1" baseline="30000" dirty="0">
                    <a:latin typeface="Arial" panose="020B0604020202020204" pitchFamily="34" charset="0"/>
                  </a:rPr>
                  <a:t>2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-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liquid metal technology</a:t>
                </a: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	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Operation with high temperature first wall –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up to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6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00°C</a:t>
                </a:r>
                <a:br>
                  <a:rPr lang="cs-CZ" altLang="cs-CZ" sz="2000" b="1" dirty="0">
                    <a:latin typeface="Arial" panose="020B0604020202020204" pitchFamily="34" charset="0"/>
                  </a:rPr>
                </a:br>
                <a:br>
                  <a:rPr lang="cs-CZ" altLang="cs-CZ" sz="2000" dirty="0"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	      </a:t>
                </a:r>
                <a:r>
                  <a:rPr lang="cs-CZ" altLang="cs-CZ" sz="2000" b="1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cs-CZ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T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5 T     </a:t>
                </a:r>
                <a:r>
                  <a:rPr lang="cs-CZ" altLang="cs-CZ" sz="2000" b="1" i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2000" b="1" baseline="-25000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cs-CZ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2 MA     </a:t>
                </a:r>
                <a:r>
                  <a:rPr lang="cs-CZ" altLang="cs-CZ" sz="2000" i="1" dirty="0" err="1">
                    <a:latin typeface="Arial" panose="020B0604020202020204" pitchFamily="34" charset="0"/>
                  </a:rPr>
                  <a:t>t</a:t>
                </a:r>
                <a:r>
                  <a:rPr lang="cs-CZ" altLang="cs-CZ" sz="2000" baseline="-25000" dirty="0" err="1">
                    <a:latin typeface="Arial" panose="020B0604020202020204" pitchFamily="34" charset="0"/>
                  </a:rPr>
                  <a:t>flattop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 1-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5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    </a:t>
                </a:r>
                <a:r>
                  <a:rPr lang="en-US" altLang="cs-CZ" sz="2000" b="1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: 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~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   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P</a:t>
                </a:r>
                <a:r>
                  <a:rPr lang="en-US" altLang="cs-CZ" sz="2000" baseline="-25000" dirty="0">
                    <a:latin typeface="Arial" panose="020B0604020202020204" pitchFamily="34" charset="0"/>
                  </a:rPr>
                  <a:t>NBI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= 4-5 MW     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cs-CZ" sz="2000" b="1" baseline="-25000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ECRH</a:t>
                </a:r>
                <a:r>
                  <a:rPr lang="en-US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= 2-10 MW</a:t>
                </a:r>
                <a:b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</a:br>
                <a:b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</a:b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1800"/>
                  </a:spcAft>
                  <a:buBlip>
                    <a:blip r:embed="rId3"/>
                  </a:buBlip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1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st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harmonic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heating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high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i="1" dirty="0">
                    <a:latin typeface="Arial" panose="020B0604020202020204" pitchFamily="34" charset="0"/>
                  </a:rPr>
                  <a:t>B</a:t>
                </a:r>
                <a:r>
                  <a:rPr lang="cs-CZ" altLang="cs-CZ" sz="2000" baseline="-25000" dirty="0">
                    <a:latin typeface="Arial" panose="020B0604020202020204" pitchFamily="34" charset="0"/>
                  </a:rPr>
                  <a:t>T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1800"/>
                  </a:spcAft>
                  <a:buBlip>
                    <a:blip r:embed="rId3"/>
                  </a:buBlip>
                </a:pP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140 GHz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Considered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(AUG,W7-X)</a:t>
                </a:r>
              </a:p>
              <a:p>
                <a:pPr>
                  <a:spcBef>
                    <a:spcPct val="0"/>
                  </a:spcBef>
                  <a:spcAft>
                    <a:spcPts val="1800"/>
                  </a:spcAft>
                  <a:buBlip>
                    <a:blip r:embed="rId3"/>
                  </a:buBlip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O-mode: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cutoff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density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 2.5</a:t>
                </a:r>
                <a14:m>
                  <m:oMath xmlns:m="http://schemas.openxmlformats.org/officeDocument/2006/math">
                    <m:r>
                      <a:rPr lang="cs-CZ" altLang="cs-CZ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-3</a:t>
                </a:r>
                <a:br>
                  <a:rPr lang="cs-CZ" altLang="cs-CZ" sz="2000" b="1" dirty="0">
                    <a:solidFill>
                      <a:srgbClr val="3333FF"/>
                    </a:solidFill>
                    <a:latin typeface="Arial" panose="020B0604020202020204" pitchFamily="34" charset="0"/>
                  </a:rPr>
                </a:br>
                <a:r>
                  <a:rPr lang="cs-CZ" altLang="cs-CZ" sz="2000" dirty="0">
                    <a:latin typeface="Arial" panose="020B0604020202020204" pitchFamily="34" charset="0"/>
                  </a:rPr>
                  <a:t>X-mode: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core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achievable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from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the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HFS</a:t>
                </a:r>
              </a:p>
            </p:txBody>
          </p:sp>
        </mc:Choice>
        <mc:Fallback>
          <p:sp>
            <p:nvSpPr>
              <p:cNvPr id="11" name="TextovéPole 9">
                <a:extLst>
                  <a:ext uri="{FF2B5EF4-FFF2-40B4-BE49-F238E27FC236}">
                    <a16:creationId xmlns:a16="http://schemas.microsoft.com/office/drawing/2014/main" id="{56B062B5-1DD0-4FED-9B22-164A26F59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36" y="1020763"/>
                <a:ext cx="11953327" cy="4324261"/>
              </a:xfrm>
              <a:prstGeom prst="rect">
                <a:avLst/>
              </a:prstGeom>
              <a:blipFill>
                <a:blip r:embed="rId4"/>
                <a:stretch>
                  <a:fillRect t="-5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0">
            <a:extLst>
              <a:ext uri="{FF2B5EF4-FFF2-40B4-BE49-F238E27FC236}">
                <a16:creationId xmlns:a16="http://schemas.microsoft.com/office/drawing/2014/main" id="{059A7665-F1A2-44A9-B974-4AEE5800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7" r="6828"/>
          <a:stretch>
            <a:fillRect/>
          </a:stretch>
        </p:blipFill>
        <p:spPr bwMode="auto">
          <a:xfrm>
            <a:off x="5231904" y="3105470"/>
            <a:ext cx="3398739" cy="34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1">
            <a:extLst>
              <a:ext uri="{FF2B5EF4-FFF2-40B4-BE49-F238E27FC236}">
                <a16:creationId xmlns:a16="http://schemas.microsoft.com/office/drawing/2014/main" id="{D2FDD1CE-73F5-4901-BC50-BA7B65BF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7" r="6674"/>
          <a:stretch>
            <a:fillRect/>
          </a:stretch>
        </p:blipFill>
        <p:spPr bwMode="auto">
          <a:xfrm>
            <a:off x="8694195" y="3128766"/>
            <a:ext cx="3375851" cy="33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9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0">
            <a:extLst>
              <a:ext uri="{FF2B5EF4-FFF2-40B4-BE49-F238E27FC236}">
                <a16:creationId xmlns:a16="http://schemas.microsoft.com/office/drawing/2014/main" id="{F52678E9-512B-4552-9DFB-6C350F5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44A8BD2A-48DE-4F4A-9183-F50FFB2B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84CA0925-8D2D-41FE-BEA1-01EB9129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23387"/>
              </p:ext>
            </p:extLst>
          </p:nvPr>
        </p:nvGraphicFramePr>
        <p:xfrm>
          <a:off x="1631503" y="998525"/>
          <a:ext cx="8979348" cy="2775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9550">
                  <a:extLst>
                    <a:ext uri="{9D8B030D-6E8A-4147-A177-3AD203B41FA5}">
                      <a16:colId xmlns:a16="http://schemas.microsoft.com/office/drawing/2014/main" val="55972014"/>
                    </a:ext>
                  </a:extLst>
                </a:gridCol>
                <a:gridCol w="743943">
                  <a:extLst>
                    <a:ext uri="{9D8B030D-6E8A-4147-A177-3AD203B41FA5}">
                      <a16:colId xmlns:a16="http://schemas.microsoft.com/office/drawing/2014/main" val="1658851798"/>
                    </a:ext>
                  </a:extLst>
                </a:gridCol>
                <a:gridCol w="1157109">
                  <a:extLst>
                    <a:ext uri="{9D8B030D-6E8A-4147-A177-3AD203B41FA5}">
                      <a16:colId xmlns:a16="http://schemas.microsoft.com/office/drawing/2014/main" val="1306994594"/>
                    </a:ext>
                  </a:extLst>
                </a:gridCol>
                <a:gridCol w="1213779">
                  <a:extLst>
                    <a:ext uri="{9D8B030D-6E8A-4147-A177-3AD203B41FA5}">
                      <a16:colId xmlns:a16="http://schemas.microsoft.com/office/drawing/2014/main" val="3299492955"/>
                    </a:ext>
                  </a:extLst>
                </a:gridCol>
                <a:gridCol w="2087697">
                  <a:extLst>
                    <a:ext uri="{9D8B030D-6E8A-4147-A177-3AD203B41FA5}">
                      <a16:colId xmlns:a16="http://schemas.microsoft.com/office/drawing/2014/main" val="1672019682"/>
                    </a:ext>
                  </a:extLst>
                </a:gridCol>
                <a:gridCol w="1400030">
                  <a:extLst>
                    <a:ext uri="{9D8B030D-6E8A-4147-A177-3AD203B41FA5}">
                      <a16:colId xmlns:a16="http://schemas.microsoft.com/office/drawing/2014/main" val="3687762693"/>
                    </a:ext>
                  </a:extLst>
                </a:gridCol>
                <a:gridCol w="1707240">
                  <a:extLst>
                    <a:ext uri="{9D8B030D-6E8A-4147-A177-3AD203B41FA5}">
                      <a16:colId xmlns:a16="http://schemas.microsoft.com/office/drawing/2014/main" val="847179023"/>
                    </a:ext>
                  </a:extLst>
                </a:gridCol>
              </a:tblGrid>
              <a:tr h="275872">
                <a:tc gridSpan="7"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Scenarios</a:t>
                      </a:r>
                      <a:r>
                        <a:rPr lang="cs-CZ" sz="2400" b="1" kern="1200" dirty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en-US" sz="2400" b="1" kern="1200" dirty="0">
                        <a:solidFill>
                          <a:srgbClr val="0066FF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10579E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aseline="-250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28364"/>
                  </a:ext>
                </a:extLst>
              </a:tr>
              <a:tr h="42868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[T]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[MA]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flattop</a:t>
                      </a:r>
                      <a:r>
                        <a:rPr lang="cs-CZ" sz="20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[s]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ECRH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ECRH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</a:rPr>
                        <a:t> [GHz]</a:t>
                      </a:r>
                      <a:endParaRPr lang="en-US" sz="20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cut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[10</a:t>
                      </a:r>
                      <a:r>
                        <a:rPr lang="cs-CZ" sz="2000" b="1" baseline="300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cs-CZ" sz="2000" b="1" baseline="30000" dirty="0">
                          <a:solidFill>
                            <a:schemeClr val="bg1"/>
                          </a:solidFill>
                        </a:rPr>
                        <a:t>-3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39876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2.4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1.25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0.4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4.3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3</a:t>
                      </a:r>
                      <a:r>
                        <a:rPr lang="cs-CZ" sz="2000" strike="sngStrike" baseline="30000" dirty="0"/>
                        <a:t>rd</a:t>
                      </a:r>
                      <a:r>
                        <a:rPr lang="cs-CZ" sz="2000" strike="sngStrike" dirty="0"/>
                        <a:t> </a:t>
                      </a:r>
                      <a:r>
                        <a:rPr lang="cs-CZ" sz="2000" strike="sngStrike" dirty="0" err="1"/>
                        <a:t>harm</a:t>
                      </a:r>
                      <a:r>
                        <a:rPr lang="cs-CZ" sz="2000" strike="sngStrike" dirty="0"/>
                        <a:t>. X-mode 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105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0.9</a:t>
                      </a:r>
                      <a:endParaRPr lang="en-US" sz="20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3653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  <a:r>
                        <a:rPr lang="cs-CZ" sz="2000" baseline="30000" dirty="0"/>
                        <a:t>nd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X-mode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15736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r>
                        <a:rPr lang="cs-CZ" sz="2000" baseline="30000" dirty="0"/>
                        <a:t>st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O-mode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3700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r>
                        <a:rPr lang="cs-CZ" sz="2000" baseline="30000" dirty="0"/>
                        <a:t>st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O-mode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56981"/>
                  </a:ext>
                </a:extLst>
              </a:tr>
              <a:tr h="212209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*</a:t>
                      </a:r>
                      <a:r>
                        <a:rPr lang="cs-CZ" sz="1400" dirty="0" err="1"/>
                        <a:t>planned</a:t>
                      </a:r>
                      <a:r>
                        <a:rPr lang="cs-CZ" sz="1400" dirty="0"/>
                        <a:t> upgrade to 250-280GHz </a:t>
                      </a:r>
                      <a:r>
                        <a:rPr lang="cs-CZ" sz="1400" dirty="0" err="1"/>
                        <a:t>system</a:t>
                      </a:r>
                      <a:r>
                        <a:rPr lang="cs-CZ" sz="1400" dirty="0"/>
                        <a:t> 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35733"/>
                  </a:ext>
                </a:extLst>
              </a:tr>
            </a:tbl>
          </a:graphicData>
        </a:graphic>
      </p:graphicFrame>
      <p:sp>
        <p:nvSpPr>
          <p:cNvPr id="27" name="Obdélník 3">
            <a:extLst>
              <a:ext uri="{FF2B5EF4-FFF2-40B4-BE49-F238E27FC236}">
                <a16:creationId xmlns:a16="http://schemas.microsoft.com/office/drawing/2014/main" id="{6F7DDD5F-18DC-4115-ABD7-57F5248D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76B84BB-1927-4ED3-9B31-55668E95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Obdélník 3">
            <a:extLst>
              <a:ext uri="{FF2B5EF4-FFF2-40B4-BE49-F238E27FC236}">
                <a16:creationId xmlns:a16="http://schemas.microsoft.com/office/drawing/2014/main" id="{88BC7593-B5AB-427E-AA5C-4B20A16C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" name="Obdélník 15">
            <a:extLst>
              <a:ext uri="{FF2B5EF4-FFF2-40B4-BE49-F238E27FC236}">
                <a16:creationId xmlns:a16="http://schemas.microsoft.com/office/drawing/2014/main" id="{4CC740E9-8E87-4885-BF2C-8784F65D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D1721801-9F9A-4776-9800-452181F5A6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ECRH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COMPASS-U</a:t>
            </a:r>
          </a:p>
        </p:txBody>
      </p:sp>
    </p:spTree>
    <p:extLst>
      <p:ext uri="{BB962C8B-B14F-4D97-AF65-F5344CB8AC3E}">
        <p14:creationId xmlns:p14="http://schemas.microsoft.com/office/powerpoint/2010/main" val="275572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0">
            <a:extLst>
              <a:ext uri="{FF2B5EF4-FFF2-40B4-BE49-F238E27FC236}">
                <a16:creationId xmlns:a16="http://schemas.microsoft.com/office/drawing/2014/main" id="{F52678E9-512B-4552-9DFB-6C350F5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44A8BD2A-48DE-4F4A-9183-F50FFB2B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84CA0925-8D2D-41FE-BEA1-01EB9129D6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1503" y="998525"/>
          <a:ext cx="8979348" cy="2775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9550">
                  <a:extLst>
                    <a:ext uri="{9D8B030D-6E8A-4147-A177-3AD203B41FA5}">
                      <a16:colId xmlns:a16="http://schemas.microsoft.com/office/drawing/2014/main" val="55972014"/>
                    </a:ext>
                  </a:extLst>
                </a:gridCol>
                <a:gridCol w="743943">
                  <a:extLst>
                    <a:ext uri="{9D8B030D-6E8A-4147-A177-3AD203B41FA5}">
                      <a16:colId xmlns:a16="http://schemas.microsoft.com/office/drawing/2014/main" val="1658851798"/>
                    </a:ext>
                  </a:extLst>
                </a:gridCol>
                <a:gridCol w="1157109">
                  <a:extLst>
                    <a:ext uri="{9D8B030D-6E8A-4147-A177-3AD203B41FA5}">
                      <a16:colId xmlns:a16="http://schemas.microsoft.com/office/drawing/2014/main" val="1306994594"/>
                    </a:ext>
                  </a:extLst>
                </a:gridCol>
                <a:gridCol w="1213779">
                  <a:extLst>
                    <a:ext uri="{9D8B030D-6E8A-4147-A177-3AD203B41FA5}">
                      <a16:colId xmlns:a16="http://schemas.microsoft.com/office/drawing/2014/main" val="3299492955"/>
                    </a:ext>
                  </a:extLst>
                </a:gridCol>
                <a:gridCol w="2087697">
                  <a:extLst>
                    <a:ext uri="{9D8B030D-6E8A-4147-A177-3AD203B41FA5}">
                      <a16:colId xmlns:a16="http://schemas.microsoft.com/office/drawing/2014/main" val="1672019682"/>
                    </a:ext>
                  </a:extLst>
                </a:gridCol>
                <a:gridCol w="1400030">
                  <a:extLst>
                    <a:ext uri="{9D8B030D-6E8A-4147-A177-3AD203B41FA5}">
                      <a16:colId xmlns:a16="http://schemas.microsoft.com/office/drawing/2014/main" val="3687762693"/>
                    </a:ext>
                  </a:extLst>
                </a:gridCol>
                <a:gridCol w="1707240">
                  <a:extLst>
                    <a:ext uri="{9D8B030D-6E8A-4147-A177-3AD203B41FA5}">
                      <a16:colId xmlns:a16="http://schemas.microsoft.com/office/drawing/2014/main" val="847179023"/>
                    </a:ext>
                  </a:extLst>
                </a:gridCol>
              </a:tblGrid>
              <a:tr h="275872">
                <a:tc gridSpan="7"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Scenarios</a:t>
                      </a:r>
                      <a:r>
                        <a:rPr lang="cs-CZ" sz="2400" b="1" kern="1200" dirty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en-US" sz="2400" b="1" kern="1200" dirty="0">
                        <a:solidFill>
                          <a:srgbClr val="0066FF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10579E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aseline="-250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28364"/>
                  </a:ext>
                </a:extLst>
              </a:tr>
              <a:tr h="42868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[T]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[MA]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flattop</a:t>
                      </a:r>
                      <a:r>
                        <a:rPr lang="cs-CZ" sz="20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[s]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ECRH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ECRH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</a:rPr>
                        <a:t> [GHz]</a:t>
                      </a:r>
                      <a:endParaRPr lang="en-US" sz="20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2000" b="1" baseline="-25000" dirty="0" err="1">
                          <a:solidFill>
                            <a:schemeClr val="bg1"/>
                          </a:solidFill>
                        </a:rPr>
                        <a:t>cut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[10</a:t>
                      </a:r>
                      <a:r>
                        <a:rPr lang="cs-CZ" sz="2000" b="1" baseline="300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cs-CZ" sz="2000" b="1" baseline="30000" dirty="0">
                          <a:solidFill>
                            <a:schemeClr val="bg1"/>
                          </a:solidFill>
                        </a:rPr>
                        <a:t>-3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39876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2.4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1.25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0.4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4.3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3</a:t>
                      </a:r>
                      <a:r>
                        <a:rPr lang="cs-CZ" sz="2000" strike="sngStrike" baseline="30000" dirty="0"/>
                        <a:t>rd</a:t>
                      </a:r>
                      <a:r>
                        <a:rPr lang="cs-CZ" sz="2000" strike="sngStrike" dirty="0"/>
                        <a:t> </a:t>
                      </a:r>
                      <a:r>
                        <a:rPr lang="cs-CZ" sz="2000" strike="sngStrike" dirty="0" err="1"/>
                        <a:t>harm</a:t>
                      </a:r>
                      <a:r>
                        <a:rPr lang="cs-CZ" sz="2000" strike="sngStrike" dirty="0"/>
                        <a:t>. X-mode 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105</a:t>
                      </a:r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trike="sngStrike" dirty="0"/>
                        <a:t>0.9</a:t>
                      </a:r>
                      <a:endParaRPr lang="en-US" sz="20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3653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  <a:r>
                        <a:rPr lang="cs-CZ" sz="2000" baseline="30000" dirty="0"/>
                        <a:t>nd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X-mode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15736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r>
                        <a:rPr lang="cs-CZ" sz="2000" baseline="30000" dirty="0"/>
                        <a:t>st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O-mode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3700"/>
                  </a:ext>
                </a:extLst>
              </a:tr>
              <a:tr h="3646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r>
                        <a:rPr lang="cs-CZ" sz="2000" baseline="30000" dirty="0"/>
                        <a:t>st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harm</a:t>
                      </a:r>
                      <a:r>
                        <a:rPr lang="cs-CZ" sz="2000" dirty="0"/>
                        <a:t>. O-mode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56981"/>
                  </a:ext>
                </a:extLst>
              </a:tr>
              <a:tr h="212209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*</a:t>
                      </a:r>
                      <a:r>
                        <a:rPr lang="cs-CZ" sz="1400" dirty="0" err="1"/>
                        <a:t>planned</a:t>
                      </a:r>
                      <a:r>
                        <a:rPr lang="cs-CZ" sz="1400" dirty="0"/>
                        <a:t> upgrade to 250-280GHz </a:t>
                      </a:r>
                      <a:r>
                        <a:rPr lang="cs-CZ" sz="1400" dirty="0" err="1"/>
                        <a:t>system</a:t>
                      </a:r>
                      <a:r>
                        <a:rPr lang="cs-CZ" sz="1400" dirty="0"/>
                        <a:t> 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35733"/>
                  </a:ext>
                </a:extLst>
              </a:tr>
            </a:tbl>
          </a:graphicData>
        </a:graphic>
      </p:graphicFrame>
      <p:sp>
        <p:nvSpPr>
          <p:cNvPr id="17" name="TextovéPole 8">
            <a:extLst>
              <a:ext uri="{FF2B5EF4-FFF2-40B4-BE49-F238E27FC236}">
                <a16:creationId xmlns:a16="http://schemas.microsoft.com/office/drawing/2014/main" id="{02423FB4-6167-403B-A73E-D375FA14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35" y="3844341"/>
            <a:ext cx="7848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Variables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Launcher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placement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 err="1">
                <a:latin typeface="Arial" panose="020B0604020202020204" pitchFamily="34" charset="0"/>
              </a:rPr>
              <a:t>equatiorial</a:t>
            </a:r>
            <a:r>
              <a:rPr lang="cs-CZ" altLang="cs-CZ" sz="2000" dirty="0">
                <a:latin typeface="Arial" panose="020B0604020202020204" pitchFamily="34" charset="0"/>
              </a:rPr>
              <a:t> vs. </a:t>
            </a:r>
            <a:r>
              <a:rPr lang="cs-CZ" altLang="cs-CZ" sz="2000" dirty="0" err="1">
                <a:latin typeface="Arial" panose="020B0604020202020204" pitchFamily="34" charset="0"/>
              </a:rPr>
              <a:t>upper</a:t>
            </a:r>
            <a:r>
              <a:rPr lang="cs-CZ" altLang="cs-CZ" sz="2000" dirty="0">
                <a:latin typeface="Arial" panose="020B0604020202020204" pitchFamily="34" charset="0"/>
              </a:rPr>
              <a:t> port</a:t>
            </a: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Toroidal</a:t>
            </a:r>
            <a:r>
              <a:rPr lang="cs-CZ" altLang="cs-CZ" sz="2000" b="1" dirty="0">
                <a:latin typeface="Arial" panose="020B0604020202020204" pitchFamily="34" charset="0"/>
              </a:rPr>
              <a:t> and </a:t>
            </a:r>
            <a:r>
              <a:rPr lang="cs-CZ" altLang="cs-CZ" sz="2000" b="1" dirty="0" err="1">
                <a:latin typeface="Arial" panose="020B0604020202020204" pitchFamily="34" charset="0"/>
              </a:rPr>
              <a:t>poloidal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adujstement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(!!!) </a:t>
            </a:r>
            <a:r>
              <a:rPr lang="cs-CZ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 err="1">
                <a:latin typeface="Arial" panose="020B0604020202020204" pitchFamily="34" charset="0"/>
              </a:rPr>
              <a:t>unofortunately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we</a:t>
            </a:r>
            <a:r>
              <a:rPr lang="cs-CZ" altLang="cs-CZ" sz="2000" dirty="0">
                <a:latin typeface="Arial" panose="020B0604020202020204" pitchFamily="34" charset="0"/>
              </a:rPr>
              <a:t> are </a:t>
            </a:r>
            <a:r>
              <a:rPr lang="cs-CZ" altLang="cs-CZ" sz="2000" dirty="0" err="1">
                <a:latin typeface="Arial" panose="020B0604020202020204" pitchFamily="34" charset="0"/>
              </a:rPr>
              <a:t>close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cutoff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27" name="Obdélník 3">
            <a:extLst>
              <a:ext uri="{FF2B5EF4-FFF2-40B4-BE49-F238E27FC236}">
                <a16:creationId xmlns:a16="http://schemas.microsoft.com/office/drawing/2014/main" id="{6F7DDD5F-18DC-4115-ABD7-57F5248D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76B84BB-1927-4ED3-9B31-55668E95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Obdélník 3">
            <a:extLst>
              <a:ext uri="{FF2B5EF4-FFF2-40B4-BE49-F238E27FC236}">
                <a16:creationId xmlns:a16="http://schemas.microsoft.com/office/drawing/2014/main" id="{88BC7593-B5AB-427E-AA5C-4B20A16C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" name="Obdélník 15">
            <a:extLst>
              <a:ext uri="{FF2B5EF4-FFF2-40B4-BE49-F238E27FC236}">
                <a16:creationId xmlns:a16="http://schemas.microsoft.com/office/drawing/2014/main" id="{4CC740E9-8E87-4885-BF2C-8784F65D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D1721801-9F9A-4776-9800-452181F5A6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ECRH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COMPASS-U</a:t>
            </a:r>
          </a:p>
        </p:txBody>
      </p:sp>
    </p:spTree>
    <p:extLst>
      <p:ext uri="{BB962C8B-B14F-4D97-AF65-F5344CB8AC3E}">
        <p14:creationId xmlns:p14="http://schemas.microsoft.com/office/powerpoint/2010/main" val="393478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3600B030-A0EB-4BC8-8DDC-83D89F45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C3708730-CFCF-453F-84A5-A796918F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10FFAC1-48BD-4B72-83E4-0F13C123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1170037"/>
            <a:ext cx="860674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TORBEAM</a:t>
            </a:r>
            <a:b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Beam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tracing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code</a:t>
            </a:r>
            <a:r>
              <a:rPr lang="cs-CZ" altLang="cs-CZ" sz="2000" b="1" dirty="0">
                <a:latin typeface="Arial" panose="020B0604020202020204" pitchFamily="34" charset="0"/>
              </a:rPr>
              <a:t> - c</a:t>
            </a:r>
            <a:r>
              <a:rPr lang="en-US" altLang="cs-CZ" sz="2000" b="1" dirty="0" err="1">
                <a:latin typeface="Arial" panose="020B0604020202020204" pitchFamily="34" charset="0"/>
              </a:rPr>
              <a:t>alculation</a:t>
            </a:r>
            <a:r>
              <a:rPr lang="en-US" altLang="cs-CZ" sz="2000" b="1" dirty="0">
                <a:latin typeface="Arial" panose="020B0604020202020204" pitchFamily="34" charset="0"/>
              </a:rPr>
              <a:t> of propagation and absorption of an </a:t>
            </a:r>
            <a:r>
              <a:rPr lang="cs-CZ" altLang="cs-CZ" sz="2000" b="1" dirty="0">
                <a:latin typeface="Arial" panose="020B0604020202020204" pitchFamily="34" charset="0"/>
              </a:rPr>
              <a:t>EC </a:t>
            </a:r>
            <a:r>
              <a:rPr lang="en-US" altLang="cs-CZ" sz="2000" b="1" dirty="0">
                <a:latin typeface="Arial" panose="020B0604020202020204" pitchFamily="34" charset="0"/>
              </a:rPr>
              <a:t>wave beam in a tokamak plasma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paraxial</a:t>
            </a:r>
            <a:r>
              <a:rPr lang="cs-CZ" altLang="cs-CZ" sz="2000" b="1" dirty="0">
                <a:latin typeface="Arial" panose="020B0604020202020204" pitchFamily="34" charset="0"/>
              </a:rPr>
              <a:t> WKB </a:t>
            </a:r>
            <a:r>
              <a:rPr lang="cs-CZ" altLang="cs-CZ" sz="2000" b="1" dirty="0" err="1">
                <a:latin typeface="Arial" panose="020B0604020202020204" pitchFamily="34" charset="0"/>
              </a:rPr>
              <a:t>approximation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dirty="0">
                <a:latin typeface="Arial" panose="020B0604020202020204" pitchFamily="34" charset="0"/>
              </a:rPr>
              <a:t>Set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ODEs</a:t>
            </a:r>
            <a:r>
              <a:rPr lang="cs-CZ" altLang="cs-CZ" sz="2000" b="1" dirty="0">
                <a:latin typeface="Arial" panose="020B0604020202020204" pitchFamily="34" charset="0"/>
              </a:rPr>
              <a:t> – </a:t>
            </a:r>
            <a:r>
              <a:rPr lang="cs-CZ" altLang="cs-CZ" sz="2000" b="1" dirty="0" err="1">
                <a:latin typeface="Arial" panose="020B0604020202020204" pitchFamily="34" charset="0"/>
              </a:rPr>
              <a:t>Gaussian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beam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Diffraction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effects</a:t>
            </a:r>
            <a:r>
              <a:rPr lang="cs-CZ" altLang="cs-CZ" sz="2000" b="1" dirty="0">
                <a:latin typeface="Arial" panose="020B0604020202020204" pitchFamily="34" charset="0"/>
              </a:rPr>
              <a:t> – </a:t>
            </a:r>
            <a:r>
              <a:rPr lang="cs-CZ" altLang="cs-CZ" sz="2000" b="1" dirty="0" err="1">
                <a:latin typeface="Arial" panose="020B0604020202020204" pitchFamily="34" charset="0"/>
              </a:rPr>
              <a:t>deposition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profiles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18" name="Obdélník 3">
            <a:extLst>
              <a:ext uri="{FF2B5EF4-FFF2-40B4-BE49-F238E27FC236}">
                <a16:creationId xmlns:a16="http://schemas.microsoft.com/office/drawing/2014/main" id="{29586A3E-3B05-4911-96CF-A9E391FF2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3AB27E2-6BE9-4FA7-A33B-2054839D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3">
            <a:extLst>
              <a:ext uri="{FF2B5EF4-FFF2-40B4-BE49-F238E27FC236}">
                <a16:creationId xmlns:a16="http://schemas.microsoft.com/office/drawing/2014/main" id="{7AA62899-B2F2-42EC-AA14-3B54B60C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15">
            <a:extLst>
              <a:ext uri="{FF2B5EF4-FFF2-40B4-BE49-F238E27FC236}">
                <a16:creationId xmlns:a16="http://schemas.microsoft.com/office/drawing/2014/main" id="{81C75630-DA29-45E4-8A4E-6778BB6F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4CB1B2B-9C42-4131-AF48-07E685B5F3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TORBEAM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code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2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6104ED7-0F6E-4B0D-9E5F-9ED40804454A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2A0ABE21-3B50-47B5-9B29-286CBAACE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2F88888C-98FE-425F-8799-B4D5A3A9D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8">
            <a:extLst>
              <a:ext uri="{FF2B5EF4-FFF2-40B4-BE49-F238E27FC236}">
                <a16:creationId xmlns:a16="http://schemas.microsoft.com/office/drawing/2014/main" id="{71C9DDFD-D2A6-49AD-A432-239E5B2C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73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Equatorial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Poloidal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F1D67B-166B-4138-9553-9DD7BBF46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37" y="2263234"/>
            <a:ext cx="5087947" cy="42817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419CB8-1B03-4601-AFFE-A3670A2E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33" y="2589561"/>
            <a:ext cx="3483116" cy="3956070"/>
          </a:xfrm>
          <a:prstGeom prst="rect">
            <a:avLst/>
          </a:prstGeom>
        </p:spPr>
      </p:pic>
      <p:sp>
        <p:nvSpPr>
          <p:cNvPr id="18" name="TextovéPole 8">
            <a:extLst>
              <a:ext uri="{FF2B5EF4-FFF2-40B4-BE49-F238E27FC236}">
                <a16:creationId xmlns:a16="http://schemas.microsoft.com/office/drawing/2014/main" id="{6C830743-1D15-419F-B3F7-B53D80F0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2.5 T → 2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nd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0.95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20" name="Obdélník 3">
            <a:extLst>
              <a:ext uri="{FF2B5EF4-FFF2-40B4-BE49-F238E27FC236}">
                <a16:creationId xmlns:a16="http://schemas.microsoft.com/office/drawing/2014/main" id="{DEB2FC98-69BB-42B8-8929-6D9BA051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1D4278B-9475-4511-96EE-7E77B95B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3">
            <a:extLst>
              <a:ext uri="{FF2B5EF4-FFF2-40B4-BE49-F238E27FC236}">
                <a16:creationId xmlns:a16="http://schemas.microsoft.com/office/drawing/2014/main" id="{B0A2A1BB-2EFD-40E5-82D7-A6517F3B0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Obdélník 15">
            <a:extLst>
              <a:ext uri="{FF2B5EF4-FFF2-40B4-BE49-F238E27FC236}">
                <a16:creationId xmlns:a16="http://schemas.microsoft.com/office/drawing/2014/main" id="{F32EAB02-A264-4E13-B1FB-5554551F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E854E3D-0D95-4638-9320-3694AB6F5A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BF889BD-D87B-4B55-B6F2-CC115132F6B4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7104598-7281-4609-AA2E-09F3B3DD1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48D6F3D2-5236-4B04-A7F6-1E4B71C8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8">
            <a:extLst>
              <a:ext uri="{FF2B5EF4-FFF2-40B4-BE49-F238E27FC236}">
                <a16:creationId xmlns:a16="http://schemas.microsoft.com/office/drawing/2014/main" id="{71C9DDFD-D2A6-49AD-A432-239E5B2C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45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Upper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Poloidal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8" name="TextovéPole 8">
            <a:extLst>
              <a:ext uri="{FF2B5EF4-FFF2-40B4-BE49-F238E27FC236}">
                <a16:creationId xmlns:a16="http://schemas.microsoft.com/office/drawing/2014/main" id="{6C830743-1D15-419F-B3F7-B53D80F0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2.5 T → 2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nd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0.95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16" name="Obdélník 3">
            <a:extLst>
              <a:ext uri="{FF2B5EF4-FFF2-40B4-BE49-F238E27FC236}">
                <a16:creationId xmlns:a16="http://schemas.microsoft.com/office/drawing/2014/main" id="{A7454F3E-E148-4DA5-9414-9C735814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725FD4C-0090-493B-AE75-EA378FAB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A285EE79-398B-481F-A1E0-E3CA7EC3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16A7BA0E-A21B-41AF-8FDB-B88DB340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pic>
        <p:nvPicPr>
          <p:cNvPr id="28" name="Google Shape;145;p20">
            <a:extLst>
              <a:ext uri="{FF2B5EF4-FFF2-40B4-BE49-F238E27FC236}">
                <a16:creationId xmlns:a16="http://schemas.microsoft.com/office/drawing/2014/main" id="{860E6CAD-38BD-4FC4-880F-F223D5BD13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9" y="3068960"/>
            <a:ext cx="4134083" cy="34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6;p20">
            <a:extLst>
              <a:ext uri="{FF2B5EF4-FFF2-40B4-BE49-F238E27FC236}">
                <a16:creationId xmlns:a16="http://schemas.microsoft.com/office/drawing/2014/main" id="{D9A70FA8-C470-4373-BE6D-5D52B1756F75}"/>
              </a:ext>
            </a:extLst>
          </p:cNvPr>
          <p:cNvSpPr txBox="1"/>
          <p:nvPr/>
        </p:nvSpPr>
        <p:spPr>
          <a:xfrm>
            <a:off x="335375" y="2588133"/>
            <a:ext cx="3847135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Diff. theta </a:t>
            </a:r>
            <a:r>
              <a:rPr lang="cs-CZ" sz="1600" b="1" dirty="0"/>
              <a:t>→</a:t>
            </a:r>
            <a:r>
              <a:rPr lang="en-US" sz="1600" b="1" dirty="0"/>
              <a:t> edge deposition</a:t>
            </a:r>
            <a:endParaRPr sz="1600" b="1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1717DEF-D41F-43FB-9511-B084A843E8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BF889BD-D87B-4B55-B6F2-CC115132F6B4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7104598-7281-4609-AA2E-09F3B3DD1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48D6F3D2-5236-4B04-A7F6-1E4B71C8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8">
            <a:extLst>
              <a:ext uri="{FF2B5EF4-FFF2-40B4-BE49-F238E27FC236}">
                <a16:creationId xmlns:a16="http://schemas.microsoft.com/office/drawing/2014/main" id="{71C9DDFD-D2A6-49AD-A432-239E5B2C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45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Upper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Poloidal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8" name="TextovéPole 8">
            <a:extLst>
              <a:ext uri="{FF2B5EF4-FFF2-40B4-BE49-F238E27FC236}">
                <a16:creationId xmlns:a16="http://schemas.microsoft.com/office/drawing/2014/main" id="{6C830743-1D15-419F-B3F7-B53D80F0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2.5 T → 2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nd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0.95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16" name="Obdélník 3">
            <a:extLst>
              <a:ext uri="{FF2B5EF4-FFF2-40B4-BE49-F238E27FC236}">
                <a16:creationId xmlns:a16="http://schemas.microsoft.com/office/drawing/2014/main" id="{A7454F3E-E148-4DA5-9414-9C735814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725FD4C-0090-493B-AE75-EA378FAB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A285EE79-398B-481F-A1E0-E3CA7EC3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16A7BA0E-A21B-41AF-8FDB-B88DB340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pic>
        <p:nvPicPr>
          <p:cNvPr id="25" name="Google Shape;140;p20">
            <a:extLst>
              <a:ext uri="{FF2B5EF4-FFF2-40B4-BE49-F238E27FC236}">
                <a16:creationId xmlns:a16="http://schemas.microsoft.com/office/drawing/2014/main" id="{D5B6F335-B700-4A89-8418-F66BBC445F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434"/>
          <a:stretch/>
        </p:blipFill>
        <p:spPr>
          <a:xfrm>
            <a:off x="4122160" y="3059251"/>
            <a:ext cx="4134080" cy="34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44;p20">
            <a:extLst>
              <a:ext uri="{FF2B5EF4-FFF2-40B4-BE49-F238E27FC236}">
                <a16:creationId xmlns:a16="http://schemas.microsoft.com/office/drawing/2014/main" id="{284643C5-A0B0-4D28-BEDF-90C64343FCB4}"/>
              </a:ext>
            </a:extLst>
          </p:cNvPr>
          <p:cNvSpPr txBox="1"/>
          <p:nvPr/>
        </p:nvSpPr>
        <p:spPr>
          <a:xfrm>
            <a:off x="4371861" y="2575679"/>
            <a:ext cx="3968741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57° - all power deposited</a:t>
            </a:r>
            <a:endParaRPr sz="1600" b="1" dirty="0"/>
          </a:p>
        </p:txBody>
      </p:sp>
      <p:pic>
        <p:nvPicPr>
          <p:cNvPr id="28" name="Google Shape;145;p20">
            <a:extLst>
              <a:ext uri="{FF2B5EF4-FFF2-40B4-BE49-F238E27FC236}">
                <a16:creationId xmlns:a16="http://schemas.microsoft.com/office/drawing/2014/main" id="{860E6CAD-38BD-4FC4-880F-F223D5BD130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9" y="3068960"/>
            <a:ext cx="4134083" cy="34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6;p20">
            <a:extLst>
              <a:ext uri="{FF2B5EF4-FFF2-40B4-BE49-F238E27FC236}">
                <a16:creationId xmlns:a16="http://schemas.microsoft.com/office/drawing/2014/main" id="{D9A70FA8-C470-4373-BE6D-5D52B1756F75}"/>
              </a:ext>
            </a:extLst>
          </p:cNvPr>
          <p:cNvSpPr txBox="1"/>
          <p:nvPr/>
        </p:nvSpPr>
        <p:spPr>
          <a:xfrm>
            <a:off x="335375" y="2588133"/>
            <a:ext cx="3847135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Diff. theta </a:t>
            </a:r>
            <a:r>
              <a:rPr lang="cs-CZ" sz="1600" b="1" dirty="0"/>
              <a:t>→</a:t>
            </a:r>
            <a:r>
              <a:rPr lang="en-US" sz="1600" b="1" dirty="0"/>
              <a:t> edge deposition</a:t>
            </a:r>
            <a:endParaRPr sz="1600" b="1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1717DEF-D41F-43FB-9511-B084A843E8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9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BF889BD-D87B-4B55-B6F2-CC115132F6B4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7104598-7281-4609-AA2E-09F3B3DD1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48D6F3D2-5236-4B04-A7F6-1E4B71C8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8">
            <a:extLst>
              <a:ext uri="{FF2B5EF4-FFF2-40B4-BE49-F238E27FC236}">
                <a16:creationId xmlns:a16="http://schemas.microsoft.com/office/drawing/2014/main" id="{71C9DDFD-D2A6-49AD-A432-239E5B2C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45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Upper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Poloidal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8" name="TextovéPole 8">
            <a:extLst>
              <a:ext uri="{FF2B5EF4-FFF2-40B4-BE49-F238E27FC236}">
                <a16:creationId xmlns:a16="http://schemas.microsoft.com/office/drawing/2014/main" id="{6C830743-1D15-419F-B3F7-B53D80F0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2.5 T → 2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nd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0.95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16" name="Obdélník 3">
            <a:extLst>
              <a:ext uri="{FF2B5EF4-FFF2-40B4-BE49-F238E27FC236}">
                <a16:creationId xmlns:a16="http://schemas.microsoft.com/office/drawing/2014/main" id="{A7454F3E-E148-4DA5-9414-9C735814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725FD4C-0090-493B-AE75-EA378FAB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A285EE79-398B-481F-A1E0-E3CA7EC3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16A7BA0E-A21B-41AF-8FDB-B88DB340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pic>
        <p:nvPicPr>
          <p:cNvPr id="24" name="Google Shape;139;p20">
            <a:extLst>
              <a:ext uri="{FF2B5EF4-FFF2-40B4-BE49-F238E27FC236}">
                <a16:creationId xmlns:a16="http://schemas.microsoft.com/office/drawing/2014/main" id="{950DB177-99CA-4BAA-8C4A-6D330E19FC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08" r="3386"/>
          <a:stretch/>
        </p:blipFill>
        <p:spPr>
          <a:xfrm>
            <a:off x="8256240" y="3059251"/>
            <a:ext cx="3906948" cy="347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0;p20">
            <a:extLst>
              <a:ext uri="{FF2B5EF4-FFF2-40B4-BE49-F238E27FC236}">
                <a16:creationId xmlns:a16="http://schemas.microsoft.com/office/drawing/2014/main" id="{D5B6F335-B700-4A89-8418-F66BBC445F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434"/>
          <a:stretch/>
        </p:blipFill>
        <p:spPr>
          <a:xfrm>
            <a:off x="4122160" y="3059251"/>
            <a:ext cx="4134080" cy="34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43;p20">
            <a:extLst>
              <a:ext uri="{FF2B5EF4-FFF2-40B4-BE49-F238E27FC236}">
                <a16:creationId xmlns:a16="http://schemas.microsoft.com/office/drawing/2014/main" id="{0082BA79-F694-4404-B4A3-3902B632F4E2}"/>
              </a:ext>
            </a:extLst>
          </p:cNvPr>
          <p:cNvSpPr txBox="1"/>
          <p:nvPr/>
        </p:nvSpPr>
        <p:spPr>
          <a:xfrm>
            <a:off x="8532149" y="2575679"/>
            <a:ext cx="3355129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58° - No deposited power</a:t>
            </a:r>
            <a:endParaRPr sz="1600" b="1" dirty="0"/>
          </a:p>
        </p:txBody>
      </p:sp>
      <p:sp>
        <p:nvSpPr>
          <p:cNvPr id="27" name="Google Shape;144;p20">
            <a:extLst>
              <a:ext uri="{FF2B5EF4-FFF2-40B4-BE49-F238E27FC236}">
                <a16:creationId xmlns:a16="http://schemas.microsoft.com/office/drawing/2014/main" id="{284643C5-A0B0-4D28-BEDF-90C64343FCB4}"/>
              </a:ext>
            </a:extLst>
          </p:cNvPr>
          <p:cNvSpPr txBox="1"/>
          <p:nvPr/>
        </p:nvSpPr>
        <p:spPr>
          <a:xfrm>
            <a:off x="4371861" y="2575679"/>
            <a:ext cx="3968741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57° - all power deposited</a:t>
            </a:r>
            <a:endParaRPr sz="1600" b="1" dirty="0"/>
          </a:p>
        </p:txBody>
      </p:sp>
      <p:pic>
        <p:nvPicPr>
          <p:cNvPr id="28" name="Google Shape;145;p20">
            <a:extLst>
              <a:ext uri="{FF2B5EF4-FFF2-40B4-BE49-F238E27FC236}">
                <a16:creationId xmlns:a16="http://schemas.microsoft.com/office/drawing/2014/main" id="{860E6CAD-38BD-4FC4-880F-F223D5BD130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29" y="3068960"/>
            <a:ext cx="4134083" cy="34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6;p20">
            <a:extLst>
              <a:ext uri="{FF2B5EF4-FFF2-40B4-BE49-F238E27FC236}">
                <a16:creationId xmlns:a16="http://schemas.microsoft.com/office/drawing/2014/main" id="{D9A70FA8-C470-4373-BE6D-5D52B1756F75}"/>
              </a:ext>
            </a:extLst>
          </p:cNvPr>
          <p:cNvSpPr txBox="1"/>
          <p:nvPr/>
        </p:nvSpPr>
        <p:spPr>
          <a:xfrm>
            <a:off x="335375" y="2588133"/>
            <a:ext cx="3847135" cy="5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Diff. theta </a:t>
            </a:r>
            <a:r>
              <a:rPr lang="cs-CZ" sz="1600" b="1" dirty="0"/>
              <a:t>→</a:t>
            </a:r>
            <a:r>
              <a:rPr lang="en-US" sz="1600" b="1" dirty="0"/>
              <a:t> edge deposition</a:t>
            </a:r>
            <a:endParaRPr sz="1600" b="1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1717DEF-D41F-43FB-9511-B084A843E8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8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BF889BD-D87B-4B55-B6F2-CC115132F6B4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7104598-7281-4609-AA2E-09F3B3DD1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48D6F3D2-5236-4B04-A7F6-1E4B71C8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ovéPole 8">
            <a:extLst>
              <a:ext uri="{FF2B5EF4-FFF2-40B4-BE49-F238E27FC236}">
                <a16:creationId xmlns:a16="http://schemas.microsoft.com/office/drawing/2014/main" id="{6C830743-1D15-419F-B3F7-B53D80F0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2.5 T → 2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nd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6" name="Obdélník 3">
            <a:extLst>
              <a:ext uri="{FF2B5EF4-FFF2-40B4-BE49-F238E27FC236}">
                <a16:creationId xmlns:a16="http://schemas.microsoft.com/office/drawing/2014/main" id="{A7454F3E-E148-4DA5-9414-9C735814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725FD4C-0090-493B-AE75-EA378FAB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A285EE79-398B-481F-A1E0-E3CA7EC3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16A7BA0E-A21B-41AF-8FDB-B88DB340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1717DEF-D41F-43FB-9511-B084A843E8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oogle Shape;154;p21">
            <a:extLst>
              <a:ext uri="{FF2B5EF4-FFF2-40B4-BE49-F238E27FC236}">
                <a16:creationId xmlns:a16="http://schemas.microsoft.com/office/drawing/2014/main" id="{231F3DB9-6F9C-443C-9481-BF6D5301F9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088" y="2319238"/>
            <a:ext cx="4790321" cy="380357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8">
            <a:extLst>
              <a:ext uri="{FF2B5EF4-FFF2-40B4-BE49-F238E27FC236}">
                <a16:creationId xmlns:a16="http://schemas.microsoft.com/office/drawing/2014/main" id="{B02812EF-A95E-49AF-B22D-D67738FA3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345410"/>
            <a:ext cx="56863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</a:rPr>
              <a:t>Density determines the eventual shine-through of the beam, that would result in serious damage on the plasma-facing components (PFCs)</a:t>
            </a:r>
            <a:br>
              <a:rPr lang="cs-CZ" sz="2000" dirty="0">
                <a:latin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" panose="020B0604020202020204" pitchFamily="34" charset="0"/>
              </a:rPr>
              <a:t>No significant power deposition on HFS PFCs </a:t>
            </a:r>
            <a:br>
              <a:rPr lang="cs-CZ" sz="2000" dirty="0"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→ </a:t>
            </a:r>
            <a:r>
              <a:rPr lang="en-US" sz="2000" dirty="0">
                <a:latin typeface="Arial" panose="020B0604020202020204" pitchFamily="34" charset="0"/>
              </a:rPr>
              <a:t>no need for reflecting tile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5D543BD0-6286-4317-A667-D099B545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8CC432B6-DFE6-4915-B9B8-E27B9CD3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14">
            <a:extLst>
              <a:ext uri="{FF2B5EF4-FFF2-40B4-BE49-F238E27FC236}">
                <a16:creationId xmlns:a16="http://schemas.microsoft.com/office/drawing/2014/main" id="{1FE7D9BF-D9C8-412B-B537-C711C1FE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1340768"/>
            <a:ext cx="84264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 Part I. ECRH </a:t>
            </a:r>
            <a:r>
              <a:rPr lang="cs-CZ" altLang="cs-CZ" sz="2400" b="1" dirty="0" err="1">
                <a:solidFill>
                  <a:srgbClr val="0066FF"/>
                </a:solidFill>
                <a:latin typeface="Arial" charset="0"/>
              </a:rPr>
              <a:t>for</a:t>
            </a: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COMPASS-U </a:t>
            </a:r>
            <a:endParaRPr lang="en-US" altLang="cs-CZ" sz="24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en-US" altLang="cs-CZ" sz="2000" b="1" dirty="0">
                <a:solidFill>
                  <a:srgbClr val="0066FF"/>
                </a:solidFill>
                <a:latin typeface="Arial" charset="0"/>
              </a:rPr>
              <a:t>Specifications</a:t>
            </a: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cs-CZ" altLang="cs-CZ" sz="2000" b="1" dirty="0" err="1">
                <a:solidFill>
                  <a:srgbClr val="0066FF"/>
                </a:solidFill>
                <a:latin typeface="Arial" charset="0"/>
              </a:rPr>
              <a:t>Simulations</a:t>
            </a: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To Do</a:t>
            </a:r>
            <a:br>
              <a:rPr lang="cs-CZ" altLang="cs-CZ" sz="2000" b="1" dirty="0">
                <a:solidFill>
                  <a:srgbClr val="0066FF"/>
                </a:solidFill>
                <a:latin typeface="Arial" charset="0"/>
              </a:rPr>
            </a:b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>
                  <a:extLst/>
                </a:blip>
              </a:buBlip>
              <a:defRPr/>
            </a:pP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 Part II. V-ECE </a:t>
            </a:r>
            <a:r>
              <a:rPr lang="cs-CZ" altLang="cs-CZ" sz="2400" b="1" dirty="0" err="1">
                <a:solidFill>
                  <a:srgbClr val="0066FF"/>
                </a:solidFill>
                <a:latin typeface="Arial" charset="0"/>
              </a:rPr>
              <a:t>for</a:t>
            </a: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RE </a:t>
            </a:r>
            <a:r>
              <a:rPr lang="cs-CZ" altLang="cs-CZ" sz="2400" b="1" dirty="0" err="1">
                <a:solidFill>
                  <a:srgbClr val="0066FF"/>
                </a:solidFill>
                <a:latin typeface="Arial" charset="0"/>
              </a:rPr>
              <a:t>measurements</a:t>
            </a: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in COMPASS</a:t>
            </a:r>
            <a:endParaRPr lang="en-US" altLang="cs-CZ" sz="24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>
                  <a:extLst/>
                </a:blip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cs-CZ" altLang="cs-CZ" sz="2000" b="1" dirty="0" err="1">
                <a:solidFill>
                  <a:srgbClr val="0066FF"/>
                </a:solidFill>
                <a:latin typeface="Arial" charset="0"/>
              </a:rPr>
              <a:t>Introduction</a:t>
            </a: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>
                  <a:extLst/>
                </a:blip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cs-CZ" altLang="cs-CZ" sz="2000" b="1" dirty="0" err="1">
                <a:solidFill>
                  <a:srgbClr val="0066FF"/>
                </a:solidFill>
                <a:latin typeface="Arial" charset="0"/>
              </a:rPr>
              <a:t>Simulations</a:t>
            </a: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Blip>
                <a:blip r:embed="rId3">
                  <a:extLst/>
                </a:blip>
              </a:buBlip>
              <a:defRPr/>
            </a:pPr>
            <a:r>
              <a:rPr lang="cs-CZ" altLang="cs-CZ" sz="20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cs-CZ" altLang="cs-CZ" sz="2000" b="1" dirty="0" err="1">
                <a:solidFill>
                  <a:srgbClr val="0066FF"/>
                </a:solidFill>
                <a:latin typeface="Arial" charset="0"/>
              </a:rPr>
              <a:t>Measurements</a:t>
            </a:r>
            <a:endParaRPr lang="cs-CZ" altLang="cs-CZ" sz="2000" b="1" dirty="0">
              <a:solidFill>
                <a:srgbClr val="0066FF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>
                  <a:extLst/>
                </a:blip>
              </a:buBlip>
              <a:defRPr/>
            </a:pPr>
            <a:r>
              <a:rPr lang="cs-CZ" altLang="cs-CZ" sz="2400" b="1" dirty="0">
                <a:solidFill>
                  <a:srgbClr val="0066FF"/>
                </a:solidFill>
                <a:latin typeface="Arial" charset="0"/>
              </a:rPr>
              <a:t>  </a:t>
            </a:r>
            <a:r>
              <a:rPr lang="cs-CZ" altLang="cs-CZ" sz="2400" b="1" dirty="0" err="1">
                <a:solidFill>
                  <a:srgbClr val="0066FF"/>
                </a:solidFill>
                <a:latin typeface="Arial" charset="0"/>
              </a:rPr>
              <a:t>Summary</a:t>
            </a:r>
            <a:br>
              <a:rPr lang="en-US" altLang="cs-CZ" sz="2400" b="1" dirty="0">
                <a:solidFill>
                  <a:srgbClr val="0066FF"/>
                </a:solidFill>
                <a:latin typeface="Arial" charset="0"/>
              </a:rPr>
            </a:br>
            <a:endParaRPr lang="en-US" altLang="cs-CZ" sz="24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152" name="Date Placeholder 3">
            <a:extLst>
              <a:ext uri="{FF2B5EF4-FFF2-40B4-BE49-F238E27FC236}">
                <a16:creationId xmlns:a16="http://schemas.microsoft.com/office/drawing/2014/main" id="{D5C0EA7B-F40A-4D35-9705-B0BFCC232E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BCAB95B0-AC74-44C1-9C96-5467CA7F7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AFDEE5E-4E8F-4DA2-BC09-F0800D84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945469D4-09BA-4BC6-81CF-6249FF28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0C071586-EDF0-4F93-9AE2-5C62A1D4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5BC67A3-547C-4757-AE47-D8364C412681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24FC1F09-D9A1-4307-A5CF-B4C4C4CFA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D6E93DBB-0072-4A16-BD53-757280D5F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ovéPole 8">
            <a:extLst>
              <a:ext uri="{FF2B5EF4-FFF2-40B4-BE49-F238E27FC236}">
                <a16:creationId xmlns:a16="http://schemas.microsoft.com/office/drawing/2014/main" id="{0F96B86A-BFEF-47B4-8BC0-7AF36F52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73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Equatorial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Toroidal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3" name="TextovéPole 8">
            <a:extLst>
              <a:ext uri="{FF2B5EF4-FFF2-40B4-BE49-F238E27FC236}">
                <a16:creationId xmlns:a16="http://schemas.microsoft.com/office/drawing/2014/main" id="{C1466986-063B-433B-B60F-0CFB4A7A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4.4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4.3 T → 1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st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2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688AF4B-9F3B-4B70-93C7-2C209ECCA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82" y="2267171"/>
            <a:ext cx="5075257" cy="42739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C1DD96E-7C51-4036-83C1-200D80157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80" y="2628155"/>
            <a:ext cx="3328820" cy="3878882"/>
          </a:xfrm>
          <a:prstGeom prst="rect">
            <a:avLst/>
          </a:prstGeom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AC0B4C4F-C96D-46BF-A4B8-B406052DE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5C7AF868-27FE-4AA4-B264-17122C9B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F609328D-3F4F-4C8E-931A-F555A3F0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9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FB3E91F6-DAB1-4D31-AFBA-1060921A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32880BCF-E5B8-4FC1-B6F5-809C5DC65B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0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>
            <a:extLst>
              <a:ext uri="{FF2B5EF4-FFF2-40B4-BE49-F238E27FC236}">
                <a16:creationId xmlns:a16="http://schemas.microsoft.com/office/drawing/2014/main" id="{F4A0696B-04D7-46F2-BA57-042FF1283480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CCCE5A28-9087-45ED-AC3F-6A14CD900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6555FB40-88B0-4AE1-BB8A-A846C3B42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ovéPole 8">
            <a:extLst>
              <a:ext uri="{FF2B5EF4-FFF2-40B4-BE49-F238E27FC236}">
                <a16:creationId xmlns:a16="http://schemas.microsoft.com/office/drawing/2014/main" id="{20B8E6F5-4BE6-415C-A065-B0D188BD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8"/>
            <a:ext cx="4790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6.4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Blip>
                <a:blip r:embed="rId3">
                  <a:extLst/>
                </a:blip>
              </a:buBlip>
            </a:pPr>
            <a:r>
              <a:rPr lang="cs-CZ" altLang="cs-CZ" sz="2000" b="1" i="1" dirty="0">
                <a:latin typeface="Arial" panose="020B0604020202020204" pitchFamily="34" charset="0"/>
              </a:rPr>
              <a:t>B</a:t>
            </a:r>
            <a:r>
              <a:rPr lang="cs-CZ" altLang="cs-CZ" sz="2000" b="1" dirty="0">
                <a:latin typeface="Arial" panose="020B0604020202020204" pitchFamily="34" charset="0"/>
              </a:rPr>
              <a:t> = 5.0 T → 1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st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harmonic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heating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dirty="0" err="1">
                <a:latin typeface="Arial" panose="020B0604020202020204" pitchFamily="34" charset="0"/>
              </a:rPr>
              <a:t>central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density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>
                <a:latin typeface="Arial" panose="020B0604020202020204" pitchFamily="34" charset="0"/>
              </a:rPr>
              <a:t>n</a:t>
            </a:r>
            <a:r>
              <a:rPr lang="cs-CZ" altLang="cs-CZ" sz="2000" b="1" baseline="-25000" dirty="0"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latin typeface="Arial" panose="020B0604020202020204" pitchFamily="34" charset="0"/>
              </a:rPr>
              <a:t> = 2</a:t>
            </a:r>
            <a:r>
              <a:rPr lang="cs-CZ" altLang="cs-CZ" sz="2000" b="1" dirty="0">
                <a:cs typeface="Calibri" panose="020F0502020204030204" pitchFamily="34" charset="0"/>
              </a:rPr>
              <a:t>∙</a:t>
            </a:r>
            <a:r>
              <a:rPr lang="cs-CZ" altLang="cs-CZ" sz="2000" b="1" dirty="0"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-3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922ECF0-D965-4C77-AD79-AFB43F77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82" y="2267171"/>
            <a:ext cx="5075257" cy="42739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6C420E5-040A-47D4-A14E-9EFF5BB1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21" y="2635402"/>
            <a:ext cx="3381341" cy="3864389"/>
          </a:xfrm>
          <a:prstGeom prst="rect">
            <a:avLst/>
          </a:prstGeom>
        </p:spPr>
      </p:pic>
      <p:sp>
        <p:nvSpPr>
          <p:cNvPr id="17" name="TextovéPole 8">
            <a:extLst>
              <a:ext uri="{FF2B5EF4-FFF2-40B4-BE49-F238E27FC236}">
                <a16:creationId xmlns:a16="http://schemas.microsoft.com/office/drawing/2014/main" id="{B71347FA-3C67-4687-AA6B-7A7A7A85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523" y="1484784"/>
            <a:ext cx="3573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Equatorial</a:t>
            </a:r>
            <a:r>
              <a:rPr lang="cs-CZ" altLang="cs-CZ" sz="2000" b="1" dirty="0">
                <a:latin typeface="Arial" panose="020B0604020202020204" pitchFamily="34" charset="0"/>
              </a:rPr>
              <a:t> port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r>
              <a:rPr lang="cs-CZ" altLang="cs-CZ" sz="2000" b="1" dirty="0" err="1">
                <a:latin typeface="Arial" panose="020B0604020202020204" pitchFamily="34" charset="0"/>
              </a:rPr>
              <a:t>Toroidal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scan</a:t>
            </a: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20" name="Obdélník 3">
            <a:extLst>
              <a:ext uri="{FF2B5EF4-FFF2-40B4-BE49-F238E27FC236}">
                <a16:creationId xmlns:a16="http://schemas.microsoft.com/office/drawing/2014/main" id="{DA3468F4-F4F1-4738-9860-3F84E16C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F6C5CAF-C958-4C0C-B199-09676665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3">
            <a:extLst>
              <a:ext uri="{FF2B5EF4-FFF2-40B4-BE49-F238E27FC236}">
                <a16:creationId xmlns:a16="http://schemas.microsoft.com/office/drawing/2014/main" id="{9284BD49-D7E4-41FB-B592-518BDEB5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Obdélník 15">
            <a:extLst>
              <a:ext uri="{FF2B5EF4-FFF2-40B4-BE49-F238E27FC236}">
                <a16:creationId xmlns:a16="http://schemas.microsoft.com/office/drawing/2014/main" id="{4C88C071-7B4F-456B-937D-220BF612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FD508965-4EA7-453F-939C-D393B3605C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6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D306F91-085A-4A1B-A826-F425E181ACED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11DB0E77-43C8-4FC6-A980-FB85EAEE4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A549959-D3CC-4681-A9D3-B58E6D319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8">
                <a:extLst>
                  <a:ext uri="{FF2B5EF4-FFF2-40B4-BE49-F238E27FC236}">
                    <a16:creationId xmlns:a16="http://schemas.microsoft.com/office/drawing/2014/main" id="{5B36AF88-7B3C-4A4A-B8A6-658118B61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" y="1309226"/>
                <a:ext cx="878497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Equatorial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injection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→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narrow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deposition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Small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beam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divergence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- no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need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for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focusing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mirror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Safe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operation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up to </a:t>
                </a:r>
                <a14:m>
                  <m:oMath xmlns:m="http://schemas.openxmlformats.org/officeDocument/2006/math">
                    <m:r>
                      <a:rPr lang="cs-CZ" alt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1.05</a:t>
                </a:r>
                <a:r>
                  <a:rPr lang="cs-CZ" altLang="cs-CZ" sz="2000" b="1" dirty="0">
                    <a:cs typeface="Calibri" panose="020F0502020204030204" pitchFamily="34" charset="0"/>
                  </a:rPr>
                  <a:t>∙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11" name="TextovéPole 8">
                <a:extLst>
                  <a:ext uri="{FF2B5EF4-FFF2-40B4-BE49-F238E27FC236}">
                    <a16:creationId xmlns:a16="http://schemas.microsoft.com/office/drawing/2014/main" id="{5B36AF88-7B3C-4A4A-B8A6-658118B61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6" y="1309226"/>
                <a:ext cx="8784976" cy="1015663"/>
              </a:xfrm>
              <a:prstGeom prst="rect">
                <a:avLst/>
              </a:prstGeom>
              <a:blipFill>
                <a:blip r:embed="rId4"/>
                <a:stretch>
                  <a:fillRect t="-3012" b="-10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8">
            <a:extLst>
              <a:ext uri="{FF2B5EF4-FFF2-40B4-BE49-F238E27FC236}">
                <a16:creationId xmlns:a16="http://schemas.microsoft.com/office/drawing/2014/main" id="{200BBD20-022B-4C11-BE50-2A686418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" y="908720"/>
            <a:ext cx="4968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3.4: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5" name="Obdélník 3">
            <a:extLst>
              <a:ext uri="{FF2B5EF4-FFF2-40B4-BE49-F238E27FC236}">
                <a16:creationId xmlns:a16="http://schemas.microsoft.com/office/drawing/2014/main" id="{4C237DF3-D171-47A5-B6CA-90A89FEF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60A6BAD-EA2D-43CE-A97B-A0B503B3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délník 3">
            <a:extLst>
              <a:ext uri="{FF2B5EF4-FFF2-40B4-BE49-F238E27FC236}">
                <a16:creationId xmlns:a16="http://schemas.microsoft.com/office/drawing/2014/main" id="{4E6F7951-CFF0-464B-828C-6FE86B03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Obdélník 15">
            <a:extLst>
              <a:ext uri="{FF2B5EF4-FFF2-40B4-BE49-F238E27FC236}">
                <a16:creationId xmlns:a16="http://schemas.microsoft.com/office/drawing/2014/main" id="{BC93049C-9569-4A3D-A09F-ABE8C6AB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4CA065D-BA39-481B-82AC-01E5CF269E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8">
            <a:extLst>
              <a:ext uri="{FF2B5EF4-FFF2-40B4-BE49-F238E27FC236}">
                <a16:creationId xmlns:a16="http://schemas.microsoft.com/office/drawing/2014/main" id="{BE6290D2-C1D0-42B5-9B16-7EF0388D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" y="2268411"/>
            <a:ext cx="479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4.4: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8">
                <a:extLst>
                  <a:ext uri="{FF2B5EF4-FFF2-40B4-BE49-F238E27FC236}">
                    <a16:creationId xmlns:a16="http://schemas.microsoft.com/office/drawing/2014/main" id="{4BC7184E-50CD-40DD-AC46-6FBD68FBE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" y="2673598"/>
                <a:ext cx="8692902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Off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-axis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heating</a:t>
                </a: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Toroidal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angle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necessary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to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deposit power closer to the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core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Focusing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mirror</a:t>
                </a:r>
                <a:r>
                  <a:rPr lang="cs-CZ" altLang="cs-CZ" sz="20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necessary</a:t>
                </a:r>
                <a:endParaRPr lang="cs-CZ" altLang="cs-CZ" sz="2000" b="1" dirty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Safe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operation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up to </a:t>
                </a:r>
                <a14:m>
                  <m:oMath xmlns:m="http://schemas.openxmlformats.org/officeDocument/2006/math">
                    <m:r>
                      <a:rPr lang="cs-CZ" alt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2.2</a:t>
                </a:r>
                <a:r>
                  <a:rPr lang="cs-CZ" altLang="cs-CZ" sz="2000" b="1" dirty="0">
                    <a:cs typeface="Calibri" panose="020F0502020204030204" pitchFamily="34" charset="0"/>
                  </a:rPr>
                  <a:t>∙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-3</a:t>
                </a:r>
                <a:endParaRPr lang="cs-CZ" altLang="cs-CZ" sz="20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8">
                <a:extLst>
                  <a:ext uri="{FF2B5EF4-FFF2-40B4-BE49-F238E27FC236}">
                    <a16:creationId xmlns:a16="http://schemas.microsoft.com/office/drawing/2014/main" id="{4BC7184E-50CD-40DD-AC46-6FBD68FBE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6" y="2673598"/>
                <a:ext cx="8692902" cy="1323439"/>
              </a:xfrm>
              <a:prstGeom prst="rect">
                <a:avLst/>
              </a:prstGeom>
              <a:blipFill>
                <a:blip r:embed="rId5"/>
                <a:stretch>
                  <a:fillRect t="-2304" b="-73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8">
            <a:extLst>
              <a:ext uri="{FF2B5EF4-FFF2-40B4-BE49-F238E27FC236}">
                <a16:creationId xmlns:a16="http://schemas.microsoft.com/office/drawing/2014/main" id="{0BD9E450-F90B-4AC4-AE09-7496F6A0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" y="3965394"/>
            <a:ext cx="479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Scenario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6.4: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8">
                <a:extLst>
                  <a:ext uri="{FF2B5EF4-FFF2-40B4-BE49-F238E27FC236}">
                    <a16:creationId xmlns:a16="http://schemas.microsoft.com/office/drawing/2014/main" id="{CD730DF1-EE8C-490B-B61E-975C501FD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" y="4384843"/>
                <a:ext cx="666511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Strong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beam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divergence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in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higher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densities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cs-CZ" altLang="cs-CZ" sz="2000" b="1" dirty="0" err="1">
                    <a:latin typeface="Arial" panose="020B0604020202020204" pitchFamily="34" charset="0"/>
                  </a:rPr>
                  <a:t>Safe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 err="1">
                    <a:latin typeface="Arial" panose="020B0604020202020204" pitchFamily="34" charset="0"/>
                  </a:rPr>
                  <a:t>operation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up to </a:t>
                </a:r>
                <a14:m>
                  <m:oMath xmlns:m="http://schemas.openxmlformats.org/officeDocument/2006/math">
                    <m:r>
                      <a:rPr lang="cs-CZ" alt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altLang="cs-CZ" sz="2000" b="1" dirty="0">
                    <a:latin typeface="Arial" panose="020B0604020202020204" pitchFamily="34" charset="0"/>
                  </a:rPr>
                  <a:t>2.2</a:t>
                </a:r>
                <a:r>
                  <a:rPr lang="cs-CZ" altLang="cs-CZ" sz="2000" b="1" dirty="0">
                    <a:cs typeface="Calibri" panose="020F0502020204030204" pitchFamily="34" charset="0"/>
                  </a:rPr>
                  <a:t>∙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10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20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m</a:t>
                </a:r>
                <a:r>
                  <a:rPr lang="cs-CZ" altLang="cs-CZ" sz="2000" b="1" baseline="30000" dirty="0">
                    <a:latin typeface="Arial" panose="020B0604020202020204" pitchFamily="34" charset="0"/>
                  </a:rPr>
                  <a:t>-3 </a:t>
                </a:r>
                <a:endParaRPr lang="cs-CZ" altLang="cs-CZ" sz="20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ovéPole 8">
                <a:extLst>
                  <a:ext uri="{FF2B5EF4-FFF2-40B4-BE49-F238E27FC236}">
                    <a16:creationId xmlns:a16="http://schemas.microsoft.com/office/drawing/2014/main" id="{CD730DF1-EE8C-490B-B61E-975C501F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6" y="4384843"/>
                <a:ext cx="6665118" cy="707886"/>
              </a:xfrm>
              <a:prstGeom prst="rect">
                <a:avLst/>
              </a:prstGeom>
              <a:blipFill>
                <a:blip r:embed="rId6"/>
                <a:stretch>
                  <a:fillRect t="-3448" b="-14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Obrázek 24">
            <a:extLst>
              <a:ext uri="{FF2B5EF4-FFF2-40B4-BE49-F238E27FC236}">
                <a16:creationId xmlns:a16="http://schemas.microsoft.com/office/drawing/2014/main" id="{9FDEFBDA-C13F-4D6D-B115-14387ACB36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r="51360"/>
          <a:stretch/>
        </p:blipFill>
        <p:spPr>
          <a:xfrm>
            <a:off x="8472264" y="962970"/>
            <a:ext cx="3076278" cy="5573255"/>
          </a:xfrm>
          <a:prstGeom prst="rect">
            <a:avLst/>
          </a:prstGeom>
        </p:spPr>
      </p:pic>
      <p:sp>
        <p:nvSpPr>
          <p:cNvPr id="26" name="TextovéPole 8">
            <a:extLst>
              <a:ext uri="{FF2B5EF4-FFF2-40B4-BE49-F238E27FC236}">
                <a16:creationId xmlns:a16="http://schemas.microsoft.com/office/drawing/2014/main" id="{4C973F8F-C278-4022-B941-787CB37B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" y="5587490"/>
            <a:ext cx="7961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Current</a:t>
            </a:r>
            <a:r>
              <a:rPr lang="cs-CZ" altLang="cs-CZ" sz="2000" b="1" dirty="0">
                <a:latin typeface="Arial" panose="020B0604020202020204" pitchFamily="34" charset="0"/>
              </a:rPr>
              <a:t> drive </a:t>
            </a:r>
            <a:r>
              <a:rPr lang="cs-CZ" altLang="cs-CZ" sz="2000" b="1" dirty="0" err="1">
                <a:latin typeface="Arial" panose="020B0604020202020204" pitchFamily="34" charset="0"/>
              </a:rPr>
              <a:t>with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toroidal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angle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injection</a:t>
            </a:r>
            <a:r>
              <a:rPr lang="cs-CZ" altLang="cs-CZ" sz="2000" b="1" dirty="0">
                <a:latin typeface="Arial" panose="020B0604020202020204" pitchFamily="34" charset="0"/>
              </a:rPr>
              <a:t> (</a:t>
            </a:r>
            <a:r>
              <a:rPr lang="en-US" altLang="cs-CZ" sz="2000" b="1" dirty="0">
                <a:latin typeface="Arial" panose="020B0604020202020204" pitchFamily="34" charset="0"/>
              </a:rPr>
              <a:t>~</a:t>
            </a:r>
            <a:r>
              <a:rPr lang="cs-CZ" altLang="cs-CZ" sz="2000" b="1" dirty="0">
                <a:latin typeface="Arial" panose="020B0604020202020204" pitchFamily="34" charset="0"/>
              </a:rPr>
              <a:t>10 </a:t>
            </a:r>
            <a:r>
              <a:rPr lang="cs-CZ" altLang="cs-CZ" sz="2000" b="1" dirty="0" err="1">
                <a:latin typeface="Arial" panose="020B0604020202020204" pitchFamily="34" charset="0"/>
              </a:rPr>
              <a:t>kA</a:t>
            </a:r>
            <a:r>
              <a:rPr lang="cs-CZ" altLang="cs-CZ" sz="20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altLang="cs-CZ" sz="2000" b="1" dirty="0">
                <a:latin typeface="Arial" panose="020B0604020202020204" pitchFamily="34" charset="0"/>
              </a:rPr>
              <a:t>All </a:t>
            </a: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power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is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absorbed</a:t>
            </a:r>
            <a:r>
              <a:rPr lang="cs-CZ" altLang="cs-CZ" sz="2000" b="1" dirty="0">
                <a:latin typeface="Arial" panose="020B0604020202020204" pitchFamily="34" charset="0"/>
              </a:rPr>
              <a:t>. </a:t>
            </a:r>
            <a:r>
              <a:rPr lang="cs-CZ" altLang="cs-CZ" sz="2000" dirty="0">
                <a:latin typeface="Arial" panose="020B0604020202020204" pitchFamily="34" charset="0"/>
              </a:rPr>
              <a:t>(</a:t>
            </a:r>
            <a:r>
              <a:rPr lang="cs-CZ" altLang="cs-CZ" sz="2000" dirty="0" err="1">
                <a:latin typeface="Arial" panose="020B0604020202020204" pitchFamily="34" charset="0"/>
              </a:rPr>
              <a:t>if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beam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reaches</a:t>
            </a:r>
            <a:r>
              <a:rPr lang="cs-CZ" altLang="cs-CZ" sz="2000" dirty="0">
                <a:latin typeface="Arial" panose="020B0604020202020204" pitchFamily="34" charset="0"/>
              </a:rPr>
              <a:t> resonance </a:t>
            </a:r>
            <a:r>
              <a:rPr lang="cs-CZ" altLang="cs-CZ" sz="2000" dirty="0" err="1">
                <a:latin typeface="Arial" panose="020B0604020202020204" pitchFamily="34" charset="0"/>
              </a:rPr>
              <a:t>layer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" name="TextovéPole 8">
            <a:extLst>
              <a:ext uri="{FF2B5EF4-FFF2-40B4-BE49-F238E27FC236}">
                <a16:creationId xmlns:a16="http://schemas.microsoft.com/office/drawing/2014/main" id="{6187BC7A-C49A-4928-B799-F6244841B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" y="5125437"/>
            <a:ext cx="4968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Common</a:t>
            </a:r>
            <a:r>
              <a:rPr 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8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62EBBBB-3D01-4828-8741-86B4B9792826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10AB765-CE3F-40C4-8CA5-C4D5839D6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35FDA54A-F60C-428F-B8F7-D36743655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ovéPole 8">
            <a:extLst>
              <a:ext uri="{FF2B5EF4-FFF2-40B4-BE49-F238E27FC236}">
                <a16:creationId xmlns:a16="http://schemas.microsoft.com/office/drawing/2014/main" id="{7DFDC3F5-87DD-46CB-B6EA-0A0D7E37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810559"/>
            <a:ext cx="849694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Effect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ECRH and ECCD on </a:t>
            </a:r>
            <a:r>
              <a:rPr lang="cs-CZ" altLang="cs-CZ" sz="2000" b="1" dirty="0" err="1">
                <a:latin typeface="Arial" panose="020B0604020202020204" pitchFamily="34" charset="0"/>
              </a:rPr>
              <a:t>profiles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7" name="TextovéPole 8">
            <a:extLst>
              <a:ext uri="{FF2B5EF4-FFF2-40B4-BE49-F238E27FC236}">
                <a16:creationId xmlns:a16="http://schemas.microsoft.com/office/drawing/2014/main" id="{D6EBB08A-CA2B-4DEE-80BA-62D82844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9"/>
            <a:ext cx="479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Next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steps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4" name="Obdélník 3">
            <a:extLst>
              <a:ext uri="{FF2B5EF4-FFF2-40B4-BE49-F238E27FC236}">
                <a16:creationId xmlns:a16="http://schemas.microsoft.com/office/drawing/2014/main" id="{B176B1DE-F8C7-4997-9226-A150D5DC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3EA718-781A-4231-BECC-F083AE09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DAEA8B3B-CF31-4225-83A8-81099771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8CECFA48-61D8-4569-BB83-A97DE426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5215A81-7E55-49F0-9B9B-2DB5E4E075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135264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62EBBBB-3D01-4828-8741-86B4B9792826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10AB765-CE3F-40C4-8CA5-C4D5839D6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35FDA54A-F60C-428F-B8F7-D36743655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ovéPole 8">
            <a:extLst>
              <a:ext uri="{FF2B5EF4-FFF2-40B4-BE49-F238E27FC236}">
                <a16:creationId xmlns:a16="http://schemas.microsoft.com/office/drawing/2014/main" id="{7DFDC3F5-87DD-46CB-B6EA-0A0D7E37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810559"/>
            <a:ext cx="849694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Effect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ECRH and ECCD on </a:t>
            </a:r>
            <a:r>
              <a:rPr lang="cs-CZ" altLang="cs-CZ" sz="2000" b="1" dirty="0" err="1">
                <a:latin typeface="Arial" panose="020B0604020202020204" pitchFamily="34" charset="0"/>
              </a:rPr>
              <a:t>profiles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>
                <a:latin typeface="Arial" panose="020B0604020202020204" pitchFamily="34" charset="0"/>
              </a:rPr>
              <a:t>ECRH </a:t>
            </a:r>
            <a:r>
              <a:rPr lang="cs-CZ" altLang="cs-CZ" sz="2000" b="1" dirty="0" err="1">
                <a:latin typeface="Arial" panose="020B0604020202020204" pitchFamily="34" charset="0"/>
              </a:rPr>
              <a:t>assisted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breakdown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Optimisation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NTM </a:t>
            </a:r>
            <a:r>
              <a:rPr lang="cs-CZ" altLang="cs-CZ" sz="2000" b="1" dirty="0" err="1">
                <a:latin typeface="Arial" panose="020B0604020202020204" pitchFamily="34" charset="0"/>
              </a:rPr>
              <a:t>suppresion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efficiency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 </a:t>
            </a:r>
            <a:br>
              <a:rPr lang="cs-CZ" altLang="cs-CZ" sz="2000" dirty="0">
                <a:latin typeface="Arial" panose="020B0604020202020204" pitchFamily="34" charset="0"/>
              </a:rPr>
            </a:br>
            <a:endParaRPr lang="cs-CZ" altLang="cs-CZ" sz="20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7" name="TextovéPole 8">
            <a:extLst>
              <a:ext uri="{FF2B5EF4-FFF2-40B4-BE49-F238E27FC236}">
                <a16:creationId xmlns:a16="http://schemas.microsoft.com/office/drawing/2014/main" id="{D6EBB08A-CA2B-4DEE-80BA-62D82844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9"/>
            <a:ext cx="479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Next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steps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4" name="Obdélník 3">
            <a:extLst>
              <a:ext uri="{FF2B5EF4-FFF2-40B4-BE49-F238E27FC236}">
                <a16:creationId xmlns:a16="http://schemas.microsoft.com/office/drawing/2014/main" id="{B176B1DE-F8C7-4997-9226-A150D5DC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3EA718-781A-4231-BECC-F083AE09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DAEA8B3B-CF31-4225-83A8-81099771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8CECFA48-61D8-4569-BB83-A97DE426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5215A81-7E55-49F0-9B9B-2DB5E4E075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69763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62EBBBB-3D01-4828-8741-86B4B9792826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710AB765-CE3F-40C4-8CA5-C4D5839D6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35FDA54A-F60C-428F-B8F7-D36743655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ovéPole 8">
            <a:extLst>
              <a:ext uri="{FF2B5EF4-FFF2-40B4-BE49-F238E27FC236}">
                <a16:creationId xmlns:a16="http://schemas.microsoft.com/office/drawing/2014/main" id="{7DFDC3F5-87DD-46CB-B6EA-0A0D7E37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810559"/>
            <a:ext cx="84969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Effect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ECRH and ECCD on </a:t>
            </a:r>
            <a:r>
              <a:rPr lang="cs-CZ" altLang="cs-CZ" sz="2000" b="1" dirty="0" err="1">
                <a:latin typeface="Arial" panose="020B0604020202020204" pitchFamily="34" charset="0"/>
              </a:rPr>
              <a:t>profiles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>
                <a:latin typeface="Arial" panose="020B0604020202020204" pitchFamily="34" charset="0"/>
              </a:rPr>
              <a:t>ECRH </a:t>
            </a:r>
            <a:r>
              <a:rPr lang="cs-CZ" altLang="cs-CZ" sz="2000" b="1" dirty="0" err="1">
                <a:latin typeface="Arial" panose="020B0604020202020204" pitchFamily="34" charset="0"/>
              </a:rPr>
              <a:t>assisted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breakdown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 err="1">
                <a:latin typeface="Arial" panose="020B0604020202020204" pitchFamily="34" charset="0"/>
              </a:rPr>
              <a:t>Optimisation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NTM </a:t>
            </a:r>
            <a:r>
              <a:rPr lang="cs-CZ" altLang="cs-CZ" sz="2000" b="1" dirty="0" err="1">
                <a:latin typeface="Arial" panose="020B0604020202020204" pitchFamily="34" charset="0"/>
              </a:rPr>
              <a:t>suppresion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efficiency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 </a:t>
            </a:r>
            <a:br>
              <a:rPr lang="cs-CZ" altLang="cs-CZ" sz="2000" dirty="0">
                <a:latin typeface="Arial" panose="020B0604020202020204" pitchFamily="34" charset="0"/>
              </a:rPr>
            </a:b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altLang="cs-CZ" sz="2000" b="1" dirty="0">
                <a:latin typeface="Arial" panose="020B0604020202020204" pitchFamily="34" charset="0"/>
              </a:rPr>
              <a:t>Just design </a:t>
            </a: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ECRH </a:t>
            </a:r>
            <a:r>
              <a:rPr lang="cs-CZ" altLang="cs-CZ" sz="2000" b="1" dirty="0" err="1">
                <a:latin typeface="Arial" panose="020B0604020202020204" pitchFamily="34" charset="0"/>
              </a:rPr>
              <a:t>system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7" name="TextovéPole 8">
            <a:extLst>
              <a:ext uri="{FF2B5EF4-FFF2-40B4-BE49-F238E27FC236}">
                <a16:creationId xmlns:a16="http://schemas.microsoft.com/office/drawing/2014/main" id="{D6EBB08A-CA2B-4DEE-80BA-62D82844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36" y="980729"/>
            <a:ext cx="479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Next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steps</a:t>
            </a:r>
            <a:r>
              <a:rPr lang="cs-CZ" altLang="cs-CZ" sz="2400" b="1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20EC28-FE91-4825-B2FB-055D9DC85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712">
            <a:off x="7087009" y="4348001"/>
            <a:ext cx="734582" cy="734582"/>
          </a:xfrm>
          <a:prstGeom prst="rect">
            <a:avLst/>
          </a:prstGeom>
        </p:spPr>
      </p:pic>
      <p:sp>
        <p:nvSpPr>
          <p:cNvPr id="14" name="Obdélník 3">
            <a:extLst>
              <a:ext uri="{FF2B5EF4-FFF2-40B4-BE49-F238E27FC236}">
                <a16:creationId xmlns:a16="http://schemas.microsoft.com/office/drawing/2014/main" id="{B176B1DE-F8C7-4997-9226-A150D5DC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3EA718-781A-4231-BECC-F083AE09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délník 3">
            <a:extLst>
              <a:ext uri="{FF2B5EF4-FFF2-40B4-BE49-F238E27FC236}">
                <a16:creationId xmlns:a16="http://schemas.microsoft.com/office/drawing/2014/main" id="{DAEA8B3B-CF31-4225-83A8-81099771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8CECFA48-61D8-4569-BB83-A97DE426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5215A81-7E55-49F0-9B9B-2DB5E4E075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329665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1" name="TextovéPole 1">
            <a:extLst>
              <a:ext uri="{FF2B5EF4-FFF2-40B4-BE49-F238E27FC236}">
                <a16:creationId xmlns:a16="http://schemas.microsoft.com/office/drawing/2014/main" id="{DD4CC93A-714E-49B3-8077-BC8231EB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01" y="2205039"/>
            <a:ext cx="97538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66FF"/>
                </a:solidFill>
                <a:latin typeface="Arial" panose="020B0604020202020204" pitchFamily="34" charset="0"/>
              </a:rPr>
              <a:t>Part II. </a:t>
            </a:r>
            <a:r>
              <a:rPr lang="cs-CZ" altLang="cs-CZ" sz="4400" b="1" dirty="0">
                <a:solidFill>
                  <a:srgbClr val="0066FF"/>
                </a:solidFill>
                <a:latin typeface="Arial" charset="0"/>
              </a:rPr>
              <a:t>V-ECE </a:t>
            </a:r>
            <a:r>
              <a:rPr lang="cs-CZ" altLang="cs-CZ" sz="4400" b="1" dirty="0" err="1">
                <a:solidFill>
                  <a:srgbClr val="0066FF"/>
                </a:solidFill>
                <a:latin typeface="Arial" charset="0"/>
              </a:rPr>
              <a:t>for</a:t>
            </a:r>
            <a:r>
              <a:rPr lang="cs-CZ" altLang="cs-CZ" sz="4400" b="1" dirty="0">
                <a:solidFill>
                  <a:srgbClr val="0066FF"/>
                </a:solidFill>
                <a:latin typeface="Arial" charset="0"/>
              </a:rPr>
              <a:t> RE </a:t>
            </a:r>
            <a:r>
              <a:rPr lang="cs-CZ" altLang="cs-CZ" sz="4400" b="1" dirty="0" err="1">
                <a:solidFill>
                  <a:srgbClr val="0066FF"/>
                </a:solidFill>
                <a:latin typeface="Arial" charset="0"/>
              </a:rPr>
              <a:t>measurements</a:t>
            </a:r>
            <a:br>
              <a:rPr lang="cs-CZ" altLang="cs-CZ" sz="4400" b="1" dirty="0">
                <a:solidFill>
                  <a:srgbClr val="0066FF"/>
                </a:solidFill>
                <a:latin typeface="Arial" charset="0"/>
              </a:rPr>
            </a:br>
            <a:r>
              <a:rPr lang="cs-CZ" altLang="cs-CZ" sz="4400" b="1" dirty="0">
                <a:solidFill>
                  <a:srgbClr val="0066FF"/>
                </a:solidFill>
                <a:latin typeface="Arial" charset="0"/>
              </a:rPr>
              <a:t>in COMPASS</a:t>
            </a:r>
            <a:endParaRPr lang="cs-CZ" altLang="cs-CZ" sz="44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7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14">
                <a:extLst>
                  <a:ext uri="{FF2B5EF4-FFF2-40B4-BE49-F238E27FC236}">
                    <a16:creationId xmlns:a16="http://schemas.microsoft.com/office/drawing/2014/main" id="{A6289430-1597-43D5-B47C-EDDF591FC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983" y="1953427"/>
                <a:ext cx="8955497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1200"/>
                  </a:spcBef>
                  <a:buNone/>
                </a:pPr>
                <a:r>
                  <a:rPr lang="cs-CZ" sz="22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Vertically placed </a:t>
                </a:r>
                <a:r>
                  <a:rPr lang="cs-CZ" sz="2200" b="1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antenna</a:t>
                </a:r>
                <a:r>
                  <a:rPr lang="cs-CZ" sz="22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(V-ECE) 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along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LoS</a:t>
                </a:r>
                <a:b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  (and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200" i="1" dirty="0">
                    <a:cs typeface="Arial" panose="020B0604020202020204" pitchFamily="34" charset="0"/>
                  </a:rPr>
                  <a:t>π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/2)</a:t>
                </a:r>
              </a:p>
              <a:p>
                <a:pPr>
                  <a:spcBef>
                    <a:spcPts val="1200"/>
                  </a:spcBef>
                  <a:buNone/>
                </a:pPr>
                <a:b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Relation</a:t>
                </a:r>
                <a:r>
                  <a:rPr lang="cs-CZ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measured frequency and </a:t>
                </a: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electron</a:t>
                </a:r>
                <a:r>
                  <a:rPr lang="cs-CZ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velocity</a:t>
                </a:r>
                <a:endParaRPr lang="cs-CZ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14">
                <a:extLst>
                  <a:ext uri="{FF2B5EF4-FFF2-40B4-BE49-F238E27FC236}">
                    <a16:creationId xmlns:a16="http://schemas.microsoft.com/office/drawing/2014/main" id="{A6289430-1597-43D5-B47C-EDDF591FC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983" y="1953427"/>
                <a:ext cx="8955497" cy="1600438"/>
              </a:xfrm>
              <a:prstGeom prst="rect">
                <a:avLst/>
              </a:prstGeom>
              <a:blipFill>
                <a:blip r:embed="rId4"/>
                <a:stretch>
                  <a:fillRect l="-885" t="-1901" b="-72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A161F812-EC1F-4EA8-959B-4885021E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174" y="3929119"/>
            <a:ext cx="3713596" cy="792392"/>
          </a:xfrm>
          <a:prstGeom prst="rect">
            <a:avLst/>
          </a:prstGeom>
        </p:spPr>
      </p:pic>
      <p:sp>
        <p:nvSpPr>
          <p:cNvPr id="16" name="TextovéPole 14">
            <a:extLst>
              <a:ext uri="{FF2B5EF4-FFF2-40B4-BE49-F238E27FC236}">
                <a16:creationId xmlns:a16="http://schemas.microsoft.com/office/drawing/2014/main" id="{013F26D4-39C1-4062-A087-D4CF7CC1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82" y="1052513"/>
            <a:ext cx="881103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Nonthermal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ECE: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246AE9-A033-4E2B-B3D9-02D1025C52BE}"/>
              </a:ext>
            </a:extLst>
          </p:cNvPr>
          <p:cNvSpPr/>
          <p:nvPr/>
        </p:nvSpPr>
        <p:spPr>
          <a:xfrm>
            <a:off x="4553906" y="3871392"/>
            <a:ext cx="936104" cy="79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4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14">
                <a:extLst>
                  <a:ext uri="{FF2B5EF4-FFF2-40B4-BE49-F238E27FC236}">
                    <a16:creationId xmlns:a16="http://schemas.microsoft.com/office/drawing/2014/main" id="{A6289430-1597-43D5-B47C-EDDF591FC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983" y="1953427"/>
                <a:ext cx="8955497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1200"/>
                  </a:spcBef>
                  <a:buNone/>
                </a:pPr>
                <a:r>
                  <a:rPr lang="cs-CZ" sz="22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Vertically placed </a:t>
                </a:r>
                <a:r>
                  <a:rPr lang="cs-CZ" sz="2200" b="1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antenna</a:t>
                </a:r>
                <a:r>
                  <a:rPr lang="cs-CZ" sz="22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(V-ECE) 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along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LoS</a:t>
                </a:r>
                <a:b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  (and </a:t>
                </a:r>
                <a:r>
                  <a:rPr lang="el-G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200" i="1" dirty="0">
                    <a:cs typeface="Arial" panose="020B0604020202020204" pitchFamily="34" charset="0"/>
                  </a:rPr>
                  <a:t>π</a:t>
                </a:r>
                <a:r>
                  <a:rPr lang="cs-CZ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/2)</a:t>
                </a:r>
              </a:p>
              <a:p>
                <a:pPr>
                  <a:spcBef>
                    <a:spcPts val="1200"/>
                  </a:spcBef>
                  <a:buNone/>
                </a:pPr>
                <a:b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Relation</a:t>
                </a:r>
                <a:r>
                  <a:rPr lang="cs-CZ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measured frequency and </a:t>
                </a: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electron</a:t>
                </a:r>
                <a:r>
                  <a:rPr lang="cs-CZ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velocity</a:t>
                </a:r>
                <a:endParaRPr lang="cs-CZ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14">
                <a:extLst>
                  <a:ext uri="{FF2B5EF4-FFF2-40B4-BE49-F238E27FC236}">
                    <a16:creationId xmlns:a16="http://schemas.microsoft.com/office/drawing/2014/main" id="{A6289430-1597-43D5-B47C-EDDF591FC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983" y="1953427"/>
                <a:ext cx="8955497" cy="1600438"/>
              </a:xfrm>
              <a:prstGeom prst="rect">
                <a:avLst/>
              </a:prstGeom>
              <a:blipFill>
                <a:blip r:embed="rId4"/>
                <a:stretch>
                  <a:fillRect l="-885" t="-1901" b="-72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A161F812-EC1F-4EA8-959B-4885021E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174" y="3929119"/>
            <a:ext cx="3713596" cy="792392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580FD89-330D-49B6-8D5E-9177FCE3961A}"/>
              </a:ext>
            </a:extLst>
          </p:cNvPr>
          <p:cNvCxnSpPr>
            <a:cxnSpLocks/>
          </p:cNvCxnSpPr>
          <p:nvPr/>
        </p:nvCxnSpPr>
        <p:spPr bwMode="auto">
          <a:xfrm>
            <a:off x="4740638" y="4716810"/>
            <a:ext cx="1169879" cy="610583"/>
          </a:xfrm>
          <a:prstGeom prst="straightConnector1">
            <a:avLst/>
          </a:prstGeom>
          <a:ln w="38100">
            <a:solidFill>
              <a:srgbClr val="0033CC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EADC7FB-8F47-45B3-90D6-AB430BEC5278}"/>
              </a:ext>
            </a:extLst>
          </p:cNvPr>
          <p:cNvGrpSpPr/>
          <p:nvPr/>
        </p:nvGrpSpPr>
        <p:grpSpPr>
          <a:xfrm>
            <a:off x="5956085" y="5373752"/>
            <a:ext cx="4194017" cy="814904"/>
            <a:chOff x="4626455" y="5373752"/>
            <a:chExt cx="4194017" cy="814904"/>
          </a:xfrm>
        </p:grpSpPr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218B797B-39D6-4FFA-BA1D-7EF624A34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455" y="5373752"/>
              <a:ext cx="4123908" cy="81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3C879C3-73D1-47F1-8F4B-2525E335B27E}"/>
                </a:ext>
              </a:extLst>
            </p:cNvPr>
            <p:cNvSpPr/>
            <p:nvPr/>
          </p:nvSpPr>
          <p:spPr>
            <a:xfrm>
              <a:off x="8604448" y="5795280"/>
              <a:ext cx="216024" cy="393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013F26D4-39C1-4062-A087-D4CF7CC1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82" y="1052513"/>
            <a:ext cx="881103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Nonthermal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ECE: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246AE9-A033-4E2B-B3D9-02D1025C52BE}"/>
              </a:ext>
            </a:extLst>
          </p:cNvPr>
          <p:cNvSpPr/>
          <p:nvPr/>
        </p:nvSpPr>
        <p:spPr>
          <a:xfrm>
            <a:off x="4553906" y="3871392"/>
            <a:ext cx="936104" cy="79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64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3/6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Radiometer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4">
            <a:extLst>
              <a:ext uri="{FF2B5EF4-FFF2-40B4-BE49-F238E27FC236}">
                <a16:creationId xmlns:a16="http://schemas.microsoft.com/office/drawing/2014/main" id="{EE133C6A-D195-4BA2-B0E0-78EF9765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627" y="1372692"/>
            <a:ext cx="424790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Parameters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Heterodyne ECE/EBE </a:t>
            </a:r>
            <a:r>
              <a:rPr lang="cs-CZ" altLang="cs-CZ" sz="2000" b="1" dirty="0" err="1">
                <a:latin typeface="Arial" panose="020B0604020202020204" pitchFamily="34" charset="0"/>
              </a:rPr>
              <a:t>radiometer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13 </a:t>
            </a:r>
            <a:r>
              <a:rPr lang="cs-CZ" altLang="cs-CZ" sz="2000" dirty="0" err="1">
                <a:latin typeface="Arial" panose="020B0604020202020204" pitchFamily="34" charset="0"/>
              </a:rPr>
              <a:t>channels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function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dirty="0" err="1">
                <a:latin typeface="Arial" panose="020B0604020202020204" pitchFamily="34" charset="0"/>
              </a:rPr>
              <a:t>Range</a:t>
            </a:r>
            <a:r>
              <a:rPr lang="cs-CZ" altLang="cs-CZ" sz="2000" dirty="0">
                <a:latin typeface="Arial" panose="020B0604020202020204" pitchFamily="34" charset="0"/>
              </a:rPr>
              <a:t>: </a:t>
            </a:r>
            <a:r>
              <a:rPr lang="cs-CZ" altLang="cs-CZ" sz="2000" b="1" dirty="0">
                <a:latin typeface="Arial" panose="020B0604020202020204" pitchFamily="34" charset="0"/>
              </a:rPr>
              <a:t>76,5 - 88,3 GHz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3A0F7BD-623B-4112-86FD-1636B24D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" y="1470140"/>
            <a:ext cx="5141561" cy="4288556"/>
          </a:xfrm>
          <a:prstGeom prst="rect">
            <a:avLst/>
          </a:prstGeom>
        </p:spPr>
      </p:pic>
      <p:sp>
        <p:nvSpPr>
          <p:cNvPr id="22" name="TextovéPole 14">
            <a:extLst>
              <a:ext uri="{FF2B5EF4-FFF2-40B4-BE49-F238E27FC236}">
                <a16:creationId xmlns:a16="http://schemas.microsoft.com/office/drawing/2014/main" id="{CAA40448-7FC9-4FAD-9FEC-341F18C5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570" y="3157148"/>
            <a:ext cx="5071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 err="1">
                <a:latin typeface="Arial" panose="020B0604020202020204" pitchFamily="34" charset="0"/>
              </a:rPr>
              <a:t>Detection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reflected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waves</a:t>
            </a:r>
            <a:r>
              <a:rPr lang="cs-CZ" altLang="cs-CZ" sz="2000" b="1" dirty="0">
                <a:latin typeface="Arial" panose="020B0604020202020204" pitchFamily="34" charset="0"/>
              </a:rPr>
              <a:t> → </a:t>
            </a:r>
            <a:r>
              <a:rPr lang="cs-CZ" altLang="cs-CZ" sz="2000" b="1" dirty="0" err="1">
                <a:latin typeface="Arial" panose="020B0604020202020204" pitchFamily="34" charset="0"/>
              </a:rPr>
              <a:t>change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energy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spectrum</a:t>
            </a:r>
            <a:r>
              <a:rPr lang="cs-CZ" altLang="cs-CZ" sz="2000" b="1" dirty="0">
                <a:latin typeface="Arial" panose="020B0604020202020204" pitchFamily="34" charset="0"/>
              </a:rPr>
              <a:t> (</a:t>
            </a:r>
            <a:r>
              <a:rPr lang="cs-CZ" altLang="cs-CZ" sz="2000" b="1" dirty="0" err="1">
                <a:latin typeface="Arial" panose="020B0604020202020204" pitchFamily="34" charset="0"/>
              </a:rPr>
              <a:t>various</a:t>
            </a:r>
            <a:r>
              <a:rPr lang="cs-CZ" altLang="cs-CZ" sz="2000" b="1" dirty="0">
                <a:latin typeface="Arial" panose="020B0604020202020204" pitchFamily="34" charset="0"/>
              </a:rPr>
              <a:t> B-</a:t>
            </a:r>
            <a:r>
              <a:rPr lang="cs-CZ" altLang="cs-CZ" sz="2000" b="1" dirty="0" err="1">
                <a:latin typeface="Arial" panose="020B0604020202020204" pitchFamily="34" charset="0"/>
              </a:rPr>
              <a:t>field</a:t>
            </a:r>
            <a:r>
              <a:rPr lang="cs-CZ" altLang="cs-CZ" sz="2000" b="1" dirty="0">
                <a:latin typeface="Arial" panose="020B0604020202020204" pitchFamily="34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404723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xx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14">
            <a:extLst>
              <a:ext uri="{FF2B5EF4-FFF2-40B4-BE49-F238E27FC236}">
                <a16:creationId xmlns:a16="http://schemas.microsoft.com/office/drawing/2014/main" id="{65BDE0EA-6969-417E-B40C-5A5E872B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615" y="4504544"/>
            <a:ext cx="88471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alt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alt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ECE: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ECE, ECA and ECRH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 (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Nonthermal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ECE: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Emmited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			      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alt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4">
            <a:extLst>
              <a:ext uri="{FF2B5EF4-FFF2-40B4-BE49-F238E27FC236}">
                <a16:creationId xmlns:a16="http://schemas.microsoft.com/office/drawing/2014/main" id="{804086E4-C8AE-44BE-B735-2EC04F87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12" y="1062720"/>
            <a:ext cx="8847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(EC)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by 	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gyro-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764D4FD-CB9B-4E8F-BFAF-AEE9CCDCF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07" y="969963"/>
            <a:ext cx="2229897" cy="3307681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17964DE-2DDA-4F64-B54A-BDDC447B0D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ECE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Basics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FA450DE-9D8D-4620-9630-477174A27D33}"/>
              </a:ext>
            </a:extLst>
          </p:cNvPr>
          <p:cNvGrpSpPr/>
          <p:nvPr/>
        </p:nvGrpSpPr>
        <p:grpSpPr>
          <a:xfrm>
            <a:off x="2858286" y="2129815"/>
            <a:ext cx="3741770" cy="1987008"/>
            <a:chOff x="2858286" y="2129815"/>
            <a:chExt cx="3741770" cy="1987008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DED8FECE-291B-4CE2-88BE-2C2637286410}"/>
                </a:ext>
              </a:extLst>
            </p:cNvPr>
            <p:cNvGrpSpPr/>
            <p:nvPr/>
          </p:nvGrpSpPr>
          <p:grpSpPr>
            <a:xfrm>
              <a:off x="2858286" y="2129815"/>
              <a:ext cx="3741770" cy="1987008"/>
              <a:chOff x="1577349" y="868593"/>
              <a:chExt cx="3741770" cy="1987008"/>
            </a:xfrm>
          </p:grpSpPr>
          <p:pic>
            <p:nvPicPr>
              <p:cNvPr id="14" name="Obrázek 13">
                <a:extLst>
                  <a:ext uri="{FF2B5EF4-FFF2-40B4-BE49-F238E27FC236}">
                    <a16:creationId xmlns:a16="http://schemas.microsoft.com/office/drawing/2014/main" id="{ACD2B139-F73C-46D8-B04C-8E404BEA7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523" y="2063209"/>
                <a:ext cx="3713596" cy="792392"/>
              </a:xfrm>
              <a:prstGeom prst="rect">
                <a:avLst/>
              </a:prstGeom>
            </p:spPr>
          </p:pic>
          <p:pic>
            <p:nvPicPr>
              <p:cNvPr id="15" name="Obrázek 14">
                <a:extLst>
                  <a:ext uri="{FF2B5EF4-FFF2-40B4-BE49-F238E27FC236}">
                    <a16:creationId xmlns:a16="http://schemas.microsoft.com/office/drawing/2014/main" id="{3A3E7C19-4E20-4F0E-B39D-56A03F4AE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7349" y="868593"/>
                <a:ext cx="2694131" cy="792392"/>
              </a:xfrm>
              <a:prstGeom prst="rect">
                <a:avLst/>
              </a:prstGeom>
            </p:spPr>
          </p:pic>
        </p:grp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5D871839-01D4-4BE2-BF32-B98B281BB9F7}"/>
                </a:ext>
              </a:extLst>
            </p:cNvPr>
            <p:cNvSpPr/>
            <p:nvPr/>
          </p:nvSpPr>
          <p:spPr>
            <a:xfrm>
              <a:off x="5609863" y="3284984"/>
              <a:ext cx="936104" cy="792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43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3/6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Radiometer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4">
            <a:extLst>
              <a:ext uri="{FF2B5EF4-FFF2-40B4-BE49-F238E27FC236}">
                <a16:creationId xmlns:a16="http://schemas.microsoft.com/office/drawing/2014/main" id="{EE133C6A-D195-4BA2-B0E0-78EF9765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627" y="1372692"/>
            <a:ext cx="424790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altLang="cs-CZ" sz="2400" b="1" dirty="0" err="1">
                <a:solidFill>
                  <a:srgbClr val="0033CC"/>
                </a:solidFill>
                <a:latin typeface="Arial" panose="020B0604020202020204" pitchFamily="34" charset="0"/>
              </a:rPr>
              <a:t>Parameters</a:t>
            </a:r>
            <a:r>
              <a:rPr lang="cs-CZ" altLang="cs-CZ" sz="2400" b="1" dirty="0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Heterodyne ECE/EBE </a:t>
            </a:r>
            <a:r>
              <a:rPr lang="cs-CZ" altLang="cs-CZ" sz="2000" b="1" dirty="0" err="1">
                <a:latin typeface="Arial" panose="020B0604020202020204" pitchFamily="34" charset="0"/>
              </a:rPr>
              <a:t>radiometer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13 </a:t>
            </a:r>
            <a:r>
              <a:rPr lang="cs-CZ" altLang="cs-CZ" sz="2000" dirty="0" err="1">
                <a:latin typeface="Arial" panose="020B0604020202020204" pitchFamily="34" charset="0"/>
              </a:rPr>
              <a:t>channels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function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dirty="0" err="1">
                <a:latin typeface="Arial" panose="020B0604020202020204" pitchFamily="34" charset="0"/>
              </a:rPr>
              <a:t>Range</a:t>
            </a:r>
            <a:r>
              <a:rPr lang="cs-CZ" altLang="cs-CZ" sz="2000" dirty="0">
                <a:latin typeface="Arial" panose="020B0604020202020204" pitchFamily="34" charset="0"/>
              </a:rPr>
              <a:t>: </a:t>
            </a:r>
            <a:r>
              <a:rPr lang="cs-CZ" altLang="cs-CZ" sz="2000" b="1" dirty="0">
                <a:latin typeface="Arial" panose="020B0604020202020204" pitchFamily="34" charset="0"/>
              </a:rPr>
              <a:t>76,5 - 88,3 GHz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3A0F7BD-623B-4112-86FD-1636B24D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" y="1470140"/>
            <a:ext cx="5141561" cy="4288556"/>
          </a:xfrm>
          <a:prstGeom prst="rect">
            <a:avLst/>
          </a:prstGeom>
        </p:spPr>
      </p:pic>
      <p:sp>
        <p:nvSpPr>
          <p:cNvPr id="22" name="TextovéPole 14">
            <a:extLst>
              <a:ext uri="{FF2B5EF4-FFF2-40B4-BE49-F238E27FC236}">
                <a16:creationId xmlns:a16="http://schemas.microsoft.com/office/drawing/2014/main" id="{CAA40448-7FC9-4FAD-9FEC-341F18C5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570" y="3157148"/>
            <a:ext cx="5071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 err="1">
                <a:latin typeface="Arial" panose="020B0604020202020204" pitchFamily="34" charset="0"/>
              </a:rPr>
              <a:t>Detection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reflected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waves</a:t>
            </a:r>
            <a:r>
              <a:rPr lang="cs-CZ" altLang="cs-CZ" sz="2000" b="1" dirty="0">
                <a:latin typeface="Arial" panose="020B0604020202020204" pitchFamily="34" charset="0"/>
              </a:rPr>
              <a:t> → </a:t>
            </a:r>
            <a:r>
              <a:rPr lang="cs-CZ" altLang="cs-CZ" sz="2000" b="1" dirty="0" err="1">
                <a:latin typeface="Arial" panose="020B0604020202020204" pitchFamily="34" charset="0"/>
              </a:rPr>
              <a:t>change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energy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spectrum</a:t>
            </a:r>
            <a:r>
              <a:rPr lang="cs-CZ" altLang="cs-CZ" sz="2000" b="1" dirty="0">
                <a:latin typeface="Arial" panose="020B0604020202020204" pitchFamily="34" charset="0"/>
              </a:rPr>
              <a:t> (</a:t>
            </a:r>
            <a:r>
              <a:rPr lang="cs-CZ" altLang="cs-CZ" sz="2000" b="1" dirty="0" err="1">
                <a:latin typeface="Arial" panose="020B0604020202020204" pitchFamily="34" charset="0"/>
              </a:rPr>
              <a:t>various</a:t>
            </a:r>
            <a:r>
              <a:rPr lang="cs-CZ" altLang="cs-CZ" sz="2000" b="1" dirty="0">
                <a:latin typeface="Arial" panose="020B0604020202020204" pitchFamily="34" charset="0"/>
              </a:rPr>
              <a:t> B-</a:t>
            </a:r>
            <a:r>
              <a:rPr lang="cs-CZ" altLang="cs-CZ" sz="2000" b="1" dirty="0" err="1">
                <a:latin typeface="Arial" panose="020B0604020202020204" pitchFamily="34" charset="0"/>
              </a:rPr>
              <a:t>field</a:t>
            </a:r>
            <a:r>
              <a:rPr lang="cs-CZ" altLang="cs-CZ" sz="2000" b="1" dirty="0">
                <a:latin typeface="Arial" panose="020B0604020202020204" pitchFamily="34" charset="0"/>
              </a:rPr>
              <a:t>)  </a:t>
            </a:r>
          </a:p>
        </p:txBody>
      </p:sp>
      <p:sp>
        <p:nvSpPr>
          <p:cNvPr id="23" name="TextovéPole 14">
            <a:extLst>
              <a:ext uri="{FF2B5EF4-FFF2-40B4-BE49-F238E27FC236}">
                <a16:creationId xmlns:a16="http://schemas.microsoft.com/office/drawing/2014/main" id="{98B675ED-32B0-44E5-848C-9B9121B5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627" y="4377013"/>
            <a:ext cx="5472608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400" b="1" u="sng" dirty="0">
                <a:solidFill>
                  <a:srgbClr val="FF3B3B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400" b="1" u="sng" baseline="30000" dirty="0">
                <a:solidFill>
                  <a:srgbClr val="FF3B3B"/>
                </a:solidFill>
                <a:latin typeface="Arial" panose="020B0604020202020204" pitchFamily="34" charset="0"/>
              </a:rPr>
              <a:t>nd</a:t>
            </a:r>
            <a:r>
              <a:rPr lang="cs-CZ" altLang="cs-CZ" sz="2400" u="sng" dirty="0">
                <a:solidFill>
                  <a:srgbClr val="FF3B3B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u="sng" dirty="0" err="1">
                <a:solidFill>
                  <a:srgbClr val="FF3B3B"/>
                </a:solidFill>
                <a:latin typeface="Arial" panose="020B0604020202020204" pitchFamily="34" charset="0"/>
              </a:rPr>
              <a:t>harmonic</a:t>
            </a:r>
            <a:r>
              <a:rPr lang="cs-CZ" altLang="cs-CZ" sz="2400" u="sng" dirty="0">
                <a:solidFill>
                  <a:srgbClr val="FF3B3B"/>
                </a:solidFill>
                <a:latin typeface="Arial" panose="020B0604020202020204" pitchFamily="34" charset="0"/>
              </a:rPr>
              <a:t> –     </a:t>
            </a:r>
            <a:r>
              <a:rPr lang="cs-CZ" altLang="cs-CZ" sz="2400" b="1" u="sng" dirty="0">
                <a:solidFill>
                  <a:srgbClr val="FF3B3B"/>
                </a:solidFill>
                <a:latin typeface="Arial" panose="020B0604020202020204" pitchFamily="34" charset="0"/>
              </a:rPr>
              <a:t>0 - 130 keV</a:t>
            </a:r>
            <a:br>
              <a:rPr lang="cs-CZ" altLang="cs-CZ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altLang="cs-CZ" sz="2400" b="1" u="sng" dirty="0">
                <a:solidFill>
                  <a:srgbClr val="B00000"/>
                </a:solidFill>
                <a:latin typeface="Arial" panose="020B0604020202020204" pitchFamily="34" charset="0"/>
              </a:rPr>
              <a:t>3</a:t>
            </a:r>
            <a:r>
              <a:rPr lang="cs-CZ" altLang="cs-CZ" sz="2400" b="1" u="sng" baseline="30000" dirty="0">
                <a:solidFill>
                  <a:srgbClr val="B00000"/>
                </a:solidFill>
                <a:latin typeface="Arial" panose="020B0604020202020204" pitchFamily="34" charset="0"/>
              </a:rPr>
              <a:t>rd</a:t>
            </a:r>
            <a:r>
              <a:rPr lang="cs-CZ" altLang="cs-CZ" sz="2400" b="1" u="sng" dirty="0">
                <a:solidFill>
                  <a:srgbClr val="B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u="sng" dirty="0" err="1">
                <a:solidFill>
                  <a:srgbClr val="B00000"/>
                </a:solidFill>
                <a:latin typeface="Arial" panose="020B0604020202020204" pitchFamily="34" charset="0"/>
              </a:rPr>
              <a:t>harmonic</a:t>
            </a:r>
            <a:r>
              <a:rPr lang="cs-CZ" altLang="cs-CZ" sz="2400" b="1" u="sng" dirty="0">
                <a:solidFill>
                  <a:srgbClr val="B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u="sng" dirty="0">
                <a:solidFill>
                  <a:srgbClr val="B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400" b="1" u="sng" dirty="0">
                <a:solidFill>
                  <a:srgbClr val="B00000"/>
                </a:solidFill>
                <a:latin typeface="Arial" panose="020B0604020202020204" pitchFamily="34" charset="0"/>
              </a:rPr>
              <a:t>     0 - 450 keV</a:t>
            </a:r>
            <a:br>
              <a:rPr lang="cs-CZ" altLang="cs-CZ" sz="2400" b="1" dirty="0">
                <a:latin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</a:rPr>
              <a:t>4</a:t>
            </a:r>
            <a:r>
              <a:rPr lang="cs-CZ" altLang="cs-CZ" sz="2400" b="1" baseline="30000" dirty="0">
                <a:latin typeface="Arial" panose="020B0604020202020204" pitchFamily="34" charset="0"/>
              </a:rPr>
              <a:t>th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harmonic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–</a:t>
            </a:r>
            <a:r>
              <a:rPr lang="cs-CZ" altLang="cs-CZ" sz="2400" b="1" dirty="0">
                <a:latin typeface="Arial" panose="020B0604020202020204" pitchFamily="34" charset="0"/>
              </a:rPr>
              <a:t>   75 - 775 keV</a:t>
            </a:r>
            <a:br>
              <a:rPr lang="cs-CZ" altLang="cs-CZ" sz="2400" b="1" dirty="0">
                <a:latin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</a:rPr>
              <a:t>5</a:t>
            </a:r>
            <a:r>
              <a:rPr lang="cs-CZ" altLang="cs-CZ" sz="2400" b="1" baseline="30000" dirty="0">
                <a:latin typeface="Arial" panose="020B0604020202020204" pitchFamily="34" charset="0"/>
              </a:rPr>
              <a:t>th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harmonic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–</a:t>
            </a:r>
            <a:r>
              <a:rPr lang="cs-CZ" altLang="cs-CZ" sz="2400" b="1" dirty="0">
                <a:latin typeface="Arial" panose="020B0604020202020204" pitchFamily="34" charset="0"/>
              </a:rPr>
              <a:t> 220 - 1100 keV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in </a:t>
            </a:r>
            <a:r>
              <a:rPr lang="cs-CZ" altLang="cs-CZ" sz="2400" i="1" dirty="0">
                <a:latin typeface="Arial" panose="020B0604020202020204" pitchFamily="34" charset="0"/>
              </a:rPr>
              <a:t>B</a:t>
            </a:r>
            <a:r>
              <a:rPr lang="cs-CZ" altLang="cs-CZ" sz="2400" dirty="0">
                <a:latin typeface="Arial" panose="020B0604020202020204" pitchFamily="34" charset="0"/>
              </a:rPr>
              <a:t> = 1.15 T </a:t>
            </a:r>
            <a:r>
              <a:rPr lang="cs-CZ" altLang="cs-CZ" sz="2400" dirty="0" err="1">
                <a:latin typeface="Arial" panose="020B0604020202020204" pitchFamily="34" charset="0"/>
              </a:rPr>
              <a:t>discharges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5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4/6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391C38BD-AF8E-4A3F-A0F5-E0956A7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89" y="1078285"/>
            <a:ext cx="1086033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SPECE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>
                <a:latin typeface="Arial" panose="020B0604020202020204" pitchFamily="34" charset="0"/>
              </a:rPr>
              <a:t>E</a:t>
            </a:r>
            <a:r>
              <a:rPr lang="en-US" sz="2000" b="1" dirty="0" err="1">
                <a:latin typeface="Arial" panose="020B0604020202020204" pitchFamily="34" charset="0"/>
              </a:rPr>
              <a:t>lectron</a:t>
            </a:r>
            <a:r>
              <a:rPr lang="en-US" sz="2000" b="1" dirty="0">
                <a:latin typeface="Arial" panose="020B0604020202020204" pitchFamily="34" charset="0"/>
              </a:rPr>
              <a:t> emissivity is dependent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on the electron velocity</a:t>
            </a: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>
                <a:latin typeface="Arial" panose="020B0604020202020204" pitchFamily="34" charset="0"/>
              </a:rPr>
              <a:t>T</a:t>
            </a:r>
            <a:r>
              <a:rPr lang="en-US" sz="2000" b="1" dirty="0" err="1">
                <a:latin typeface="Arial" panose="020B0604020202020204" pitchFamily="34" charset="0"/>
              </a:rPr>
              <a:t>hermal</a:t>
            </a:r>
            <a:r>
              <a:rPr lang="en-US" sz="2000" b="1" dirty="0">
                <a:latin typeface="Arial" panose="020B0604020202020204" pitchFamily="34" charset="0"/>
              </a:rPr>
              <a:t> emission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negligible due to the strong attenuation </a:t>
            </a:r>
            <a:r>
              <a:rPr lang="cs-CZ" sz="2000" b="1" dirty="0" err="1">
                <a:latin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radiometer. </a:t>
            </a:r>
            <a:endParaRPr 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5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4/6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Simulations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9D1A9E-D6C2-470F-9ED9-D0E5D2C83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73" y="2856209"/>
            <a:ext cx="8028384" cy="3679676"/>
          </a:xfrm>
          <a:prstGeom prst="rect">
            <a:avLst/>
          </a:prstGeom>
        </p:spPr>
      </p:pic>
      <p:sp>
        <p:nvSpPr>
          <p:cNvPr id="16" name="TextovéPole 14">
            <a:extLst>
              <a:ext uri="{FF2B5EF4-FFF2-40B4-BE49-F238E27FC236}">
                <a16:creationId xmlns:a16="http://schemas.microsoft.com/office/drawing/2014/main" id="{391C38BD-AF8E-4A3F-A0F5-E0956A7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89" y="1078285"/>
            <a:ext cx="1086033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SPECE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5"/>
              </a:buBlip>
            </a:pPr>
            <a:r>
              <a:rPr lang="cs-CZ" sz="2000" b="1" dirty="0">
                <a:latin typeface="Arial" panose="020B0604020202020204" pitchFamily="34" charset="0"/>
              </a:rPr>
              <a:t>E</a:t>
            </a:r>
            <a:r>
              <a:rPr lang="en-US" sz="2000" b="1" dirty="0" err="1">
                <a:latin typeface="Arial" panose="020B0604020202020204" pitchFamily="34" charset="0"/>
              </a:rPr>
              <a:t>lectron</a:t>
            </a:r>
            <a:r>
              <a:rPr lang="en-US" sz="2000" b="1" dirty="0">
                <a:latin typeface="Arial" panose="020B0604020202020204" pitchFamily="34" charset="0"/>
              </a:rPr>
              <a:t> emissivity is dependent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on the electron velocity</a:t>
            </a: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5"/>
              </a:buBlip>
            </a:pPr>
            <a:r>
              <a:rPr lang="cs-CZ" sz="2000" b="1" dirty="0">
                <a:latin typeface="Arial" panose="020B0604020202020204" pitchFamily="34" charset="0"/>
              </a:rPr>
              <a:t>T</a:t>
            </a:r>
            <a:r>
              <a:rPr lang="en-US" sz="2000" b="1" dirty="0" err="1">
                <a:latin typeface="Arial" panose="020B0604020202020204" pitchFamily="34" charset="0"/>
              </a:rPr>
              <a:t>hermal</a:t>
            </a:r>
            <a:r>
              <a:rPr lang="en-US" sz="2000" b="1" dirty="0">
                <a:latin typeface="Arial" panose="020B0604020202020204" pitchFamily="34" charset="0"/>
              </a:rPr>
              <a:t> emission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negligible due to the strong attenuation </a:t>
            </a:r>
            <a:r>
              <a:rPr lang="cs-CZ" sz="2000" b="1" dirty="0" err="1">
                <a:latin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radiometer. </a:t>
            </a: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17" name="TextovéPole 14">
            <a:extLst>
              <a:ext uri="{FF2B5EF4-FFF2-40B4-BE49-F238E27FC236}">
                <a16:creationId xmlns:a16="http://schemas.microsoft.com/office/drawing/2014/main" id="{5F03F365-9C9D-4099-852B-4CF03AA4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3915357"/>
            <a:ext cx="3384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 err="1">
                <a:latin typeface="Arial" panose="020B0604020202020204" pitchFamily="34" charset="0"/>
              </a:rPr>
              <a:t>Two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orders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magnitude </a:t>
            </a:r>
            <a:r>
              <a:rPr lang="cs-CZ" altLang="cs-CZ" sz="2000" b="1" dirty="0" err="1">
                <a:latin typeface="Arial" panose="020B0604020202020204" pitchFamily="34" charset="0"/>
              </a:rPr>
              <a:t>difference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27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5/6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Measurements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391C38BD-AF8E-4A3F-A0F5-E0956A7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26480"/>
            <a:ext cx="583264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V-ECE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 err="1">
                <a:latin typeface="Arial" panose="020B0604020202020204" pitchFamily="34" charset="0"/>
              </a:rPr>
              <a:t>Reliable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measurements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</a:rPr>
              <a:t> RE </a:t>
            </a:r>
            <a:r>
              <a:rPr lang="cs-CZ" sz="2000" b="1" dirty="0" err="1">
                <a:latin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</a:rPr>
              <a:t> → presence od </a:t>
            </a:r>
            <a:r>
              <a:rPr lang="cs-CZ" sz="2000" b="1" dirty="0" err="1">
                <a:latin typeface="Arial" panose="020B0604020202020204" pitchFamily="34" charset="0"/>
              </a:rPr>
              <a:t>REs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before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disruption</a:t>
            </a: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en-US" altLang="cs-CZ" sz="2000" b="1" dirty="0">
                <a:latin typeface="Arial" panose="020B0604020202020204" pitchFamily="34" charset="0"/>
              </a:rPr>
              <a:t>V-ECE </a:t>
            </a:r>
            <a:r>
              <a:rPr lang="en-US" altLang="cs-CZ" sz="2000" dirty="0">
                <a:latin typeface="Arial" panose="020B0604020202020204" pitchFamily="34" charset="0"/>
              </a:rPr>
              <a:t>can be used as a</a:t>
            </a:r>
            <a:r>
              <a:rPr lang="en-US" altLang="cs-CZ" sz="2000" b="1" dirty="0">
                <a:latin typeface="Arial" panose="020B0604020202020204" pitchFamily="34" charset="0"/>
              </a:rPr>
              <a:t> precursor for RE </a:t>
            </a:r>
            <a:r>
              <a:rPr lang="cs-CZ" altLang="cs-CZ" sz="2000" b="1" dirty="0">
                <a:latin typeface="Arial" panose="020B0604020202020204" pitchFamily="34" charset="0"/>
              </a:rPr>
              <a:t>  </a:t>
            </a:r>
            <a:r>
              <a:rPr lang="en-US" altLang="cs-CZ" sz="2000" b="1" dirty="0">
                <a:latin typeface="Arial" panose="020B0604020202020204" pitchFamily="34" charset="0"/>
              </a:rPr>
              <a:t>beam generation </a:t>
            </a:r>
            <a:r>
              <a:rPr lang="en-US" altLang="cs-CZ" sz="2000" dirty="0">
                <a:latin typeface="Arial" panose="020B0604020202020204" pitchFamily="34" charset="0"/>
              </a:rPr>
              <a:t>during a disruption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 err="1">
                <a:latin typeface="Arial" panose="020B0604020202020204" pitchFamily="34" charset="0"/>
              </a:rPr>
              <a:t>Only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qualitative</a:t>
            </a:r>
            <a:r>
              <a:rPr lang="cs-CZ" sz="2000" b="1" dirty="0">
                <a:latin typeface="Arial" panose="020B0604020202020204" pitchFamily="34" charset="0"/>
              </a:rPr>
              <a:t> output → </a:t>
            </a:r>
            <a:r>
              <a:rPr lang="cs-CZ" sz="2000" b="1" dirty="0" err="1">
                <a:latin typeface="Arial" panose="020B0604020202020204" pitchFamily="34" charset="0"/>
              </a:rPr>
              <a:t>simulations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</a:rPr>
              <a:t> RE </a:t>
            </a:r>
            <a:r>
              <a:rPr lang="cs-CZ" sz="2000" b="1" dirty="0" err="1">
                <a:latin typeface="Arial" panose="020B0604020202020204" pitchFamily="34" charset="0"/>
              </a:rPr>
              <a:t>population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needed</a:t>
            </a: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17" name="TextovéPole 14">
            <a:extLst>
              <a:ext uri="{FF2B5EF4-FFF2-40B4-BE49-F238E27FC236}">
                <a16:creationId xmlns:a16="http://schemas.microsoft.com/office/drawing/2014/main" id="{5F03F365-9C9D-4099-852B-4CF03AA4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12" y="1587937"/>
            <a:ext cx="3384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000" b="1" dirty="0" err="1">
                <a:latin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same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two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orders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magnitude </a:t>
            </a:r>
            <a:r>
              <a:rPr lang="cs-CZ" altLang="cs-CZ" sz="2000" b="1" dirty="0" err="1">
                <a:latin typeface="Arial" panose="020B0604020202020204" pitchFamily="34" charset="0"/>
              </a:rPr>
              <a:t>difference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639275-3ADC-4DCB-85C0-B41DF61E7F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"/>
          <a:stretch/>
        </p:blipFill>
        <p:spPr>
          <a:xfrm>
            <a:off x="6458893" y="2273950"/>
            <a:ext cx="5726188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6/6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Measurements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391C38BD-AF8E-4A3F-A0F5-E0956A7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96" y="1126480"/>
            <a:ext cx="631477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V-ECE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 err="1">
                <a:latin typeface="Arial" panose="020B0604020202020204" pitchFamily="34" charset="0"/>
              </a:rPr>
              <a:t>Filamentary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structures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during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beam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generation</a:t>
            </a:r>
            <a:r>
              <a:rPr lang="cs-CZ" sz="2000" b="1" dirty="0">
                <a:latin typeface="Arial" panose="020B0604020202020204" pitchFamily="34" charset="0"/>
              </a:rPr>
              <a:t> and </a:t>
            </a:r>
            <a:r>
              <a:rPr lang="cs-CZ" sz="2000" b="1" dirty="0" err="1">
                <a:latin typeface="Arial" panose="020B0604020202020204" pitchFamily="34" charset="0"/>
              </a:rPr>
              <a:t>beam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plateau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seen</a:t>
            </a:r>
            <a:r>
              <a:rPr lang="cs-CZ" sz="2000" b="1" dirty="0">
                <a:latin typeface="Arial" panose="020B0604020202020204" pitchFamily="34" charset="0"/>
              </a:rPr>
              <a:t> as </a:t>
            </a:r>
            <a:r>
              <a:rPr lang="cs-CZ" sz="2000" b="1" dirty="0" err="1">
                <a:latin typeface="Arial" panose="020B0604020202020204" pitchFamily="34" charset="0"/>
              </a:rPr>
              <a:t>frequent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peaks</a:t>
            </a:r>
            <a:endParaRPr lang="cs-CZ" sz="2000" b="1" dirty="0"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EB8AFD9-7051-4E94-854E-7906F0589F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r="7766" b="2902"/>
          <a:stretch/>
        </p:blipFill>
        <p:spPr>
          <a:xfrm>
            <a:off x="6690540" y="1060215"/>
            <a:ext cx="5072164" cy="5452103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F328D9B-9BF2-446E-A89E-EF0FB9285B7F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9955" y="2043670"/>
            <a:ext cx="298791" cy="360041"/>
          </a:xfrm>
          <a:prstGeom prst="straightConnector1">
            <a:avLst/>
          </a:prstGeom>
          <a:ln w="38100">
            <a:solidFill>
              <a:srgbClr val="0033CC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2E9AD16-8FEE-4240-B7ED-10FC4DAB03ED}"/>
              </a:ext>
            </a:extLst>
          </p:cNvPr>
          <p:cNvSpPr txBox="1"/>
          <p:nvPr/>
        </p:nvSpPr>
        <p:spPr>
          <a:xfrm>
            <a:off x="9292578" y="1843440"/>
            <a:ext cx="876567" cy="38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Ar </a:t>
            </a:r>
            <a:r>
              <a:rPr lang="cs-CZ" dirty="0" err="1"/>
              <a:t>puff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3E9D97E-D9B8-48A4-B853-086A62E15939}"/>
              </a:ext>
            </a:extLst>
          </p:cNvPr>
          <p:cNvSpPr txBox="1"/>
          <p:nvPr/>
        </p:nvSpPr>
        <p:spPr>
          <a:xfrm>
            <a:off x="9292578" y="2466793"/>
            <a:ext cx="811225" cy="38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 </a:t>
            </a:r>
            <a:r>
              <a:rPr lang="cs-CZ" dirty="0" err="1"/>
              <a:t>puff</a:t>
            </a:r>
            <a:endParaRPr lang="en-US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F64E3066-2DD9-48FE-93C9-8F6227836C58}"/>
              </a:ext>
            </a:extLst>
          </p:cNvPr>
          <p:cNvSpPr/>
          <p:nvPr/>
        </p:nvSpPr>
        <p:spPr>
          <a:xfrm>
            <a:off x="10169145" y="2523678"/>
            <a:ext cx="543049" cy="1010093"/>
          </a:xfrm>
          <a:prstGeom prst="ellipse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6/6</a:t>
            </a: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VECE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4638B93-61E6-4742-B3BB-7312123B49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Measurements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391C38BD-AF8E-4A3F-A0F5-E0956A72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96" y="1126480"/>
            <a:ext cx="631477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V-ECE </a:t>
            </a:r>
            <a:r>
              <a:rPr lang="cs-CZ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Blip>
                <a:blip r:embed="rId4"/>
              </a:buBlip>
            </a:pPr>
            <a:r>
              <a:rPr lang="cs-CZ" sz="2000" b="1" dirty="0" err="1">
                <a:latin typeface="Arial" panose="020B0604020202020204" pitchFamily="34" charset="0"/>
              </a:rPr>
              <a:t>Filamentary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structures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during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beam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generation</a:t>
            </a:r>
            <a:r>
              <a:rPr lang="cs-CZ" sz="2000" b="1" dirty="0">
                <a:latin typeface="Arial" panose="020B0604020202020204" pitchFamily="34" charset="0"/>
              </a:rPr>
              <a:t> and </a:t>
            </a:r>
            <a:r>
              <a:rPr lang="cs-CZ" sz="2000" b="1" dirty="0" err="1">
                <a:latin typeface="Arial" panose="020B0604020202020204" pitchFamily="34" charset="0"/>
              </a:rPr>
              <a:t>beam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plateau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seen</a:t>
            </a:r>
            <a:r>
              <a:rPr lang="cs-CZ" sz="2000" b="1" dirty="0">
                <a:latin typeface="Arial" panose="020B0604020202020204" pitchFamily="34" charset="0"/>
              </a:rPr>
              <a:t> as </a:t>
            </a:r>
            <a:r>
              <a:rPr lang="cs-CZ" sz="2000" b="1" dirty="0" err="1">
                <a:latin typeface="Arial" panose="020B0604020202020204" pitchFamily="34" charset="0"/>
              </a:rPr>
              <a:t>frequent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peaks</a:t>
            </a:r>
            <a:endParaRPr lang="cs-CZ" sz="2000" b="1" dirty="0">
              <a:latin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A50E48-9FCD-4314-8209-37098D60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3284984"/>
            <a:ext cx="5217138" cy="272074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EB8AFD9-7051-4E94-854E-7906F0589F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r="7766" b="2902"/>
          <a:stretch/>
        </p:blipFill>
        <p:spPr>
          <a:xfrm>
            <a:off x="6690540" y="1060215"/>
            <a:ext cx="5072164" cy="5452103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F328D9B-9BF2-446E-A89E-EF0FB9285B7F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9955" y="2043670"/>
            <a:ext cx="298791" cy="360041"/>
          </a:xfrm>
          <a:prstGeom prst="straightConnector1">
            <a:avLst/>
          </a:prstGeom>
          <a:ln w="38100">
            <a:solidFill>
              <a:srgbClr val="0033CC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2E9AD16-8FEE-4240-B7ED-10FC4DAB03ED}"/>
              </a:ext>
            </a:extLst>
          </p:cNvPr>
          <p:cNvSpPr txBox="1"/>
          <p:nvPr/>
        </p:nvSpPr>
        <p:spPr>
          <a:xfrm>
            <a:off x="9292578" y="1843440"/>
            <a:ext cx="876567" cy="38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Ar </a:t>
            </a:r>
            <a:r>
              <a:rPr lang="cs-CZ" dirty="0" err="1"/>
              <a:t>puff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3E9D97E-D9B8-48A4-B853-086A62E15939}"/>
              </a:ext>
            </a:extLst>
          </p:cNvPr>
          <p:cNvSpPr txBox="1"/>
          <p:nvPr/>
        </p:nvSpPr>
        <p:spPr>
          <a:xfrm>
            <a:off x="9292578" y="2466793"/>
            <a:ext cx="811225" cy="38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 </a:t>
            </a:r>
            <a:r>
              <a:rPr lang="cs-CZ" dirty="0" err="1"/>
              <a:t>puff</a:t>
            </a:r>
            <a:endParaRPr lang="en-US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CB01246-514C-4901-AFEC-E3C31899E25D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 flipH="1">
            <a:off x="6023992" y="3028725"/>
            <a:ext cx="4145153" cy="795283"/>
          </a:xfrm>
          <a:prstGeom prst="straightConnector1">
            <a:avLst/>
          </a:prstGeom>
          <a:ln w="38100">
            <a:solidFill>
              <a:srgbClr val="FF3B3B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F64E3066-2DD9-48FE-93C9-8F6227836C58}"/>
              </a:ext>
            </a:extLst>
          </p:cNvPr>
          <p:cNvSpPr/>
          <p:nvPr/>
        </p:nvSpPr>
        <p:spPr>
          <a:xfrm>
            <a:off x="10169145" y="2523678"/>
            <a:ext cx="543049" cy="1010093"/>
          </a:xfrm>
          <a:prstGeom prst="ellipse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9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46050B8-2132-4B25-8C6D-D1CE357E1692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8FD1E1AB-52A6-40B0-B279-23C567B50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D0250286-231B-4C2A-A152-83733EC3E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ovéPole 14">
            <a:extLst>
              <a:ext uri="{FF2B5EF4-FFF2-40B4-BE49-F238E27FC236}">
                <a16:creationId xmlns:a16="http://schemas.microsoft.com/office/drawing/2014/main" id="{317BD975-133A-4455-A542-081BBA31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1496686"/>
            <a:ext cx="8426450" cy="49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3000"/>
              </a:spcAft>
              <a:buBlip>
                <a:blip r:embed="rId3"/>
              </a:buBlip>
              <a:defRPr/>
            </a:pPr>
            <a:r>
              <a:rPr lang="cs-CZ" altLang="cs-CZ" sz="2000" b="1" dirty="0">
                <a:latin typeface="Arial" charset="0"/>
              </a:rPr>
              <a:t>ECRH </a:t>
            </a:r>
            <a:r>
              <a:rPr lang="cs-CZ" altLang="cs-CZ" sz="2000" b="1" dirty="0" err="1">
                <a:latin typeface="Arial" charset="0"/>
              </a:rPr>
              <a:t>would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be</a:t>
            </a:r>
            <a:r>
              <a:rPr lang="cs-CZ" altLang="cs-CZ" sz="2000" b="1" dirty="0">
                <a:latin typeface="Arial" charset="0"/>
              </a:rPr>
              <a:t> very </a:t>
            </a:r>
            <a:r>
              <a:rPr lang="cs-CZ" altLang="cs-CZ" sz="2000" b="1" dirty="0" err="1">
                <a:latin typeface="Arial" charset="0"/>
              </a:rPr>
              <a:t>favourable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at</a:t>
            </a:r>
            <a:r>
              <a:rPr lang="cs-CZ" altLang="cs-CZ" sz="2000" b="1" dirty="0">
                <a:latin typeface="Arial" charset="0"/>
              </a:rPr>
              <a:t> COMPASS-U.</a:t>
            </a:r>
          </a:p>
          <a:p>
            <a:pPr algn="just">
              <a:spcBef>
                <a:spcPct val="0"/>
              </a:spcBef>
              <a:spcAft>
                <a:spcPts val="3000"/>
              </a:spcAft>
              <a:buBlip>
                <a:blip r:embed="rId3"/>
              </a:buBlip>
              <a:defRPr/>
            </a:pPr>
            <a:r>
              <a:rPr lang="cs-CZ" altLang="cs-CZ" sz="2000" b="1" dirty="0" err="1">
                <a:latin typeface="Arial" charset="0"/>
              </a:rPr>
              <a:t>The</a:t>
            </a:r>
            <a:r>
              <a:rPr lang="cs-CZ" altLang="cs-CZ" sz="2000" b="1" dirty="0">
                <a:latin typeface="Arial" charset="0"/>
              </a:rPr>
              <a:t> 140 GHz </a:t>
            </a:r>
            <a:r>
              <a:rPr lang="cs-CZ" altLang="cs-CZ" sz="2000" b="1" dirty="0" err="1">
                <a:latin typeface="Arial" charset="0"/>
              </a:rPr>
              <a:t>solution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is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feasible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for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all</a:t>
            </a:r>
            <a:r>
              <a:rPr lang="cs-CZ" altLang="cs-CZ" sz="2000" b="1" dirty="0">
                <a:latin typeface="Arial" charset="0"/>
              </a:rPr>
              <a:t> major </a:t>
            </a:r>
            <a:r>
              <a:rPr lang="cs-CZ" altLang="cs-CZ" sz="2000" b="1" dirty="0" err="1">
                <a:latin typeface="Arial" charset="0"/>
              </a:rPr>
              <a:t>scenarios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with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densities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under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the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cutoff</a:t>
            </a:r>
            <a:r>
              <a:rPr lang="cs-CZ" altLang="cs-CZ" sz="2000" b="1" dirty="0">
                <a:latin typeface="Arial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2200"/>
              </a:spcAft>
              <a:buBlip>
                <a:blip r:embed="rId3"/>
              </a:buBlip>
              <a:defRPr/>
            </a:pPr>
            <a:r>
              <a:rPr lang="cs-CZ" altLang="cs-CZ" sz="2000" b="1" dirty="0" err="1">
                <a:latin typeface="Arial" charset="0"/>
              </a:rPr>
              <a:t>Diagnostic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of</a:t>
            </a:r>
            <a:r>
              <a:rPr lang="cs-CZ" altLang="cs-CZ" sz="2000" b="1" dirty="0">
                <a:latin typeface="Arial" charset="0"/>
              </a:rPr>
              <a:t> EC </a:t>
            </a:r>
            <a:r>
              <a:rPr lang="cs-CZ" altLang="cs-CZ" sz="2000" b="1" dirty="0" err="1">
                <a:latin typeface="Arial" charset="0"/>
              </a:rPr>
              <a:t>emission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was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implemented</a:t>
            </a:r>
            <a:r>
              <a:rPr lang="cs-CZ" altLang="cs-CZ" sz="2000" b="1" dirty="0">
                <a:latin typeface="Arial" charset="0"/>
              </a:rPr>
              <a:t> and </a:t>
            </a:r>
            <a:r>
              <a:rPr lang="cs-CZ" altLang="cs-CZ" sz="2000" b="1" dirty="0" err="1">
                <a:latin typeface="Arial" charset="0"/>
              </a:rPr>
              <a:t>used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at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the</a:t>
            </a:r>
            <a:r>
              <a:rPr lang="cs-CZ" altLang="cs-CZ" sz="2000" b="1" dirty="0">
                <a:latin typeface="Arial" charset="0"/>
              </a:rPr>
              <a:t> COMPASS tokamak.</a:t>
            </a:r>
          </a:p>
          <a:p>
            <a:pPr algn="just">
              <a:spcBef>
                <a:spcPct val="0"/>
              </a:spcBef>
              <a:spcAft>
                <a:spcPts val="2200"/>
              </a:spcAft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V-ECE provides information especially about the primary runaway generation at the ramp-up and in the flat-top phase of the discharge.</a:t>
            </a:r>
            <a:endParaRPr lang="cs-CZ" altLang="cs-CZ" sz="2000" b="1" dirty="0"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ts val="3000"/>
              </a:spcAft>
              <a:buBlip>
                <a:blip r:embed="rId3"/>
              </a:buBlip>
              <a:defRPr/>
            </a:pPr>
            <a:r>
              <a:rPr lang="cs-CZ" altLang="cs-CZ" sz="2400" b="1" dirty="0">
                <a:solidFill>
                  <a:srgbClr val="0033CC"/>
                </a:solidFill>
                <a:latin typeface="Arial" charset="0"/>
              </a:rPr>
              <a:t>EC </a:t>
            </a:r>
            <a:r>
              <a:rPr lang="cs-CZ" altLang="cs-CZ" sz="2400" b="1" dirty="0" err="1">
                <a:solidFill>
                  <a:srgbClr val="0033CC"/>
                </a:solidFill>
                <a:latin typeface="Arial" charset="0"/>
              </a:rPr>
              <a:t>waves</a:t>
            </a:r>
            <a:r>
              <a:rPr lang="cs-CZ" altLang="cs-CZ" sz="2400" b="1" dirty="0">
                <a:solidFill>
                  <a:srgbClr val="0033CC"/>
                </a:solidFill>
                <a:latin typeface="Arial" charset="0"/>
              </a:rPr>
              <a:t> are </a:t>
            </a:r>
            <a:r>
              <a:rPr lang="cs-CZ" altLang="cs-CZ" sz="2400" b="1" dirty="0" err="1">
                <a:solidFill>
                  <a:srgbClr val="0033CC"/>
                </a:solidFill>
                <a:latin typeface="Arial" charset="0"/>
              </a:rPr>
              <a:t>fundamental</a:t>
            </a:r>
            <a:r>
              <a:rPr lang="cs-CZ" altLang="cs-CZ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altLang="cs-CZ" sz="2400" b="1" dirty="0" err="1">
                <a:solidFill>
                  <a:srgbClr val="0033CC"/>
                </a:solidFill>
                <a:latin typeface="Arial" charset="0"/>
              </a:rPr>
              <a:t>tool</a:t>
            </a:r>
            <a:r>
              <a:rPr lang="cs-CZ" altLang="cs-CZ" sz="2400" b="1" dirty="0">
                <a:solidFill>
                  <a:srgbClr val="0033CC"/>
                </a:solidFill>
                <a:latin typeface="Arial" charset="0"/>
              </a:rPr>
              <a:t> in tokamak </a:t>
            </a:r>
            <a:r>
              <a:rPr lang="cs-CZ" altLang="cs-CZ" sz="2400" b="1" dirty="0" err="1">
                <a:solidFill>
                  <a:srgbClr val="0033CC"/>
                </a:solidFill>
                <a:latin typeface="Arial" charset="0"/>
              </a:rPr>
              <a:t>physics</a:t>
            </a:r>
            <a:r>
              <a:rPr lang="cs-CZ" altLang="cs-CZ" sz="24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>
              <a:spcBef>
                <a:spcPct val="0"/>
              </a:spcBef>
              <a:spcAft>
                <a:spcPts val="3000"/>
              </a:spcAft>
              <a:buBlip>
                <a:blip r:embed="rId3"/>
              </a:buBlip>
              <a:defRPr/>
            </a:pPr>
            <a:endParaRPr lang="cs-CZ" altLang="cs-CZ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" name="Obdélník 3">
            <a:extLst>
              <a:ext uri="{FF2B5EF4-FFF2-40B4-BE49-F238E27FC236}">
                <a16:creationId xmlns:a16="http://schemas.microsoft.com/office/drawing/2014/main" id="{5B829DB3-0EEA-40D9-BE59-A22BA8BB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FFCB2-9D68-4340-98DC-D5A3E7D8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Obdélník 3">
            <a:extLst>
              <a:ext uri="{FF2B5EF4-FFF2-40B4-BE49-F238E27FC236}">
                <a16:creationId xmlns:a16="http://schemas.microsoft.com/office/drawing/2014/main" id="{5A7599C1-F7BF-49B1-8958-E65AB064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568" y="6525344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Last </a:t>
            </a:r>
            <a:r>
              <a:rPr lang="cs-CZ" alt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one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1028148-ADA9-434B-8A20-313C8A48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ECE / FTTF / 2020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6F4F169-EE69-4090-A8FB-78C855AA1B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Summary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3">
            <a:extLst>
              <a:ext uri="{FF2B5EF4-FFF2-40B4-BE49-F238E27FC236}">
                <a16:creationId xmlns:a16="http://schemas.microsoft.com/office/drawing/2014/main" id="{EDC018EE-F43D-4762-A9A6-65CB9F0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4101" name="TextovéPole 1">
            <a:extLst>
              <a:ext uri="{FF2B5EF4-FFF2-40B4-BE49-F238E27FC236}">
                <a16:creationId xmlns:a16="http://schemas.microsoft.com/office/drawing/2014/main" id="{DD4CC93A-714E-49B3-8077-BC8231EB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523" y="2205039"/>
            <a:ext cx="76466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66FF"/>
                </a:solidFill>
                <a:latin typeface="Arial" panose="020B0604020202020204" pitchFamily="34" charset="0"/>
              </a:rPr>
              <a:t>Part I. ECRH </a:t>
            </a:r>
            <a:r>
              <a:rPr lang="cs-CZ" altLang="cs-CZ" sz="4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for</a:t>
            </a:r>
            <a:r>
              <a:rPr lang="cs-CZ" altLang="cs-CZ" sz="4400" b="1" dirty="0">
                <a:solidFill>
                  <a:srgbClr val="0066FF"/>
                </a:solidFill>
                <a:latin typeface="Arial" panose="020B0604020202020204" pitchFamily="34" charset="0"/>
              </a:rPr>
              <a:t> COMASS-U</a:t>
            </a:r>
          </a:p>
        </p:txBody>
      </p:sp>
      <p:sp>
        <p:nvSpPr>
          <p:cNvPr id="4103" name="Rectangle 13">
            <a:extLst>
              <a:ext uri="{FF2B5EF4-FFF2-40B4-BE49-F238E27FC236}">
                <a16:creationId xmlns:a16="http://schemas.microsoft.com/office/drawing/2014/main" id="{2CF347F1-3C96-46D9-8162-CD892881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Obdélník 3">
            <a:extLst>
              <a:ext uri="{FF2B5EF4-FFF2-40B4-BE49-F238E27FC236}">
                <a16:creationId xmlns:a16="http://schemas.microsoft.com/office/drawing/2014/main" id="{52A06962-D1DC-4494-8846-53D3A868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12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Obdélník 15">
            <a:extLst>
              <a:ext uri="{FF2B5EF4-FFF2-40B4-BE49-F238E27FC236}">
                <a16:creationId xmlns:a16="http://schemas.microsoft.com/office/drawing/2014/main" id="{1504B6C4-11DC-492E-A071-9C986FA2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5CB7EDE-54AB-47AF-9A3B-DC98FBAEDD4B}"/>
              </a:ext>
            </a:extLst>
          </p:cNvPr>
          <p:cNvGrpSpPr/>
          <p:nvPr/>
        </p:nvGrpSpPr>
        <p:grpSpPr>
          <a:xfrm>
            <a:off x="0" y="0"/>
            <a:ext cx="12191997" cy="960438"/>
            <a:chOff x="0" y="0"/>
            <a:chExt cx="12191997" cy="960438"/>
          </a:xfrm>
        </p:grpSpPr>
        <p:pic>
          <p:nvPicPr>
            <p:cNvPr id="4098" name="Picture 20">
              <a:extLst>
                <a:ext uri="{FF2B5EF4-FFF2-40B4-BE49-F238E27FC236}">
                  <a16:creationId xmlns:a16="http://schemas.microsoft.com/office/drawing/2014/main" id="{83572838-A166-4B37-8333-4B075EDCC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7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6EA356F3-F6F6-4B21-BA10-3932856B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55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53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ovéPole 8">
            <a:extLst>
              <a:ext uri="{FF2B5EF4-FFF2-40B4-BE49-F238E27FC236}">
                <a16:creationId xmlns:a16="http://schemas.microsoft.com/office/drawing/2014/main" id="{67CB7B78-41AD-4CFD-9645-87F9AA4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976313"/>
            <a:ext cx="8486775" cy="265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br>
              <a:rPr lang="en-US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COMPASS-U will be equipped with an NBI heating system</a:t>
            </a:r>
            <a:r>
              <a:rPr lang="cs-CZ" altLang="cs-CZ" sz="2000" b="1" dirty="0">
                <a:latin typeface="Arial" charset="0"/>
              </a:rPr>
              <a:t>.</a:t>
            </a:r>
            <a:br>
              <a:rPr lang="cs-CZ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An additional ECRH heating is planned on the tokamak</a:t>
            </a:r>
            <a:r>
              <a:rPr lang="cs-CZ" altLang="cs-CZ" sz="2000" b="1" dirty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 </a:t>
            </a:r>
            <a:br>
              <a:rPr lang="en-US" altLang="cs-CZ" sz="2000" b="1" dirty="0">
                <a:latin typeface="Arial" charset="0"/>
              </a:rPr>
            </a:b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Main features of the ECRH</a:t>
            </a:r>
            <a:r>
              <a:rPr lang="cs-CZ" altLang="cs-CZ" sz="2000" b="1" dirty="0">
                <a:latin typeface="Arial" charset="0"/>
              </a:rPr>
              <a:t>:</a:t>
            </a:r>
            <a:endParaRPr lang="en-US" altLang="cs-CZ" sz="2000" b="1" dirty="0"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A4F19-6B00-454A-B478-62AA99500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7584" r="7552" b="9133"/>
          <a:stretch/>
        </p:blipFill>
        <p:spPr>
          <a:xfrm>
            <a:off x="6312024" y="1935188"/>
            <a:ext cx="3960440" cy="2717949"/>
          </a:xfrm>
          <a:prstGeom prst="rect">
            <a:avLst/>
          </a:prstGeom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ovéPole 8">
            <a:extLst>
              <a:ext uri="{FF2B5EF4-FFF2-40B4-BE49-F238E27FC236}">
                <a16:creationId xmlns:a16="http://schemas.microsoft.com/office/drawing/2014/main" id="{67CB7B78-41AD-4CFD-9645-87F9AA4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976313"/>
            <a:ext cx="8486775" cy="403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br>
              <a:rPr lang="en-US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COMPASS-U will be equipped with an NBI heating system</a:t>
            </a:r>
            <a:r>
              <a:rPr lang="cs-CZ" altLang="cs-CZ" sz="2000" b="1" dirty="0">
                <a:latin typeface="Arial" charset="0"/>
              </a:rPr>
              <a:t>.</a:t>
            </a:r>
            <a:br>
              <a:rPr lang="cs-CZ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An additional ECRH heating is planned on the tokamak</a:t>
            </a:r>
            <a:r>
              <a:rPr lang="cs-CZ" altLang="cs-CZ" sz="2000" b="1" dirty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 </a:t>
            </a:r>
            <a:br>
              <a:rPr lang="en-US" altLang="cs-CZ" sz="2000" b="1" dirty="0">
                <a:latin typeface="Arial" charset="0"/>
              </a:rPr>
            </a:b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Main features of the ECRH</a:t>
            </a:r>
            <a:r>
              <a:rPr lang="cs-CZ" altLang="cs-CZ" sz="2000" b="1" dirty="0">
                <a:latin typeface="Arial" charset="0"/>
              </a:rPr>
              <a:t>:</a:t>
            </a:r>
            <a:endParaRPr lang="en-US" altLang="cs-CZ" sz="20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Heating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Improving H-mode performance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cs-CZ" altLang="cs-CZ" sz="2000" b="1" dirty="0"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A4F19-6B00-454A-B478-62AA9950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7584" r="7552" b="9133"/>
          <a:stretch/>
        </p:blipFill>
        <p:spPr>
          <a:xfrm>
            <a:off x="6312024" y="1935188"/>
            <a:ext cx="3960440" cy="2717949"/>
          </a:xfrm>
          <a:prstGeom prst="rect">
            <a:avLst/>
          </a:prstGeom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0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ovéPole 8">
            <a:extLst>
              <a:ext uri="{FF2B5EF4-FFF2-40B4-BE49-F238E27FC236}">
                <a16:creationId xmlns:a16="http://schemas.microsoft.com/office/drawing/2014/main" id="{67CB7B78-41AD-4CFD-9645-87F9AA4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976313"/>
            <a:ext cx="8486775" cy="449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br>
              <a:rPr lang="en-US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COMPASS-U will be equipped with an NBI heating system</a:t>
            </a:r>
            <a:r>
              <a:rPr lang="cs-CZ" altLang="cs-CZ" sz="2000" b="1" dirty="0">
                <a:latin typeface="Arial" charset="0"/>
              </a:rPr>
              <a:t>.</a:t>
            </a:r>
            <a:br>
              <a:rPr lang="cs-CZ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An additional ECRH heating is planned on the tokamak</a:t>
            </a:r>
            <a:r>
              <a:rPr lang="cs-CZ" altLang="cs-CZ" sz="2000" b="1" dirty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 </a:t>
            </a:r>
            <a:br>
              <a:rPr lang="en-US" altLang="cs-CZ" sz="2000" b="1" dirty="0">
                <a:latin typeface="Arial" charset="0"/>
              </a:rPr>
            </a:b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Main features of the ECRH</a:t>
            </a:r>
            <a:r>
              <a:rPr lang="cs-CZ" altLang="cs-CZ" sz="2000" b="1" dirty="0">
                <a:latin typeface="Arial" charset="0"/>
              </a:rPr>
              <a:t>:</a:t>
            </a:r>
            <a:endParaRPr lang="en-US" altLang="cs-CZ" sz="20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Heating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Improving H-mode performance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Preventing impurity </a:t>
            </a:r>
            <a:r>
              <a:rPr lang="cs-CZ" altLang="cs-CZ" sz="2000" b="1" dirty="0" err="1">
                <a:latin typeface="Arial" charset="0"/>
              </a:rPr>
              <a:t>accumulation</a:t>
            </a:r>
            <a:r>
              <a:rPr lang="cs-CZ" altLang="cs-CZ" sz="2000" b="1" dirty="0">
                <a:latin typeface="Arial" charset="0"/>
              </a:rPr>
              <a:t> (W) in </a:t>
            </a:r>
            <a:r>
              <a:rPr lang="cs-CZ" altLang="cs-CZ" sz="2000" b="1" dirty="0" err="1">
                <a:latin typeface="Arial" charset="0"/>
              </a:rPr>
              <a:t>the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core</a:t>
            </a:r>
            <a:endParaRPr lang="cs-CZ" altLang="cs-CZ" sz="20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cs-CZ" altLang="cs-CZ" sz="2000" b="1" dirty="0" err="1">
                <a:latin typeface="Arial" charset="0"/>
              </a:rPr>
              <a:t>Suppressing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Neoclasical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Tearing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Modes</a:t>
            </a:r>
            <a:r>
              <a:rPr lang="cs-CZ" altLang="cs-CZ" sz="2000" b="1" dirty="0">
                <a:latin typeface="Arial" charset="0"/>
              </a:rPr>
              <a:t> (NTMs)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A4F19-6B00-454A-B478-62AA9950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7584" r="7552" b="9133"/>
          <a:stretch/>
        </p:blipFill>
        <p:spPr>
          <a:xfrm>
            <a:off x="6312024" y="1935188"/>
            <a:ext cx="3960440" cy="2717949"/>
          </a:xfrm>
          <a:prstGeom prst="rect">
            <a:avLst/>
          </a:prstGeom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ovéPole 8">
            <a:extLst>
              <a:ext uri="{FF2B5EF4-FFF2-40B4-BE49-F238E27FC236}">
                <a16:creationId xmlns:a16="http://schemas.microsoft.com/office/drawing/2014/main" id="{67CB7B78-41AD-4CFD-9645-87F9AA4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976313"/>
            <a:ext cx="8486775" cy="49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br>
              <a:rPr lang="en-US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COMPASS-U will be equipped with an NBI heating system</a:t>
            </a:r>
            <a:r>
              <a:rPr lang="cs-CZ" altLang="cs-CZ" sz="2000" b="1" dirty="0">
                <a:latin typeface="Arial" charset="0"/>
              </a:rPr>
              <a:t>.</a:t>
            </a:r>
            <a:br>
              <a:rPr lang="cs-CZ" altLang="cs-CZ" sz="2000" b="1" dirty="0">
                <a:latin typeface="Arial" charset="0"/>
              </a:rPr>
            </a:br>
            <a:r>
              <a:rPr lang="en-US" altLang="cs-CZ" sz="2000" b="1" dirty="0">
                <a:latin typeface="Arial" charset="0"/>
              </a:rPr>
              <a:t>An additional ECRH heating is planned on the tokamak</a:t>
            </a:r>
            <a:r>
              <a:rPr lang="cs-CZ" altLang="cs-CZ" sz="2000" b="1" dirty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 </a:t>
            </a:r>
            <a:br>
              <a:rPr lang="en-US" altLang="cs-CZ" sz="2000" b="1" dirty="0">
                <a:latin typeface="Arial" charset="0"/>
              </a:rPr>
            </a:b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cs-CZ" altLang="cs-CZ" sz="2000" b="1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cs-CZ" sz="2000" b="1" dirty="0">
                <a:latin typeface="Arial" charset="0"/>
              </a:rPr>
              <a:t>Main features of the ECRH</a:t>
            </a:r>
            <a:r>
              <a:rPr lang="cs-CZ" altLang="cs-CZ" sz="2000" b="1" dirty="0">
                <a:latin typeface="Arial" charset="0"/>
              </a:rPr>
              <a:t>:</a:t>
            </a:r>
            <a:endParaRPr lang="en-US" altLang="cs-CZ" sz="20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Heating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Improving H-mode performance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en-US" altLang="cs-CZ" sz="2000" b="1" dirty="0">
                <a:latin typeface="Arial" charset="0"/>
              </a:rPr>
              <a:t>Preventing impurity </a:t>
            </a:r>
            <a:r>
              <a:rPr lang="cs-CZ" altLang="cs-CZ" sz="2000" b="1" dirty="0" err="1">
                <a:latin typeface="Arial" charset="0"/>
              </a:rPr>
              <a:t>accumulation</a:t>
            </a:r>
            <a:r>
              <a:rPr lang="cs-CZ" altLang="cs-CZ" sz="2000" b="1" dirty="0">
                <a:latin typeface="Arial" charset="0"/>
              </a:rPr>
              <a:t> (W) in </a:t>
            </a:r>
            <a:r>
              <a:rPr lang="cs-CZ" altLang="cs-CZ" sz="2000" b="1" dirty="0" err="1">
                <a:latin typeface="Arial" charset="0"/>
              </a:rPr>
              <a:t>the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core</a:t>
            </a:r>
            <a:endParaRPr lang="cs-CZ" altLang="cs-CZ" sz="20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cs-CZ" altLang="cs-CZ" sz="2000" b="1" dirty="0" err="1">
                <a:latin typeface="Arial" charset="0"/>
              </a:rPr>
              <a:t>Suppressing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Neoclasical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Tearing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Modes</a:t>
            </a:r>
            <a:r>
              <a:rPr lang="cs-CZ" altLang="cs-CZ" sz="2000" b="1" dirty="0">
                <a:latin typeface="Arial" charset="0"/>
              </a:rPr>
              <a:t> (NTMs)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cs-CZ" altLang="cs-CZ" sz="2000" b="1" dirty="0" err="1">
                <a:latin typeface="Arial" charset="0"/>
              </a:rPr>
              <a:t>Current</a:t>
            </a:r>
            <a:r>
              <a:rPr lang="cs-CZ" altLang="cs-CZ" sz="2000" b="1" dirty="0">
                <a:latin typeface="Arial" charset="0"/>
              </a:rPr>
              <a:t> Drive (ECCD) – profile </a:t>
            </a:r>
            <a:r>
              <a:rPr lang="cs-CZ" altLang="cs-CZ" sz="2000" b="1" dirty="0" err="1">
                <a:latin typeface="Arial" charset="0"/>
              </a:rPr>
              <a:t>tailoring</a:t>
            </a:r>
            <a:endParaRPr lang="cs-CZ" altLang="cs-CZ" sz="2000" b="1" dirty="0"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A4F19-6B00-454A-B478-62AA9950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7584" r="7552" b="9133"/>
          <a:stretch/>
        </p:blipFill>
        <p:spPr>
          <a:xfrm>
            <a:off x="6312024" y="1935188"/>
            <a:ext cx="3960440" cy="2717949"/>
          </a:xfrm>
          <a:prstGeom prst="rect">
            <a:avLst/>
          </a:prstGeom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8696325" y="107318"/>
            <a:ext cx="32194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0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744693CB-F9F4-436D-92DC-8E867F4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94296B9-693A-4D51-9306-BB027E18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3">
            <a:extLst>
              <a:ext uri="{FF2B5EF4-FFF2-40B4-BE49-F238E27FC236}">
                <a16:creationId xmlns:a16="http://schemas.microsoft.com/office/drawing/2014/main" id="{6071A26D-D79D-479E-BE35-31237FA9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</a:rPr>
              <a:t>01/16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B55791-AF74-4610-93BD-E1AF0B76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6225"/>
            <a:ext cx="12191998" cy="3385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3">
            <a:extLst>
              <a:ext uri="{FF2B5EF4-FFF2-40B4-BE49-F238E27FC236}">
                <a16:creationId xmlns:a16="http://schemas.microsoft.com/office/drawing/2014/main" id="{A759A415-62FC-4F4E-B449-6BEAE15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64" y="6525344"/>
            <a:ext cx="69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/1</a:t>
            </a:r>
            <a:r>
              <a:rPr lang="en-US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cs-CZ" alt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délník 15">
            <a:extLst>
              <a:ext uri="{FF2B5EF4-FFF2-40B4-BE49-F238E27FC236}">
                <a16:creationId xmlns:a16="http://schemas.microsoft.com/office/drawing/2014/main" id="{116298C3-837D-4444-85AB-3E078FBB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896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Farník: ECRH / FTTF / 2020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6280727-D158-49AB-BBFA-60830ED382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80176" y="107318"/>
            <a:ext cx="4235599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ECRH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COMPASS-U</a:t>
            </a:r>
          </a:p>
        </p:txBody>
      </p:sp>
      <p:sp>
        <p:nvSpPr>
          <p:cNvPr id="11" name="TextovéPole 9">
            <a:extLst>
              <a:ext uri="{FF2B5EF4-FFF2-40B4-BE49-F238E27FC236}">
                <a16:creationId xmlns:a16="http://schemas.microsoft.com/office/drawing/2014/main" id="{56B062B5-1DD0-4FED-9B22-164A26F5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020763"/>
            <a:ext cx="119533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COMPASS</a:t>
            </a:r>
            <a:r>
              <a:rPr lang="en-US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-U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DEMO </a:t>
            </a:r>
            <a:r>
              <a:rPr lang="cs-CZ" altLang="cs-CZ" sz="2000" dirty="0" err="1">
                <a:latin typeface="Arial" panose="020B0604020202020204" pitchFamily="34" charset="0"/>
              </a:rPr>
              <a:t>relevant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research</a:t>
            </a:r>
            <a:r>
              <a:rPr lang="cs-CZ" altLang="cs-CZ" sz="2000" dirty="0">
                <a:latin typeface="Arial" panose="020B0604020202020204" pitchFamily="34" charset="0"/>
              </a:rPr>
              <a:t> (</a:t>
            </a:r>
            <a:r>
              <a:rPr lang="cs-CZ" altLang="cs-CZ" sz="2000" i="1" dirty="0">
                <a:latin typeface="Arial" panose="020B0604020202020204" pitchFamily="34" charset="0"/>
              </a:rPr>
              <a:t>R</a:t>
            </a:r>
            <a:r>
              <a:rPr lang="cs-CZ" altLang="cs-CZ" sz="2000" baseline="-25000" dirty="0">
                <a:latin typeface="Arial" panose="020B0604020202020204" pitchFamily="34" charset="0"/>
              </a:rPr>
              <a:t>0</a:t>
            </a:r>
            <a:r>
              <a:rPr lang="cs-CZ" altLang="cs-CZ" sz="2000" dirty="0">
                <a:latin typeface="Arial" panose="020B0604020202020204" pitchFamily="34" charset="0"/>
              </a:rPr>
              <a:t> = 0.894 m, </a:t>
            </a:r>
            <a:r>
              <a:rPr lang="cs-CZ" altLang="cs-CZ" sz="2000" i="1" dirty="0">
                <a:latin typeface="Arial" panose="020B0604020202020204" pitchFamily="34" charset="0"/>
              </a:rPr>
              <a:t>a</a:t>
            </a:r>
            <a:r>
              <a:rPr lang="cs-CZ" altLang="cs-CZ" sz="2000" dirty="0">
                <a:latin typeface="Arial" panose="020B0604020202020204" pitchFamily="34" charset="0"/>
              </a:rPr>
              <a:t> = 0.27 m) 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		     </a:t>
            </a:r>
            <a:r>
              <a:rPr lang="en-US" altLang="cs-CZ" sz="2000" dirty="0">
                <a:latin typeface="Arial" panose="020B0604020202020204" pitchFamily="34" charset="0"/>
              </a:rPr>
              <a:t>Extreme power fluxes </a:t>
            </a:r>
            <a:r>
              <a:rPr lang="cs-CZ" altLang="cs-CZ" sz="2000" dirty="0">
                <a:latin typeface="Arial" panose="020B0604020202020204" pitchFamily="34" charset="0"/>
              </a:rPr>
              <a:t>-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up to </a:t>
            </a:r>
            <a:r>
              <a:rPr lang="cs-CZ" altLang="cs-CZ" sz="2000" b="1" dirty="0">
                <a:latin typeface="Arial" panose="020B0604020202020204" pitchFamily="34" charset="0"/>
              </a:rPr>
              <a:t>70</a:t>
            </a:r>
            <a:r>
              <a:rPr lang="en-US" altLang="cs-CZ" sz="2000" b="1" dirty="0">
                <a:latin typeface="Arial" panose="020B0604020202020204" pitchFamily="34" charset="0"/>
              </a:rPr>
              <a:t> MW/m</a:t>
            </a:r>
            <a:r>
              <a:rPr lang="en-US" altLang="cs-CZ" sz="2000" b="1" baseline="30000" dirty="0"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- </a:t>
            </a:r>
            <a:r>
              <a:rPr lang="en-US" altLang="cs-CZ" sz="2000" dirty="0">
                <a:latin typeface="Arial" panose="020B0604020202020204" pitchFamily="34" charset="0"/>
              </a:rPr>
              <a:t>liquid metal technology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		     </a:t>
            </a:r>
            <a:r>
              <a:rPr lang="en-US" altLang="cs-CZ" sz="2000" dirty="0">
                <a:latin typeface="Arial" panose="020B0604020202020204" pitchFamily="34" charset="0"/>
              </a:rPr>
              <a:t>Operation with high temperature first wall – </a:t>
            </a:r>
            <a:r>
              <a:rPr lang="en-US" altLang="cs-CZ" sz="2000" b="1" dirty="0">
                <a:latin typeface="Arial" panose="020B0604020202020204" pitchFamily="34" charset="0"/>
              </a:rPr>
              <a:t>up to </a:t>
            </a:r>
            <a:r>
              <a:rPr lang="cs-CZ" altLang="cs-CZ" sz="2000" b="1" dirty="0">
                <a:latin typeface="Arial" panose="020B0604020202020204" pitchFamily="34" charset="0"/>
              </a:rPr>
              <a:t>6</a:t>
            </a:r>
            <a:r>
              <a:rPr lang="en-US" altLang="cs-CZ" sz="2000" b="1" dirty="0">
                <a:latin typeface="Arial" panose="020B0604020202020204" pitchFamily="34" charset="0"/>
              </a:rPr>
              <a:t>00°C</a:t>
            </a:r>
            <a:br>
              <a:rPr lang="cs-CZ" altLang="cs-CZ" sz="2000" b="1" dirty="0">
                <a:latin typeface="Arial" panose="020B0604020202020204" pitchFamily="34" charset="0"/>
              </a:rPr>
            </a:b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	      </a:t>
            </a:r>
            <a:r>
              <a:rPr lang="cs-CZ" altLang="cs-CZ" sz="2000" b="1" i="1" dirty="0">
                <a:solidFill>
                  <a:srgbClr val="0033CC"/>
                </a:solidFill>
                <a:latin typeface="Arial" panose="020B0604020202020204" pitchFamily="34" charset="0"/>
              </a:rPr>
              <a:t>B</a:t>
            </a:r>
            <a:r>
              <a:rPr lang="cs-CZ" altLang="cs-CZ" sz="2000" b="1" baseline="-25000" dirty="0">
                <a:solidFill>
                  <a:srgbClr val="0033CC"/>
                </a:solidFill>
                <a:latin typeface="Arial" panose="020B0604020202020204" pitchFamily="34" charset="0"/>
              </a:rPr>
              <a:t>T 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= 5 T     </a:t>
            </a:r>
            <a:r>
              <a:rPr lang="cs-CZ" altLang="cs-CZ" sz="2000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33CC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b="1" baseline="-25000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= 2 MA     </a:t>
            </a:r>
            <a:r>
              <a:rPr lang="cs-CZ" altLang="cs-CZ" sz="2000" i="1" dirty="0" err="1">
                <a:latin typeface="Arial" panose="020B0604020202020204" pitchFamily="34" charset="0"/>
              </a:rPr>
              <a:t>t</a:t>
            </a:r>
            <a:r>
              <a:rPr lang="cs-CZ" altLang="cs-CZ" sz="2000" baseline="-25000" dirty="0" err="1">
                <a:latin typeface="Arial" panose="020B0604020202020204" pitchFamily="34" charset="0"/>
              </a:rPr>
              <a:t>flattop</a:t>
            </a:r>
            <a:r>
              <a:rPr lang="cs-CZ" altLang="cs-CZ" sz="2000" dirty="0">
                <a:latin typeface="Arial" panose="020B0604020202020204" pitchFamily="34" charset="0"/>
              </a:rPr>
              <a:t> = 1-</a:t>
            </a:r>
            <a:r>
              <a:rPr lang="en-US" altLang="cs-CZ" sz="2000" dirty="0">
                <a:latin typeface="Arial" panose="020B0604020202020204" pitchFamily="34" charset="0"/>
              </a:rPr>
              <a:t>5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</a:t>
            </a:r>
            <a:r>
              <a:rPr lang="cs-CZ" altLang="cs-CZ" sz="2000" dirty="0">
                <a:latin typeface="Arial" panose="020B0604020202020204" pitchFamily="34" charset="0"/>
              </a:rPr>
              <a:t>     </a:t>
            </a:r>
            <a:r>
              <a:rPr lang="en-US" altLang="cs-CZ" sz="2000" b="1" i="1" dirty="0">
                <a:solidFill>
                  <a:srgbClr val="0033CC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000" b="1" baseline="-25000" dirty="0">
                <a:solidFill>
                  <a:srgbClr val="0033CC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: </a:t>
            </a:r>
            <a:r>
              <a:rPr lang="en-US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~ 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  <a:r>
              <a:rPr lang="cs-CZ" altLang="cs-CZ" sz="2000" b="1" baseline="30000" dirty="0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 m</a:t>
            </a:r>
            <a:r>
              <a:rPr lang="cs-CZ" altLang="cs-CZ" sz="2000" b="1" baseline="30000" dirty="0">
                <a:solidFill>
                  <a:srgbClr val="0033CC"/>
                </a:solidFill>
                <a:latin typeface="Arial" panose="020B0604020202020204" pitchFamily="34" charset="0"/>
              </a:rPr>
              <a:t>-3</a:t>
            </a:r>
            <a:r>
              <a:rPr lang="cs-CZ" altLang="cs-CZ" sz="2000" dirty="0">
                <a:latin typeface="Arial" panose="020B0604020202020204" pitchFamily="34" charset="0"/>
              </a:rPr>
              <a:t>     </a:t>
            </a:r>
            <a:r>
              <a:rPr lang="en-US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baseline="-25000" dirty="0">
                <a:latin typeface="Arial" panose="020B0604020202020204" pitchFamily="34" charset="0"/>
              </a:rPr>
              <a:t>NBI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= 4-5 MW     </a:t>
            </a:r>
            <a:r>
              <a:rPr lang="en-US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P</a:t>
            </a:r>
            <a:r>
              <a:rPr lang="en-US" altLang="cs-CZ" sz="2000" b="1" baseline="-25000" dirty="0">
                <a:solidFill>
                  <a:srgbClr val="0033CC"/>
                </a:solidFill>
                <a:latin typeface="Arial" panose="020B0604020202020204" pitchFamily="34" charset="0"/>
              </a:rPr>
              <a:t>ECRH</a:t>
            </a:r>
            <a:r>
              <a:rPr lang="en-US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  <a:t>= 2-10 MW</a:t>
            </a:r>
            <a:b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</a:br>
            <a:br>
              <a:rPr lang="cs-CZ" altLang="cs-CZ" sz="2000" b="1" dirty="0">
                <a:solidFill>
                  <a:srgbClr val="0033CC"/>
                </a:solidFill>
                <a:latin typeface="Arial" panose="020B0604020202020204" pitchFamily="34" charset="0"/>
              </a:rPr>
            </a:b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27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9460</TotalTime>
  <Words>1360</Words>
  <Application>Microsoft Office PowerPoint</Application>
  <PresentationFormat>Širokoúhlá obrazovka</PresentationFormat>
  <Paragraphs>388</Paragraphs>
  <Slides>36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</dc:creator>
  <cp:lastModifiedBy>Michal Farník</cp:lastModifiedBy>
  <cp:revision>419</cp:revision>
  <dcterms:created xsi:type="dcterms:W3CDTF">2008-04-02T13:48:07Z</dcterms:created>
  <dcterms:modified xsi:type="dcterms:W3CDTF">2020-01-21T09:09:45Z</dcterms:modified>
</cp:coreProperties>
</file>