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291" r:id="rId2"/>
    <p:sldId id="264" r:id="rId3"/>
    <p:sldId id="265" r:id="rId4"/>
    <p:sldId id="270" r:id="rId5"/>
    <p:sldId id="303" r:id="rId6"/>
    <p:sldId id="261" r:id="rId7"/>
    <p:sldId id="295" r:id="rId8"/>
    <p:sldId id="298" r:id="rId9"/>
    <p:sldId id="301" r:id="rId10"/>
    <p:sldId id="302" r:id="rId11"/>
    <p:sldId id="297" r:id="rId12"/>
    <p:sldId id="286" r:id="rId13"/>
    <p:sldId id="287" r:id="rId14"/>
    <p:sldId id="273" r:id="rId15"/>
    <p:sldId id="278" r:id="rId16"/>
    <p:sldId id="299" r:id="rId17"/>
    <p:sldId id="274" r:id="rId18"/>
    <p:sldId id="275" r:id="rId19"/>
    <p:sldId id="285" r:id="rId20"/>
    <p:sldId id="290" r:id="rId21"/>
    <p:sldId id="300" r:id="rId22"/>
    <p:sldId id="277" r:id="rId23"/>
    <p:sldId id="266" r:id="rId24"/>
    <p:sldId id="289" r:id="rId25"/>
    <p:sldId id="279" r:id="rId26"/>
    <p:sldId id="292" r:id="rId27"/>
    <p:sldId id="293" r:id="rId28"/>
    <p:sldId id="294" r:id="rId29"/>
    <p:sldId id="296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echnika" panose="020B0604020202020204" charset="-18"/>
      <p:regular r:id="rId37"/>
      <p:bold r:id="rId38"/>
      <p:italic r:id="rId39"/>
      <p:boldItalic r:id="rId40"/>
    </p:embeddedFont>
    <p:embeddedFont>
      <p:font typeface="Technika-Bold" panose="00000600000000000000" charset="-18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85318-C7E7-4E36-994D-FD73DAFAB49F}" type="datetimeFigureOut">
              <a:rPr lang="cs-CZ" smtClean="0"/>
              <a:t>8.1.2019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E9DDE-C861-4F60-ACF8-6B7A2DC742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594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4423B-B322-45BF-A1C8-F7D3C0C490E8}" type="datetimeFigureOut">
              <a:rPr lang="cs-CZ" smtClean="0"/>
              <a:t>8.1.2019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84AAA-D4C5-48D1-ABD6-DB6163468E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949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432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778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438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54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103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257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784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180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6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53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649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21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31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215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C84AAA-D4C5-48D1-ABD6-DB6163468E2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34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-1" y="4"/>
            <a:ext cx="9145655" cy="6857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5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2" y="3441736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bg1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br>
              <a:rPr lang="en-US" dirty="0"/>
            </a:br>
            <a:r>
              <a:rPr lang="cs-CZ" dirty="0"/>
              <a:t>AUTOR/TITUL JMÉNO PŘÍJMENÍ</a:t>
            </a:r>
            <a:br>
              <a:rPr lang="en-US" dirty="0"/>
            </a:br>
            <a:r>
              <a:rPr lang="cs-CZ" dirty="0"/>
              <a:t>DATUM</a:t>
            </a:r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3" y="274320"/>
            <a:ext cx="1773814" cy="863526"/>
          </a:xfrm>
          <a:prstGeom prst="rect">
            <a:avLst/>
          </a:prstGeom>
        </p:spPr>
      </p:pic>
      <p:sp>
        <p:nvSpPr>
          <p:cNvPr id="9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1079999" y="6356350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0" name="Zástupný symbol pro zápatí 10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dpis a obsa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79999" y="1139079"/>
            <a:ext cx="7794000" cy="670501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1079999" y="6356352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816599" y="6356351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obsah 4"/>
          <p:cNvSpPr>
            <a:spLocks noGrp="1"/>
          </p:cNvSpPr>
          <p:nvPr>
            <p:ph sz="quarter" idx="14"/>
          </p:nvPr>
        </p:nvSpPr>
        <p:spPr>
          <a:xfrm>
            <a:off x="1079999" y="2152481"/>
            <a:ext cx="3678119" cy="3860970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6" name="Zástupný symbol pro obsah 4"/>
          <p:cNvSpPr>
            <a:spLocks noGrp="1"/>
          </p:cNvSpPr>
          <p:nvPr>
            <p:ph sz="quarter" idx="15"/>
          </p:nvPr>
        </p:nvSpPr>
        <p:spPr>
          <a:xfrm>
            <a:off x="5195881" y="2152481"/>
            <a:ext cx="3678118" cy="3860970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97134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9999" y="2731008"/>
            <a:ext cx="7794000" cy="3552935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+mn-lt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>
          <a:xfrm>
            <a:off x="1079499" y="2047286"/>
            <a:ext cx="7794499" cy="68372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1"/>
          </p:nvPr>
        </p:nvSpPr>
        <p:spPr>
          <a:xfrm>
            <a:off x="1079499" y="6356350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343369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3"/>
          </p:nvPr>
        </p:nvSpPr>
        <p:spPr>
          <a:xfrm>
            <a:off x="6816599" y="6356350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Nadpis 3">
            <a:extLst>
              <a:ext uri="{FF2B5EF4-FFF2-40B4-BE49-F238E27FC236}">
                <a16:creationId xmlns:a16="http://schemas.microsoft.com/office/drawing/2014/main" id="{504D6FFB-6311-410F-9547-1100787A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6782"/>
            <a:ext cx="7794000" cy="890504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521599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 w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1079999" y="6356350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>
          <a:xfrm>
            <a:off x="6816599" y="6356349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B47DD4-806E-4981-9616-B2C8AB5844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79999" y="2485232"/>
            <a:ext cx="7794000" cy="352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+mj-lt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EC80D3D5-1909-459C-91DC-B951E401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6782"/>
            <a:ext cx="7794000" cy="890504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912887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 old Nadpis a obsa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9999" y="1497027"/>
            <a:ext cx="7794000" cy="4516205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+mn-lt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1079999" y="6356352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816599" y="6356351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2108699" y="299026"/>
            <a:ext cx="6765300" cy="841951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77198" y="1800001"/>
            <a:ext cx="7696800" cy="47880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+mj-lt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  <p:sp>
        <p:nvSpPr>
          <p:cNvPr id="6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1079999" y="6356350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8" name="Zástupný symbol pro číslo snímku 11"/>
          <p:cNvSpPr>
            <a:spLocks noGrp="1"/>
          </p:cNvSpPr>
          <p:nvPr>
            <p:ph type="sldNum" sz="quarter" idx="12"/>
          </p:nvPr>
        </p:nvSpPr>
        <p:spPr>
          <a:xfrm>
            <a:off x="6816599" y="6356349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13B5CB16-C2EB-45ED-8DB5-154D1610E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1156782"/>
            <a:ext cx="7794000" cy="890504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4199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067643" y="368300"/>
            <a:ext cx="6888707" cy="1228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000" y="270000"/>
            <a:ext cx="8604000" cy="6318000"/>
          </a:xfrm>
        </p:spPr>
        <p:txBody>
          <a:bodyPr>
            <a:normAutofit/>
          </a:bodyPr>
          <a:lstStyle>
            <a:lvl1pPr marL="0" indent="0" algn="ctr">
              <a:buNone/>
              <a:defRPr sz="2000" kern="3000" baseline="0">
                <a:latin typeface="+mj-lt"/>
              </a:defRPr>
            </a:lvl1pPr>
          </a:lstStyle>
          <a:p>
            <a:pPr lvl="0"/>
            <a:r>
              <a:rPr lang="cs-CZ" dirty="0"/>
              <a:t>VLOŽIT OBRÁZEK</a:t>
            </a:r>
            <a:endParaRPr lang="en-US" dirty="0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1079999" y="6356350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8" name="Zástupný symbol pro zápatí 10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9" name="Zástupný symbol pro číslo snímku 11"/>
          <p:cNvSpPr>
            <a:spLocks noGrp="1"/>
          </p:cNvSpPr>
          <p:nvPr>
            <p:ph type="sldNum" sz="quarter" idx="12"/>
          </p:nvPr>
        </p:nvSpPr>
        <p:spPr>
          <a:xfrm>
            <a:off x="6816599" y="6356349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73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8095"/>
            <a:ext cx="9145843" cy="6857999"/>
          </a:xfrm>
          <a:prstGeom prst="rect">
            <a:avLst/>
          </a:prstGeom>
        </p:spPr>
      </p:pic>
      <p:pic>
        <p:nvPicPr>
          <p:cNvPr id="7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3" y="274324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5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2" y="3441736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br>
              <a:rPr lang="en-US" dirty="0"/>
            </a:br>
            <a:r>
              <a:rPr lang="cs-CZ" dirty="0"/>
              <a:t>AUTOR/TITUL JMÉNO PŘÍJMENÍ</a:t>
            </a:r>
            <a:br>
              <a:rPr lang="en-US" dirty="0"/>
            </a:br>
            <a:r>
              <a:rPr lang="cs-CZ" dirty="0"/>
              <a:t>DATUM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080000" y="6356351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433872" y="6356350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9999" y="1488934"/>
            <a:ext cx="7794000" cy="4596277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+mj-lt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08699" y="282842"/>
            <a:ext cx="6765300" cy="874319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1079999" y="6356352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816599" y="6356351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914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9999" y="1836892"/>
            <a:ext cx="7794000" cy="4248319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+mj-lt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08699" y="282842"/>
            <a:ext cx="6765300" cy="874319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1079999" y="6356352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816599" y="6356351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>
          <a:xfrm>
            <a:off x="1079500" y="1157288"/>
            <a:ext cx="7794625" cy="639762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44485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dpis a obsa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8485" y="1157161"/>
            <a:ext cx="8655514" cy="508989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+mj-lt"/>
              </a:defRPr>
            </a:lvl1pPr>
          </a:lstStyle>
          <a:p>
            <a:pPr lvl="0"/>
            <a:r>
              <a:rPr lang="cs-CZ" dirty="0"/>
              <a:t>VLOŽIT TEXT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08699" y="282842"/>
            <a:ext cx="6765300" cy="874319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1079999" y="6356352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816599" y="6356351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757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79999" y="1139079"/>
            <a:ext cx="7794000" cy="670501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1079999" y="6356352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816599" y="6356351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obsah 4"/>
          <p:cNvSpPr>
            <a:spLocks noGrp="1"/>
          </p:cNvSpPr>
          <p:nvPr>
            <p:ph sz="quarter" idx="14"/>
          </p:nvPr>
        </p:nvSpPr>
        <p:spPr>
          <a:xfrm>
            <a:off x="1079999" y="2152481"/>
            <a:ext cx="7794000" cy="3860970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5258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adpis a obsah W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79999" y="1139079"/>
            <a:ext cx="7794000" cy="670501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1079999" y="6356352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816599" y="6356351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obsah 4"/>
          <p:cNvSpPr>
            <a:spLocks noGrp="1"/>
          </p:cNvSpPr>
          <p:nvPr>
            <p:ph sz="quarter" idx="14"/>
          </p:nvPr>
        </p:nvSpPr>
        <p:spPr>
          <a:xfrm>
            <a:off x="1079999" y="2152481"/>
            <a:ext cx="7794000" cy="3860970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78857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adpis a obsa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79999" y="1139079"/>
            <a:ext cx="7794000" cy="670501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1079999" y="6356352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816599" y="6356351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obsah 4"/>
          <p:cNvSpPr>
            <a:spLocks noGrp="1"/>
          </p:cNvSpPr>
          <p:nvPr>
            <p:ph sz="quarter" idx="14"/>
          </p:nvPr>
        </p:nvSpPr>
        <p:spPr>
          <a:xfrm>
            <a:off x="1079999" y="2476163"/>
            <a:ext cx="7794000" cy="3537288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/>
          </p:nvPr>
        </p:nvSpPr>
        <p:spPr>
          <a:xfrm>
            <a:off x="1079500" y="1809750"/>
            <a:ext cx="7794625" cy="666750"/>
          </a:xfr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35136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08699" y="299026"/>
            <a:ext cx="6765300" cy="841951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1079999" y="6356352"/>
            <a:ext cx="2057400" cy="365125"/>
          </a:xfrm>
        </p:spPr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>
          <a:xfrm>
            <a:off x="3433949" y="6356351"/>
            <a:ext cx="3086100" cy="365125"/>
          </a:xfrm>
        </p:spPr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2"/>
          </p:nvPr>
        </p:nvSpPr>
        <p:spPr>
          <a:xfrm>
            <a:off x="6816599" y="6356351"/>
            <a:ext cx="2057400" cy="365125"/>
          </a:xfrm>
        </p:spPr>
        <p:txBody>
          <a:bodyPr/>
          <a:lstStyle/>
          <a:p>
            <a:fld id="{52FEB653-B183-45C3-BE5C-9D88C02687B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obsah 4"/>
          <p:cNvSpPr>
            <a:spLocks noGrp="1"/>
          </p:cNvSpPr>
          <p:nvPr>
            <p:ph sz="quarter" idx="14"/>
          </p:nvPr>
        </p:nvSpPr>
        <p:spPr>
          <a:xfrm>
            <a:off x="1079999" y="1483877"/>
            <a:ext cx="3678119" cy="4529574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6" name="Zástupný symbol pro obsah 4"/>
          <p:cNvSpPr>
            <a:spLocks noGrp="1"/>
          </p:cNvSpPr>
          <p:nvPr>
            <p:ph sz="quarter" idx="15"/>
          </p:nvPr>
        </p:nvSpPr>
        <p:spPr>
          <a:xfrm>
            <a:off x="5195881" y="1483877"/>
            <a:ext cx="3678118" cy="4529574"/>
          </a:xfrm>
        </p:spPr>
        <p:txBody>
          <a:bodyPr/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j-lt"/>
              </a:defRPr>
            </a:lvl4pPr>
            <a:lvl5pPr>
              <a:defRPr sz="1400">
                <a:latin typeface="+mj-lt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79644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0000" y="1440004"/>
            <a:ext cx="779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000" y="2880000"/>
            <a:ext cx="7794000" cy="37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pic>
        <p:nvPicPr>
          <p:cNvPr id="1026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3" y="274324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>
          <a:xfrm>
            <a:off x="6816600" y="63373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EB653-B183-45C3-BE5C-9D88C02687BA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33950" y="635954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2"/>
          </p:nvPr>
        </p:nvSpPr>
        <p:spPr>
          <a:xfrm>
            <a:off x="108000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8.1.2019</a:t>
            </a:r>
          </a:p>
        </p:txBody>
      </p:sp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90" r:id="rId3"/>
    <p:sldLayoutId id="2147483695" r:id="rId4"/>
    <p:sldLayoutId id="2147483691" r:id="rId5"/>
    <p:sldLayoutId id="2147483693" r:id="rId6"/>
    <p:sldLayoutId id="2147483696" r:id="rId7"/>
    <p:sldLayoutId id="2147483694" r:id="rId8"/>
    <p:sldLayoutId id="2147483689" r:id="rId9"/>
    <p:sldLayoutId id="2147483692" r:id="rId10"/>
    <p:sldLayoutId id="2147483688" r:id="rId11"/>
    <p:sldLayoutId id="2147483687" r:id="rId12"/>
    <p:sldLayoutId id="2147483674" r:id="rId13"/>
    <p:sldLayoutId id="2147483685" r:id="rId14"/>
    <p:sldLayoutId id="2147483684" r:id="rId15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3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9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Srovnávací analýza tomografických rekonstrukcí z různých diagnostik</a:t>
            </a:r>
            <a:endParaRPr lang="en-US" sz="3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Mariánská 2019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31" y="420528"/>
            <a:ext cx="1493148" cy="59253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79" y="-153819"/>
            <a:ext cx="3955296" cy="1743459"/>
          </a:xfrm>
          <a:prstGeom prst="rect">
            <a:avLst/>
          </a:prstGeom>
        </p:spPr>
      </p:pic>
      <p:pic>
        <p:nvPicPr>
          <p:cNvPr id="1026" name="Picture 2" descr="https://scontent-vie1-1.xx.fbcdn.net/v/t1.15752-9/34673354_10214361689509424_9194024997767610368_n.png?_nc_cat=0&amp;oh=4fe0eeb818fb7e63dce99d53ab5bb960&amp;oe=5BAF2A9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43" y="311982"/>
            <a:ext cx="962025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dnadpis 5">
            <a:extLst>
              <a:ext uri="{FF2B5EF4-FFF2-40B4-BE49-F238E27FC236}">
                <a16:creationId xmlns:a16="http://schemas.microsoft.com/office/drawing/2014/main" id="{41C092E4-2364-4AA7-BC33-06EF809F7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002" y="4436076"/>
            <a:ext cx="7736693" cy="777381"/>
          </a:xfrm>
        </p:spPr>
        <p:txBody>
          <a:bodyPr/>
          <a:lstStyle/>
          <a:p>
            <a:r>
              <a:rPr lang="cs-CZ" dirty="0"/>
              <a:t>Jakub Svoboda</a:t>
            </a:r>
          </a:p>
        </p:txBody>
      </p:sp>
    </p:spTree>
    <p:extLst>
      <p:ext uri="{BB962C8B-B14F-4D97-AF65-F5344CB8AC3E}">
        <p14:creationId xmlns:p14="http://schemas.microsoft.com/office/powerpoint/2010/main" val="161874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Barevná kombinace RGB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sz="quarter" idx="14"/>
          </p:nvPr>
        </p:nvSpPr>
        <p:spPr>
          <a:xfrm>
            <a:off x="1079999" y="2152481"/>
            <a:ext cx="3807590" cy="3860970"/>
          </a:xfrm>
        </p:spPr>
        <p:txBody>
          <a:bodyPr/>
          <a:lstStyle/>
          <a:p>
            <a:r>
              <a:rPr lang="cs-CZ" dirty="0"/>
              <a:t>Umožní zobrazit rekonstrukce až ze 3 diagnostik najednou</a:t>
            </a:r>
          </a:p>
          <a:p>
            <a:r>
              <a:rPr lang="cs-CZ" dirty="0"/>
              <a:t>Každá diagnostika má svoji barvu</a:t>
            </a:r>
          </a:p>
          <a:p>
            <a:r>
              <a:rPr lang="cs-CZ" dirty="0"/>
              <a:t>Hodnoty v pixelech převedeny na interval &lt;0;1&gt;</a:t>
            </a:r>
          </a:p>
          <a:p>
            <a:r>
              <a:rPr lang="cs-CZ" dirty="0"/>
              <a:t>Normalizace největší hodnotou</a:t>
            </a:r>
          </a:p>
          <a:p>
            <a:endParaRPr lang="cs-CZ" dirty="0"/>
          </a:p>
        </p:txBody>
      </p:sp>
      <p:pic>
        <p:nvPicPr>
          <p:cNvPr id="18" name="Zástupný symbol pro obsah 17"/>
          <p:cNvPicPr>
            <a:picLocks noGrp="1" noChangeAspect="1"/>
          </p:cNvPicPr>
          <p:nvPr>
            <p:ph sz="quarter" idx="1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19" y="1640332"/>
            <a:ext cx="5523893" cy="4142919"/>
          </a:xfrm>
        </p:spPr>
      </p:pic>
      <p:sp>
        <p:nvSpPr>
          <p:cNvPr id="19" name="Zástupný symbol pro číslo snímku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6689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5155" y="1489075"/>
            <a:ext cx="6943314" cy="459581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Vyzářený výkon z oblastí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50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69" y="2696505"/>
            <a:ext cx="7714286" cy="218095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Výsledky #92030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11</a:t>
            </a:fld>
            <a:endParaRPr lang="cs-CZ" dirty="0"/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4294967295"/>
          </p:nvPr>
        </p:nvSpPr>
        <p:spPr>
          <a:xfrm>
            <a:off x="1594036" y="1764654"/>
            <a:ext cx="7239919" cy="682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+mj-lt"/>
              </a:rPr>
              <a:t>Pokles elektronové teploty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816600" y="4717657"/>
            <a:ext cx="2017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[data.jet.uk/</a:t>
            </a:r>
            <a:r>
              <a:rPr lang="cs-CZ" sz="1200" dirty="0" err="1"/>
              <a:t>dashboard</a:t>
            </a:r>
            <a:r>
              <a:rPr lang="cs-CZ" sz="1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39793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416050"/>
            <a:ext cx="6096000" cy="4572000"/>
          </a:xfr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Výsledky #92030 chladnutí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1554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93" y="1865575"/>
            <a:ext cx="6095238" cy="4190476"/>
          </a:xfr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Výsledky #91718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13</a:t>
            </a:fld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	 Uvolnění nečistot laserem</a:t>
            </a:r>
          </a:p>
        </p:txBody>
      </p:sp>
    </p:spTree>
    <p:extLst>
      <p:ext uri="{BB962C8B-B14F-4D97-AF65-F5344CB8AC3E}">
        <p14:creationId xmlns:p14="http://schemas.microsoft.com/office/powerpoint/2010/main" val="3253191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15" y="1157161"/>
            <a:ext cx="7347568" cy="4898379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Výsledky #91718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494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13" y="1157161"/>
            <a:ext cx="6531172" cy="4898379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Výsledky #91718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814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Výsledky #91718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16</a:t>
            </a:fld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74" y="2597641"/>
            <a:ext cx="7794625" cy="2521033"/>
          </a:xfrm>
        </p:spPr>
      </p:pic>
      <p:sp>
        <p:nvSpPr>
          <p:cNvPr id="4" name="Zástupný symbol pro text 3"/>
          <p:cNvSpPr>
            <a:spLocks noGrp="1"/>
          </p:cNvSpPr>
          <p:nvPr>
            <p:ph sz="quarter" idx="15"/>
          </p:nvPr>
        </p:nvSpPr>
        <p:spPr>
          <a:xfrm>
            <a:off x="1079374" y="2119547"/>
            <a:ext cx="7794625" cy="666750"/>
          </a:xfrm>
        </p:spPr>
        <p:txBody>
          <a:bodyPr>
            <a:normAutofit/>
          </a:bodyPr>
          <a:lstStyle/>
          <a:p>
            <a:r>
              <a:rPr lang="cs-CZ" dirty="0"/>
              <a:t>Zaznamenaná data bolometry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14800" y="5118674"/>
            <a:ext cx="4759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[O. </a:t>
            </a:r>
            <a:r>
              <a:rPr lang="cs-CZ" sz="1400" dirty="0" err="1"/>
              <a:t>Ficker</a:t>
            </a:r>
            <a:r>
              <a:rPr lang="cs-CZ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21175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416050"/>
            <a:ext cx="6096000" cy="4572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Výsledky #92121 pilová nestabilita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97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02" y="797851"/>
            <a:ext cx="7525593" cy="564419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#92292 LH přechod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95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7329" y="1417264"/>
            <a:ext cx="7794000" cy="670501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1</a:t>
            </a:fld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4"/>
          </p:nvPr>
        </p:nvSpPr>
        <p:spPr>
          <a:xfrm>
            <a:off x="1957329" y="2406480"/>
            <a:ext cx="4702963" cy="2641941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Tomografie stručně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Vytvořené nástroje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Analýza výsledků</a:t>
            </a:r>
          </a:p>
        </p:txBody>
      </p:sp>
    </p:spTree>
    <p:extLst>
      <p:ext uri="{BB962C8B-B14F-4D97-AF65-F5344CB8AC3E}">
        <p14:creationId xmlns:p14="http://schemas.microsoft.com/office/powerpoint/2010/main" val="4116248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Ukázka uživatelského rozhraní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Popis metod srovnání výsledků z více diagnostik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Analýza několika typů výbojů</a:t>
            </a:r>
          </a:p>
        </p:txBody>
      </p:sp>
    </p:spTree>
    <p:extLst>
      <p:ext uri="{BB962C8B-B14F-4D97-AF65-F5344CB8AC3E}">
        <p14:creationId xmlns:p14="http://schemas.microsoft.com/office/powerpoint/2010/main" val="218100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1108575" y="2425223"/>
            <a:ext cx="7736694" cy="1446663"/>
          </a:xfrm>
        </p:spPr>
        <p:txBody>
          <a:bodyPr/>
          <a:lstStyle/>
          <a:p>
            <a:pPr algn="ctr"/>
            <a:r>
              <a:rPr lang="cs-CZ" sz="4400" dirty="0"/>
              <a:t>Přílohy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219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Zpracované výboje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Hybridní scénáře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Uvolnění nečistot laserem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Napouštění dusíku a neonu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L mód s divertorem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Rozmítání kontaktních bodů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Limiterová</a:t>
            </a:r>
            <a:r>
              <a:rPr lang="cs-CZ" dirty="0"/>
              <a:t> konfigurace</a:t>
            </a:r>
          </a:p>
        </p:txBody>
      </p:sp>
    </p:spTree>
    <p:extLst>
      <p:ext uri="{BB962C8B-B14F-4D97-AF65-F5344CB8AC3E}">
        <p14:creationId xmlns:p14="http://schemas.microsoft.com/office/powerpoint/2010/main" val="1614989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399" y="298450"/>
            <a:ext cx="4392345" cy="6057899"/>
          </a:xfr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6064165" y="6048572"/>
            <a:ext cx="2707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[Jan Mlynář – habilitační práce]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879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386" y="1873106"/>
            <a:ext cx="4467225" cy="657225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394" y="2647084"/>
            <a:ext cx="6905625" cy="109537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5920" y="3859212"/>
            <a:ext cx="6124575" cy="1104900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607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81" y="1143285"/>
            <a:ext cx="6095238" cy="4571429"/>
          </a:xfr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928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71" y="2730500"/>
            <a:ext cx="5995858" cy="3552825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Vliv volby regularizační matice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25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Řídicí parametry</a:t>
            </a:r>
          </a:p>
        </p:txBody>
      </p:sp>
    </p:spTree>
    <p:extLst>
      <p:ext uri="{BB962C8B-B14F-4D97-AF65-F5344CB8AC3E}">
        <p14:creationId xmlns:p14="http://schemas.microsoft.com/office/powerpoint/2010/main" val="2372991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2980668"/>
            <a:ext cx="7794625" cy="3052489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Vliv počtu opakování hlavní smyčky algoritmu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26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Řídicí parametry</a:t>
            </a:r>
          </a:p>
        </p:txBody>
      </p:sp>
    </p:spTree>
    <p:extLst>
      <p:ext uri="{BB962C8B-B14F-4D97-AF65-F5344CB8AC3E}">
        <p14:creationId xmlns:p14="http://schemas.microsoft.com/office/powerpoint/2010/main" val="2144606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2956258"/>
            <a:ext cx="7794625" cy="3101309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Vliv nastavení odhadu velikosti chyby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27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Řídicí parametry</a:t>
            </a:r>
          </a:p>
        </p:txBody>
      </p:sp>
    </p:spTree>
    <p:extLst>
      <p:ext uri="{BB962C8B-B14F-4D97-AF65-F5344CB8AC3E}">
        <p14:creationId xmlns:p14="http://schemas.microsoft.com/office/powerpoint/2010/main" val="1922697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Barevná kombinace RGB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pic>
        <p:nvPicPr>
          <p:cNvPr id="7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47" y="1691081"/>
            <a:ext cx="6091931" cy="4191801"/>
          </a:xfrm>
          <a:prstGeom prst="rect">
            <a:avLst/>
          </a:prstGeom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3301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2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4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dirty="0"/>
              <a:t>Tomografie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Omezené pozorovací úhly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Nedostatečně určená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Speciální metody řešení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 priori informace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62" y="2152480"/>
            <a:ext cx="3678237" cy="2533355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2100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10"/>
          <p:cNvPicPr>
            <a:picLocks noGrp="1" noChangeAspect="1"/>
          </p:cNvPicPr>
          <p:nvPr>
            <p:ph sz="quarter" idx="1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60" y="1442273"/>
            <a:ext cx="5297939" cy="3973453"/>
          </a:xfr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3</a:t>
            </a:fld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Využití:</a:t>
            </a:r>
            <a:endParaRPr lang="cs-CZ" sz="2000" dirty="0"/>
          </a:p>
          <a:p>
            <a:pPr marL="342900" indent="-342900"/>
            <a:r>
              <a:rPr lang="cs-CZ" sz="2000" dirty="0"/>
              <a:t>Sledování nečistot</a:t>
            </a:r>
          </a:p>
          <a:p>
            <a:pPr marL="342900" indent="-342900"/>
            <a:r>
              <a:rPr lang="cs-CZ" sz="2000" dirty="0"/>
              <a:t>Pozorování nestabilit</a:t>
            </a:r>
          </a:p>
          <a:p>
            <a:pPr marL="342900" indent="-342900"/>
            <a:r>
              <a:rPr lang="cs-CZ" sz="2000" dirty="0"/>
              <a:t>Ověření teorie a modelů</a:t>
            </a:r>
          </a:p>
        </p:txBody>
      </p:sp>
    </p:spTree>
    <p:extLst>
      <p:ext uri="{BB962C8B-B14F-4D97-AF65-F5344CB8AC3E}">
        <p14:creationId xmlns:p14="http://schemas.microsoft.com/office/powerpoint/2010/main" val="184996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0CB1BE-FEA8-440E-84DB-7E645C6E2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JET tokamak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7B334C8-9B70-4995-8C6C-785771F45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A9A0BA-7CB3-4078-A894-514A33C08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D087FC-7036-47CE-9064-E2175A51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54452C4-4A4A-4A45-BD91-B101099659E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 err="1"/>
              <a:t>Culham</a:t>
            </a:r>
            <a:r>
              <a:rPr lang="cs-CZ" dirty="0"/>
              <a:t>, Anglie</a:t>
            </a:r>
          </a:p>
          <a:p>
            <a:r>
              <a:rPr lang="cs-CZ" dirty="0"/>
              <a:t>Rok zprovoznění 1984</a:t>
            </a:r>
          </a:p>
          <a:p>
            <a:r>
              <a:rPr lang="cs-CZ" dirty="0"/>
              <a:t>Hlavní poloměr: 2.96 m</a:t>
            </a:r>
          </a:p>
          <a:p>
            <a:r>
              <a:rPr lang="cs-CZ" dirty="0"/>
              <a:t>Objem plazmatu: 100 m</a:t>
            </a:r>
            <a:r>
              <a:rPr lang="cs-CZ" baseline="30000" dirty="0"/>
              <a:t>3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Tomografické diagnostiky</a:t>
            </a:r>
          </a:p>
          <a:p>
            <a:r>
              <a:rPr lang="cs-CZ" dirty="0"/>
              <a:t>Bolometry</a:t>
            </a:r>
          </a:p>
          <a:p>
            <a:r>
              <a:rPr lang="cs-CZ" dirty="0"/>
              <a:t>Neutronové detektory</a:t>
            </a:r>
          </a:p>
          <a:p>
            <a:r>
              <a:rPr lang="cs-CZ" dirty="0"/>
              <a:t>Měkké rentgeny</a:t>
            </a:r>
          </a:p>
        </p:txBody>
      </p:sp>
      <p:pic>
        <p:nvPicPr>
          <p:cNvPr id="1026" name="Picture 2" descr="VÃ½sledek obrÃ¡zku pro jet tokamak">
            <a:extLst>
              <a:ext uri="{FF2B5EF4-FFF2-40B4-BE49-F238E27FC236}">
                <a16:creationId xmlns:a16="http://schemas.microsoft.com/office/drawing/2014/main" id="{2B6F8264-A5FE-421F-8C02-507C0B8BA583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78" y="2360141"/>
            <a:ext cx="4308147" cy="242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20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Grafické uživatelské rozhraní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t>5</a:t>
            </a:fld>
            <a:endParaRPr lang="cs-CZ"/>
          </a:p>
        </p:txBody>
      </p:sp>
      <p:sp>
        <p:nvSpPr>
          <p:cNvPr id="10" name="Zástupný symbol pro text 9"/>
          <p:cNvSpPr>
            <a:spLocks noGrp="1"/>
          </p:cNvSpPr>
          <p:nvPr>
            <p:ph sz="quarter" idx="14"/>
          </p:nvPr>
        </p:nvSpPr>
        <p:spPr/>
        <p:txBody>
          <a:bodyPr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Základní okno pro ovládání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Navázání oken pro zobrazení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Umožňuje upravit funkčnost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30" y="1139079"/>
            <a:ext cx="2229030" cy="4115846"/>
          </a:xfrm>
        </p:spPr>
      </p:pic>
    </p:spTree>
    <p:extLst>
      <p:ext uri="{BB962C8B-B14F-4D97-AF65-F5344CB8AC3E}">
        <p14:creationId xmlns:p14="http://schemas.microsoft.com/office/powerpoint/2010/main" val="3394156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847" y="1489075"/>
            <a:ext cx="6091931" cy="4595813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Základní zobrazení rekonstrukce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6437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Celkový v</a:t>
            </a:r>
            <a:r>
              <a:rPr lang="cs-CZ" dirty="0"/>
              <a:t>yzářený </a:t>
            </a:r>
            <a:r>
              <a:rPr lang="cs-CZ" sz="2400" dirty="0"/>
              <a:t>výkon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sz="quarter" idx="14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Bolometry zaznamenávají řádově větší výkon než detektory měkkého rentgenového záření</a:t>
            </a:r>
          </a:p>
        </p:txBody>
      </p:sp>
      <p:pic>
        <p:nvPicPr>
          <p:cNvPr id="18" name="Zástupný symbol pro obsah 17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65" y="1804894"/>
            <a:ext cx="4876661" cy="3657495"/>
          </a:xfrm>
        </p:spPr>
      </p:pic>
    </p:spTree>
    <p:extLst>
      <p:ext uri="{BB962C8B-B14F-4D97-AF65-F5344CB8AC3E}">
        <p14:creationId xmlns:p14="http://schemas.microsoft.com/office/powerpoint/2010/main" val="588226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Celkový v</a:t>
            </a:r>
            <a:r>
              <a:rPr lang="cs-CZ" dirty="0"/>
              <a:t>yzářený </a:t>
            </a:r>
            <a:r>
              <a:rPr lang="cs-CZ" sz="2400" dirty="0"/>
              <a:t>výkon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8.1.2019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Mariánská 2019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EB653-B183-45C3-BE5C-9D88C02687BA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sz="quarter" idx="14"/>
          </p:nvPr>
        </p:nvSpPr>
        <p:spPr>
          <a:xfrm>
            <a:off x="1079999" y="2152481"/>
            <a:ext cx="3467725" cy="38609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Normalizace maximální hodnotou vyzařování v daném intervalu</a:t>
            </a:r>
          </a:p>
        </p:txBody>
      </p:sp>
      <p:pic>
        <p:nvPicPr>
          <p:cNvPr id="18" name="Zástupný symbol pro obsah 17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65" y="1804896"/>
            <a:ext cx="4876661" cy="3657494"/>
          </a:xfrm>
        </p:spPr>
      </p:pic>
    </p:spTree>
    <p:extLst>
      <p:ext uri="{BB962C8B-B14F-4D97-AF65-F5344CB8AC3E}">
        <p14:creationId xmlns:p14="http://schemas.microsoft.com/office/powerpoint/2010/main" val="39294154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CZ.potx" id="{1BD4F44E-F71F-4A14-9EF9-FF6613634235}" vid="{496B007D-76DB-4922-86C8-13F7F6C54EC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PowerPoint_CS</Template>
  <TotalTime>1733</TotalTime>
  <Words>382</Words>
  <Application>Microsoft Office PowerPoint</Application>
  <PresentationFormat>Předvádění na obrazovce (4:3)</PresentationFormat>
  <Paragraphs>179</Paragraphs>
  <Slides>29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Calibri</vt:lpstr>
      <vt:lpstr>Technika</vt:lpstr>
      <vt:lpstr>Technika-Bold</vt:lpstr>
      <vt:lpstr>Arial</vt:lpstr>
      <vt:lpstr>Motiv Office</vt:lpstr>
      <vt:lpstr>Srovnávací analýza tomografických rekonstrukcí z různých diagnostik</vt:lpstr>
      <vt:lpstr>Obsah</vt:lpstr>
      <vt:lpstr>Úvod</vt:lpstr>
      <vt:lpstr>Úvod</vt:lpstr>
      <vt:lpstr>JET tokamak</vt:lpstr>
      <vt:lpstr>Grafické uživatelské rozhraní</vt:lpstr>
      <vt:lpstr>Základní zobrazení rekonstrukce</vt:lpstr>
      <vt:lpstr>Celkový vyzářený výkon</vt:lpstr>
      <vt:lpstr>Celkový vyzářený výkon</vt:lpstr>
      <vt:lpstr>Barevná kombinace RGB</vt:lpstr>
      <vt:lpstr>Vyzářený výkon z oblastí</vt:lpstr>
      <vt:lpstr>Výsledky #92030</vt:lpstr>
      <vt:lpstr>Výsledky #92030 chladnutí</vt:lpstr>
      <vt:lpstr>Výsledky #91718</vt:lpstr>
      <vt:lpstr>Výsledky #91718</vt:lpstr>
      <vt:lpstr>Výsledky #91718</vt:lpstr>
      <vt:lpstr>Výsledky #91718</vt:lpstr>
      <vt:lpstr>Výsledky #92121 pilová nestabilita</vt:lpstr>
      <vt:lpstr>Výsledky #92292 LH přechod</vt:lpstr>
      <vt:lpstr>Závěr</vt:lpstr>
      <vt:lpstr>Přílohy</vt:lpstr>
      <vt:lpstr>Zpracované výboje</vt:lpstr>
      <vt:lpstr>Prezentace aplikace PowerPoint</vt:lpstr>
      <vt:lpstr>Prezentace aplikace PowerPoint</vt:lpstr>
      <vt:lpstr>Prezentace aplikace PowerPoint</vt:lpstr>
      <vt:lpstr>Řídicí parametry</vt:lpstr>
      <vt:lpstr>Řídicí parametry</vt:lpstr>
      <vt:lpstr>Řídicí parametry</vt:lpstr>
      <vt:lpstr>Barevná kombinace RGB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Srovnávací analýza</dc:title>
  <dc:creator>svoboj68</dc:creator>
  <cp:lastModifiedBy>Jakub Svoboda</cp:lastModifiedBy>
  <cp:revision>72</cp:revision>
  <dcterms:created xsi:type="dcterms:W3CDTF">2018-06-03T09:25:48Z</dcterms:created>
  <dcterms:modified xsi:type="dcterms:W3CDTF">2019-01-08T09:27:31Z</dcterms:modified>
</cp:coreProperties>
</file>