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08" r:id="rId2"/>
    <p:sldId id="427" r:id="rId3"/>
    <p:sldId id="575" r:id="rId4"/>
    <p:sldId id="540" r:id="rId5"/>
    <p:sldId id="568" r:id="rId6"/>
    <p:sldId id="545" r:id="rId7"/>
    <p:sldId id="585" r:id="rId8"/>
    <p:sldId id="586" r:id="rId9"/>
    <p:sldId id="576" r:id="rId10"/>
    <p:sldId id="578" r:id="rId11"/>
    <p:sldId id="579" r:id="rId12"/>
    <p:sldId id="580" r:id="rId13"/>
    <p:sldId id="581" r:id="rId14"/>
    <p:sldId id="582" r:id="rId15"/>
    <p:sldId id="583" r:id="rId16"/>
    <p:sldId id="584" r:id="rId17"/>
    <p:sldId id="470" r:id="rId18"/>
    <p:sldId id="546" r:id="rId19"/>
    <p:sldId id="566" r:id="rId20"/>
    <p:sldId id="567" r:id="rId21"/>
  </p:sldIdLst>
  <p:sldSz cx="9144000" cy="6858000" type="screen4x3"/>
  <p:notesSz cx="6794500" cy="992187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5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gi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FF99"/>
    <a:srgbClr val="FFCC00"/>
    <a:srgbClr val="FF9933"/>
    <a:srgbClr val="FFCCCC"/>
    <a:srgbClr val="BBE0E3"/>
    <a:srgbClr val="99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765" autoAdjust="0"/>
  </p:normalViewPr>
  <p:slideViewPr>
    <p:cSldViewPr snapToGrid="0">
      <p:cViewPr varScale="1">
        <p:scale>
          <a:sx n="68" d="100"/>
          <a:sy n="68" d="100"/>
        </p:scale>
        <p:origin x="540" y="66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1860" y="-84"/>
      </p:cViewPr>
      <p:guideLst>
        <p:guide orient="horz" pos="3125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806" tIns="45903" rIns="91806" bIns="45903" numCol="1" anchor="t" anchorCtr="0" compatLnSpc="1">
            <a:prstTxWarp prst="textNoShape">
              <a:avLst/>
            </a:prstTxWarp>
          </a:bodyPr>
          <a:lstStyle>
            <a:lvl1pPr algn="l" defTabSz="917575" eaLnBrk="1" hangingPunct="1">
              <a:defRPr sz="1200" b="0"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8575" y="0"/>
            <a:ext cx="291782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806" tIns="45903" rIns="91806" bIns="45903" numCol="1" anchor="t" anchorCtr="0" compatLnSpc="1">
            <a:prstTxWarp prst="textNoShape">
              <a:avLst/>
            </a:prstTxWarp>
          </a:bodyPr>
          <a:lstStyle>
            <a:lvl1pPr algn="r" defTabSz="917575" eaLnBrk="1" hangingPunct="1">
              <a:defRPr sz="1200" b="0"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254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6888"/>
            <a:ext cx="291782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806" tIns="45903" rIns="91806" bIns="45903" numCol="1" anchor="b" anchorCtr="0" compatLnSpc="1">
            <a:prstTxWarp prst="textNoShape">
              <a:avLst/>
            </a:prstTxWarp>
          </a:bodyPr>
          <a:lstStyle>
            <a:lvl1pPr algn="l" defTabSz="917575" eaLnBrk="1" hangingPunct="1">
              <a:defRPr sz="1200" b="0"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254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8575" y="9386888"/>
            <a:ext cx="291782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806" tIns="45903" rIns="91806" bIns="45903" numCol="1" anchor="b" anchorCtr="0" compatLnSpc="1">
            <a:prstTxWarp prst="textNoShape">
              <a:avLst/>
            </a:prstTxWarp>
          </a:bodyPr>
          <a:lstStyle>
            <a:lvl1pPr algn="r" defTabSz="917575" eaLnBrk="1" hangingPunct="1">
              <a:defRPr sz="1200" b="0"/>
            </a:lvl1pPr>
          </a:lstStyle>
          <a:p>
            <a:pPr>
              <a:defRPr/>
            </a:pPr>
            <a:fld id="{1D1CE1F1-960C-4FE1-BCDB-2BC5BEE291C9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421609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806" tIns="45903" rIns="91806" bIns="45903" numCol="1" anchor="t" anchorCtr="0" compatLnSpc="1">
            <a:prstTxWarp prst="textNoShape">
              <a:avLst/>
            </a:prstTxWarp>
          </a:bodyPr>
          <a:lstStyle>
            <a:lvl1pPr algn="l" defTabSz="917575" eaLnBrk="1" hangingPunct="1">
              <a:defRPr sz="1200" b="0"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8575" y="0"/>
            <a:ext cx="291782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806" tIns="45903" rIns="91806" bIns="45903" numCol="1" anchor="t" anchorCtr="0" compatLnSpc="1">
            <a:prstTxWarp prst="textNoShape">
              <a:avLst/>
            </a:prstTxWarp>
          </a:bodyPr>
          <a:lstStyle>
            <a:lvl1pPr algn="r" defTabSz="917575" eaLnBrk="1" hangingPunct="1">
              <a:defRPr sz="1200" b="0"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63588"/>
            <a:ext cx="4987925" cy="3740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7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0750" y="4732338"/>
            <a:ext cx="4991100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806" tIns="45903" rIns="91806" bIns="459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257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6888"/>
            <a:ext cx="291782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806" tIns="45903" rIns="91806" bIns="45903" numCol="1" anchor="b" anchorCtr="0" compatLnSpc="1">
            <a:prstTxWarp prst="textNoShape">
              <a:avLst/>
            </a:prstTxWarp>
          </a:bodyPr>
          <a:lstStyle>
            <a:lvl1pPr algn="l" defTabSz="917575" eaLnBrk="1" hangingPunct="1">
              <a:defRPr sz="1200" b="0"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257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8575" y="9386888"/>
            <a:ext cx="291782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806" tIns="45903" rIns="91806" bIns="45903" numCol="1" anchor="b" anchorCtr="0" compatLnSpc="1">
            <a:prstTxWarp prst="textNoShape">
              <a:avLst/>
            </a:prstTxWarp>
          </a:bodyPr>
          <a:lstStyle>
            <a:lvl1pPr algn="r" defTabSz="917575" eaLnBrk="1" hangingPunct="1">
              <a:defRPr sz="1200" b="0"/>
            </a:lvl1pPr>
          </a:lstStyle>
          <a:p>
            <a:pPr>
              <a:defRPr/>
            </a:pPr>
            <a:fld id="{58ECAE63-E155-4BF7-BE9F-C44FED000506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9025810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125" indent="-287338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7763" indent="-230188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6550" indent="-230188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5338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2538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738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6938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4138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18D944-027F-44FA-9B68-089DA9C622DC}" type="slidenum">
              <a:rPr lang="cs-CZ" altLang="en-US" smtClean="0"/>
              <a:pPr>
                <a:spcBef>
                  <a:spcPct val="0"/>
                </a:spcBef>
              </a:pPr>
              <a:t>1</a:t>
            </a:fld>
            <a:endParaRPr lang="cs-CZ" alt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872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125" indent="-287338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7763" indent="-230188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6550" indent="-230188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5338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2538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738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6938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4138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459A71-DBF1-44C8-A836-20BF0C9AD55F}" type="slidenum">
              <a:rPr lang="cs-CZ" altLang="en-US" smtClean="0"/>
              <a:pPr>
                <a:spcBef>
                  <a:spcPct val="0"/>
                </a:spcBef>
              </a:pPr>
              <a:t>2</a:t>
            </a:fld>
            <a:endParaRPr lang="cs-CZ" altLang="en-US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59350" cy="3719512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3288"/>
            <a:ext cx="4981575" cy="4464050"/>
          </a:xfrm>
          <a:noFill/>
        </p:spPr>
        <p:txBody>
          <a:bodyPr/>
          <a:lstStyle/>
          <a:p>
            <a:pPr eaLnBrk="1" hangingPunct="1"/>
            <a:endParaRPr lang="cs-CZ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339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38575" y="9386888"/>
            <a:ext cx="291782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06" tIns="45903" rIns="91806" bIns="45903" anchor="b"/>
          <a:lstStyle>
            <a:lvl1pPr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8B6B983-BA00-45BA-B7A3-33F026EAD243}" type="slidenum">
              <a:rPr lang="cs-CZ" altLang="cs-CZ" b="0"/>
              <a:pPr algn="r" eaLnBrk="1" hangingPunct="1">
                <a:spcBef>
                  <a:spcPct val="0"/>
                </a:spcBef>
              </a:pPr>
              <a:t>8</a:t>
            </a:fld>
            <a:endParaRPr lang="cs-CZ" altLang="cs-CZ" b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138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125" indent="-287338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7763" indent="-230188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6550" indent="-230188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5338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2538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738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6938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4138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A1B2A73-5441-43F0-97A2-C16122D6DFFE}" type="slidenum">
              <a:rPr lang="cs-CZ" altLang="en-US" smtClean="0"/>
              <a:pPr>
                <a:spcBef>
                  <a:spcPct val="0"/>
                </a:spcBef>
              </a:pPr>
              <a:t>17</a:t>
            </a:fld>
            <a:endParaRPr lang="cs-CZ" alt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113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7F1E9-1592-4B18-9CC8-AC8D9C67FEC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85468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BC09F-AEC3-4373-BBE4-A84C5168EDC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0412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78600" y="130175"/>
            <a:ext cx="2108200" cy="603567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250825" y="130175"/>
            <a:ext cx="6175375" cy="603567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83883-AEEC-49E8-999E-EDCC649C91D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7278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ytuł, tekst i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0825" y="130175"/>
            <a:ext cx="8229600" cy="56197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836613"/>
            <a:ext cx="4038600" cy="532923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obiektu clipart 3"/>
          <p:cNvSpPr>
            <a:spLocks noGrp="1"/>
          </p:cNvSpPr>
          <p:nvPr>
            <p:ph type="clipArt" sz="half" idx="2"/>
          </p:nvPr>
        </p:nvSpPr>
        <p:spPr>
          <a:xfrm>
            <a:off x="4648200" y="836613"/>
            <a:ext cx="4038600" cy="5329237"/>
          </a:xfrm>
        </p:spPr>
        <p:txBody>
          <a:bodyPr/>
          <a:lstStyle/>
          <a:p>
            <a:pPr lvl="0"/>
            <a:endParaRPr lang="pl-PL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6EDFA-F274-47DC-BE44-8180E61A1AE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7151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0825" y="130175"/>
            <a:ext cx="8229600" cy="5619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836613"/>
            <a:ext cx="4038600" cy="532923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836613"/>
            <a:ext cx="4038600" cy="532923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E7EEC-F07F-4EB7-B526-3651F62BEA7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14316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39336-71D2-4AA2-AAF6-291682D4367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19820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56BE2-06E1-48AC-858E-6C1F56B3053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94072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836613"/>
            <a:ext cx="4038600" cy="5329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836613"/>
            <a:ext cx="4038600" cy="5329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79A0A-AABE-4941-8C27-AB65FA40B6C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24902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103E1-B77D-4A61-97ED-271C40AFD4B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88543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95F78-DBC3-4EBA-A965-9866CF7E56B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50841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C488D-F891-4EEA-960F-1DB79F0D396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1732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A69E3-4AEB-4653-8D6D-1A4F5FF789A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3916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7209E-D0BC-45DD-AF22-DE8CF2CF5B9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06586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30175"/>
            <a:ext cx="82296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36613"/>
            <a:ext cx="8229600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925" y="6597650"/>
            <a:ext cx="83534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1340E2C6-3F82-4D19-9F83-6FD45E7307D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1031" name="Picture 7" descr="ipp2-b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725" y="219075"/>
            <a:ext cx="8953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9"/>
          <p:cNvSpPr>
            <a:spLocks noChangeArrowheads="1"/>
          </p:cNvSpPr>
          <p:nvPr userDrawn="1"/>
        </p:nvSpPr>
        <p:spPr bwMode="auto">
          <a:xfrm>
            <a:off x="323850" y="692150"/>
            <a:ext cx="6553200" cy="730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0000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it-IT" altLang="en-US" b="0" smtClean="0">
              <a:solidFill>
                <a:srgbClr val="0000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0000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0000FF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0000FF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0000FF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0000FF"/>
          </a:solidFill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i="1">
          <a:solidFill>
            <a:srgbClr val="0000FF"/>
          </a:solidFill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i="1">
          <a:solidFill>
            <a:srgbClr val="0000FF"/>
          </a:solidFill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i="1">
          <a:solidFill>
            <a:srgbClr val="0000FF"/>
          </a:solidFill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i="1">
          <a:solidFill>
            <a:srgbClr val="0000FF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37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9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3675" y="101936"/>
            <a:ext cx="7796439" cy="588962"/>
          </a:xfrm>
        </p:spPr>
        <p:txBody>
          <a:bodyPr/>
          <a:lstStyle/>
          <a:p>
            <a:pPr algn="ctr" eaLnBrk="1" hangingPunct="1"/>
            <a:r>
              <a:rPr lang="cs-CZ" altLang="en-US" sz="2400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Jak dosáhnout kvalitní výboj  </a:t>
            </a:r>
            <a:r>
              <a:rPr lang="cs-CZ" altLang="en-US" sz="2400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na tokamaku </a:t>
            </a:r>
            <a:r>
              <a:rPr lang="en-IE" altLang="en-US" sz="2400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GOLEM</a:t>
            </a:r>
          </a:p>
        </p:txBody>
      </p:sp>
      <p:sp>
        <p:nvSpPr>
          <p:cNvPr id="4099" name="Rectangle 7"/>
          <p:cNvSpPr>
            <a:spLocks noChangeArrowheads="1"/>
          </p:cNvSpPr>
          <p:nvPr/>
        </p:nvSpPr>
        <p:spPr bwMode="auto">
          <a:xfrm>
            <a:off x="193675" y="6186488"/>
            <a:ext cx="30638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err="1" smtClean="0">
                <a:solidFill>
                  <a:schemeClr val="bg2"/>
                </a:solidFill>
                <a:latin typeface="Verdana" panose="020B0604030504040204" pitchFamily="34" charset="0"/>
              </a:rPr>
              <a:t>Marianska</a:t>
            </a:r>
            <a:r>
              <a:rPr lang="en-IE" altLang="en-US" sz="1400" dirty="0" smtClean="0">
                <a:solidFill>
                  <a:schemeClr val="bg2"/>
                </a:solidFill>
                <a:latin typeface="Verdana" panose="020B0604030504040204" pitchFamily="34" charset="0"/>
              </a:rPr>
              <a:t>, </a:t>
            </a:r>
            <a:r>
              <a:rPr lang="cs-CZ" altLang="en-US" sz="1400" dirty="0" smtClean="0">
                <a:solidFill>
                  <a:schemeClr val="bg2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400" dirty="0" smtClean="0">
                <a:solidFill>
                  <a:schemeClr val="bg2"/>
                </a:solidFill>
                <a:latin typeface="Verdana" panose="020B0604030504040204" pitchFamily="34" charset="0"/>
              </a:rPr>
              <a:t>January,</a:t>
            </a:r>
            <a:r>
              <a:rPr lang="en-IE" altLang="en-US" sz="1400" dirty="0" smtClean="0">
                <a:solidFill>
                  <a:schemeClr val="bg2"/>
                </a:solidFill>
                <a:latin typeface="Verdana" panose="020B0604030504040204" pitchFamily="34" charset="0"/>
              </a:rPr>
              <a:t> </a:t>
            </a:r>
            <a:r>
              <a:rPr lang="en-IE" altLang="en-US" sz="1400" dirty="0">
                <a:solidFill>
                  <a:schemeClr val="bg2"/>
                </a:solidFill>
                <a:latin typeface="Verdana" panose="020B0604030504040204" pitchFamily="34" charset="0"/>
              </a:rPr>
              <a:t>20</a:t>
            </a:r>
            <a:r>
              <a:rPr lang="cs-CZ" altLang="en-US" sz="1400" dirty="0" smtClean="0">
                <a:solidFill>
                  <a:schemeClr val="bg2"/>
                </a:solidFill>
                <a:latin typeface="Verdana" panose="020B0604030504040204" pitchFamily="34" charset="0"/>
              </a:rPr>
              <a:t>1</a:t>
            </a:r>
            <a:r>
              <a:rPr lang="en-US" altLang="en-US" sz="1400" dirty="0" smtClean="0">
                <a:solidFill>
                  <a:schemeClr val="bg2"/>
                </a:solidFill>
                <a:latin typeface="Verdana" panose="020B0604030504040204" pitchFamily="34" charset="0"/>
              </a:rPr>
              <a:t>9</a:t>
            </a:r>
            <a:endParaRPr lang="en-IE" altLang="en-US" sz="14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4100" name="Text Box 9"/>
          <p:cNvSpPr txBox="1">
            <a:spLocks noChangeArrowheads="1"/>
          </p:cNvSpPr>
          <p:nvPr/>
        </p:nvSpPr>
        <p:spPr bwMode="auto">
          <a:xfrm>
            <a:off x="433161" y="1331325"/>
            <a:ext cx="8154988" cy="235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sz="2000" dirty="0" err="1"/>
              <a:t>Vojtech</a:t>
            </a:r>
            <a:r>
              <a:rPr lang="en-GB" sz="2000" dirty="0"/>
              <a:t> </a:t>
            </a:r>
            <a:r>
              <a:rPr lang="en-GB" sz="2000" dirty="0" smtClean="0"/>
              <a:t>Svoboda, </a:t>
            </a:r>
            <a:r>
              <a:rPr lang="en-GB" sz="2000" dirty="0"/>
              <a:t>Maya Zhekova</a:t>
            </a:r>
            <a:r>
              <a:rPr lang="en-GB" sz="2000" baseline="30000" dirty="0"/>
              <a:t>2</a:t>
            </a:r>
            <a:r>
              <a:rPr lang="en-GB" sz="2000" dirty="0"/>
              <a:t>, </a:t>
            </a:r>
            <a:r>
              <a:rPr lang="en-GB" sz="2000" dirty="0" err="1"/>
              <a:t>Miglena</a:t>
            </a:r>
            <a:r>
              <a:rPr lang="en-GB" sz="2000" dirty="0"/>
              <a:t> </a:t>
            </a:r>
            <a:r>
              <a:rPr lang="en-GB" sz="2000" dirty="0" smtClean="0"/>
              <a:t>Dimitrova</a:t>
            </a:r>
            <a:r>
              <a:rPr lang="en-GB" sz="2000" baseline="30000" dirty="0" smtClean="0"/>
              <a:t>5</a:t>
            </a:r>
            <a:r>
              <a:rPr lang="en-GB" sz="2000" dirty="0"/>
              <a:t>, </a:t>
            </a:r>
            <a:r>
              <a:rPr lang="en-GB" sz="2000" dirty="0" err="1"/>
              <a:t>Plamena</a:t>
            </a:r>
            <a:r>
              <a:rPr lang="en-GB" sz="2000" dirty="0"/>
              <a:t> Marinova</a:t>
            </a:r>
            <a:r>
              <a:rPr lang="en-GB" sz="2000" baseline="30000" dirty="0"/>
              <a:t>3</a:t>
            </a:r>
            <a:r>
              <a:rPr lang="en-GB" sz="2000" dirty="0"/>
              <a:t>, Ales Podolník</a:t>
            </a:r>
            <a:r>
              <a:rPr lang="en-GB" sz="2000" baseline="30000" dirty="0"/>
              <a:t>5</a:t>
            </a:r>
            <a:r>
              <a:rPr lang="en-GB" sz="2000" dirty="0"/>
              <a:t>, </a:t>
            </a:r>
            <a:r>
              <a:rPr lang="en-GB" sz="2000" u="sng" dirty="0"/>
              <a:t>Jan </a:t>
            </a:r>
            <a:r>
              <a:rPr lang="en-GB" sz="2000" u="sng" dirty="0" smtClean="0"/>
              <a:t>Stockel</a:t>
            </a:r>
            <a:r>
              <a:rPr lang="en-GB" sz="2000" baseline="30000" dirty="0"/>
              <a:t>5</a:t>
            </a:r>
            <a:endParaRPr lang="cs-CZ" sz="2000" u="sng" dirty="0" smtClean="0"/>
          </a:p>
          <a:p>
            <a:pPr algn="ctr" eaLnBrk="1" hangingPunct="1">
              <a:buFontTx/>
              <a:buNone/>
            </a:pPr>
            <a:endParaRPr lang="cs-CZ" altLang="en-US" sz="2000" u="sng" dirty="0">
              <a:latin typeface="Arial" panose="020B0604020202020204" pitchFamily="34" charset="0"/>
            </a:endParaRPr>
          </a:p>
          <a:p>
            <a:pPr>
              <a:buNone/>
            </a:pPr>
            <a:r>
              <a:rPr lang="en-GB" sz="1800" baseline="30000" dirty="0" smtClean="0"/>
              <a:t>1</a:t>
            </a:r>
            <a:r>
              <a:rPr lang="en-GB" sz="1800" dirty="0" smtClean="0"/>
              <a:t>F</a:t>
            </a:r>
            <a:r>
              <a:rPr lang="cs-CZ" sz="1800" dirty="0" smtClean="0"/>
              <a:t>JFI, </a:t>
            </a:r>
            <a:r>
              <a:rPr lang="en-GB" sz="1800" dirty="0" smtClean="0"/>
              <a:t>Czech </a:t>
            </a:r>
            <a:r>
              <a:rPr lang="en-GB" sz="1800" dirty="0"/>
              <a:t>Republic</a:t>
            </a:r>
            <a:endParaRPr lang="cs-CZ" sz="1800" dirty="0"/>
          </a:p>
          <a:p>
            <a:pPr>
              <a:buNone/>
            </a:pPr>
            <a:r>
              <a:rPr lang="en-US" sz="1800" baseline="30000" dirty="0"/>
              <a:t>2</a:t>
            </a:r>
            <a:r>
              <a:rPr lang="en-US" sz="1800" dirty="0"/>
              <a:t>Faculty of Physics, Sofia </a:t>
            </a:r>
            <a:r>
              <a:rPr lang="cs-CZ" sz="1800" dirty="0" smtClean="0"/>
              <a:t> </a:t>
            </a:r>
            <a:r>
              <a:rPr lang="en-US" sz="1800" dirty="0" smtClean="0"/>
              <a:t>University, </a:t>
            </a:r>
            <a:r>
              <a:rPr lang="en-US" sz="1800" dirty="0"/>
              <a:t>Bulgaria              </a:t>
            </a:r>
            <a:endParaRPr lang="cs-CZ" sz="1800" dirty="0" smtClean="0"/>
          </a:p>
          <a:p>
            <a:pPr>
              <a:buNone/>
            </a:pPr>
            <a:r>
              <a:rPr lang="en-US" sz="1800" baseline="30000" dirty="0" smtClean="0"/>
              <a:t>3</a:t>
            </a:r>
            <a:r>
              <a:rPr lang="en-US" sz="1800" dirty="0" smtClean="0"/>
              <a:t>University </a:t>
            </a:r>
            <a:r>
              <a:rPr lang="en-US" sz="1800" dirty="0"/>
              <a:t>of </a:t>
            </a:r>
            <a:r>
              <a:rPr lang="en-US" sz="1800" dirty="0" smtClean="0"/>
              <a:t>Forestry, </a:t>
            </a:r>
            <a:r>
              <a:rPr lang="en-US" sz="1800" dirty="0"/>
              <a:t>Sofia, Bulgaria                                     </a:t>
            </a:r>
            <a:r>
              <a:rPr lang="en-US" sz="1800" dirty="0" smtClean="0"/>
              <a:t> </a:t>
            </a:r>
            <a:r>
              <a:rPr lang="en-US" sz="1800" baseline="30000" dirty="0" smtClean="0"/>
              <a:t>5</a:t>
            </a:r>
            <a:r>
              <a:rPr lang="cs-CZ" sz="1800" dirty="0" smtClean="0"/>
              <a:t>ÚFP </a:t>
            </a:r>
            <a:r>
              <a:rPr lang="cs-CZ" sz="1800" dirty="0"/>
              <a:t>AV </a:t>
            </a:r>
            <a:r>
              <a:rPr lang="cs-CZ" sz="1800" dirty="0" smtClean="0"/>
              <a:t>ČR</a:t>
            </a:r>
            <a:endParaRPr lang="cs-CZ" sz="1800" dirty="0"/>
          </a:p>
        </p:txBody>
      </p:sp>
      <p:sp>
        <p:nvSpPr>
          <p:cNvPr id="4101" name="Text Box 10"/>
          <p:cNvSpPr txBox="1">
            <a:spLocks noChangeArrowheads="1"/>
          </p:cNvSpPr>
          <p:nvPr/>
        </p:nvSpPr>
        <p:spPr bwMode="auto">
          <a:xfrm>
            <a:off x="862388" y="4235917"/>
            <a:ext cx="7117846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57150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u="sng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cs-CZ" altLang="en-US" sz="2000" dirty="0" smtClean="0">
                <a:latin typeface="Arial" panose="020B0604020202020204" pitchFamily="34" charset="0"/>
              </a:rPr>
              <a:t>Výsledky</a:t>
            </a:r>
            <a:r>
              <a:rPr lang="cs-CZ" altLang="en-US" sz="2000" dirty="0" smtClean="0">
                <a:latin typeface="Arial" panose="020B0604020202020204" pitchFamily="34" charset="0"/>
              </a:rPr>
              <a:t> </a:t>
            </a:r>
            <a:r>
              <a:rPr lang="cs-CZ" altLang="en-US" sz="2000" dirty="0" smtClean="0">
                <a:latin typeface="Arial" panose="020B0604020202020204" pitchFamily="34" charset="0"/>
              </a:rPr>
              <a:t>experimentu </a:t>
            </a:r>
            <a:r>
              <a:rPr lang="cs-CZ" altLang="en-US" sz="2000" dirty="0" smtClean="0">
                <a:latin typeface="Arial" panose="020B0604020202020204" pitchFamily="34" charset="0"/>
              </a:rPr>
              <a:t>z </a:t>
            </a:r>
            <a:r>
              <a:rPr lang="cs-CZ" altLang="en-US" sz="2000" dirty="0">
                <a:latin typeface="Arial" panose="020B0604020202020204" pitchFamily="34" charset="0"/>
              </a:rPr>
              <a:t>W</a:t>
            </a:r>
            <a:r>
              <a:rPr lang="en-US" altLang="en-US" sz="2000" dirty="0" err="1" smtClean="0">
                <a:latin typeface="Arial" panose="020B0604020202020204" pitchFamily="34" charset="0"/>
              </a:rPr>
              <a:t>orkshop</a:t>
            </a:r>
            <a:r>
              <a:rPr lang="cs-CZ" altLang="en-US" sz="2000" dirty="0" smtClean="0">
                <a:latin typeface="Arial" panose="020B0604020202020204" pitchFamily="34" charset="0"/>
              </a:rPr>
              <a:t>u</a:t>
            </a:r>
            <a:r>
              <a:rPr lang="en-US" altLang="en-US" sz="2000" dirty="0" smtClean="0">
                <a:latin typeface="Arial" panose="020B0604020202020204" pitchFamily="34" charset="0"/>
              </a:rPr>
              <a:t> </a:t>
            </a:r>
            <a:r>
              <a:rPr lang="cs-CZ" altLang="en-US" sz="2000" dirty="0" smtClean="0">
                <a:latin typeface="Arial" panose="020B0604020202020204" pitchFamily="34" charset="0"/>
              </a:rPr>
              <a:t>v </a:t>
            </a:r>
            <a:r>
              <a:rPr lang="cs-CZ" altLang="en-US" sz="2000" dirty="0" err="1" smtClean="0">
                <a:latin typeface="Arial" panose="020B0604020202020204" pitchFamily="34" charset="0"/>
              </a:rPr>
              <a:t>Kitenu</a:t>
            </a:r>
            <a:r>
              <a:rPr lang="cs-CZ" altLang="en-US" sz="2000" dirty="0" smtClean="0">
                <a:latin typeface="Arial" panose="020B0604020202020204" pitchFamily="34" charset="0"/>
              </a:rPr>
              <a:t>, Bulharsko </a:t>
            </a:r>
            <a:endParaRPr lang="cs-CZ" altLang="en-US" sz="2000" dirty="0" smtClean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cs-CZ" altLang="en-US" sz="2000" dirty="0" smtClean="0">
                <a:latin typeface="Arial" panose="020B0604020202020204" pitchFamily="34" charset="0"/>
              </a:rPr>
              <a:t>Odkud se</a:t>
            </a:r>
            <a:r>
              <a:rPr lang="en-US" altLang="en-US" sz="2000" dirty="0" smtClean="0">
                <a:latin typeface="Arial" panose="020B0604020202020204" pitchFamily="34" charset="0"/>
              </a:rPr>
              <a:t> </a:t>
            </a:r>
            <a:r>
              <a:rPr lang="cs-CZ" altLang="en-US" sz="2000" dirty="0" smtClean="0">
                <a:latin typeface="Arial" panose="020B0604020202020204" pitchFamily="34" charset="0"/>
              </a:rPr>
              <a:t>vzdáleně operoval tokamak </a:t>
            </a:r>
            <a:r>
              <a:rPr lang="en-US" altLang="en-US" sz="2000" dirty="0" smtClean="0">
                <a:latin typeface="Arial" panose="020B0604020202020204" pitchFamily="34" charset="0"/>
              </a:rPr>
              <a:t>GOLEM</a:t>
            </a:r>
            <a:endParaRPr lang="cs-CZ" altLang="en-US" sz="2000" dirty="0" smtClean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cs-CZ" altLang="en-US" sz="20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cs-CZ" altLang="en-US" sz="2000" smtClean="0">
                <a:solidFill>
                  <a:srgbClr val="FF0000"/>
                </a:solidFill>
                <a:latin typeface="Arial" panose="020B0604020202020204" pitchFamily="34" charset="0"/>
              </a:rPr>
              <a:t>Vřele doporučuji </a:t>
            </a:r>
            <a:r>
              <a:rPr lang="cs-CZ" altLang="en-US" sz="2000" dirty="0" smtClean="0">
                <a:solidFill>
                  <a:srgbClr val="FF0000"/>
                </a:solidFill>
                <a:latin typeface="Arial" panose="020B0604020202020204" pitchFamily="34" charset="0"/>
              </a:rPr>
              <a:t>tento workshop navštívit!!</a:t>
            </a:r>
            <a:endParaRPr lang="cs-CZ" altLang="en-US" sz="2000" dirty="0" smtClean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2922814" y="898071"/>
            <a:ext cx="3731079" cy="253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ek 2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685800" y="3437164"/>
            <a:ext cx="3293155" cy="2849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ek 3" descr="C:\Users\honza\AppData\Local\Temp\_tc\scan-merged\1c-scan2d-merged-p-U_cd-U_bd.png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5214030" y="3628872"/>
            <a:ext cx="3129870" cy="2616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364649" y="244698"/>
            <a:ext cx="7140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>
                <a:solidFill>
                  <a:srgbClr val="0070C0"/>
                </a:solidFill>
              </a:rPr>
              <a:t>Průraz pracovního plynu – </a:t>
            </a:r>
            <a:r>
              <a:rPr lang="cs-CZ" sz="2400" i="1" dirty="0" err="1" smtClean="0">
                <a:solidFill>
                  <a:srgbClr val="0070C0"/>
                </a:solidFill>
              </a:rPr>
              <a:t>Breakdown</a:t>
            </a:r>
            <a:r>
              <a:rPr lang="cs-CZ" sz="2400" i="1" dirty="0" smtClean="0">
                <a:solidFill>
                  <a:srgbClr val="0070C0"/>
                </a:solidFill>
              </a:rPr>
              <a:t> </a:t>
            </a:r>
            <a:r>
              <a:rPr lang="cs-CZ" sz="2400" i="1" dirty="0" err="1" smtClean="0">
                <a:solidFill>
                  <a:srgbClr val="0070C0"/>
                </a:solidFill>
              </a:rPr>
              <a:t>voltage</a:t>
            </a:r>
            <a:endParaRPr lang="cs-CZ" sz="24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280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-106136" y="1153042"/>
            <a:ext cx="5478236" cy="381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3009877" y="203877"/>
            <a:ext cx="2957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err="1" smtClean="0">
                <a:solidFill>
                  <a:srgbClr val="0070C0"/>
                </a:solidFill>
              </a:rPr>
              <a:t>Paschenova</a:t>
            </a:r>
            <a:r>
              <a:rPr lang="cs-CZ" sz="2400" i="1" dirty="0" smtClean="0">
                <a:solidFill>
                  <a:srgbClr val="0070C0"/>
                </a:solidFill>
              </a:rPr>
              <a:t> křivka</a:t>
            </a:r>
            <a:endParaRPr lang="cs-CZ" sz="2400" i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/>
              <p:cNvSpPr/>
              <p:nvPr/>
            </p:nvSpPr>
            <p:spPr>
              <a:xfrm>
                <a:off x="6105978" y="2553216"/>
                <a:ext cx="2115194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2400" dirty="0" smtClean="0"/>
                  <a:t>E</a:t>
                </a:r>
                <a:r>
                  <a:rPr lang="cs-CZ" sz="2400" baseline="-25000" dirty="0" smtClean="0"/>
                  <a:t>BD</a:t>
                </a:r>
                <a:r>
                  <a:rPr lang="cs-CZ" sz="24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𝐵𝑝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𝑙𝑛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𝐴𝑝𝑑</m:t>
                            </m:r>
                          </m:e>
                        </m:d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Obdélní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5978" y="2553216"/>
                <a:ext cx="2115194" cy="657424"/>
              </a:xfrm>
              <a:prstGeom prst="rect">
                <a:avLst/>
              </a:prstGeom>
              <a:blipFill rotWithShape="0">
                <a:blip r:embed="rId3"/>
                <a:stretch>
                  <a:fillRect l="-4611" b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ovéPole 4"/>
          <p:cNvSpPr txBox="1"/>
          <p:nvPr/>
        </p:nvSpPr>
        <p:spPr>
          <a:xfrm>
            <a:off x="594443" y="5061857"/>
            <a:ext cx="7788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E</a:t>
            </a:r>
            <a:r>
              <a:rPr lang="en-US" dirty="0" err="1" smtClean="0"/>
              <a:t>lectric</a:t>
            </a:r>
            <a:r>
              <a:rPr lang="cs-CZ" dirty="0" err="1" smtClean="0"/>
              <a:t>ké</a:t>
            </a:r>
            <a:r>
              <a:rPr lang="cs-CZ" dirty="0" smtClean="0"/>
              <a:t> pole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bd</a:t>
            </a:r>
            <a:r>
              <a:rPr lang="en-US" dirty="0" smtClean="0"/>
              <a:t>=</a:t>
            </a:r>
            <a:r>
              <a:rPr lang="en-US" dirty="0" err="1" smtClean="0"/>
              <a:t>U</a:t>
            </a:r>
            <a:r>
              <a:rPr lang="en-US" baseline="-25000" dirty="0" err="1" smtClean="0"/>
              <a:t>bd</a:t>
            </a:r>
            <a:r>
              <a:rPr lang="en-US" dirty="0" smtClean="0"/>
              <a:t>/2pR [V/m] </a:t>
            </a:r>
            <a:endParaRPr lang="cs-CZ" dirty="0"/>
          </a:p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cs-CZ" dirty="0" smtClean="0">
                <a:solidFill>
                  <a:srgbClr val="0070C0"/>
                </a:solidFill>
              </a:rPr>
              <a:t>Modrá křivka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endParaRPr lang="cs-CZ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>A</a:t>
            </a:r>
            <a:r>
              <a:rPr lang="en-US" dirty="0"/>
              <a:t>= 0.9 [m</a:t>
            </a:r>
            <a:r>
              <a:rPr lang="en-US" baseline="30000" dirty="0"/>
              <a:t>-1</a:t>
            </a:r>
            <a:r>
              <a:rPr lang="en-US" dirty="0"/>
              <a:t>, mPa</a:t>
            </a:r>
            <a:r>
              <a:rPr lang="en-US" baseline="30000" dirty="0"/>
              <a:t>-1</a:t>
            </a:r>
            <a:r>
              <a:rPr lang="en-US" dirty="0"/>
              <a:t>], B = 0.3 V/m/mPa, C = </a:t>
            </a:r>
            <a:r>
              <a:rPr lang="en-US" dirty="0" smtClean="0"/>
              <a:t>1.2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81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4572000" y="1321099"/>
            <a:ext cx="4090307" cy="299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ek 2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443214" y="1560523"/>
            <a:ext cx="3599815" cy="251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2487362" y="195712"/>
            <a:ext cx="3023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>
                <a:solidFill>
                  <a:srgbClr val="0070C0"/>
                </a:solidFill>
              </a:rPr>
              <a:t>Doba trvání výboje</a:t>
            </a:r>
            <a:endParaRPr lang="cs-CZ" sz="2400" i="1" dirty="0">
              <a:solidFill>
                <a:srgbClr val="0070C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51111" y="858604"/>
            <a:ext cx="8131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Červeně</a:t>
            </a:r>
            <a:r>
              <a:rPr lang="cs-CZ" dirty="0" smtClean="0"/>
              <a:t> – „čistá“ komora		</a:t>
            </a:r>
            <a:r>
              <a:rPr lang="cs-CZ" dirty="0" smtClean="0">
                <a:solidFill>
                  <a:srgbClr val="0070C0"/>
                </a:solidFill>
              </a:rPr>
              <a:t>Modře</a:t>
            </a:r>
            <a:r>
              <a:rPr lang="cs-CZ" dirty="0" smtClean="0"/>
              <a:t> – „špinavá“ komora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918947" y="4690996"/>
                <a:ext cx="2785699" cy="4686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GB" i="1">
                        <a:solidFill>
                          <a:srgbClr val="00000A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𝛷</m:t>
                    </m:r>
                    <m:d>
                      <m:dPr>
                        <m:ctrlPr>
                          <a:rPr lang="en-US" i="1">
                            <a:solidFill>
                              <a:srgbClr val="00000A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srgbClr val="00000A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𝑇</m:t>
                        </m:r>
                      </m:e>
                    </m:d>
                    <m:r>
                      <a:rPr lang="en-GB" i="1">
                        <a:solidFill>
                          <a:srgbClr val="00000A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nary>
                      <m:naryPr>
                        <m:ctrlPr>
                          <a:rPr lang="en-US" i="1">
                            <a:solidFill>
                              <a:srgbClr val="00000A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GB" i="1">
                            <a:solidFill>
                              <a:srgbClr val="00000A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GB" i="1">
                            <a:solidFill>
                              <a:srgbClr val="00000A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𝑇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0A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solidFill>
                                  <a:srgbClr val="00000A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GB" i="1">
                                <a:solidFill>
                                  <a:srgbClr val="00000A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𝑙𝑜𝑜𝑝</m:t>
                            </m:r>
                          </m:sub>
                        </m:sSub>
                        <m:r>
                          <a:rPr lang="en-GB" i="1">
                            <a:solidFill>
                              <a:srgbClr val="00000A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𝑑𝑡</m:t>
                        </m:r>
                      </m:e>
                    </m:nary>
                  </m:oMath>
                </a14:m>
                <a:r>
                  <a:rPr lang="en-GB" dirty="0">
                    <a:solidFill>
                      <a:srgbClr val="00000A"/>
                    </a:solidFill>
                    <a:effectLst/>
                    <a:latin typeface="Times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cs-CZ" dirty="0" smtClean="0">
                    <a:solidFill>
                      <a:srgbClr val="00000A"/>
                    </a:solidFill>
                    <a:effectLst/>
                    <a:latin typeface="Times" panose="02020603050405020304" pitchFamily="18" charset="0"/>
                    <a:ea typeface="Times New Roman" panose="02020603050405020304" pitchFamily="18" charset="0"/>
                  </a:rPr>
                  <a:t>     </a:t>
                </a:r>
                <a:r>
                  <a:rPr lang="en-US" dirty="0" smtClean="0">
                    <a:solidFill>
                      <a:srgbClr val="00000A"/>
                    </a:solidFill>
                    <a:effectLst/>
                    <a:latin typeface="Times" panose="02020603050405020304" pitchFamily="18" charset="0"/>
                    <a:ea typeface="Times New Roman" panose="02020603050405020304" pitchFamily="18" charset="0"/>
                  </a:rPr>
                  <a:t>[</a:t>
                </a:r>
                <a:r>
                  <a:rPr lang="en-US" dirty="0">
                    <a:solidFill>
                      <a:srgbClr val="00000A"/>
                    </a:solidFill>
                    <a:effectLst/>
                    <a:latin typeface="Times" panose="02020603050405020304" pitchFamily="18" charset="0"/>
                    <a:ea typeface="Times New Roman" panose="02020603050405020304" pitchFamily="18" charset="0"/>
                  </a:rPr>
                  <a:t>Vs</a:t>
                </a:r>
                <a:r>
                  <a:rPr lang="en-US" dirty="0" smtClean="0">
                    <a:solidFill>
                      <a:srgbClr val="00000A"/>
                    </a:solidFill>
                    <a:effectLst/>
                    <a:latin typeface="Times" panose="02020603050405020304" pitchFamily="18" charset="0"/>
                    <a:ea typeface="Times New Roman" panose="02020603050405020304" pitchFamily="18" charset="0"/>
                  </a:rPr>
                  <a:t>]</a:t>
                </a:r>
                <a:endParaRPr lang="en-US" dirty="0">
                  <a:solidFill>
                    <a:srgbClr val="00000A"/>
                  </a:solidFill>
                  <a:effectLst/>
                  <a:latin typeface="Times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947" y="4690996"/>
                <a:ext cx="2785699" cy="468654"/>
              </a:xfrm>
              <a:prstGeom prst="rect">
                <a:avLst/>
              </a:prstGeom>
              <a:blipFill rotWithShape="0">
                <a:blip r:embed="rId4"/>
                <a:stretch>
                  <a:fillRect t="-106579" r="-438" b="-172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ovéPole 6"/>
          <p:cNvSpPr txBox="1"/>
          <p:nvPr/>
        </p:nvSpPr>
        <p:spPr>
          <a:xfrm>
            <a:off x="443214" y="4245098"/>
            <a:ext cx="444224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Magnetický tok jádrem transformátoru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Maximální tok je omezen kvalitou jádra</a:t>
            </a:r>
          </a:p>
          <a:p>
            <a:r>
              <a:rPr lang="cs-CZ" dirty="0" smtClean="0"/>
              <a:t>na </a:t>
            </a:r>
            <a:r>
              <a:rPr lang="cs-CZ" dirty="0" smtClean="0">
                <a:latin typeface="Symbol" panose="05050102010706020507" pitchFamily="18" charset="2"/>
              </a:rPr>
              <a:t>F</a:t>
            </a:r>
            <a:r>
              <a:rPr lang="cs-CZ" dirty="0" smtClean="0"/>
              <a:t> = 0.12 </a:t>
            </a:r>
            <a:r>
              <a:rPr lang="cs-CZ" dirty="0" err="1" smtClean="0"/>
              <a:t>Vs</a:t>
            </a:r>
            <a:r>
              <a:rPr lang="cs-CZ" dirty="0" smtClean="0"/>
              <a:t> !!</a:t>
            </a:r>
            <a:endParaRPr lang="en-US" dirty="0"/>
          </a:p>
        </p:txBody>
      </p:sp>
      <p:sp>
        <p:nvSpPr>
          <p:cNvPr id="8" name="TextovéPole 7"/>
          <p:cNvSpPr txBox="1"/>
          <p:nvPr/>
        </p:nvSpPr>
        <p:spPr>
          <a:xfrm>
            <a:off x="4963886" y="4925323"/>
            <a:ext cx="4070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</a:t>
            </a:r>
            <a:r>
              <a:rPr lang="cs-CZ" dirty="0" smtClean="0"/>
              <a:t> „čistou“ komorou je délka výboje</a:t>
            </a:r>
          </a:p>
          <a:p>
            <a:r>
              <a:rPr lang="cs-CZ" dirty="0" smtClean="0"/>
              <a:t>zhruba dvojnásobná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644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454251" y="1460409"/>
            <a:ext cx="3195185" cy="223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ek 2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4969102" y="1460409"/>
            <a:ext cx="2958419" cy="2232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620483" y="1091076"/>
            <a:ext cx="8131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Červeně</a:t>
            </a:r>
            <a:r>
              <a:rPr lang="cs-CZ" dirty="0" smtClean="0"/>
              <a:t> – „čistá“ komora		</a:t>
            </a:r>
            <a:r>
              <a:rPr lang="cs-CZ" dirty="0" smtClean="0">
                <a:solidFill>
                  <a:srgbClr val="0070C0"/>
                </a:solidFill>
              </a:rPr>
              <a:t>Modře</a:t>
            </a:r>
            <a:r>
              <a:rPr lang="cs-CZ" dirty="0" smtClean="0"/>
              <a:t> – „špinavá“ komora</a:t>
            </a:r>
            <a:endParaRPr lang="en-US" dirty="0"/>
          </a:p>
        </p:txBody>
      </p:sp>
      <p:sp>
        <p:nvSpPr>
          <p:cNvPr id="5" name="TextovéPole 4"/>
          <p:cNvSpPr txBox="1"/>
          <p:nvPr/>
        </p:nvSpPr>
        <p:spPr>
          <a:xfrm>
            <a:off x="775606" y="113296"/>
            <a:ext cx="6336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>
                <a:solidFill>
                  <a:srgbClr val="0070C0"/>
                </a:solidFill>
              </a:rPr>
              <a:t>Střední napětí na závit a proud plazmatem</a:t>
            </a:r>
            <a:endParaRPr lang="en-US" sz="2400" i="1" dirty="0">
              <a:solidFill>
                <a:srgbClr val="0070C0"/>
              </a:solidFill>
            </a:endParaRPr>
          </a:p>
        </p:txBody>
      </p:sp>
      <p:pic>
        <p:nvPicPr>
          <p:cNvPr id="6" name="Obrázek 5" descr="C:\Users\honza\AppData\Local\Temp\_tc\scan-merged\1c-scan2d-p-U_cd-P_oh.png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620483" y="3692970"/>
            <a:ext cx="3957046" cy="2994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5074815" y="4281232"/>
            <a:ext cx="39014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Ohmický příkon 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P</a:t>
            </a:r>
            <a:r>
              <a:rPr lang="cs-CZ" baseline="-25000" dirty="0" smtClean="0"/>
              <a:t>OH</a:t>
            </a:r>
            <a:r>
              <a:rPr lang="cs-CZ" dirty="0" smtClean="0"/>
              <a:t> = </a:t>
            </a:r>
            <a:r>
              <a:rPr lang="cs-CZ" dirty="0" err="1" smtClean="0"/>
              <a:t>U</a:t>
            </a:r>
            <a:r>
              <a:rPr lang="cs-CZ" baseline="-25000" dirty="0" err="1" smtClean="0"/>
              <a:t>loop</a:t>
            </a:r>
            <a:r>
              <a:rPr lang="cs-CZ" baseline="-25000" dirty="0" smtClean="0"/>
              <a:t> </a:t>
            </a:r>
            <a:r>
              <a:rPr lang="cs-CZ" dirty="0" smtClean="0"/>
              <a:t>x </a:t>
            </a:r>
            <a:r>
              <a:rPr lang="cs-CZ" dirty="0" err="1" smtClean="0"/>
              <a:t>I</a:t>
            </a:r>
            <a:r>
              <a:rPr lang="cs-CZ" baseline="-25000" dirty="0" err="1" smtClean="0"/>
              <a:t>plasma</a:t>
            </a:r>
            <a:r>
              <a:rPr lang="cs-CZ" dirty="0" smtClean="0"/>
              <a:t> </a:t>
            </a:r>
          </a:p>
          <a:p>
            <a:endParaRPr lang="cs-CZ" dirty="0" smtClean="0"/>
          </a:p>
          <a:p>
            <a:r>
              <a:rPr lang="cs-CZ" dirty="0" smtClean="0">
                <a:solidFill>
                  <a:srgbClr val="0070C0"/>
                </a:solidFill>
              </a:rPr>
              <a:t>nezávisí</a:t>
            </a:r>
            <a:r>
              <a:rPr lang="cs-CZ" dirty="0" smtClean="0"/>
              <a:t> </a:t>
            </a:r>
            <a:r>
              <a:rPr lang="cs-CZ" dirty="0" smtClean="0"/>
              <a:t>na stavu komory tokamaku!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226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Y:\konference\2018\Kiten\Article\Analysis of Ales\scan-2-corrected\2c-scan2d-p-U_cd-T_e.png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411060" y="1702965"/>
            <a:ext cx="3546547" cy="3012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ek 3" descr="Y:\konference\2018\Kiten\Article\Analysis of Ales\scan-1-corrected\1c-scan2d-p-U_cd-T_e.png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4686298" y="1702965"/>
            <a:ext cx="3835520" cy="320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1894113" y="188370"/>
            <a:ext cx="4150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>
                <a:solidFill>
                  <a:srgbClr val="0070C0"/>
                </a:solidFill>
              </a:rPr>
              <a:t>Střední elektronová teplota</a:t>
            </a:r>
            <a:endParaRPr lang="en-US" sz="2400" i="1" dirty="0">
              <a:solidFill>
                <a:srgbClr val="0070C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20483" y="1091076"/>
            <a:ext cx="8131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„čistá“ komora				„špinavá“ komora</a:t>
            </a:r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620483" y="4968410"/>
            <a:ext cx="84561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</a:t>
            </a:r>
            <a:r>
              <a:rPr lang="cs-CZ" dirty="0" smtClean="0"/>
              <a:t> </a:t>
            </a:r>
            <a:r>
              <a:rPr lang="cs-CZ" dirty="0" smtClean="0"/>
              <a:t>„</a:t>
            </a:r>
            <a:r>
              <a:rPr lang="cs-CZ" dirty="0" smtClean="0"/>
              <a:t>čistou“ komorou </a:t>
            </a:r>
            <a:r>
              <a:rPr lang="cs-CZ" dirty="0" smtClean="0"/>
              <a:t>je střední elektronová teplota zhruba </a:t>
            </a:r>
            <a:r>
              <a:rPr lang="cs-CZ" dirty="0" smtClean="0">
                <a:solidFill>
                  <a:srgbClr val="FF0000"/>
                </a:solidFill>
              </a:rPr>
              <a:t>dvojnásobná</a:t>
            </a:r>
          </a:p>
          <a:p>
            <a:endParaRPr lang="cs-CZ" dirty="0"/>
          </a:p>
          <a:p>
            <a:r>
              <a:rPr lang="cs-CZ" dirty="0" smtClean="0"/>
              <a:t>Ohmický příkon je stejný </a:t>
            </a:r>
            <a:r>
              <a:rPr lang="en-US" dirty="0" smtClean="0"/>
              <a:t>=&gt; </a:t>
            </a:r>
            <a:r>
              <a:rPr lang="cs-CZ" dirty="0" smtClean="0">
                <a:solidFill>
                  <a:schemeClr val="accent2"/>
                </a:solidFill>
              </a:rPr>
              <a:t>Doba udržení energie elektronové komponenty</a:t>
            </a:r>
          </a:p>
          <a:p>
            <a:r>
              <a:rPr lang="cs-CZ" dirty="0" smtClean="0">
                <a:solidFill>
                  <a:schemeClr val="accent2"/>
                </a:solidFill>
              </a:rPr>
              <a:t>se s „čistotou“ komory dramaticky zlepšuje!! 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230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919615" y="1321617"/>
            <a:ext cx="2879725" cy="2010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ek 2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5053693" y="1321617"/>
            <a:ext cx="2876777" cy="2017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ek 3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621957" y="3991336"/>
            <a:ext cx="3415619" cy="267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2329767" y="196534"/>
            <a:ext cx="4458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>
                <a:solidFill>
                  <a:srgbClr val="0070C0"/>
                </a:solidFill>
              </a:rPr>
              <a:t>Ubíhající (</a:t>
            </a:r>
            <a:r>
              <a:rPr lang="cs-CZ" sz="2400" i="1" dirty="0" err="1" smtClean="0">
                <a:solidFill>
                  <a:srgbClr val="0070C0"/>
                </a:solidFill>
              </a:rPr>
              <a:t>runaway</a:t>
            </a:r>
            <a:r>
              <a:rPr lang="cs-CZ" sz="2400" i="1" dirty="0" smtClean="0">
                <a:solidFill>
                  <a:srgbClr val="0070C0"/>
                </a:solidFill>
              </a:rPr>
              <a:t>) elektrony</a:t>
            </a:r>
            <a:endParaRPr lang="en-US" sz="2400" i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/>
              <p:cNvSpPr/>
              <p:nvPr/>
            </p:nvSpPr>
            <p:spPr>
              <a:xfrm>
                <a:off x="4882243" y="3453493"/>
                <a:ext cx="2937406" cy="7248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~ 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𝒄</m:t>
                      </m:r>
                      <m:nary>
                        <m:naryPr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𝑇𝑑𝑖𝑠𝑐h𝑎𝑟𝑔𝑒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𝑡𝑜𝑟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243" y="3453493"/>
                <a:ext cx="2937406" cy="72487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ovéPole 7"/>
          <p:cNvSpPr txBox="1"/>
          <p:nvPr/>
        </p:nvSpPr>
        <p:spPr>
          <a:xfrm>
            <a:off x="742093" y="855843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Sign</a:t>
            </a:r>
            <a:r>
              <a:rPr lang="cs-CZ" dirty="0" smtClean="0"/>
              <a:t>á</a:t>
            </a:r>
            <a:r>
              <a:rPr lang="en-US" dirty="0" smtClean="0"/>
              <a:t>l HXR </a:t>
            </a:r>
            <a:r>
              <a:rPr lang="cs-CZ" dirty="0" smtClean="0"/>
              <a:t>a jeho integrál</a:t>
            </a:r>
            <a:endParaRPr lang="en-US" dirty="0"/>
          </a:p>
        </p:txBody>
      </p:sp>
      <p:sp>
        <p:nvSpPr>
          <p:cNvPr id="9" name="TextovéPole 8"/>
          <p:cNvSpPr txBox="1"/>
          <p:nvPr/>
        </p:nvSpPr>
        <p:spPr>
          <a:xfrm>
            <a:off x="4727122" y="895135"/>
            <a:ext cx="33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Odhad maximální energie RE</a:t>
            </a:r>
            <a:endParaRPr lang="en-US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727122" y="4957363"/>
            <a:ext cx="3672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Celková dóza tvrdého </a:t>
            </a:r>
            <a:r>
              <a:rPr lang="cs-CZ" dirty="0" err="1" smtClean="0"/>
              <a:t>rtg</a:t>
            </a:r>
            <a:r>
              <a:rPr lang="cs-CZ" dirty="0" smtClean="0"/>
              <a:t> záření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012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73721" y="3616265"/>
            <a:ext cx="4149592" cy="2155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3624943" y="204107"/>
            <a:ext cx="100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>
                <a:solidFill>
                  <a:srgbClr val="0070C0"/>
                </a:solidFill>
              </a:rPr>
              <a:t>Závěr</a:t>
            </a:r>
            <a:endParaRPr lang="en-US" sz="2400" i="1" dirty="0">
              <a:solidFill>
                <a:srgbClr val="0070C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81693" y="873578"/>
            <a:ext cx="84319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u="sng" dirty="0"/>
              <a:t>Loop voltage</a:t>
            </a:r>
            <a:r>
              <a:rPr lang="en-US" dirty="0"/>
              <a:t> – </a:t>
            </a:r>
            <a:r>
              <a:rPr lang="cs-CZ" dirty="0" smtClean="0"/>
              <a:t>podstatně </a:t>
            </a:r>
            <a:r>
              <a:rPr lang="cs-CZ" dirty="0" err="1" smtClean="0">
                <a:solidFill>
                  <a:srgbClr val="0070C0"/>
                </a:solidFill>
              </a:rPr>
              <a:t>nížší</a:t>
            </a:r>
            <a:r>
              <a:rPr lang="cs-CZ" dirty="0" smtClean="0"/>
              <a:t> s „čistou“ komorou – nižší efektivní </a:t>
            </a:r>
            <a:r>
              <a:rPr lang="en-US" dirty="0" err="1" smtClean="0"/>
              <a:t>efe</a:t>
            </a:r>
            <a:r>
              <a:rPr lang="cs-CZ" dirty="0" smtClean="0"/>
              <a:t>k</a:t>
            </a:r>
            <a:r>
              <a:rPr lang="en-US" dirty="0" err="1" smtClean="0"/>
              <a:t>tiv</a:t>
            </a:r>
            <a:r>
              <a:rPr lang="cs-CZ" dirty="0" smtClean="0"/>
              <a:t>ní</a:t>
            </a:r>
            <a:r>
              <a:rPr lang="en-US" dirty="0" smtClean="0"/>
              <a:t> ion</a:t>
            </a:r>
            <a:r>
              <a:rPr lang="cs-CZ" dirty="0" err="1" smtClean="0"/>
              <a:t>tový</a:t>
            </a:r>
            <a:r>
              <a:rPr lang="cs-CZ" dirty="0" smtClean="0"/>
              <a:t> </a:t>
            </a:r>
            <a:r>
              <a:rPr lang="en-US" dirty="0" smtClean="0"/>
              <a:t> </a:t>
            </a:r>
            <a:r>
              <a:rPr lang="cs-CZ" dirty="0" smtClean="0"/>
              <a:t>náboj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eff</a:t>
            </a:r>
            <a:r>
              <a:rPr lang="en-US" dirty="0" smtClean="0"/>
              <a:t> </a:t>
            </a:r>
            <a:r>
              <a:rPr lang="cs-CZ" dirty="0" smtClean="0"/>
              <a:t>(</a:t>
            </a:r>
            <a:r>
              <a:rPr lang="en-US" dirty="0" err="1" smtClean="0"/>
              <a:t>redu</a:t>
            </a:r>
            <a:r>
              <a:rPr lang="cs-CZ" dirty="0" err="1" smtClean="0"/>
              <a:t>kce</a:t>
            </a:r>
            <a:r>
              <a:rPr lang="en-US" dirty="0" smtClean="0"/>
              <a:t> </a:t>
            </a:r>
            <a:r>
              <a:rPr lang="cs-CZ" dirty="0" smtClean="0"/>
              <a:t>toku příměsí)</a:t>
            </a:r>
            <a:r>
              <a:rPr lang="en-US" dirty="0" smtClean="0"/>
              <a:t> </a:t>
            </a:r>
            <a:endParaRPr lang="en-US" dirty="0"/>
          </a:p>
          <a:p>
            <a:pPr lvl="0"/>
            <a:r>
              <a:rPr lang="en-US" u="sng" dirty="0" smtClean="0"/>
              <a:t>D</a:t>
            </a:r>
            <a:r>
              <a:rPr lang="cs-CZ" u="sng" dirty="0" err="1" smtClean="0"/>
              <a:t>élka</a:t>
            </a:r>
            <a:r>
              <a:rPr lang="cs-CZ" u="sng" dirty="0" smtClean="0"/>
              <a:t> výboje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cs-CZ" dirty="0" smtClean="0"/>
              <a:t>podstatně </a:t>
            </a:r>
            <a:r>
              <a:rPr lang="cs-CZ" dirty="0" smtClean="0">
                <a:solidFill>
                  <a:srgbClr val="0070C0"/>
                </a:solidFill>
              </a:rPr>
              <a:t>delší</a:t>
            </a:r>
            <a:r>
              <a:rPr lang="cs-CZ" dirty="0" smtClean="0"/>
              <a:t> </a:t>
            </a:r>
            <a:r>
              <a:rPr lang="cs-CZ" dirty="0"/>
              <a:t>s „čistou“ komorou </a:t>
            </a:r>
            <a:r>
              <a:rPr lang="cs-CZ" dirty="0" smtClean="0"/>
              <a:t>(nižší napětí na závit) </a:t>
            </a:r>
            <a:r>
              <a:rPr lang="en-US" u="sng" dirty="0" err="1" smtClean="0"/>
              <a:t>Ohmic</a:t>
            </a:r>
            <a:r>
              <a:rPr lang="cs-CZ" u="sng" dirty="0" err="1" smtClean="0"/>
              <a:t>ký</a:t>
            </a:r>
            <a:r>
              <a:rPr lang="cs-CZ" u="sng" dirty="0" smtClean="0"/>
              <a:t> příkon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cs-CZ" dirty="0" smtClean="0">
                <a:solidFill>
                  <a:srgbClr val="0070C0"/>
                </a:solidFill>
              </a:rPr>
              <a:t>nezávisí</a:t>
            </a:r>
            <a:r>
              <a:rPr lang="cs-CZ" dirty="0" smtClean="0"/>
              <a:t> na stavu komory</a:t>
            </a:r>
            <a:endParaRPr lang="en-US" dirty="0"/>
          </a:p>
          <a:p>
            <a:pPr lvl="0"/>
            <a:r>
              <a:rPr lang="cs-CZ" u="sng" dirty="0" smtClean="0"/>
              <a:t>Střední elektronová teplota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cs-CZ" dirty="0" smtClean="0"/>
              <a:t>podstatně </a:t>
            </a:r>
            <a:r>
              <a:rPr lang="cs-CZ" dirty="0" smtClean="0">
                <a:solidFill>
                  <a:srgbClr val="0070C0"/>
                </a:solidFill>
              </a:rPr>
              <a:t>vyšší</a:t>
            </a:r>
            <a:r>
              <a:rPr lang="cs-CZ" dirty="0" smtClean="0"/>
              <a:t> </a:t>
            </a:r>
            <a:r>
              <a:rPr lang="cs-CZ" dirty="0"/>
              <a:t>s „čistou“ komorou </a:t>
            </a:r>
            <a:r>
              <a:rPr lang="cs-CZ" dirty="0" smtClean="0"/>
              <a:t>(zvýšená doba udržení energie elektronů</a:t>
            </a:r>
            <a:r>
              <a:rPr lang="en-US" dirty="0" smtClean="0"/>
              <a:t> </a:t>
            </a:r>
            <a:r>
              <a:rPr lang="en-US" dirty="0" err="1"/>
              <a:t>t</a:t>
            </a:r>
            <a:r>
              <a:rPr lang="en-US" baseline="-25000" dirty="0" err="1"/>
              <a:t>eE</a:t>
            </a:r>
            <a:r>
              <a:rPr lang="en-US" dirty="0"/>
              <a:t> ~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e</a:t>
            </a:r>
            <a:r>
              <a:rPr lang="en-US" dirty="0" smtClean="0"/>
              <a:t>*ne/P</a:t>
            </a:r>
            <a:r>
              <a:rPr lang="en-US" baseline="-25000" dirty="0" smtClean="0"/>
              <a:t>OH</a:t>
            </a:r>
            <a:r>
              <a:rPr lang="en-US" dirty="0" smtClean="0"/>
              <a:t> </a:t>
            </a:r>
            <a:endParaRPr lang="en-US" dirty="0"/>
          </a:p>
          <a:p>
            <a:pPr lvl="0"/>
            <a:r>
              <a:rPr lang="cs-CZ" u="sng" dirty="0" smtClean="0"/>
              <a:t>Průrazné napětí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cs-CZ" dirty="0">
                <a:solidFill>
                  <a:srgbClr val="0070C0"/>
                </a:solidFill>
              </a:rPr>
              <a:t>nezávisí</a:t>
            </a:r>
            <a:r>
              <a:rPr lang="cs-CZ" dirty="0"/>
              <a:t> na stavu </a:t>
            </a:r>
            <a:r>
              <a:rPr lang="cs-CZ" dirty="0" smtClean="0"/>
              <a:t>komory (zanedbatelná interakce plazmatu se stěnou v této fázi výboje)</a:t>
            </a:r>
            <a:endParaRPr lang="en-US" dirty="0"/>
          </a:p>
        </p:txBody>
      </p:sp>
      <p:sp>
        <p:nvSpPr>
          <p:cNvPr id="5" name="TextovéPole 4"/>
          <p:cNvSpPr txBox="1"/>
          <p:nvPr/>
        </p:nvSpPr>
        <p:spPr>
          <a:xfrm>
            <a:off x="3812345" y="3675099"/>
            <a:ext cx="53316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Pro demonstraci práce </a:t>
            </a:r>
            <a:r>
              <a:rPr lang="cs-CZ" dirty="0" smtClean="0">
                <a:solidFill>
                  <a:srgbClr val="0070C0"/>
                </a:solidFill>
              </a:rPr>
              <a:t>tokamaku GOLEM</a:t>
            </a:r>
            <a:endParaRPr lang="cs-CZ" dirty="0" smtClean="0">
              <a:solidFill>
                <a:srgbClr val="0070C0"/>
              </a:solidFill>
            </a:endParaRPr>
          </a:p>
          <a:p>
            <a:r>
              <a:rPr lang="cs-CZ" dirty="0">
                <a:solidFill>
                  <a:srgbClr val="0070C0"/>
                </a:solidFill>
              </a:rPr>
              <a:t>j</a:t>
            </a:r>
            <a:r>
              <a:rPr lang="cs-CZ" dirty="0" smtClean="0">
                <a:solidFill>
                  <a:srgbClr val="0070C0"/>
                </a:solidFill>
              </a:rPr>
              <a:t>e „špinavá“ komora dostatečná</a:t>
            </a:r>
          </a:p>
          <a:p>
            <a:endParaRPr lang="cs-CZ" dirty="0">
              <a:solidFill>
                <a:srgbClr val="0070C0"/>
              </a:solidFill>
            </a:endParaRPr>
          </a:p>
          <a:p>
            <a:r>
              <a:rPr lang="cs-CZ" dirty="0" smtClean="0">
                <a:solidFill>
                  <a:srgbClr val="FF0000"/>
                </a:solidFill>
              </a:rPr>
              <a:t>Avšak pro </a:t>
            </a:r>
            <a:r>
              <a:rPr lang="cs-CZ" dirty="0" smtClean="0">
                <a:solidFill>
                  <a:srgbClr val="FF0000"/>
                </a:solidFill>
              </a:rPr>
              <a:t>relevantní </a:t>
            </a:r>
            <a:r>
              <a:rPr lang="cs-CZ" dirty="0" smtClean="0">
                <a:solidFill>
                  <a:srgbClr val="FF0000"/>
                </a:solidFill>
              </a:rPr>
              <a:t>fyzikální </a:t>
            </a:r>
            <a:r>
              <a:rPr lang="cs-CZ" dirty="0" smtClean="0">
                <a:solidFill>
                  <a:srgbClr val="FF0000"/>
                </a:solidFill>
              </a:rPr>
              <a:t>experimenty je nezbytné vnitřní </a:t>
            </a:r>
            <a:r>
              <a:rPr lang="cs-CZ" dirty="0" smtClean="0">
                <a:solidFill>
                  <a:srgbClr val="FF0000"/>
                </a:solidFill>
              </a:rPr>
              <a:t>stěnu komory </a:t>
            </a:r>
            <a:r>
              <a:rPr lang="cs-CZ" dirty="0" smtClean="0">
                <a:solidFill>
                  <a:srgbClr val="FF0000"/>
                </a:solidFill>
              </a:rPr>
              <a:t>tokamaku dostatečně dlouhou dobu vyhřívat a aplikovat a čistící doutnavý </a:t>
            </a:r>
            <a:r>
              <a:rPr lang="cs-CZ" dirty="0" smtClean="0">
                <a:solidFill>
                  <a:srgbClr val="FF0000"/>
                </a:solidFill>
              </a:rPr>
              <a:t>výboj!!!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455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454025" y="974725"/>
            <a:ext cx="82343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0500" indent="-1905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10477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46685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88595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30505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76225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21945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7665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3385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IE" altLang="en-US" sz="1800">
                <a:solidFill>
                  <a:srgbClr val="FF0000"/>
                </a:solidFill>
                <a:latin typeface="Arial" panose="020B0604020202020204" pitchFamily="34" charset="0"/>
              </a:rPr>
              <a:t>Toroidal electric field</a:t>
            </a:r>
            <a:r>
              <a:rPr lang="en-IE" altLang="en-US" sz="1800">
                <a:latin typeface="Arial" panose="020B0604020202020204" pitchFamily="34" charset="0"/>
              </a:rPr>
              <a:t> </a:t>
            </a:r>
            <a:r>
              <a:rPr lang="en-IE" altLang="en-US" sz="1800">
                <a:solidFill>
                  <a:srgbClr val="FF0000"/>
                </a:solidFill>
                <a:latin typeface="Arial" panose="020B0604020202020204" pitchFamily="34" charset="0"/>
              </a:rPr>
              <a:t>E</a:t>
            </a:r>
            <a:r>
              <a:rPr lang="en-IE" altLang="en-US" sz="24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IE" altLang="en-US" sz="2400" baseline="-25000">
                <a:solidFill>
                  <a:srgbClr val="FF0000"/>
                </a:solidFill>
                <a:latin typeface="Arial" panose="020B0604020202020204" pitchFamily="34" charset="0"/>
              </a:rPr>
              <a:t>tor</a:t>
            </a:r>
            <a:r>
              <a:rPr lang="en-IE" altLang="en-US" sz="2400">
                <a:latin typeface="Arial" panose="020B0604020202020204" pitchFamily="34" charset="0"/>
              </a:rPr>
              <a:t> </a:t>
            </a:r>
            <a:r>
              <a:rPr lang="en-IE" altLang="en-US" sz="1800">
                <a:latin typeface="Arial" panose="020B0604020202020204" pitchFamily="34" charset="0"/>
              </a:rPr>
              <a:t>in the "empty" vessel is required for </a:t>
            </a:r>
            <a:r>
              <a:rPr lang="en-IE" altLang="en-US" sz="1800">
                <a:solidFill>
                  <a:schemeClr val="accent2"/>
                </a:solidFill>
                <a:latin typeface="Arial" panose="020B0604020202020204" pitchFamily="34" charset="0"/>
              </a:rPr>
              <a:t>breakdown</a:t>
            </a:r>
            <a:r>
              <a:rPr lang="en-IE" altLang="en-US" sz="1800">
                <a:latin typeface="Arial" panose="020B0604020202020204" pitchFamily="34" charset="0"/>
              </a:rPr>
              <a:t> of the working gas and to generate </a:t>
            </a:r>
            <a:r>
              <a:rPr lang="en-IE" altLang="en-US" sz="1800">
                <a:solidFill>
                  <a:schemeClr val="accent2"/>
                </a:solidFill>
                <a:latin typeface="Arial" panose="020B0604020202020204" pitchFamily="34" charset="0"/>
              </a:rPr>
              <a:t>plasma</a:t>
            </a:r>
            <a:endParaRPr lang="en-IE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IE" altLang="en-US" sz="1800">
                <a:solidFill>
                  <a:srgbClr val="FF0000"/>
                </a:solidFill>
                <a:latin typeface="Arial" panose="020B0604020202020204" pitchFamily="34" charset="0"/>
              </a:rPr>
              <a:t>E</a:t>
            </a:r>
            <a:r>
              <a:rPr lang="en-IE" altLang="en-US" sz="24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IE" altLang="en-US" sz="2400" baseline="-25000">
                <a:solidFill>
                  <a:srgbClr val="FF0000"/>
                </a:solidFill>
                <a:latin typeface="Arial" panose="020B0604020202020204" pitchFamily="34" charset="0"/>
              </a:rPr>
              <a:t>tor </a:t>
            </a:r>
            <a:r>
              <a:rPr lang="en-IE" altLang="en-US" sz="1800">
                <a:latin typeface="Arial" panose="020B0604020202020204" pitchFamily="34" charset="0"/>
              </a:rPr>
              <a:t>is generated by by  the </a:t>
            </a:r>
            <a:r>
              <a:rPr lang="en-IE" altLang="en-US" sz="1800">
                <a:solidFill>
                  <a:srgbClr val="FF0000"/>
                </a:solidFill>
                <a:latin typeface="Arial" panose="020B0604020202020204" pitchFamily="34" charset="0"/>
              </a:rPr>
              <a:t>time varying current</a:t>
            </a:r>
            <a:r>
              <a:rPr lang="en-IE" altLang="en-US" sz="1800">
                <a:latin typeface="Arial" panose="020B0604020202020204" pitchFamily="34" charset="0"/>
              </a:rPr>
              <a:t> in the primary winding of the tokamak transformer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36600" y="190500"/>
            <a:ext cx="72771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sz="2400" dirty="0">
                <a:solidFill>
                  <a:schemeClr val="accent2"/>
                </a:solidFill>
                <a:latin typeface="Arial" panose="020B0604020202020204" pitchFamily="34" charset="0"/>
              </a:rPr>
              <a:t>Toroidal </a:t>
            </a:r>
            <a:r>
              <a:rPr lang="en-IE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electric</a:t>
            </a:r>
            <a:r>
              <a:rPr lang="en-IE" altLang="en-US" sz="2400" dirty="0">
                <a:solidFill>
                  <a:schemeClr val="accent2"/>
                </a:solidFill>
                <a:latin typeface="Arial" panose="020B0604020202020204" pitchFamily="34" charset="0"/>
              </a:rPr>
              <a:t> field inside the tokamak vessel </a:t>
            </a:r>
          </a:p>
        </p:txBody>
      </p:sp>
      <p:pic>
        <p:nvPicPr>
          <p:cNvPr id="15364" name="Picture 16" descr="Toroidal electric fiel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2836863"/>
            <a:ext cx="4470400" cy="324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65" name="Object 17"/>
          <p:cNvGraphicFramePr>
            <a:graphicFrameLocks noChangeAspect="1"/>
          </p:cNvGraphicFramePr>
          <p:nvPr/>
        </p:nvGraphicFramePr>
        <p:xfrm>
          <a:off x="5399088" y="2792413"/>
          <a:ext cx="2093912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3" name="Rovnice" r:id="rId5" imgW="1168400" imgH="419100" progId="Equation.3">
                  <p:embed/>
                </p:oleObj>
              </mc:Choice>
              <mc:Fallback>
                <p:oleObj name="Rovnice" r:id="rId5" imgW="1168400" imgH="4191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9088" y="2792413"/>
                        <a:ext cx="2093912" cy="7508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6" name="Text Box 18"/>
          <p:cNvSpPr txBox="1">
            <a:spLocks noChangeArrowheads="1"/>
          </p:cNvSpPr>
          <p:nvPr/>
        </p:nvSpPr>
        <p:spPr bwMode="auto">
          <a:xfrm>
            <a:off x="4619625" y="4125913"/>
            <a:ext cx="41719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M –mutual inductance between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primary winding and the plasma ring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R – major radius of the torus</a:t>
            </a:r>
            <a:endParaRPr lang="cs-CZ" altLang="en-US" sz="1800">
              <a:latin typeface="Arial" panose="020B0604020202020204" pitchFamily="34" charset="0"/>
            </a:endParaRPr>
          </a:p>
        </p:txBody>
      </p:sp>
      <p:sp>
        <p:nvSpPr>
          <p:cNvPr id="15367" name="Text Box 20"/>
          <p:cNvSpPr txBox="1">
            <a:spLocks noChangeArrowheads="1"/>
          </p:cNvSpPr>
          <p:nvPr/>
        </p:nvSpPr>
        <p:spPr bwMode="auto">
          <a:xfrm>
            <a:off x="788988" y="6351588"/>
            <a:ext cx="7972425" cy="395287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Toroidal electric field at the breakdown should be as low as possible!!!!</a:t>
            </a:r>
            <a:endParaRPr lang="cs-CZ" altLang="en-US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5368" name="Text Box 21"/>
          <p:cNvSpPr txBox="1">
            <a:spLocks noChangeArrowheads="1"/>
          </p:cNvSpPr>
          <p:nvPr/>
        </p:nvSpPr>
        <p:spPr bwMode="auto">
          <a:xfrm>
            <a:off x="3843338" y="5635625"/>
            <a:ext cx="49164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Primary winding is charged by a condenser bank</a:t>
            </a:r>
            <a:endParaRPr lang="bg-BG" altLang="en-US" sz="160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026" descr="del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68" y="1609506"/>
            <a:ext cx="5038725" cy="351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2038350" y="152400"/>
            <a:ext cx="4735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Vacuum discharge – no plasma</a:t>
            </a:r>
            <a:endParaRPr lang="cs-CZ" altLang="en-US" sz="24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19460" name="Text Box 1028"/>
          <p:cNvSpPr txBox="1">
            <a:spLocks noChangeArrowheads="1"/>
          </p:cNvSpPr>
          <p:nvPr/>
        </p:nvSpPr>
        <p:spPr bwMode="auto">
          <a:xfrm>
            <a:off x="1452563" y="976313"/>
            <a:ext cx="58324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Time delay between Btor and Uloop can be selected</a:t>
            </a:r>
            <a:endParaRPr lang="cs-CZ" altLang="en-US" sz="1800">
              <a:latin typeface="Arial" panose="020B0604020202020204" pitchFamily="34" charset="0"/>
            </a:endParaRPr>
          </a:p>
        </p:txBody>
      </p:sp>
      <p:sp>
        <p:nvSpPr>
          <p:cNvPr id="19461" name="Line 1029"/>
          <p:cNvSpPr>
            <a:spLocks noChangeShapeType="1"/>
          </p:cNvSpPr>
          <p:nvPr/>
        </p:nvSpPr>
        <p:spPr bwMode="auto">
          <a:xfrm flipH="1">
            <a:off x="2552700" y="1371600"/>
            <a:ext cx="110490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62" name="Text Box 1030"/>
          <p:cNvSpPr txBox="1">
            <a:spLocks noChangeArrowheads="1"/>
          </p:cNvSpPr>
          <p:nvPr/>
        </p:nvSpPr>
        <p:spPr bwMode="auto">
          <a:xfrm>
            <a:off x="520700" y="5961063"/>
            <a:ext cx="833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The time delay can be requested to optimize breakdown of the working gas</a:t>
            </a:r>
            <a:endParaRPr lang="cs-CZ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ChangeArrowheads="1"/>
          </p:cNvSpPr>
          <p:nvPr/>
        </p:nvSpPr>
        <p:spPr bwMode="auto">
          <a:xfrm>
            <a:off x="1135063" y="141288"/>
            <a:ext cx="663733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E" altLang="en-US" sz="2400" dirty="0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</a:t>
            </a:r>
            <a:r>
              <a:rPr lang="cs-CZ" altLang="en-US" sz="2400" dirty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IE" altLang="en-US" sz="2400" dirty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Derive the plasma resistance</a:t>
            </a:r>
          </a:p>
        </p:txBody>
      </p:sp>
      <p:graphicFrame>
        <p:nvGraphicFramePr>
          <p:cNvPr id="31747" name="Objekt 1"/>
          <p:cNvGraphicFramePr>
            <a:graphicFrameLocks noChangeAspect="1"/>
          </p:cNvGraphicFramePr>
          <p:nvPr/>
        </p:nvGraphicFramePr>
        <p:xfrm>
          <a:off x="639763" y="1768475"/>
          <a:ext cx="2928937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19" name="Rovnice" r:id="rId3" imgW="1333500" imgH="419100" progId="Equation.3">
                  <p:embed/>
                </p:oleObj>
              </mc:Choice>
              <mc:Fallback>
                <p:oleObj name="Rovnice" r:id="rId3" imgW="1333500" imgH="419100" progId="Equation.3">
                  <p:embed/>
                  <p:pic>
                    <p:nvPicPr>
                      <p:cNvPr id="0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763" y="1768475"/>
                        <a:ext cx="2928937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kt 2"/>
          <p:cNvGraphicFramePr>
            <a:graphicFrameLocks noChangeAspect="1"/>
          </p:cNvGraphicFramePr>
          <p:nvPr/>
        </p:nvGraphicFramePr>
        <p:xfrm>
          <a:off x="6315075" y="1871663"/>
          <a:ext cx="141922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20" name="Rovnice" r:id="rId5" imgW="634725" imgH="241195" progId="Equation.3">
                  <p:embed/>
                </p:oleObj>
              </mc:Choice>
              <mc:Fallback>
                <p:oleObj name="Rovnice" r:id="rId5" imgW="634725" imgH="241195" progId="Equation.3">
                  <p:embed/>
                  <p:pic>
                    <p:nvPicPr>
                      <p:cNvPr id="0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5075" y="1871663"/>
                        <a:ext cx="1419225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9" name="TextovéPole 3"/>
          <p:cNvSpPr txBox="1">
            <a:spLocks noChangeArrowheads="1"/>
          </p:cNvSpPr>
          <p:nvPr/>
        </p:nvSpPr>
        <p:spPr bwMode="auto">
          <a:xfrm>
            <a:off x="1135063" y="1169988"/>
            <a:ext cx="7007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Measured loop voltage has resistive and inductive component</a:t>
            </a:r>
            <a:endParaRPr lang="cs-CZ" altLang="en-US" sz="1800">
              <a:latin typeface="Arial" panose="020B0604020202020204" pitchFamily="34" charset="0"/>
            </a:endParaRPr>
          </a:p>
        </p:txBody>
      </p:sp>
      <p:sp>
        <p:nvSpPr>
          <p:cNvPr id="31750" name="TextovéPole 4"/>
          <p:cNvSpPr txBox="1">
            <a:spLocks noChangeArrowheads="1"/>
          </p:cNvSpPr>
          <p:nvPr/>
        </p:nvSpPr>
        <p:spPr bwMode="auto">
          <a:xfrm>
            <a:off x="327025" y="3105150"/>
            <a:ext cx="86233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The inductive component can  be neglected, if the loop voltage is measured,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when the plasma current is maximum   =&gt;</a:t>
            </a:r>
            <a:endParaRPr lang="cs-CZ" altLang="en-US" sz="1800">
              <a:latin typeface="Arial" panose="020B0604020202020204" pitchFamily="34" charset="0"/>
            </a:endParaRPr>
          </a:p>
        </p:txBody>
      </p:sp>
      <p:graphicFrame>
        <p:nvGraphicFramePr>
          <p:cNvPr id="31751" name="Objekt 5"/>
          <p:cNvGraphicFramePr>
            <a:graphicFrameLocks noChangeAspect="1"/>
          </p:cNvGraphicFramePr>
          <p:nvPr/>
        </p:nvGraphicFramePr>
        <p:xfrm>
          <a:off x="5837238" y="3429000"/>
          <a:ext cx="1325562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21" name="Rovnice" r:id="rId7" imgW="698500" imgH="469900" progId="Equation.3">
                  <p:embed/>
                </p:oleObj>
              </mc:Choice>
              <mc:Fallback>
                <p:oleObj name="Rovnice" r:id="rId7" imgW="698500" imgH="469900" progId="Equation.3">
                  <p:embed/>
                  <p:pic>
                    <p:nvPicPr>
                      <p:cNvPr id="0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7238" y="3429000"/>
                        <a:ext cx="1325562" cy="8921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2" name="TextovéPole 6"/>
          <p:cNvSpPr txBox="1">
            <a:spLocks noChangeArrowheads="1"/>
          </p:cNvSpPr>
          <p:nvPr/>
        </p:nvSpPr>
        <p:spPr bwMode="auto">
          <a:xfrm>
            <a:off x="3792538" y="1730375"/>
            <a:ext cx="2159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The inductance of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the plasma ring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on GOLEM  is</a:t>
            </a:r>
            <a:endParaRPr lang="cs-CZ" altLang="en-US" sz="1800">
              <a:latin typeface="Arial" panose="020B0604020202020204" pitchFamily="34" charset="0"/>
            </a:endParaRPr>
          </a:p>
        </p:txBody>
      </p:sp>
      <p:sp>
        <p:nvSpPr>
          <p:cNvPr id="31753" name="TextovéPole 7"/>
          <p:cNvSpPr txBox="1">
            <a:spLocks noChangeArrowheads="1"/>
          </p:cNvSpPr>
          <p:nvPr/>
        </p:nvSpPr>
        <p:spPr bwMode="auto">
          <a:xfrm>
            <a:off x="609600" y="4476750"/>
            <a:ext cx="805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The (</a:t>
            </a:r>
            <a:r>
              <a:rPr lang="en-US" altLang="en-US" sz="1800" dirty="0" err="1">
                <a:latin typeface="Arial" panose="020B0604020202020204" pitchFamily="34" charset="0"/>
              </a:rPr>
              <a:t>Maxwellian</a:t>
            </a:r>
            <a:r>
              <a:rPr lang="en-US" altLang="en-US" sz="1800" dirty="0">
                <a:latin typeface="Arial" panose="020B0604020202020204" pitchFamily="34" charset="0"/>
              </a:rPr>
              <a:t>) plasma resistivity is linked to the electron temperature.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A rough estimate for GOLEM </a:t>
            </a:r>
            <a:endParaRPr lang="cs-CZ" altLang="en-US" sz="1800" dirty="0">
              <a:latin typeface="Arial" panose="020B0604020202020204" pitchFamily="34" charset="0"/>
            </a:endParaRPr>
          </a:p>
        </p:txBody>
      </p:sp>
      <p:graphicFrame>
        <p:nvGraphicFramePr>
          <p:cNvPr id="31754" name="Objekt 8"/>
          <p:cNvGraphicFramePr>
            <a:graphicFrameLocks noChangeAspect="1"/>
          </p:cNvGraphicFramePr>
          <p:nvPr/>
        </p:nvGraphicFramePr>
        <p:xfrm>
          <a:off x="3455988" y="5240338"/>
          <a:ext cx="3136900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22" name="Rovnice" r:id="rId9" imgW="1892300" imgH="546100" progId="Equation.3">
                  <p:embed/>
                </p:oleObj>
              </mc:Choice>
              <mc:Fallback>
                <p:oleObj name="Rovnice" r:id="rId9" imgW="1892300" imgH="546100" progId="Equation.3">
                  <p:embed/>
                  <p:pic>
                    <p:nvPicPr>
                      <p:cNvPr id="0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5988" y="5240338"/>
                        <a:ext cx="3136900" cy="9064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ovéPole 7"/>
          <p:cNvSpPr txBox="1">
            <a:spLocks noChangeArrowheads="1"/>
          </p:cNvSpPr>
          <p:nvPr/>
        </p:nvSpPr>
        <p:spPr bwMode="auto">
          <a:xfrm>
            <a:off x="812818" y="6229008"/>
            <a:ext cx="81184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latin typeface="Arial" panose="020B0604020202020204" pitchFamily="34" charset="0"/>
              </a:rPr>
              <a:t>Temporal evolution of </a:t>
            </a:r>
            <a:r>
              <a:rPr lang="en-US" altLang="en-US" sz="1800" dirty="0">
                <a:latin typeface="Arial" panose="020B0604020202020204" pitchFamily="34" charset="0"/>
              </a:rPr>
              <a:t>the electron </a:t>
            </a:r>
            <a:r>
              <a:rPr lang="en-US" altLang="en-US" sz="1800" dirty="0" smtClean="0">
                <a:latin typeface="Arial" panose="020B0604020202020204" pitchFamily="34" charset="0"/>
              </a:rPr>
              <a:t>temperature is stored in the database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692400" y="177800"/>
            <a:ext cx="2743200" cy="533400"/>
          </a:xfrm>
        </p:spPr>
        <p:txBody>
          <a:bodyPr/>
          <a:lstStyle/>
          <a:p>
            <a:pPr eaLnBrk="1" hangingPunct="1"/>
            <a:r>
              <a:rPr lang="en-US" altLang="en-US" sz="2400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Tokamak  basics </a:t>
            </a:r>
            <a:endParaRPr lang="en-US" altLang="en-US" sz="2400" dirty="0" smtClean="0">
              <a:solidFill>
                <a:schemeClr val="accent2"/>
              </a:solidFill>
            </a:endParaRP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1752600" y="2552700"/>
            <a:ext cx="7010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buFontTx/>
              <a:buNone/>
            </a:pPr>
            <a:endParaRPr lang="cs-CZ" altLang="en-US" sz="1600" b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6148" name="Picture 9" descr="JG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1289050"/>
            <a:ext cx="3732213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203200" y="1485900"/>
            <a:ext cx="4648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Tokamak is  composed of </a:t>
            </a:r>
          </a:p>
          <a:p>
            <a:pPr eaLnBrk="1" hangingPunct="1">
              <a:buFontTx/>
              <a:buNone/>
            </a:pPr>
            <a:r>
              <a:rPr lang="en-US" altLang="en-US" sz="1800" dirty="0">
                <a:solidFill>
                  <a:srgbClr val="FF0066"/>
                </a:solidFill>
                <a:latin typeface="Arial" panose="020B0604020202020204" pitchFamily="34" charset="0"/>
              </a:rPr>
              <a:t>three</a:t>
            </a:r>
            <a:r>
              <a:rPr lang="en-US" altLang="en-US" sz="1800" dirty="0">
                <a:latin typeface="Arial" panose="020B0604020202020204" pitchFamily="34" charset="0"/>
              </a:rPr>
              <a:t> basic components</a:t>
            </a:r>
          </a:p>
          <a:p>
            <a:pPr eaLnBrk="1" hangingPunct="1">
              <a:buFontTx/>
              <a:buNone/>
            </a:pPr>
            <a:endParaRPr lang="en-US" altLang="en-US" sz="18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sz="1800" dirty="0">
                <a:solidFill>
                  <a:schemeClr val="accent2"/>
                </a:solidFill>
                <a:latin typeface="Arial" panose="020B0604020202020204" pitchFamily="34" charset="0"/>
              </a:rPr>
              <a:t>Large transformer with primary winding</a:t>
            </a:r>
          </a:p>
          <a:p>
            <a:pPr eaLnBrk="1" hangingPunct="1"/>
            <a:r>
              <a:rPr lang="en-US" altLang="en-US" sz="1800" dirty="0">
                <a:solidFill>
                  <a:schemeClr val="accent2"/>
                </a:solidFill>
                <a:latin typeface="Arial" panose="020B0604020202020204" pitchFamily="34" charset="0"/>
              </a:rPr>
              <a:t>Plasma ring as secondary winding</a:t>
            </a:r>
          </a:p>
          <a:p>
            <a:pPr eaLnBrk="1" hangingPunct="1"/>
            <a:r>
              <a:rPr lang="en-US" altLang="en-US" sz="1800" dirty="0">
                <a:solidFill>
                  <a:schemeClr val="accent2"/>
                </a:solidFill>
                <a:latin typeface="Arial" panose="020B0604020202020204" pitchFamily="34" charset="0"/>
              </a:rPr>
              <a:t>Coils for confinement of plasma ring by magnetic field (toroidal solenoid)</a:t>
            </a:r>
          </a:p>
        </p:txBody>
      </p:sp>
      <p:sp>
        <p:nvSpPr>
          <p:cNvPr id="6150" name="Line 11"/>
          <p:cNvSpPr>
            <a:spLocks noChangeShapeType="1"/>
          </p:cNvSpPr>
          <p:nvPr/>
        </p:nvSpPr>
        <p:spPr bwMode="auto">
          <a:xfrm flipV="1">
            <a:off x="3722688" y="2286000"/>
            <a:ext cx="1473200" cy="10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51" name="Line 12"/>
          <p:cNvSpPr>
            <a:spLocks noChangeShapeType="1"/>
          </p:cNvSpPr>
          <p:nvPr/>
        </p:nvSpPr>
        <p:spPr bwMode="auto">
          <a:xfrm flipV="1">
            <a:off x="4712676" y="3213100"/>
            <a:ext cx="1613511" cy="50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52" name="Line 13"/>
          <p:cNvSpPr>
            <a:spLocks noChangeShapeType="1"/>
          </p:cNvSpPr>
          <p:nvPr/>
        </p:nvSpPr>
        <p:spPr bwMode="auto">
          <a:xfrm flipV="1">
            <a:off x="4586068" y="2895600"/>
            <a:ext cx="1631852" cy="317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53" name="Rectangle 14"/>
          <p:cNvSpPr>
            <a:spLocks noChangeArrowheads="1"/>
          </p:cNvSpPr>
          <p:nvPr/>
        </p:nvSpPr>
        <p:spPr bwMode="auto">
          <a:xfrm>
            <a:off x="203200" y="4794250"/>
            <a:ext cx="88138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81000" indent="-3810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Electric current</a:t>
            </a:r>
            <a:r>
              <a:rPr lang="en-US" altLang="en-US" sz="20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I </a:t>
            </a:r>
            <a:r>
              <a:rPr lang="en-US" altLang="en-US" sz="2000" dirty="0">
                <a:latin typeface="Arial" panose="020B0604020202020204" pitchFamily="34" charset="0"/>
              </a:rPr>
              <a:t>generated in the plasma ring by the transformer</a:t>
            </a:r>
          </a:p>
          <a:p>
            <a:pPr eaLnBrk="1" hangingPunct="1"/>
            <a:r>
              <a:rPr lang="en-US" altLang="en-US" sz="2000" dirty="0">
                <a:solidFill>
                  <a:srgbClr val="0000FF"/>
                </a:solidFill>
                <a:latin typeface="Arial" panose="020B0604020202020204" pitchFamily="34" charset="0"/>
              </a:rPr>
              <a:t>delivers the </a:t>
            </a:r>
            <a:r>
              <a:rPr lang="en-US" altLang="en-US" sz="2000" dirty="0" err="1">
                <a:solidFill>
                  <a:srgbClr val="0000FF"/>
                </a:solidFill>
                <a:latin typeface="Arial" panose="020B0604020202020204" pitchFamily="34" charset="0"/>
              </a:rPr>
              <a:t>ohmic</a:t>
            </a:r>
            <a:r>
              <a:rPr lang="en-US" altLang="en-US" sz="2000" dirty="0">
                <a:solidFill>
                  <a:srgbClr val="0000FF"/>
                </a:solidFill>
                <a:latin typeface="Arial" panose="020B0604020202020204" pitchFamily="34" charset="0"/>
              </a:rPr>
              <a:t> power  </a:t>
            </a:r>
            <a:r>
              <a:rPr lang="en-US" altLang="en-US" sz="2000" dirty="0" err="1">
                <a:solidFill>
                  <a:srgbClr val="0000FF"/>
                </a:solidFill>
                <a:latin typeface="Arial" panose="020B0604020202020204" pitchFamily="34" charset="0"/>
              </a:rPr>
              <a:t>P</a:t>
            </a:r>
            <a:r>
              <a:rPr lang="en-US" altLang="en-US" sz="2000" baseline="-25000" dirty="0" err="1">
                <a:solidFill>
                  <a:srgbClr val="0000FF"/>
                </a:solidFill>
                <a:latin typeface="Arial" panose="020B0604020202020204" pitchFamily="34" charset="0"/>
              </a:rPr>
              <a:t>ohmic</a:t>
            </a:r>
            <a:r>
              <a:rPr lang="en-US" altLang="en-US" sz="2000" dirty="0">
                <a:solidFill>
                  <a:srgbClr val="0000FF"/>
                </a:solidFill>
                <a:latin typeface="Arial" panose="020B0604020202020204" pitchFamily="34" charset="0"/>
              </a:rPr>
              <a:t> = 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I</a:t>
            </a:r>
            <a:r>
              <a:rPr lang="en-US" altLang="en-US" sz="2000" baseline="30000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R</a:t>
            </a:r>
            <a:r>
              <a:rPr lang="en-US" altLang="en-US" sz="20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plasma</a:t>
            </a:r>
            <a:r>
              <a:rPr lang="en-US" altLang="en-US" sz="2000" baseline="-250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FF"/>
                </a:solidFill>
                <a:latin typeface="Arial" panose="020B0604020202020204" pitchFamily="34" charset="0"/>
              </a:rPr>
              <a:t>to plasma (heating) </a:t>
            </a:r>
          </a:p>
          <a:p>
            <a:pPr eaLnBrk="1" hangingPunct="1"/>
            <a:r>
              <a:rPr lang="en-US" altLang="en-US" sz="2000" dirty="0">
                <a:solidFill>
                  <a:srgbClr val="0000FF"/>
                </a:solidFill>
                <a:latin typeface="Arial" panose="020B0604020202020204" pitchFamily="34" charset="0"/>
              </a:rPr>
              <a:t>generates the poloidal magnetic field in the plasma ring   </a:t>
            </a:r>
            <a:r>
              <a:rPr lang="en-US" altLang="en-US" sz="2000" dirty="0" err="1">
                <a:solidFill>
                  <a:srgbClr val="FF0000"/>
                </a:solidFill>
                <a:latin typeface="Arial" panose="020B0604020202020204" pitchFamily="34" charset="0"/>
              </a:rPr>
              <a:t>B</a:t>
            </a:r>
            <a:r>
              <a:rPr lang="en-US" altLang="en-US" sz="2000" baseline="-25000" dirty="0" err="1">
                <a:solidFill>
                  <a:srgbClr val="FF0000"/>
                </a:solidFill>
                <a:latin typeface="Arial" panose="020B0604020202020204" pitchFamily="34" charset="0"/>
              </a:rPr>
              <a:t>poloidal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 ~I/2</a:t>
            </a:r>
            <a:r>
              <a:rPr lang="en-US" altLang="en-US" sz="2000" dirty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</a:p>
          <a:p>
            <a:pPr eaLnBrk="1" hangingPunct="1"/>
            <a:endParaRPr lang="en-US" altLang="en-US" sz="16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154" name="Line 18"/>
          <p:cNvSpPr>
            <a:spLocks noChangeShapeType="1"/>
          </p:cNvSpPr>
          <p:nvPr/>
        </p:nvSpPr>
        <p:spPr bwMode="auto">
          <a:xfrm flipV="1">
            <a:off x="5625193" y="3136900"/>
            <a:ext cx="1919400" cy="1657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kt 2"/>
          <p:cNvGraphicFramePr>
            <a:graphicFrameLocks noChangeAspect="1"/>
          </p:cNvGraphicFramePr>
          <p:nvPr/>
        </p:nvGraphicFramePr>
        <p:xfrm>
          <a:off x="4868863" y="4081463"/>
          <a:ext cx="1684337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44" name="Rovnice" r:id="rId3" imgW="1054100" imgH="469900" progId="Equation.3">
                  <p:embed/>
                </p:oleObj>
              </mc:Choice>
              <mc:Fallback>
                <p:oleObj name="Rovnice" r:id="rId3" imgW="1054100" imgH="469900" progId="Equation.3">
                  <p:embed/>
                  <p:pic>
                    <p:nvPicPr>
                      <p:cNvPr id="0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8863" y="4081463"/>
                        <a:ext cx="1684337" cy="75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1" name="Rectangle 2"/>
          <p:cNvSpPr txBox="1">
            <a:spLocks noChangeArrowheads="1"/>
          </p:cNvSpPr>
          <p:nvPr/>
        </p:nvSpPr>
        <p:spPr bwMode="auto">
          <a:xfrm>
            <a:off x="301625" y="131763"/>
            <a:ext cx="77374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</a:t>
            </a:r>
            <a:r>
              <a:rPr lang="cs-CZ" altLang="en-US" sz="2400" dirty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2400" dirty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Derive the safety factor at the plasma edge</a:t>
            </a:r>
            <a:endParaRPr lang="bg-BG" altLang="en-US" sz="2400" dirty="0">
              <a:solidFill>
                <a:srgbClr val="2222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2" name="TextovéPole 1"/>
          <p:cNvSpPr txBox="1">
            <a:spLocks noChangeArrowheads="1"/>
          </p:cNvSpPr>
          <p:nvPr/>
        </p:nvSpPr>
        <p:spPr bwMode="auto">
          <a:xfrm>
            <a:off x="301625" y="1128713"/>
            <a:ext cx="8540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Extremely important quantity, which characterize stability of the plasma ring</a:t>
            </a:r>
            <a:endParaRPr lang="cs-CZ" altLang="en-US" sz="1800">
              <a:latin typeface="Arial" panose="020B0604020202020204" pitchFamily="34" charset="0"/>
            </a:endParaRPr>
          </a:p>
        </p:txBody>
      </p:sp>
      <p:sp>
        <p:nvSpPr>
          <p:cNvPr id="32773" name="TextovéPole 2"/>
          <p:cNvSpPr txBox="1">
            <a:spLocks noChangeArrowheads="1"/>
          </p:cNvSpPr>
          <p:nvPr/>
        </p:nvSpPr>
        <p:spPr bwMode="auto">
          <a:xfrm>
            <a:off x="403225" y="1778000"/>
            <a:ext cx="72675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It denotes the number of turns a magnetic field line goes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around a torus toroidally to finalize a single poloidal turn</a:t>
            </a:r>
            <a:endParaRPr lang="cs-CZ" altLang="en-US" sz="1800">
              <a:latin typeface="Arial" panose="020B0604020202020204" pitchFamily="34" charset="0"/>
            </a:endParaRPr>
          </a:p>
        </p:txBody>
      </p:sp>
      <p:graphicFrame>
        <p:nvGraphicFramePr>
          <p:cNvPr id="32774" name="Objekt 3"/>
          <p:cNvGraphicFramePr>
            <a:graphicFrameLocks noChangeAspect="1"/>
          </p:cNvGraphicFramePr>
          <p:nvPr/>
        </p:nvGraphicFramePr>
        <p:xfrm>
          <a:off x="1016000" y="2584450"/>
          <a:ext cx="199390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45" name="Rovnice" r:id="rId5" imgW="888614" imgH="444307" progId="Equation.3">
                  <p:embed/>
                </p:oleObj>
              </mc:Choice>
              <mc:Fallback>
                <p:oleObj name="Rovnice" r:id="rId5" imgW="888614" imgH="444307" progId="Equation.3">
                  <p:embed/>
                  <p:pic>
                    <p:nvPicPr>
                      <p:cNvPr id="0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0" y="2584450"/>
                        <a:ext cx="1993900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5" name="Objekt 2"/>
          <p:cNvGraphicFramePr>
            <a:graphicFrameLocks noChangeAspect="1"/>
          </p:cNvGraphicFramePr>
          <p:nvPr/>
        </p:nvGraphicFramePr>
        <p:xfrm>
          <a:off x="990600" y="5405438"/>
          <a:ext cx="3533775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46" name="Rovnice" r:id="rId7" imgW="1574800" imgH="444500" progId="Equation.3">
                  <p:embed/>
                </p:oleObj>
              </mc:Choice>
              <mc:Fallback>
                <p:oleObj name="Rovnice" r:id="rId7" imgW="1574800" imgH="444500" progId="Equation.3">
                  <p:embed/>
                  <p:pic>
                    <p:nvPicPr>
                      <p:cNvPr id="0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405438"/>
                        <a:ext cx="3533775" cy="9953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6" name="Objekt 2"/>
          <p:cNvGraphicFramePr>
            <a:graphicFrameLocks noChangeAspect="1"/>
          </p:cNvGraphicFramePr>
          <p:nvPr/>
        </p:nvGraphicFramePr>
        <p:xfrm>
          <a:off x="1025525" y="4040188"/>
          <a:ext cx="1520825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47" name="Rovnice" r:id="rId9" imgW="952087" imgH="418918" progId="Equation.3">
                  <p:embed/>
                </p:oleObj>
              </mc:Choice>
              <mc:Fallback>
                <p:oleObj name="Rovnice" r:id="rId9" imgW="952087" imgH="418918" progId="Equation.3">
                  <p:embed/>
                  <p:pic>
                    <p:nvPicPr>
                      <p:cNvPr id="0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5525" y="4040188"/>
                        <a:ext cx="1520825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7" name="TextovéPole 1"/>
          <p:cNvSpPr txBox="1">
            <a:spLocks noChangeArrowheads="1"/>
          </p:cNvSpPr>
          <p:nvPr/>
        </p:nvSpPr>
        <p:spPr bwMode="auto">
          <a:xfrm>
            <a:off x="657225" y="4849813"/>
            <a:ext cx="2019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In practical units</a:t>
            </a:r>
            <a:endParaRPr lang="cs-CZ" altLang="en-US" sz="1800">
              <a:latin typeface="Arial" panose="020B0604020202020204" pitchFamily="34" charset="0"/>
            </a:endParaRPr>
          </a:p>
        </p:txBody>
      </p:sp>
      <p:sp>
        <p:nvSpPr>
          <p:cNvPr id="32778" name="TextovéPole 2"/>
          <p:cNvSpPr txBox="1">
            <a:spLocks noChangeArrowheads="1"/>
          </p:cNvSpPr>
          <p:nvPr/>
        </p:nvSpPr>
        <p:spPr bwMode="auto">
          <a:xfrm>
            <a:off x="520700" y="3581400"/>
            <a:ext cx="6532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Poloidal magnetic field is a function of the plasma current</a:t>
            </a:r>
            <a:endParaRPr lang="cs-CZ" altLang="en-US" sz="1800">
              <a:latin typeface="Arial" panose="020B0604020202020204" pitchFamily="34" charset="0"/>
            </a:endParaRPr>
          </a:p>
        </p:txBody>
      </p:sp>
      <p:sp>
        <p:nvSpPr>
          <p:cNvPr id="32779" name="TextovéPole 3"/>
          <p:cNvSpPr txBox="1">
            <a:spLocks noChangeArrowheads="1"/>
          </p:cNvSpPr>
          <p:nvPr/>
        </p:nvSpPr>
        <p:spPr bwMode="auto">
          <a:xfrm>
            <a:off x="3514725" y="4286250"/>
            <a:ext cx="5429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=&gt;</a:t>
            </a:r>
            <a:endParaRPr lang="cs-CZ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363436" y="1175658"/>
            <a:ext cx="6457950" cy="4890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890541" y="149665"/>
            <a:ext cx="5016695" cy="533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00FF"/>
                </a:solidFill>
                <a:latin typeface="Comic Sans MS" pitchFamily="66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00FF"/>
                </a:solidFill>
                <a:latin typeface="Comic Sans MS" pitchFamily="66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00FF"/>
                </a:solidFill>
                <a:latin typeface="Comic Sans MS" pitchFamily="66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00FF"/>
                </a:solidFill>
                <a:latin typeface="Comic Sans MS" pitchFamily="66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00FF"/>
                </a:solidFill>
                <a:latin typeface="Comic Sans MS" pitchFamily="66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00FF"/>
                </a:solidFill>
                <a:latin typeface="Comic Sans MS" pitchFamily="66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00FF"/>
                </a:solidFill>
                <a:latin typeface="Comic Sans MS" pitchFamily="66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i="1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cs-CZ" altLang="en-US" sz="2400" b="1" kern="0" dirty="0" err="1" smtClean="0">
                <a:solidFill>
                  <a:schemeClr val="accent2"/>
                </a:solidFill>
                <a:latin typeface="Arial" panose="020B0604020202020204" pitchFamily="34" charset="0"/>
              </a:rPr>
              <a:t>Remote</a:t>
            </a:r>
            <a:r>
              <a:rPr lang="cs-CZ" altLang="en-US" sz="2400" b="1" kern="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cs-CZ" altLang="en-US" sz="2400" b="1" kern="0" dirty="0" err="1" smtClean="0">
                <a:solidFill>
                  <a:schemeClr val="accent2"/>
                </a:solidFill>
                <a:latin typeface="Arial" panose="020B0604020202020204" pitchFamily="34" charset="0"/>
              </a:rPr>
              <a:t>control</a:t>
            </a:r>
            <a:r>
              <a:rPr lang="cs-CZ" altLang="en-US" sz="2400" b="1" kern="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cs-CZ" altLang="en-US" sz="2400" b="1" kern="0" dirty="0" err="1" smtClean="0">
                <a:solidFill>
                  <a:schemeClr val="accent2"/>
                </a:solidFill>
                <a:latin typeface="Arial" panose="020B0604020202020204" pitchFamily="34" charset="0"/>
              </a:rPr>
              <a:t>room</a:t>
            </a:r>
            <a:r>
              <a:rPr lang="cs-CZ" altLang="en-US" sz="2400" b="1" kern="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cs-CZ" altLang="en-US" sz="2400" kern="0" dirty="0" err="1">
                <a:solidFill>
                  <a:schemeClr val="accent2"/>
                </a:solidFill>
                <a:latin typeface="Arial" panose="020B0604020202020204" pitchFamily="34" charset="0"/>
              </a:rPr>
              <a:t>o</a:t>
            </a:r>
            <a:r>
              <a:rPr lang="cs-CZ" altLang="en-US" sz="2400" b="1" kern="0" dirty="0" err="1" smtClean="0">
                <a:solidFill>
                  <a:schemeClr val="accent2"/>
                </a:solidFill>
                <a:latin typeface="Arial" panose="020B0604020202020204" pitchFamily="34" charset="0"/>
              </a:rPr>
              <a:t>f</a:t>
            </a:r>
            <a:r>
              <a:rPr lang="cs-CZ" altLang="en-US" sz="2400" b="1" kern="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 GOLEM</a:t>
            </a:r>
            <a:r>
              <a:rPr lang="en-US" altLang="en-US" sz="2400" b="1" kern="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endParaRPr lang="en-US" altLang="en-US" sz="2400" b="0" kern="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127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2272201" y="124265"/>
            <a:ext cx="4267813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en-US" sz="2400" i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Schéma experimentu - plán </a:t>
            </a:r>
            <a:endParaRPr lang="cs-CZ" altLang="en-US" sz="2400" i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3" name="Obdélník 2"/>
          <p:cNvSpPr/>
          <p:nvPr/>
        </p:nvSpPr>
        <p:spPr bwMode="auto">
          <a:xfrm>
            <a:off x="2113356" y="3331029"/>
            <a:ext cx="4303773" cy="23060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530928" y="6113979"/>
            <a:ext cx="5551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Tlak pracovního plynu </a:t>
            </a:r>
            <a:r>
              <a:rPr lang="en-US" dirty="0" smtClean="0"/>
              <a:t>(</a:t>
            </a:r>
            <a:r>
              <a:rPr lang="cs-CZ" dirty="0" smtClean="0"/>
              <a:t>vodík)</a:t>
            </a:r>
            <a:r>
              <a:rPr lang="en-US" dirty="0" smtClean="0"/>
              <a:t> </a:t>
            </a:r>
            <a:r>
              <a:rPr lang="cs-CZ" dirty="0" smtClean="0"/>
              <a:t>v</a:t>
            </a:r>
            <a:r>
              <a:rPr lang="en-US" dirty="0" smtClean="0"/>
              <a:t> mPa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50167" y="4145422"/>
            <a:ext cx="1441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</a:t>
            </a:r>
            <a:r>
              <a:rPr lang="en-US" sz="2400" baseline="-25000" dirty="0" smtClean="0"/>
              <a:t>CD</a:t>
            </a:r>
            <a:r>
              <a:rPr lang="en-US" sz="2400" dirty="0" smtClean="0"/>
              <a:t> [V]</a:t>
            </a:r>
            <a:endParaRPr lang="cs-CZ" sz="24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931793" y="5704104"/>
            <a:ext cx="970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100</a:t>
            </a:r>
            <a:endParaRPr lang="cs-CZ" sz="24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1596682" y="5280632"/>
            <a:ext cx="295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</a:t>
            </a:r>
            <a:endParaRPr lang="cs-CZ" sz="24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1111346" y="3100196"/>
            <a:ext cx="970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1000</a:t>
            </a:r>
            <a:endParaRPr lang="cs-CZ" sz="2400" dirty="0"/>
          </a:p>
        </p:txBody>
      </p:sp>
      <p:sp>
        <p:nvSpPr>
          <p:cNvPr id="7" name="Obdélník 6"/>
          <p:cNvSpPr/>
          <p:nvPr/>
        </p:nvSpPr>
        <p:spPr bwMode="auto">
          <a:xfrm>
            <a:off x="3212205" y="3788606"/>
            <a:ext cx="2391508" cy="1378634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2039814" y="5652314"/>
            <a:ext cx="295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692768" y="3841630"/>
            <a:ext cx="2243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 x  6 = 30 discharges</a:t>
            </a:r>
            <a:endParaRPr lang="cs-CZ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220437" y="769063"/>
            <a:ext cx="82949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Provést systematické měření parametrů plazmatu</a:t>
            </a:r>
            <a:r>
              <a:rPr lang="cs-CZ" sz="2000" dirty="0"/>
              <a:t> </a:t>
            </a:r>
            <a:r>
              <a:rPr lang="cs-CZ" sz="2000" dirty="0" smtClean="0"/>
              <a:t>pro U</a:t>
            </a:r>
            <a:r>
              <a:rPr lang="cs-CZ" sz="2000" baseline="-25000" dirty="0" smtClean="0"/>
              <a:t>BT</a:t>
            </a:r>
            <a:r>
              <a:rPr lang="cs-CZ" sz="2000" dirty="0" smtClean="0"/>
              <a:t> = 1300 V a zpoždění </a:t>
            </a:r>
            <a:r>
              <a:rPr lang="cs-CZ" sz="2000" dirty="0" smtClean="0">
                <a:latin typeface="Symbol" panose="05050102010706020507" pitchFamily="18" charset="2"/>
              </a:rPr>
              <a:t>t</a:t>
            </a:r>
            <a:r>
              <a:rPr lang="cs-CZ" sz="2000" dirty="0" smtClean="0"/>
              <a:t> = 0 </a:t>
            </a:r>
            <a:r>
              <a:rPr lang="cs-CZ" sz="2000" dirty="0" err="1" smtClean="0"/>
              <a:t>ms</a:t>
            </a:r>
            <a:r>
              <a:rPr lang="cs-CZ" sz="2000" dirty="0" smtClean="0"/>
              <a:t> </a:t>
            </a:r>
          </a:p>
          <a:p>
            <a:endParaRPr lang="cs-CZ" sz="2000" dirty="0" smtClean="0"/>
          </a:p>
          <a:p>
            <a:r>
              <a:rPr lang="cs-CZ" sz="2000" dirty="0" smtClean="0"/>
              <a:t>Výstřel od výstřelu měníme: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tlak pracovního plynu –vodík (5 – 30 </a:t>
            </a:r>
            <a:r>
              <a:rPr lang="cs-CZ" sz="2000" dirty="0" err="1" smtClean="0"/>
              <a:t>mPa</a:t>
            </a:r>
            <a:r>
              <a:rPr lang="cs-CZ" sz="2000" dirty="0" smtClean="0"/>
              <a:t>) </a:t>
            </a: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nabíjecí napětí kondenzátorové baterie primárního vinutí transformátoru (300 – 600 V)</a:t>
            </a:r>
            <a:endParaRPr lang="cs-CZ" sz="20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41370" y="0"/>
            <a:ext cx="3137458" cy="561975"/>
          </a:xfrm>
        </p:spPr>
        <p:txBody>
          <a:bodyPr/>
          <a:lstStyle/>
          <a:p>
            <a:pPr>
              <a:defRPr/>
            </a:pPr>
            <a:r>
              <a:rPr lang="cs-CZ" sz="2400" b="1" i="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Použité d</a:t>
            </a:r>
            <a:r>
              <a:rPr lang="en-US" sz="2400" b="1" i="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iagnosti</a:t>
            </a:r>
            <a:r>
              <a:rPr lang="cs-CZ" sz="2400" b="1" i="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ky</a:t>
            </a:r>
            <a:endParaRPr lang="bg-BG" sz="2400" b="1" i="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03192"/>
            <a:ext cx="8947052" cy="3243726"/>
          </a:xfrm>
        </p:spPr>
        <p:txBody>
          <a:bodyPr/>
          <a:lstStyle/>
          <a:p>
            <a:pPr marL="990600" lvl="1" indent="-533400">
              <a:buFontTx/>
              <a:buAutoNum type="arabicPeriod"/>
            </a:pPr>
            <a:r>
              <a:rPr lang="en-US" alt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Toroidal</a:t>
            </a:r>
            <a:r>
              <a:rPr lang="cs-CZ" alt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ní</a:t>
            </a:r>
            <a:r>
              <a:rPr lang="en-US" alt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magnetic</a:t>
            </a:r>
            <a:r>
              <a:rPr lang="cs-CZ" altLang="en-US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</a:t>
            </a:r>
            <a:r>
              <a:rPr lang="cs-CZ" alt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alt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Tesla</a:t>
            </a:r>
          </a:p>
          <a:p>
            <a:pPr marL="990600" lvl="1" indent="-533400">
              <a:buFontTx/>
              <a:buAutoNum type="arabicPeriod"/>
            </a:pPr>
            <a:r>
              <a:rPr lang="cs-CZ" alt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Proud plazmatem</a:t>
            </a:r>
            <a:r>
              <a:rPr lang="en-US" alt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 jeho střední</a:t>
            </a:r>
            <a:r>
              <a:rPr lang="en-US" alt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hodnota -</a:t>
            </a:r>
            <a:r>
              <a:rPr lang="en-US" alt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Amps</a:t>
            </a:r>
          </a:p>
          <a:p>
            <a:pPr marL="990600" lvl="1" indent="-533400">
              <a:buFontTx/>
              <a:buAutoNum type="arabicPeriod"/>
            </a:pPr>
            <a:r>
              <a:rPr lang="cs-CZ" alt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Napětí na závit plus jeho střední hodnota</a:t>
            </a:r>
            <a:r>
              <a:rPr lang="en-US" alt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Volt</a:t>
            </a:r>
            <a:endParaRPr lang="cs-CZ" altLang="en-US" sz="2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90600" lvl="1" indent="-533400">
              <a:buFontTx/>
              <a:buAutoNum type="arabicPeriod"/>
            </a:pPr>
            <a:r>
              <a:rPr lang="cs-CZ" alt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Průrazné napětí pracovního plynu - V</a:t>
            </a:r>
            <a:endParaRPr lang="en-US" altLang="en-US" sz="2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90600" lvl="1" indent="-533400">
              <a:buFontTx/>
              <a:buAutoNum type="arabicPeriod"/>
            </a:pPr>
            <a:r>
              <a:rPr lang="cs-CZ" alt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Centrální elektronová teplota – eV</a:t>
            </a:r>
          </a:p>
          <a:p>
            <a:pPr marL="990600" lvl="1" indent="-533400">
              <a:buFontTx/>
              <a:buAutoNum type="arabicPeriod"/>
            </a:pPr>
            <a:r>
              <a:rPr lang="cs-CZ" alt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Délka výboje </a:t>
            </a:r>
            <a:r>
              <a:rPr lang="cs-CZ" alt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altLang="en-US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endParaRPr lang="cs-CZ" altLang="en-US" sz="2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90600" lvl="1" indent="-533400">
              <a:buFontTx/>
              <a:buAutoNum type="arabicPeriod"/>
            </a:pPr>
            <a:r>
              <a:rPr lang="cs-CZ" alt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Signál HXR</a:t>
            </a:r>
            <a:endParaRPr lang="en-US" altLang="en-US" sz="2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90600" lvl="1" indent="-533400">
              <a:buFontTx/>
              <a:buAutoNum type="arabicPeriod"/>
            </a:pPr>
            <a:r>
              <a:rPr lang="cs-CZ" alt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Pole bolometrů – 2D obrázek</a:t>
            </a:r>
          </a:p>
          <a:p>
            <a:pPr marL="990600" lvl="1" indent="-533400">
              <a:buFontTx/>
              <a:buAutoNum type="arabicPeriod"/>
            </a:pPr>
            <a:endParaRPr lang="cs-CZ" alt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cs-CZ" alt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Elektronová hustota nebyla k dispozici</a:t>
            </a:r>
            <a:r>
              <a:rPr lang="en-US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(interferometer</a:t>
            </a:r>
            <a:r>
              <a:rPr lang="cs-CZ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??</a:t>
            </a:r>
            <a:r>
              <a:rPr lang="en-US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lvl="1" indent="0">
              <a:buNone/>
            </a:pPr>
            <a:endParaRPr lang="cs-CZ" alt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cs-CZ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Všechna tato data jsou k dispozici </a:t>
            </a:r>
            <a:r>
              <a:rPr lang="en-US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~ 1 </a:t>
            </a:r>
            <a:r>
              <a:rPr lang="en-US" alt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minut</a:t>
            </a:r>
            <a:r>
              <a:rPr lang="cs-CZ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 výboji</a:t>
            </a:r>
            <a:r>
              <a:rPr lang="en-US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cs-CZ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zaznamenána v databázi tokamaku</a:t>
            </a:r>
            <a:r>
              <a:rPr lang="en-US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GOLEM</a:t>
            </a:r>
            <a:endParaRPr lang="bg-BG" alt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2"/>
          <p:cNvSpPr>
            <a:spLocks noChangeArrowheads="1"/>
          </p:cNvSpPr>
          <p:nvPr/>
        </p:nvSpPr>
        <p:spPr bwMode="auto">
          <a:xfrm>
            <a:off x="1623736" y="2578100"/>
            <a:ext cx="3581400" cy="152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4669102" y="4733499"/>
            <a:ext cx="3822636" cy="7663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en-US" sz="2400" dirty="0" smtClean="0">
                <a:latin typeface="Arial" panose="020B0604020202020204" pitchFamily="34" charset="0"/>
              </a:rPr>
              <a:t>Proud plazmatem </a:t>
            </a:r>
            <a:r>
              <a:rPr lang="cs-CZ" altLang="en-US" sz="2400" dirty="0" err="1" smtClean="0">
                <a:latin typeface="Arial" panose="020B0604020202020204" pitchFamily="34" charset="0"/>
              </a:rPr>
              <a:t>I</a:t>
            </a:r>
            <a:r>
              <a:rPr lang="cs-CZ" altLang="en-US" sz="2400" baseline="-25000" dirty="0" err="1" smtClean="0">
                <a:latin typeface="Arial" panose="020B0604020202020204" pitchFamily="34" charset="0"/>
              </a:rPr>
              <a:t>pl</a:t>
            </a:r>
            <a:endParaRPr lang="en-US" altLang="en-US" sz="2400" baseline="-25000" dirty="0">
              <a:latin typeface="Arial" panose="020B0604020202020204" pitchFamily="34" charset="0"/>
            </a:endParaRPr>
          </a:p>
        </p:txBody>
      </p:sp>
      <p:sp>
        <p:nvSpPr>
          <p:cNvPr id="14343" name="Rectangle 3"/>
          <p:cNvSpPr>
            <a:spLocks noChangeArrowheads="1"/>
          </p:cNvSpPr>
          <p:nvPr/>
        </p:nvSpPr>
        <p:spPr bwMode="auto">
          <a:xfrm>
            <a:off x="261257" y="0"/>
            <a:ext cx="769892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i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Napětí na závit (</a:t>
            </a:r>
            <a:r>
              <a:rPr lang="cs-CZ" altLang="en-US" sz="2400" i="1" dirty="0" err="1" smtClean="0">
                <a:solidFill>
                  <a:schemeClr val="accent2"/>
                </a:solidFill>
                <a:latin typeface="Arial" panose="020B0604020202020204" pitchFamily="34" charset="0"/>
              </a:rPr>
              <a:t>loop</a:t>
            </a:r>
            <a:r>
              <a:rPr lang="cs-CZ" altLang="en-US" sz="2400" i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cs-CZ" altLang="en-US" sz="2400" i="1" dirty="0" err="1" smtClean="0">
                <a:solidFill>
                  <a:schemeClr val="accent2"/>
                </a:solidFill>
                <a:latin typeface="Arial" panose="020B0604020202020204" pitchFamily="34" charset="0"/>
              </a:rPr>
              <a:t>voltage</a:t>
            </a:r>
            <a:r>
              <a:rPr lang="cs-CZ" altLang="en-US" sz="2400" i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) a proud plazmatem</a:t>
            </a:r>
            <a:endParaRPr lang="en-IE" altLang="en-US" sz="2400" i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4379112" y="1765701"/>
            <a:ext cx="45820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Loop voltage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U</a:t>
            </a:r>
            <a:r>
              <a:rPr lang="en-US" altLang="en-US" sz="2400" baseline="-25000" dirty="0" err="1">
                <a:latin typeface="Arial" panose="020B0604020202020204" pitchFamily="34" charset="0"/>
              </a:rPr>
              <a:t>loop</a:t>
            </a:r>
            <a:r>
              <a:rPr lang="en-US" altLang="en-US" sz="2400" dirty="0">
                <a:latin typeface="Arial" panose="020B0604020202020204" pitchFamily="34" charset="0"/>
              </a:rPr>
              <a:t> = - </a:t>
            </a:r>
            <a:r>
              <a:rPr lang="en-US" altLang="en-US" sz="2400" dirty="0" smtClean="0">
                <a:latin typeface="Arial" panose="020B0604020202020204" pitchFamily="34" charset="0"/>
              </a:rPr>
              <a:t>d</a:t>
            </a:r>
            <a:r>
              <a:rPr lang="cs-CZ" altLang="en-US" sz="2400" dirty="0" smtClean="0">
                <a:latin typeface="Symbol" panose="05050102010706020507" pitchFamily="18" charset="2"/>
              </a:rPr>
              <a:t>F</a:t>
            </a:r>
            <a:r>
              <a:rPr lang="en-US" altLang="en-US" sz="2400" dirty="0" smtClean="0">
                <a:latin typeface="Arial" panose="020B0604020202020204" pitchFamily="34" charset="0"/>
              </a:rPr>
              <a:t>/</a:t>
            </a:r>
            <a:r>
              <a:rPr lang="en-US" altLang="en-US" sz="2400" dirty="0" err="1" smtClean="0">
                <a:latin typeface="Arial" panose="020B0604020202020204" pitchFamily="34" charset="0"/>
              </a:rPr>
              <a:t>dt</a:t>
            </a:r>
            <a:endParaRPr lang="cs-CZ" altLang="en-US" sz="2400" dirty="0">
              <a:latin typeface="Arial" panose="020B0604020202020204" pitchFamily="34" charset="0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312715" y="2297586"/>
            <a:ext cx="1376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latin typeface="Arial" panose="020B0604020202020204" pitchFamily="34" charset="0"/>
              </a:rPr>
              <a:t>dI</a:t>
            </a:r>
            <a:r>
              <a:rPr lang="en-US" altLang="en-US" sz="1800" baseline="-25000" dirty="0" err="1">
                <a:latin typeface="Arial" panose="020B0604020202020204" pitchFamily="34" charset="0"/>
              </a:rPr>
              <a:t>prim</a:t>
            </a:r>
            <a:r>
              <a:rPr lang="en-US" altLang="en-US" sz="1800" dirty="0">
                <a:latin typeface="Arial" panose="020B0604020202020204" pitchFamily="34" charset="0"/>
              </a:rPr>
              <a:t>/</a:t>
            </a:r>
            <a:r>
              <a:rPr lang="en-US" altLang="en-US" sz="1800" dirty="0" err="1">
                <a:latin typeface="Arial" panose="020B0604020202020204" pitchFamily="34" charset="0"/>
              </a:rPr>
              <a:t>dt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>
                <a:latin typeface="Arial" panose="020B0604020202020204" pitchFamily="34" charset="0"/>
                <a:sym typeface="Symbol" panose="05050102010706020507" pitchFamily="18" charset="2"/>
              </a:rPr>
              <a:t> 0</a:t>
            </a:r>
            <a:endParaRPr lang="cs-CZ" altLang="en-US" sz="1800" dirty="0">
              <a:latin typeface="Arial" panose="020B0604020202020204" pitchFamily="34" charset="0"/>
            </a:endParaRPr>
          </a:p>
        </p:txBody>
      </p:sp>
      <p:grpSp>
        <p:nvGrpSpPr>
          <p:cNvPr id="19" name="Group 13"/>
          <p:cNvGrpSpPr>
            <a:grpSpLocks/>
          </p:cNvGrpSpPr>
          <p:nvPr/>
        </p:nvGrpSpPr>
        <p:grpSpPr bwMode="auto">
          <a:xfrm>
            <a:off x="683694" y="1272276"/>
            <a:ext cx="3695418" cy="2334732"/>
            <a:chOff x="432" y="1712"/>
            <a:chExt cx="3029" cy="1793"/>
          </a:xfrm>
        </p:grpSpPr>
        <p:pic>
          <p:nvPicPr>
            <p:cNvPr id="20" name="Picture 3" descr="C:\users\konference\LECTURES\2008\Sumtraic 2008\Uloop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4" y="1712"/>
              <a:ext cx="2557" cy="1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Line 5"/>
            <p:cNvSpPr>
              <a:spLocks noChangeShapeType="1"/>
            </p:cNvSpPr>
            <p:nvPr/>
          </p:nvSpPr>
          <p:spPr bwMode="auto">
            <a:xfrm>
              <a:off x="2272" y="1784"/>
              <a:ext cx="8" cy="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Line 11"/>
            <p:cNvSpPr>
              <a:spLocks noChangeShapeType="1"/>
            </p:cNvSpPr>
            <p:nvPr/>
          </p:nvSpPr>
          <p:spPr bwMode="auto">
            <a:xfrm>
              <a:off x="472" y="2288"/>
              <a:ext cx="42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" name="Line 12"/>
            <p:cNvSpPr>
              <a:spLocks noChangeShapeType="1"/>
            </p:cNvSpPr>
            <p:nvPr/>
          </p:nvSpPr>
          <p:spPr bwMode="auto">
            <a:xfrm flipH="1" flipV="1">
              <a:off x="432" y="3016"/>
              <a:ext cx="52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pic>
        <p:nvPicPr>
          <p:cNvPr id="13" name="Picture 3" descr="C:\users\konference\LECTURES\2008\Sumtraic 2008\Iplasm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79" y="4112472"/>
            <a:ext cx="4459288" cy="243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270671" y="1230127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en-US" dirty="0">
                <a:latin typeface="Symbol" panose="05050102010706020507" pitchFamily="18" charset="2"/>
              </a:rPr>
              <a:t>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62107" y="122235"/>
            <a:ext cx="3041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>
                <a:solidFill>
                  <a:srgbClr val="0070C0"/>
                </a:solidFill>
              </a:rPr>
              <a:t>Experiment - realita</a:t>
            </a:r>
            <a:endParaRPr lang="cs-CZ" sz="2400" i="1" dirty="0">
              <a:solidFill>
                <a:srgbClr val="0070C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10479" y="1784220"/>
            <a:ext cx="783035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2400" dirty="0" smtClean="0"/>
              <a:t>Experimentální kampaň se „špinavou“ komorou tokamaku z </a:t>
            </a:r>
            <a:r>
              <a:rPr lang="cs-CZ" sz="2400" dirty="0" smtClean="0"/>
              <a:t>Bulharska – zapnuto čerpání a po dosažení tlaku  </a:t>
            </a:r>
            <a:r>
              <a:rPr lang="en-US" sz="2400" dirty="0" smtClean="0"/>
              <a:t>&lt; </a:t>
            </a:r>
            <a:r>
              <a:rPr lang="cs-CZ" sz="2400" dirty="0" smtClean="0"/>
              <a:t>1 </a:t>
            </a:r>
            <a:r>
              <a:rPr lang="cs-CZ" sz="2400" dirty="0" err="1" smtClean="0"/>
              <a:t>mP</a:t>
            </a:r>
            <a:endParaRPr lang="cs-CZ" sz="2400" dirty="0" smtClean="0"/>
          </a:p>
          <a:p>
            <a:pPr marL="342900" indent="-342900">
              <a:buFont typeface="+mj-lt"/>
              <a:buAutoNum type="arabicPeriod"/>
            </a:pPr>
            <a:endParaRPr lang="cs-CZ" sz="2400" dirty="0"/>
          </a:p>
          <a:p>
            <a:pPr marL="342900" indent="-342900">
              <a:buFont typeface="+mj-lt"/>
              <a:buAutoNum type="arabicPeriod"/>
            </a:pPr>
            <a:r>
              <a:rPr lang="cs-CZ" sz="2400" dirty="0" smtClean="0"/>
              <a:t>Experimentální kampaň s „čistou“ komorou tokamaku přímo z ovládačky tokamaku GOLEM</a:t>
            </a:r>
          </a:p>
          <a:p>
            <a:r>
              <a:rPr lang="cs-CZ" sz="2400" dirty="0" smtClean="0"/>
              <a:t>	</a:t>
            </a:r>
          </a:p>
          <a:p>
            <a:r>
              <a:rPr lang="cs-CZ" sz="2400" dirty="0" smtClean="0"/>
              <a:t>Komora vyhřáta na teplotu 150 stupňů a poté aplikován doutnavý výboj po dobu 15-20 </a:t>
            </a:r>
            <a:r>
              <a:rPr lang="cs-CZ" sz="2400" dirty="0" smtClean="0"/>
              <a:t>minut</a:t>
            </a:r>
          </a:p>
          <a:p>
            <a:endParaRPr lang="cs-CZ" sz="2400" dirty="0"/>
          </a:p>
          <a:p>
            <a:r>
              <a:rPr lang="cs-CZ" sz="2400" dirty="0" smtClean="0">
                <a:solidFill>
                  <a:schemeClr val="accent2"/>
                </a:solidFill>
              </a:rPr>
              <a:t>Co je to čistící doutnavý výboj?</a:t>
            </a:r>
            <a:r>
              <a:rPr lang="cs-CZ" sz="2400" dirty="0" smtClean="0"/>
              <a:t>  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48013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609600" y="0"/>
            <a:ext cx="74139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lang="cs-CZ" sz="2400" i="1" dirty="0" smtClean="0">
                <a:solidFill>
                  <a:schemeClr val="accent6">
                    <a:lumMod val="75000"/>
                  </a:schemeClr>
                </a:solidFill>
                <a:cs typeface="+mn-cs"/>
              </a:rPr>
              <a:t>Úprava vnitřní stěny komory tokamaku – </a:t>
            </a:r>
            <a:r>
              <a:rPr lang="cs-CZ" sz="2400" i="1" dirty="0" smtClean="0">
                <a:solidFill>
                  <a:srgbClr val="FF0000"/>
                </a:solidFill>
                <a:cs typeface="+mn-cs"/>
              </a:rPr>
              <a:t>Klíčové!</a:t>
            </a:r>
            <a:endParaRPr lang="en-US" sz="2400" i="1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52400" y="1255054"/>
            <a:ext cx="8991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90500" indent="-1905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IE" altLang="cs-CZ" sz="2400" dirty="0">
                <a:latin typeface="Arial" pitchFamily="34" charset="0"/>
              </a:rPr>
              <a:t> </a:t>
            </a:r>
            <a:r>
              <a:rPr lang="en-US" altLang="cs-CZ" sz="2400" dirty="0" err="1" smtClean="0">
                <a:solidFill>
                  <a:srgbClr val="FF0000"/>
                </a:solidFill>
                <a:latin typeface="Arial" pitchFamily="34" charset="0"/>
              </a:rPr>
              <a:t>Indu</a:t>
            </a:r>
            <a:r>
              <a:rPr lang="cs-CZ" altLang="cs-CZ" sz="2400" dirty="0" smtClean="0">
                <a:solidFill>
                  <a:srgbClr val="FF0000"/>
                </a:solidFill>
                <a:latin typeface="Arial" pitchFamily="34" charset="0"/>
              </a:rPr>
              <a:t>k</a:t>
            </a:r>
            <a:r>
              <a:rPr lang="en-US" altLang="cs-CZ" sz="2400" dirty="0" err="1" smtClean="0">
                <a:solidFill>
                  <a:srgbClr val="FF0000"/>
                </a:solidFill>
                <a:latin typeface="Arial" pitchFamily="34" charset="0"/>
              </a:rPr>
              <a:t>tiv</a:t>
            </a:r>
            <a:r>
              <a:rPr lang="cs-CZ" altLang="cs-CZ" sz="2400" dirty="0" smtClean="0">
                <a:solidFill>
                  <a:srgbClr val="FF0000"/>
                </a:solidFill>
                <a:latin typeface="Arial" pitchFamily="34" charset="0"/>
              </a:rPr>
              <a:t>ní</a:t>
            </a:r>
            <a:r>
              <a:rPr lang="en-US" altLang="cs-CZ" sz="2400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cs-CZ" altLang="cs-CZ" sz="2400" dirty="0" smtClean="0">
                <a:solidFill>
                  <a:srgbClr val="FF0000"/>
                </a:solidFill>
                <a:latin typeface="Arial" pitchFamily="34" charset="0"/>
              </a:rPr>
              <a:t>ohřev komory tokamaku</a:t>
            </a:r>
            <a:r>
              <a:rPr lang="en-IE" altLang="cs-CZ" sz="2400" dirty="0" smtClean="0">
                <a:latin typeface="Arial" pitchFamily="34" charset="0"/>
              </a:rPr>
              <a:t> </a:t>
            </a:r>
            <a:r>
              <a:rPr lang="cs-CZ" altLang="cs-CZ" sz="2400" dirty="0" smtClean="0">
                <a:latin typeface="Arial" pitchFamily="34" charset="0"/>
              </a:rPr>
              <a:t>na teplotu</a:t>
            </a:r>
            <a:r>
              <a:rPr lang="en-IE" altLang="cs-CZ" sz="2400" dirty="0" smtClean="0">
                <a:latin typeface="Arial" pitchFamily="34" charset="0"/>
              </a:rPr>
              <a:t> </a:t>
            </a:r>
            <a:r>
              <a:rPr lang="en-IE" altLang="cs-CZ" sz="2400" dirty="0">
                <a:latin typeface="Arial" pitchFamily="34" charset="0"/>
              </a:rPr>
              <a:t>150 - 250</a:t>
            </a:r>
            <a:r>
              <a:rPr lang="en-IE" altLang="cs-CZ" sz="2400" baseline="30000" dirty="0">
                <a:latin typeface="Arial" pitchFamily="34" charset="0"/>
              </a:rPr>
              <a:t>o</a:t>
            </a:r>
            <a:r>
              <a:rPr lang="en-IE" altLang="cs-CZ" sz="2400" dirty="0">
                <a:latin typeface="Arial" pitchFamily="34" charset="0"/>
              </a:rPr>
              <a:t> C  </a:t>
            </a:r>
            <a:endParaRPr lang="cs-CZ" altLang="cs-CZ" sz="2400" dirty="0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IE" altLang="cs-CZ" sz="2400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IE" altLang="cs-CZ" sz="2400" dirty="0">
                <a:latin typeface="Arial" pitchFamily="34" charset="0"/>
              </a:rPr>
              <a:t> </a:t>
            </a:r>
            <a:r>
              <a:rPr lang="cs-CZ" altLang="cs-CZ" sz="2400" dirty="0" smtClean="0">
                <a:latin typeface="Arial" pitchFamily="34" charset="0"/>
              </a:rPr>
              <a:t>Doutnavý výboj - </a:t>
            </a:r>
            <a:r>
              <a:rPr lang="en-US" altLang="cs-CZ" sz="2400" dirty="0" smtClean="0">
                <a:solidFill>
                  <a:srgbClr val="FF0000"/>
                </a:solidFill>
                <a:latin typeface="Arial" pitchFamily="34" charset="0"/>
              </a:rPr>
              <a:t>Glow </a:t>
            </a:r>
            <a:r>
              <a:rPr lang="en-US" altLang="cs-CZ" sz="2400" dirty="0">
                <a:solidFill>
                  <a:srgbClr val="FF0000"/>
                </a:solidFill>
                <a:latin typeface="Arial" pitchFamily="34" charset="0"/>
              </a:rPr>
              <a:t>discharge cleaning</a:t>
            </a:r>
            <a:r>
              <a:rPr lang="cs-CZ" altLang="cs-CZ" sz="2400" dirty="0">
                <a:latin typeface="Arial" pitchFamily="34" charset="0"/>
              </a:rPr>
              <a:t> </a:t>
            </a:r>
            <a:endParaRPr lang="en-IE" altLang="cs-CZ" sz="2400" dirty="0">
              <a:latin typeface="Arial" pitchFamily="34" charset="0"/>
            </a:endParaRPr>
          </a:p>
        </p:txBody>
      </p:sp>
      <p:pic>
        <p:nvPicPr>
          <p:cNvPr id="19460" name="Picture 4" descr="C:\users\konference\MISCLANEOUS\2009\MFF Summer school\pumpin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2960688"/>
            <a:ext cx="7556500" cy="367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8517" name="Picture 5" descr="C:\users\konference\MISCLANEOUS\2009\MFF Summer school\pumping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2960688"/>
            <a:ext cx="7556500" cy="367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8518" name="Picture 6" descr="C:\users\konference\MISCLANEOUS\2009\MFF Summer school\pumping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2817813"/>
            <a:ext cx="8855075" cy="396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8519" name="Picture 7" descr="C:\users\konference\MISCLANEOUS\2009\MFF Summer school\pumping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2960688"/>
            <a:ext cx="8524875" cy="367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4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2" descr="#27640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383536" y="841597"/>
            <a:ext cx="3377096" cy="29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ek 3" descr="Derived quantities #27640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4603334" y="706364"/>
            <a:ext cx="3843769" cy="2937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2219207" y="244699"/>
            <a:ext cx="4733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>
                <a:solidFill>
                  <a:srgbClr val="0070C0"/>
                </a:solidFill>
              </a:rPr>
              <a:t>Časový vývoj typického výboje</a:t>
            </a:r>
            <a:endParaRPr lang="cs-CZ" sz="2400" i="1" dirty="0">
              <a:solidFill>
                <a:srgbClr val="0070C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446441" y="3735796"/>
            <a:ext cx="6494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„čistá“ komora bez stabilizace polohy prstence plazmatu </a:t>
            </a:r>
            <a:endParaRPr lang="cs-CZ" dirty="0"/>
          </a:p>
        </p:txBody>
      </p:sp>
      <p:pic>
        <p:nvPicPr>
          <p:cNvPr id="6" name="Obrázek 5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2219207" y="4814122"/>
            <a:ext cx="4948555" cy="173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1747806" y="4258545"/>
            <a:ext cx="5891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Pole bolometrů – vertikální posun sloupce plazmatu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058514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18126</TotalTime>
  <Words>935</Words>
  <Application>Microsoft Office PowerPoint</Application>
  <PresentationFormat>Předvádění na obrazovce (4:3)</PresentationFormat>
  <Paragraphs>147</Paragraphs>
  <Slides>20</Slides>
  <Notes>4</Notes>
  <HiddenSlides>4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9" baseType="lpstr">
      <vt:lpstr>Arial</vt:lpstr>
      <vt:lpstr>Cambria Math</vt:lpstr>
      <vt:lpstr>Comic Sans MS</vt:lpstr>
      <vt:lpstr>Symbol</vt:lpstr>
      <vt:lpstr>Times</vt:lpstr>
      <vt:lpstr>Times New Roman</vt:lpstr>
      <vt:lpstr>Verdana</vt:lpstr>
      <vt:lpstr>Default Design</vt:lpstr>
      <vt:lpstr>Rovnice</vt:lpstr>
      <vt:lpstr>Jak dosáhnout kvalitní výboj  na tokamaku GOLEM</vt:lpstr>
      <vt:lpstr>Tokamak  basics </vt:lpstr>
      <vt:lpstr>Prezentace aplikace PowerPoint</vt:lpstr>
      <vt:lpstr>Prezentace aplikace PowerPoint</vt:lpstr>
      <vt:lpstr>Použité diagnostiky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Consorzio RFX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Spolaore</dc:creator>
  <cp:lastModifiedBy>Aspire</cp:lastModifiedBy>
  <cp:revision>857</cp:revision>
  <dcterms:created xsi:type="dcterms:W3CDTF">2005-06-07T08:23:25Z</dcterms:created>
  <dcterms:modified xsi:type="dcterms:W3CDTF">2019-01-08T16:01:39Z</dcterms:modified>
</cp:coreProperties>
</file>