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8" r:id="rId5"/>
    <p:sldId id="259" r:id="rId6"/>
    <p:sldId id="260" r:id="rId7"/>
    <p:sldId id="277" r:id="rId8"/>
    <p:sldId id="280" r:id="rId9"/>
    <p:sldId id="281" r:id="rId10"/>
    <p:sldId id="261" r:id="rId11"/>
    <p:sldId id="276" r:id="rId12"/>
    <p:sldId id="262" r:id="rId13"/>
    <p:sldId id="263" r:id="rId14"/>
    <p:sldId id="282" r:id="rId15"/>
    <p:sldId id="275" r:id="rId16"/>
    <p:sldId id="266" r:id="rId17"/>
    <p:sldId id="279" r:id="rId18"/>
    <p:sldId id="274" r:id="rId19"/>
    <p:sldId id="267" r:id="rId20"/>
    <p:sldId id="273" r:id="rId21"/>
    <p:sldId id="268" r:id="rId22"/>
    <p:sldId id="269" r:id="rId23"/>
    <p:sldId id="270" r:id="rId24"/>
    <p:sldId id="264" r:id="rId25"/>
    <p:sldId id="265" r:id="rId26"/>
    <p:sldId id="271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  <a:srgbClr val="0033CC"/>
    <a:srgbClr val="3333FF"/>
    <a:srgbClr val="E0B928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1845-C55F-4AEE-A70A-F5244FF02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C9DCA-7BC5-41A6-BF21-68B9F160E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0D8A5-0E9C-43AC-BC0B-2630C6D2E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18C82-357A-4B35-89CF-28B8E10E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B4C46-B1CD-4915-8CA5-3C49FA2F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7538-086C-4645-9BD0-209C19EC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F3F33-DEAC-4A1D-8BCB-EA0D11C48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72EF-2394-425D-9860-AFC3B8D4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2EBF3-3AAE-4492-BB7C-0D7DB815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1143A-ECD9-4740-A565-41E04A25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9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413FC-6C50-4847-AA6F-657CE48F7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CE82B-200F-4086-B7BD-A0ACBAE2A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5B893-38CA-4C44-B2D5-58BB3872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43580-642A-42EC-B50E-22EC9E0C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5417-25D6-409A-BDC6-5026CEA8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8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629C-2182-4CCF-AD5A-3F74C938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DEF41-5BE5-4083-A3DD-FEB7619B3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3CF00-394D-4AFC-998C-12133B56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9C1A6-B993-417B-A870-DE44E828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DDD77-F4A3-486C-99F0-99E7422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4C4F-9A22-42AC-962F-EEB5D5B9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36B8E-E182-494F-B280-99CE3B45C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A203C-1DE1-4180-A798-19666D6B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DCB4A-D5E4-4F6D-A5A6-C2C1127B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65D5-7B95-458C-8482-B3F4976E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2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9AC6-562A-4186-B916-DE56BEF39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4A076-D89F-4021-89B5-9501B6C9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B9668-71FD-4BFC-B2F0-B81B7F997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87D34-D859-416C-9117-103716E6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39EE9-650A-4F1F-8CF0-69D04B6CB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EEB1D-60BD-4AA8-87B4-9101505D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81A3-FF56-42EA-B704-9358A056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54301-0291-4C9E-930B-2DAEAA38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266C3-11EF-424E-8435-1C3F9917E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1EB2F6-D0F8-48BF-A22E-704E4421B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89C82-0E5F-4B82-88E7-305CEC3375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C4E9D5-582D-4991-B8F6-76FC4228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6CD537-2E49-40F5-9BA6-9BBD911B1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9FA67-7A45-441D-A0D5-C0B3AF53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3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1D505-86E1-4039-9808-E93FA1F5B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B5C61-2D15-48CC-8F5C-C27981B0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2F38C-202B-4F73-8CE1-980BA969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F08F-947A-4863-BE12-8F989000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4C3A9A-5E37-434E-8D9C-64A3E8C0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2563A-5192-46F1-9DE0-16D4DD52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A962B-9FC2-433B-AE22-C3849CB0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6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C79B-7E44-4326-9612-EE0A23DE7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31548-A8E8-4057-B23D-1D950C1F8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C2402-D2D4-4C95-AE91-695636CCE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4DC55-147D-4AA4-B13A-5645F788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564B3-3310-47D6-9CF7-2FC88707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228CC-C659-4364-8A21-841DB5B1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4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C6DB-9DF1-4CC8-A877-70E3B3DF2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B014B-E091-4B52-AC6E-112608461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55D66D-10FD-4039-9DEB-D252F2D74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6D8F0-BC56-4906-85F9-44118F4F3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70E17-B2A5-4916-9160-C34331EF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B3384-94C3-44A7-9934-6D3E3C00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7BBA57-5487-42C0-95B8-90ED8B17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BE06B-3CE6-4617-ADF2-86D415E78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061CB-A050-487C-A75F-9D143BDBD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C6A0-B165-44C0-B771-11D0E94FD9E1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C30A6-1A88-48B0-9A14-D76AAD87A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D3B20-0923-4C7E-84BD-8FCAFB1AA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20742-6649-40D6-932A-DA28594C4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ederated_state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Union_territor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6.png"/><Relationship Id="rId7" Type="http://schemas.openxmlformats.org/officeDocument/2006/relationships/hyperlink" Target="https://en.wikipedia.org/wiki/Cave_painting" TargetMode="External"/><Relationship Id="rId2" Type="http://schemas.openxmlformats.org/officeDocument/2006/relationships/hyperlink" Target="https://en.wikipedia.org/wiki/UNESCO_World_Heritage_si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akistan" TargetMode="External"/><Relationship Id="rId5" Type="http://schemas.openxmlformats.org/officeDocument/2006/relationships/hyperlink" Target="https://en.wikipedia.org/wiki/Mohenjo-daro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s://en.wikipedia.org/wiki/List_of_mosques_in_India" TargetMode="External"/><Relationship Id="rId7" Type="http://schemas.openxmlformats.org/officeDocument/2006/relationships/image" Target="../media/image4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9.gif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4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160.png"/><Relationship Id="rId12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200.png"/><Relationship Id="rId5" Type="http://schemas.openxmlformats.org/officeDocument/2006/relationships/image" Target="../media/image140.png"/><Relationship Id="rId10" Type="http://schemas.openxmlformats.org/officeDocument/2006/relationships/image" Target="../media/image190.png"/><Relationship Id="rId4" Type="http://schemas.openxmlformats.org/officeDocument/2006/relationships/image" Target="../media/image20.png"/><Relationship Id="rId9" Type="http://schemas.openxmlformats.org/officeDocument/2006/relationships/image" Target="../media/image18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A1CCF8-8B02-4A61-A5DD-6EBEA137B336}"/>
              </a:ext>
            </a:extLst>
          </p:cNvPr>
          <p:cNvSpPr/>
          <p:nvPr/>
        </p:nvSpPr>
        <p:spPr>
          <a:xfrm>
            <a:off x="0" y="-1"/>
            <a:ext cx="12192000" cy="1429358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488B6-F914-4565-9FC3-9CF751DE36B0}"/>
              </a:ext>
            </a:extLst>
          </p:cNvPr>
          <p:cNvSpPr txBox="1"/>
          <p:nvPr/>
        </p:nvSpPr>
        <p:spPr>
          <a:xfrm>
            <a:off x="3781425" y="88778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Runaway Electrons in Tokamaks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Pravesh </a:t>
            </a:r>
            <a:r>
              <a:rPr lang="en-US" sz="2400" dirty="0" err="1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Dhyani</a:t>
            </a:r>
            <a:endParaRPr lang="en-US" sz="2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FJFI, CVUT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2400A-F2FD-4DD7-AA18-CD4DDCDC1319}"/>
              </a:ext>
            </a:extLst>
          </p:cNvPr>
          <p:cNvSpPr txBox="1"/>
          <p:nvPr/>
        </p:nvSpPr>
        <p:spPr>
          <a:xfrm>
            <a:off x="1066800" y="2752725"/>
            <a:ext cx="6195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Runaway electrons in tokamaks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Toroidal electric field in tokamaks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Generation of runaway electrons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Radiation Generation Due to Energetic Particles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Measurement of runaways using scintillation material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An example of runaway measurements at GOLEM</a:t>
            </a:r>
          </a:p>
        </p:txBody>
      </p:sp>
    </p:spTree>
    <p:extLst>
      <p:ext uri="{BB962C8B-B14F-4D97-AF65-F5344CB8AC3E}">
        <p14:creationId xmlns:p14="http://schemas.microsoft.com/office/powerpoint/2010/main" val="531681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B1C853-53B6-4C72-8A2A-0C8A2EBCB3B8}"/>
              </a:ext>
            </a:extLst>
          </p:cNvPr>
          <p:cNvSpPr txBox="1"/>
          <p:nvPr/>
        </p:nvSpPr>
        <p:spPr>
          <a:xfrm>
            <a:off x="4172504" y="2590799"/>
            <a:ext cx="356179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Scintillation Mechanism in </a:t>
            </a:r>
            <a:r>
              <a:rPr lang="en-US" dirty="0" err="1">
                <a:solidFill>
                  <a:srgbClr val="FF0000"/>
                </a:solidFill>
              </a:rPr>
              <a:t>NaI</a:t>
            </a:r>
            <a:r>
              <a:rPr lang="en-US" dirty="0">
                <a:solidFill>
                  <a:srgbClr val="FF0000"/>
                </a:solidFill>
              </a:rPr>
              <a:t>(Tl)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2BE946-9043-407F-96A9-ABAA4AA1A140}"/>
              </a:ext>
            </a:extLst>
          </p:cNvPr>
          <p:cNvSpPr txBox="1"/>
          <p:nvPr/>
        </p:nvSpPr>
        <p:spPr>
          <a:xfrm>
            <a:off x="76201" y="913105"/>
            <a:ext cx="1148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HXRs </a:t>
            </a:r>
            <a:r>
              <a:rPr lang="en-US" dirty="0">
                <a:sym typeface="Wingdings" panose="05000000000000000000" pitchFamily="2" charset="2"/>
              </a:rPr>
              <a:t> visible range</a:t>
            </a:r>
            <a:endParaRPr lang="en-US" dirty="0"/>
          </a:p>
          <a:p>
            <a:r>
              <a:rPr lang="en-US" dirty="0"/>
              <a:t>HXRs are absorbed by scintillator material and emit radiation in visible range, which is measured by PMTs, current then converted into signals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F21CE7-2D83-4FF3-8AFE-BDD987F57CA6}"/>
              </a:ext>
            </a:extLst>
          </p:cNvPr>
          <p:cNvSpPr txBox="1"/>
          <p:nvPr/>
        </p:nvSpPr>
        <p:spPr>
          <a:xfrm>
            <a:off x="2019300" y="85725"/>
            <a:ext cx="796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Indirect measurement of runaways using scintillation material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1473678-7F46-4FFB-BF0A-43F4C6F4A606}"/>
              </a:ext>
            </a:extLst>
          </p:cNvPr>
          <p:cNvGrpSpPr/>
          <p:nvPr/>
        </p:nvGrpSpPr>
        <p:grpSpPr>
          <a:xfrm>
            <a:off x="4454648" y="3429001"/>
            <a:ext cx="7663375" cy="3272254"/>
            <a:chOff x="4454648" y="3498767"/>
            <a:chExt cx="7663375" cy="320248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78C8E45-78FC-4051-9948-122AFFEE65A1}"/>
                </a:ext>
              </a:extLst>
            </p:cNvPr>
            <p:cNvGrpSpPr/>
            <p:nvPr/>
          </p:nvGrpSpPr>
          <p:grpSpPr>
            <a:xfrm>
              <a:off x="4454648" y="3590925"/>
              <a:ext cx="2927227" cy="3110329"/>
              <a:chOff x="1740023" y="3590925"/>
              <a:chExt cx="2927227" cy="311032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120310F-DE7E-4E30-8771-1385C80BA285}"/>
                  </a:ext>
                </a:extLst>
              </p:cNvPr>
              <p:cNvGrpSpPr/>
              <p:nvPr/>
            </p:nvGrpSpPr>
            <p:grpSpPr>
              <a:xfrm>
                <a:off x="1740023" y="3886201"/>
                <a:ext cx="2560320" cy="2519441"/>
                <a:chOff x="1740023" y="1057276"/>
                <a:chExt cx="2560320" cy="2519441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2C0CB6FC-C560-467C-B069-D102DB4E6EA4}"/>
                    </a:ext>
                  </a:extLst>
                </p:cNvPr>
                <p:cNvSpPr/>
                <p:nvPr/>
              </p:nvSpPr>
              <p:spPr>
                <a:xfrm flipV="1">
                  <a:off x="1740023" y="1057276"/>
                  <a:ext cx="2560320" cy="514073"/>
                </a:xfrm>
                <a:prstGeom prst="rect">
                  <a:avLst/>
                </a:prstGeom>
                <a:pattFill prst="ltUpDiag">
                  <a:fgClr>
                    <a:schemeClr val="accent1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2E56B02D-F562-4CF1-A643-7305D269D594}"/>
                    </a:ext>
                  </a:extLst>
                </p:cNvPr>
                <p:cNvSpPr/>
                <p:nvPr/>
              </p:nvSpPr>
              <p:spPr>
                <a:xfrm flipV="1">
                  <a:off x="1740023" y="3062648"/>
                  <a:ext cx="2560320" cy="514069"/>
                </a:xfrm>
                <a:prstGeom prst="rect">
                  <a:avLst/>
                </a:prstGeom>
                <a:pattFill prst="ltUpDiag">
                  <a:fgClr>
                    <a:schemeClr val="accent1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4BDAF566-AACD-4BFB-A093-49C374BE9483}"/>
                    </a:ext>
                  </a:extLst>
                </p:cNvPr>
                <p:cNvCxnSpPr/>
                <p:nvPr/>
              </p:nvCxnSpPr>
              <p:spPr>
                <a:xfrm>
                  <a:off x="3352800" y="180022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6981979E-C643-48A6-82CA-BE82B7DD24EC}"/>
                    </a:ext>
                  </a:extLst>
                </p:cNvPr>
                <p:cNvCxnSpPr/>
                <p:nvPr/>
              </p:nvCxnSpPr>
              <p:spPr>
                <a:xfrm>
                  <a:off x="3343275" y="185737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FBEA31E6-AE3E-40AB-AF54-25E8E5EB27BD}"/>
                    </a:ext>
                  </a:extLst>
                </p:cNvPr>
                <p:cNvCxnSpPr/>
                <p:nvPr/>
              </p:nvCxnSpPr>
              <p:spPr>
                <a:xfrm>
                  <a:off x="3343275" y="191452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85391DFE-9A81-4657-8532-D1B5A7892FB6}"/>
                    </a:ext>
                  </a:extLst>
                </p:cNvPr>
                <p:cNvCxnSpPr/>
                <p:nvPr/>
              </p:nvCxnSpPr>
              <p:spPr>
                <a:xfrm>
                  <a:off x="3390900" y="277177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D0BB51AA-848C-4DDC-8D8D-A790498D6598}"/>
                    </a:ext>
                  </a:extLst>
                </p:cNvPr>
                <p:cNvCxnSpPr/>
                <p:nvPr/>
              </p:nvCxnSpPr>
              <p:spPr>
                <a:xfrm>
                  <a:off x="3381375" y="282892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AA9DBD52-E0DA-4705-98F0-922442D0B828}"/>
                    </a:ext>
                  </a:extLst>
                </p:cNvPr>
                <p:cNvCxnSpPr/>
                <p:nvPr/>
              </p:nvCxnSpPr>
              <p:spPr>
                <a:xfrm>
                  <a:off x="3381375" y="288607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229F0D-312F-4716-BE9E-64CA020BBCA5}"/>
                  </a:ext>
                </a:extLst>
              </p:cNvPr>
              <p:cNvSpPr txBox="1"/>
              <p:nvPr/>
            </p:nvSpPr>
            <p:spPr>
              <a:xfrm>
                <a:off x="1943100" y="3590925"/>
                <a:ext cx="23145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Conduction band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36739C-A215-4E75-BA2A-F9E8E9D8923B}"/>
                  </a:ext>
                </a:extLst>
              </p:cNvPr>
              <p:cNvSpPr txBox="1"/>
              <p:nvPr/>
            </p:nvSpPr>
            <p:spPr>
              <a:xfrm>
                <a:off x="2352675" y="6362700"/>
                <a:ext cx="23145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Valence band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50DD3D-830B-4E56-BA5E-F4EB6DFCDBA6}"/>
                  </a:ext>
                </a:extLst>
              </p:cNvPr>
              <p:cNvSpPr txBox="1"/>
              <p:nvPr/>
            </p:nvSpPr>
            <p:spPr>
              <a:xfrm>
                <a:off x="1886505" y="4442045"/>
                <a:ext cx="19615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Activation Center excited states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091EEF-8840-4255-AE3F-4FE7D010CAAF}"/>
                  </a:ext>
                </a:extLst>
              </p:cNvPr>
              <p:cNvSpPr txBox="1"/>
              <p:nvPr/>
            </p:nvSpPr>
            <p:spPr>
              <a:xfrm>
                <a:off x="2009776" y="5305425"/>
                <a:ext cx="19049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Activation Center ground states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5B8703D-FEE0-4543-BF29-8F23B626409D}"/>
                </a:ext>
              </a:extLst>
            </p:cNvPr>
            <p:cNvGrpSpPr/>
            <p:nvPr/>
          </p:nvGrpSpPr>
          <p:grpSpPr>
            <a:xfrm>
              <a:off x="7049794" y="3498767"/>
              <a:ext cx="5068229" cy="2935450"/>
              <a:chOff x="7049794" y="3498767"/>
              <a:chExt cx="5068229" cy="293545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E7107B6-A8A9-4A6F-9005-A278A035BCDB}"/>
                  </a:ext>
                </a:extLst>
              </p:cNvPr>
              <p:cNvSpPr/>
              <p:nvPr/>
            </p:nvSpPr>
            <p:spPr>
              <a:xfrm flipV="1">
                <a:off x="7883648" y="3914776"/>
                <a:ext cx="2560320" cy="514073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4442C09-774B-49C7-856E-43A348A0B6EE}"/>
                  </a:ext>
                </a:extLst>
              </p:cNvPr>
              <p:cNvSpPr/>
              <p:nvPr/>
            </p:nvSpPr>
            <p:spPr>
              <a:xfrm flipV="1">
                <a:off x="7883648" y="5920148"/>
                <a:ext cx="2560320" cy="514069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FBD5C5C-D235-4B05-8E4F-29D12348BA0F}"/>
                  </a:ext>
                </a:extLst>
              </p:cNvPr>
              <p:cNvCxnSpPr/>
              <p:nvPr/>
            </p:nvCxnSpPr>
            <p:spPr>
              <a:xfrm>
                <a:off x="9496425" y="465772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7FF3A9F-CFF7-45E2-BCAF-6D14E33C05C7}"/>
                  </a:ext>
                </a:extLst>
              </p:cNvPr>
              <p:cNvCxnSpPr/>
              <p:nvPr/>
            </p:nvCxnSpPr>
            <p:spPr>
              <a:xfrm>
                <a:off x="9486900" y="471487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B6AB579-9515-4B4D-8A30-ECBC46D30614}"/>
                  </a:ext>
                </a:extLst>
              </p:cNvPr>
              <p:cNvCxnSpPr/>
              <p:nvPr/>
            </p:nvCxnSpPr>
            <p:spPr>
              <a:xfrm>
                <a:off x="9486900" y="477202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96EBF02-099B-40FE-8033-619538084E8F}"/>
                  </a:ext>
                </a:extLst>
              </p:cNvPr>
              <p:cNvCxnSpPr/>
              <p:nvPr/>
            </p:nvCxnSpPr>
            <p:spPr>
              <a:xfrm>
                <a:off x="9534525" y="562927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987CCD0-1C91-4600-A8D0-0791B51DC8A3}"/>
                  </a:ext>
                </a:extLst>
              </p:cNvPr>
              <p:cNvCxnSpPr/>
              <p:nvPr/>
            </p:nvCxnSpPr>
            <p:spPr>
              <a:xfrm>
                <a:off x="9525000" y="568642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2415C8E-5B42-4327-B799-8767B04E1E65}"/>
                  </a:ext>
                </a:extLst>
              </p:cNvPr>
              <p:cNvCxnSpPr/>
              <p:nvPr/>
            </p:nvCxnSpPr>
            <p:spPr>
              <a:xfrm>
                <a:off x="9525000" y="574357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179B577-DE8F-4310-9775-39CF1E0A2742}"/>
                  </a:ext>
                </a:extLst>
              </p:cNvPr>
              <p:cNvSpPr/>
              <p:nvPr/>
            </p:nvSpPr>
            <p:spPr>
              <a:xfrm>
                <a:off x="8343899" y="601979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0B7DC95-4A7F-497C-9741-AB638FDF9452}"/>
                  </a:ext>
                </a:extLst>
              </p:cNvPr>
              <p:cNvSpPr/>
              <p:nvPr/>
            </p:nvSpPr>
            <p:spPr>
              <a:xfrm>
                <a:off x="9982199" y="561974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2CC0B3D-8551-495E-B355-1DAF74DF00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10600" y="5803945"/>
                <a:ext cx="1362074" cy="307294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B760111-A9D0-45F7-AED3-A7B48ED6BB55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325" y="5962651"/>
                    <a:ext cx="377145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B760111-A9D0-45F7-AED3-A7B48ED6BB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5325" y="5962651"/>
                    <a:ext cx="377145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A05F87B-F35C-4406-9067-FADAA10C1B81}"/>
                      </a:ext>
                    </a:extLst>
                  </p:cNvPr>
                  <p:cNvSpPr txBox="1"/>
                  <p:nvPr/>
                </p:nvSpPr>
                <p:spPr>
                  <a:xfrm>
                    <a:off x="8305800" y="4000501"/>
                    <a:ext cx="377145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A05F87B-F35C-4406-9067-FADAA10C1B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5800" y="4000501"/>
                    <a:ext cx="377145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6F4FCC3-D8FF-49A7-83C6-DACED77396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29624" y="4251842"/>
                <a:ext cx="0" cy="1748907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sysDot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or: Curved 37">
                <a:extLst>
                  <a:ext uri="{FF2B5EF4-FFF2-40B4-BE49-F238E27FC236}">
                    <a16:creationId xmlns:a16="http://schemas.microsoft.com/office/drawing/2014/main" id="{D6300203-B703-4A97-B3AD-89505E13C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0301" y="5581653"/>
                <a:ext cx="815975" cy="485773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D83FF4D-E080-4825-87B2-E9F2294173B9}"/>
                      </a:ext>
                    </a:extLst>
                  </p:cNvPr>
                  <p:cNvSpPr txBox="1"/>
                  <p:nvPr/>
                </p:nvSpPr>
                <p:spPr>
                  <a:xfrm>
                    <a:off x="7049794" y="5034561"/>
                    <a:ext cx="1320120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X ray</a:t>
                    </a:r>
                    <a14:m>
                      <m:oMath xmlns:m="http://schemas.openxmlformats.org/officeDocument/2006/math"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photon</m:t>
                        </m:r>
                      </m:oMath>
                    </a14:m>
                    <a:endPara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D83FF4D-E080-4825-87B2-E9F2294173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9794" y="5034561"/>
                    <a:ext cx="1320120" cy="21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295" t="-27778" b="-4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B94B1342-215D-47AD-A4F9-82617795F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5825" y="4196714"/>
                <a:ext cx="1447800" cy="48006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35B479EE-7EE3-4DD3-A8F1-4D3C745AB979}"/>
                      </a:ext>
                    </a:extLst>
                  </p:cNvPr>
                  <p:cNvSpPr txBox="1"/>
                  <p:nvPr/>
                </p:nvSpPr>
                <p:spPr>
                  <a:xfrm>
                    <a:off x="9915525" y="4495801"/>
                    <a:ext cx="377145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35B479EE-7EE3-4DD3-A8F1-4D3C745AB9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15525" y="4495801"/>
                    <a:ext cx="377145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4E59525C-691D-4E04-805A-0B859BCFF06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0077449" y="4686298"/>
                <a:ext cx="0" cy="9144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sysDot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or: Curved 47">
                <a:extLst>
                  <a:ext uri="{FF2B5EF4-FFF2-40B4-BE49-F238E27FC236}">
                    <a16:creationId xmlns:a16="http://schemas.microsoft.com/office/drawing/2014/main" id="{1375B220-92EF-4CC9-98EC-0BA2B43F6B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09201" y="4948598"/>
                <a:ext cx="815974" cy="366355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D19B0BC-C27B-4120-9D54-17CBBA713CF6}"/>
                  </a:ext>
                </a:extLst>
              </p:cNvPr>
              <p:cNvSpPr txBox="1"/>
              <p:nvPr/>
            </p:nvSpPr>
            <p:spPr>
              <a:xfrm>
                <a:off x="8029575" y="3498767"/>
                <a:ext cx="2817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Scintillation process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90CCDA1-6AFD-428B-8490-E32D444AD8CE}"/>
                      </a:ext>
                    </a:extLst>
                  </p:cNvPr>
                  <p:cNvSpPr txBox="1"/>
                  <p:nvPr/>
                </p:nvSpPr>
                <p:spPr>
                  <a:xfrm>
                    <a:off x="7247598" y="5251049"/>
                    <a:ext cx="585927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90CCDA1-6AFD-428B-8490-E32D444AD8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7598" y="5251049"/>
                    <a:ext cx="585927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27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8D2E785A-5CA2-44D4-905D-858AC3835E5F}"/>
                      </a:ext>
                    </a:extLst>
                  </p:cNvPr>
                  <p:cNvSpPr txBox="1"/>
                  <p:nvPr/>
                </p:nvSpPr>
                <p:spPr>
                  <a:xfrm>
                    <a:off x="10974287" y="4777665"/>
                    <a:ext cx="585927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~3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𝑒𝑉</m:t>
                              </m:r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8D2E785A-5CA2-44D4-905D-858AC3835E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74287" y="4777665"/>
                    <a:ext cx="585927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4375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5E14399-2F15-4301-80E3-018C75A867D7}"/>
                      </a:ext>
                    </a:extLst>
                  </p:cNvPr>
                  <p:cNvSpPr/>
                  <p:nvPr/>
                </p:nvSpPr>
                <p:spPr>
                  <a:xfrm>
                    <a:off x="10805943" y="4971493"/>
                    <a:ext cx="1312080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5E14399-2F15-4301-80E3-018C75A867D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05943" y="4971493"/>
                    <a:ext cx="131208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186" t="-8065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41463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42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1C7EA9-ED7F-4579-B240-894C2CD723B8}"/>
              </a:ext>
            </a:extLst>
          </p:cNvPr>
          <p:cNvSpPr txBox="1"/>
          <p:nvPr/>
        </p:nvSpPr>
        <p:spPr>
          <a:xfrm flipH="1">
            <a:off x="2660073" y="817418"/>
            <a:ext cx="445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Bharat: Unity in Diversity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CA3ED-4E02-4C81-A254-A3F342DF7A12}"/>
              </a:ext>
            </a:extLst>
          </p:cNvPr>
          <p:cNvSpPr txBox="1"/>
          <p:nvPr/>
        </p:nvSpPr>
        <p:spPr>
          <a:xfrm flipH="1">
            <a:off x="849281" y="1870364"/>
            <a:ext cx="55238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India: Map showing states</a:t>
            </a:r>
          </a:p>
          <a:p>
            <a:r>
              <a:rPr lang="en-US" dirty="0"/>
              <a:t>Population, Languages, religions, rivers, ocean</a:t>
            </a:r>
          </a:p>
          <a:p>
            <a:r>
              <a:rPr lang="en-US" dirty="0"/>
              <a:t>Hindu religion- Gods and temples</a:t>
            </a:r>
          </a:p>
          <a:p>
            <a:r>
              <a:rPr lang="en-US" dirty="0"/>
              <a:t>History</a:t>
            </a:r>
          </a:p>
          <a:p>
            <a:r>
              <a:rPr lang="en-US" dirty="0"/>
              <a:t>Pre-historical civilizations</a:t>
            </a:r>
          </a:p>
          <a:p>
            <a:r>
              <a:rPr lang="en-US" dirty="0"/>
              <a:t>Different dance forms from different parts of India</a:t>
            </a:r>
          </a:p>
          <a:p>
            <a:r>
              <a:rPr lang="en-US" dirty="0"/>
              <a:t>Famous places</a:t>
            </a:r>
          </a:p>
          <a:p>
            <a:r>
              <a:rPr lang="en-US" dirty="0"/>
              <a:t>Tourist places</a:t>
            </a:r>
          </a:p>
          <a:p>
            <a:r>
              <a:rPr lang="en-US" dirty="0"/>
              <a:t>Festivals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Currency</a:t>
            </a:r>
          </a:p>
          <a:p>
            <a:r>
              <a:rPr lang="en-US" dirty="0"/>
              <a:t>History of Indian economy, Fastest growing economy</a:t>
            </a:r>
          </a:p>
          <a:p>
            <a:r>
              <a:rPr lang="en-US" dirty="0"/>
              <a:t>National Anthem, </a:t>
            </a:r>
            <a:r>
              <a:rPr lang="en-US" dirty="0" err="1"/>
              <a:t>embalem</a:t>
            </a:r>
            <a:r>
              <a:rPr lang="en-US" dirty="0"/>
              <a:t>, Prime Minister</a:t>
            </a:r>
          </a:p>
          <a:p>
            <a:r>
              <a:rPr lang="en-US" dirty="0"/>
              <a:t>Bollywood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30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7A7844-47DA-491A-A2E1-337AC6110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5" y="0"/>
            <a:ext cx="61122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64246-C396-4446-8AD0-5C5C10391AD2}"/>
              </a:ext>
            </a:extLst>
          </p:cNvPr>
          <p:cNvSpPr txBox="1"/>
          <p:nvPr/>
        </p:nvSpPr>
        <p:spPr>
          <a:xfrm flipH="1">
            <a:off x="7315200" y="816746"/>
            <a:ext cx="42790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North to South: 3,214 km</a:t>
            </a:r>
          </a:p>
          <a:p>
            <a:r>
              <a:rPr lang="en-US" dirty="0"/>
              <a:t>East to west: 2,933 km </a:t>
            </a:r>
          </a:p>
          <a:p>
            <a:r>
              <a:rPr lang="en-US" dirty="0"/>
              <a:t>29 </a:t>
            </a:r>
            <a:r>
              <a:rPr lang="en-US" dirty="0">
                <a:hlinkClick r:id="rId3" tooltip="Federated state"/>
              </a:rPr>
              <a:t>states</a:t>
            </a:r>
            <a:r>
              <a:rPr lang="en-US" dirty="0"/>
              <a:t> and 7 </a:t>
            </a:r>
            <a:r>
              <a:rPr lang="en-US" dirty="0">
                <a:hlinkClick r:id="rId4" tooltip="Union territory"/>
              </a:rPr>
              <a:t>union territories</a:t>
            </a:r>
            <a:endParaRPr lang="en-US" dirty="0"/>
          </a:p>
          <a:p>
            <a:r>
              <a:rPr lang="en-US" dirty="0"/>
              <a:t>India has 122 major languages and 1599 other languages (dialects)</a:t>
            </a:r>
          </a:p>
          <a:p>
            <a:r>
              <a:rPr lang="en-US" dirty="0"/>
              <a:t>Official languages: 22</a:t>
            </a:r>
          </a:p>
          <a:p>
            <a:r>
              <a:rPr lang="en-US" dirty="0"/>
              <a:t>Sanskrit: the mother language</a:t>
            </a:r>
          </a:p>
          <a:p>
            <a:endParaRPr lang="en-US" dirty="0"/>
          </a:p>
          <a:p>
            <a:r>
              <a:rPr lang="en-US" dirty="0"/>
              <a:t>Population: 1.3 billion</a:t>
            </a:r>
          </a:p>
          <a:p>
            <a:r>
              <a:rPr lang="en-US" dirty="0"/>
              <a:t>Hinduism: 79.80%</a:t>
            </a:r>
          </a:p>
          <a:p>
            <a:r>
              <a:rPr lang="en-US" dirty="0"/>
              <a:t>Islam: 14.23%</a:t>
            </a:r>
          </a:p>
          <a:p>
            <a:r>
              <a:rPr lang="en-US" dirty="0"/>
              <a:t>Christianity: 2.3% </a:t>
            </a:r>
          </a:p>
          <a:p>
            <a:r>
              <a:rPr lang="en-US" dirty="0"/>
              <a:t>Sikhism: 1.72%</a:t>
            </a:r>
          </a:p>
          <a:p>
            <a:r>
              <a:rPr lang="en-US" b="1" dirty="0"/>
              <a:t>Buddhism: </a:t>
            </a:r>
            <a:r>
              <a:rPr lang="en-US" dirty="0"/>
              <a:t>0.70%</a:t>
            </a:r>
          </a:p>
          <a:p>
            <a:r>
              <a:rPr lang="en-US" dirty="0"/>
              <a:t>Jainism: 0.37%</a:t>
            </a:r>
          </a:p>
          <a:p>
            <a:r>
              <a:rPr lang="en-US" dirty="0"/>
              <a:t>Other: </a:t>
            </a:r>
            <a:r>
              <a:rPr lang="en-US" b="1" dirty="0"/>
              <a:t>Zoroastrianism, Persian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9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643AD2-930B-459F-AD70-03851191D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66" y="1519005"/>
            <a:ext cx="8447326" cy="35197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E6F38-BF79-47CB-BC34-F0843179F335}"/>
              </a:ext>
            </a:extLst>
          </p:cNvPr>
          <p:cNvSpPr txBox="1"/>
          <p:nvPr/>
        </p:nvSpPr>
        <p:spPr>
          <a:xfrm>
            <a:off x="5381625" y="685800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Indian Currency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02ABD0-3AA3-4B30-8A77-DBBB2B337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479" y="2442283"/>
            <a:ext cx="2095500" cy="3562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90DB3D-1C03-4069-A6DF-66441A59D1AC}"/>
              </a:ext>
            </a:extLst>
          </p:cNvPr>
          <p:cNvSpPr txBox="1"/>
          <p:nvPr/>
        </p:nvSpPr>
        <p:spPr>
          <a:xfrm>
            <a:off x="10466773" y="1519005"/>
            <a:ext cx="150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Emblem</a:t>
            </a:r>
          </a:p>
        </p:txBody>
      </p:sp>
    </p:spTree>
    <p:extLst>
      <p:ext uri="{BB962C8B-B14F-4D97-AF65-F5344CB8AC3E}">
        <p14:creationId xmlns:p14="http://schemas.microsoft.com/office/powerpoint/2010/main" val="92649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E7360-C383-4960-860A-2084A981C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2900"/>
            <a:ext cx="9906000" cy="617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43B049-1BA5-4451-A09C-883276C47DE9}"/>
              </a:ext>
            </a:extLst>
          </p:cNvPr>
          <p:cNvSpPr txBox="1"/>
          <p:nvPr/>
        </p:nvSpPr>
        <p:spPr>
          <a:xfrm>
            <a:off x="914400" y="723900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Afghanistan</a:t>
            </a:r>
          </a:p>
          <a:p>
            <a:r>
              <a:rPr lang="en-US" dirty="0"/>
              <a:t>1876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853CE-5D5B-4D55-A680-B0A7F80FAAB8}"/>
              </a:ext>
            </a:extLst>
          </p:cNvPr>
          <p:cNvSpPr txBox="1"/>
          <p:nvPr/>
        </p:nvSpPr>
        <p:spPr>
          <a:xfrm>
            <a:off x="1876425" y="1914525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Pakistan</a:t>
            </a:r>
          </a:p>
          <a:p>
            <a:r>
              <a:rPr lang="en-US" dirty="0"/>
              <a:t>1947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A1126-F369-4537-A31A-7EBFDC21D58D}"/>
              </a:ext>
            </a:extLst>
          </p:cNvPr>
          <p:cNvSpPr txBox="1"/>
          <p:nvPr/>
        </p:nvSpPr>
        <p:spPr>
          <a:xfrm flipH="1">
            <a:off x="3855719" y="2247900"/>
            <a:ext cx="85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Nepal</a:t>
            </a:r>
          </a:p>
          <a:p>
            <a:r>
              <a:rPr lang="en-US" dirty="0"/>
              <a:t>1904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DF824-B1EC-4D89-A922-EE209C55E8B7}"/>
              </a:ext>
            </a:extLst>
          </p:cNvPr>
          <p:cNvSpPr txBox="1"/>
          <p:nvPr/>
        </p:nvSpPr>
        <p:spPr>
          <a:xfrm>
            <a:off x="4891596" y="2015231"/>
            <a:ext cx="100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Bhutan</a:t>
            </a:r>
          </a:p>
          <a:p>
            <a:r>
              <a:rPr lang="en-US" dirty="0"/>
              <a:t>1906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C9D686-1650-445B-95B5-ABA501EB8C87}"/>
              </a:ext>
            </a:extLst>
          </p:cNvPr>
          <p:cNvSpPr txBox="1"/>
          <p:nvPr/>
        </p:nvSpPr>
        <p:spPr>
          <a:xfrm flipH="1">
            <a:off x="4049547" y="3133816"/>
            <a:ext cx="133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Bangladesh</a:t>
            </a:r>
          </a:p>
          <a:p>
            <a:r>
              <a:rPr lang="en-US" dirty="0"/>
              <a:t>1947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1DE9D-9890-4A22-8652-82E19DCF90FF}"/>
              </a:ext>
            </a:extLst>
          </p:cNvPr>
          <p:cNvSpPr txBox="1"/>
          <p:nvPr/>
        </p:nvSpPr>
        <p:spPr>
          <a:xfrm>
            <a:off x="4384237" y="1651247"/>
            <a:ext cx="79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Tibet 1914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B6F72-CF86-4748-9086-01CE275AE194}"/>
              </a:ext>
            </a:extLst>
          </p:cNvPr>
          <p:cNvSpPr txBox="1"/>
          <p:nvPr/>
        </p:nvSpPr>
        <p:spPr>
          <a:xfrm>
            <a:off x="4039340" y="142040"/>
            <a:ext cx="1677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Aryavart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393C1-EC48-4A2F-83EF-BF1C87C7E645}"/>
              </a:ext>
            </a:extLst>
          </p:cNvPr>
          <p:cNvSpPr txBox="1"/>
          <p:nvPr/>
        </p:nvSpPr>
        <p:spPr>
          <a:xfrm>
            <a:off x="5429250" y="2964846"/>
            <a:ext cx="133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Burma </a:t>
            </a:r>
          </a:p>
          <a:p>
            <a:r>
              <a:rPr lang="en-US" dirty="0"/>
              <a:t>1937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B3563-DF37-431C-97E8-63177FD231D0}"/>
              </a:ext>
            </a:extLst>
          </p:cNvPr>
          <p:cNvSpPr txBox="1"/>
          <p:nvPr/>
        </p:nvSpPr>
        <p:spPr>
          <a:xfrm>
            <a:off x="6561055" y="669302"/>
            <a:ext cx="5449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Hinduism: Originally </a:t>
            </a:r>
            <a:r>
              <a:rPr lang="en-US" dirty="0" err="1"/>
              <a:t>Sanatan</a:t>
            </a:r>
            <a:r>
              <a:rPr lang="en-US" dirty="0"/>
              <a:t> religion</a:t>
            </a:r>
          </a:p>
          <a:p>
            <a:r>
              <a:rPr lang="en-US" b="1" dirty="0"/>
              <a:t>	Hindu: </a:t>
            </a:r>
            <a:r>
              <a:rPr lang="en-US" dirty="0"/>
              <a:t>derived from the </a:t>
            </a:r>
            <a:r>
              <a:rPr lang="en-US" b="1" dirty="0"/>
              <a:t>Sanskrit word</a:t>
            </a:r>
            <a:r>
              <a:rPr lang="en-US" dirty="0"/>
              <a:t> Sindhu </a:t>
            </a:r>
          </a:p>
          <a:p>
            <a:r>
              <a:rPr lang="en-US" dirty="0" err="1"/>
              <a:t>Aryavart</a:t>
            </a:r>
            <a:r>
              <a:rPr lang="en-US" dirty="0"/>
              <a:t>: Hinduism was practiced</a:t>
            </a:r>
          </a:p>
          <a:p>
            <a:r>
              <a:rPr lang="en-US" dirty="0"/>
              <a:t>Indian division with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92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387EAB-D479-4BDA-B138-D3EB60676DF8}"/>
              </a:ext>
            </a:extLst>
          </p:cNvPr>
          <p:cNvGrpSpPr/>
          <p:nvPr/>
        </p:nvGrpSpPr>
        <p:grpSpPr>
          <a:xfrm>
            <a:off x="695228" y="255389"/>
            <a:ext cx="10384505" cy="3328676"/>
            <a:chOff x="526552" y="430108"/>
            <a:chExt cx="10384505" cy="33286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FA8FD-2563-4EB0-AEDC-F433DB55DB3C}"/>
                </a:ext>
              </a:extLst>
            </p:cNvPr>
            <p:cNvSpPr/>
            <p:nvPr/>
          </p:nvSpPr>
          <p:spPr>
            <a:xfrm>
              <a:off x="526552" y="430108"/>
              <a:ext cx="59630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/>
                <a:t>Indus Valley Civilisation</a:t>
              </a:r>
              <a:r>
                <a:rPr lang="fr-FR" dirty="0"/>
                <a:t> (</a:t>
              </a:r>
              <a:r>
                <a:rPr lang="fr-FR" b="1" dirty="0"/>
                <a:t>IVC</a:t>
              </a:r>
              <a:r>
                <a:rPr lang="fr-FR" dirty="0"/>
                <a:t>), or </a:t>
              </a:r>
              <a:r>
                <a:rPr lang="fr-FR" b="1" dirty="0" err="1"/>
                <a:t>Harappan</a:t>
              </a:r>
              <a:r>
                <a:rPr lang="fr-FR" b="1" dirty="0"/>
                <a:t> Civilisation</a:t>
              </a:r>
            </a:p>
            <a:p>
              <a:r>
                <a:rPr lang="en-US" dirty="0"/>
                <a:t>mature period 2600–1900 BCE </a:t>
              </a:r>
              <a:r>
                <a:rPr lang="en-US" u="sng" dirty="0">
                  <a:hlinkClick r:id="rId2"/>
                </a:rPr>
                <a:t>UNESCO World Heritage site</a:t>
              </a:r>
              <a:endParaRPr lang="fr-FR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F287C0-A521-4F31-BCD9-C736D6911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020" y="1077728"/>
              <a:ext cx="3614907" cy="26810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084D24-0B87-4A90-9ED0-47AB44E9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100" y="1140278"/>
              <a:ext cx="3293994" cy="209617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7E50C71-B2D1-4644-A4BC-98DB669457FD}"/>
                </a:ext>
              </a:extLst>
            </p:cNvPr>
            <p:cNvSpPr/>
            <p:nvPr/>
          </p:nvSpPr>
          <p:spPr>
            <a:xfrm>
              <a:off x="7296150" y="3105835"/>
              <a:ext cx="36149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222222"/>
                  </a:solidFill>
                  <a:latin typeface="Arial" panose="020B0604020202020204" pitchFamily="34" charset="0"/>
                </a:rPr>
                <a:t>Excavated ruins of </a:t>
              </a:r>
              <a:r>
                <a:rPr lang="en-US" dirty="0" err="1">
                  <a:solidFill>
                    <a:srgbClr val="0B0080"/>
                  </a:solidFill>
                  <a:latin typeface="Arial" panose="020B0604020202020204" pitchFamily="34" charset="0"/>
                  <a:hlinkClick r:id="rId5" tooltip="Mohenjo-daro"/>
                </a:rPr>
                <a:t>Mohenjo-daro</a:t>
              </a:r>
              <a:r>
                <a:rPr lang="en-US" dirty="0">
                  <a:solidFill>
                    <a:srgbClr val="222222"/>
                  </a:solidFill>
                  <a:latin typeface="Arial" panose="020B0604020202020204" pitchFamily="34" charset="0"/>
                </a:rPr>
                <a:t>, </a:t>
              </a:r>
              <a:r>
                <a:rPr lang="en-US" dirty="0">
                  <a:solidFill>
                    <a:srgbClr val="0B0080"/>
                  </a:solidFill>
                  <a:latin typeface="Arial" panose="020B0604020202020204" pitchFamily="34" charset="0"/>
                  <a:hlinkClick r:id="rId6" tooltip="Pakistan"/>
                </a:rPr>
                <a:t>Pakistan</a:t>
              </a:r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BFEBDC-C2FC-4F4D-8491-C21309654479}"/>
              </a:ext>
            </a:extLst>
          </p:cNvPr>
          <p:cNvGrpSpPr/>
          <p:nvPr/>
        </p:nvGrpSpPr>
        <p:grpSpPr>
          <a:xfrm>
            <a:off x="887859" y="3724580"/>
            <a:ext cx="8191501" cy="2978144"/>
            <a:chOff x="523874" y="4148227"/>
            <a:chExt cx="8191501" cy="29781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843D64-EEA5-4852-8AF9-845D6FB73493}"/>
                </a:ext>
              </a:extLst>
            </p:cNvPr>
            <p:cNvSpPr/>
            <p:nvPr/>
          </p:nvSpPr>
          <p:spPr>
            <a:xfrm>
              <a:off x="523874" y="4148227"/>
              <a:ext cx="2867565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Bhimbetka rock shelters</a:t>
              </a:r>
            </a:p>
            <a:p>
              <a:endParaRPr lang="en-US" b="1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  <a:p>
              <a:r>
                <a:rPr lang="en-US" dirty="0"/>
                <a:t>UNESCO world heritage site</a:t>
              </a:r>
            </a:p>
            <a:p>
              <a:r>
                <a:rPr lang="en-US" dirty="0"/>
                <a:t>750 rock shelters distributed over 10 </a:t>
              </a:r>
              <a:r>
                <a:rPr lang="en-US" dirty="0" err="1"/>
                <a:t>kilometres</a:t>
              </a:r>
              <a:r>
                <a:rPr lang="en-US" dirty="0"/>
                <a:t> </a:t>
              </a:r>
            </a:p>
            <a:p>
              <a:r>
                <a:rPr lang="en-US" dirty="0"/>
                <a:t>100000 years old</a:t>
              </a:r>
            </a:p>
            <a:p>
              <a:r>
                <a:rPr lang="en-US" dirty="0"/>
                <a:t>feature prehistoric </a:t>
              </a:r>
              <a:r>
                <a:rPr lang="en-US" dirty="0">
                  <a:hlinkClick r:id="rId7" tooltip="Cave painting"/>
                </a:rPr>
                <a:t>cave paintings</a:t>
              </a:r>
              <a:r>
                <a:rPr lang="en-US" dirty="0"/>
                <a:t> and the earliest are about 30,000 years old</a:t>
              </a:r>
              <a:endParaRPr lang="en-US" b="1" dirty="0">
                <a:solidFill>
                  <a:srgbClr val="22222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D2E467-A237-40C0-AFBF-1418868C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064" y="4148227"/>
              <a:ext cx="3943350" cy="26289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0A3F82-C9AA-449B-AC2B-1D23981FB6D0}"/>
                </a:ext>
              </a:extLst>
            </p:cNvPr>
            <p:cNvGrpSpPr/>
            <p:nvPr/>
          </p:nvGrpSpPr>
          <p:grpSpPr>
            <a:xfrm>
              <a:off x="7451414" y="5490116"/>
              <a:ext cx="1263961" cy="1636255"/>
              <a:chOff x="7451414" y="5395848"/>
              <a:chExt cx="1263961" cy="16362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0C4BE3F-74FB-46AE-876D-B79AA5291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1414" y="5395848"/>
                <a:ext cx="1263961" cy="1636255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9EFEDEB-DEA8-4F0E-B662-2E1D48BDE25C}"/>
                  </a:ext>
                </a:extLst>
              </p:cNvPr>
              <p:cNvSpPr/>
              <p:nvPr/>
            </p:nvSpPr>
            <p:spPr>
              <a:xfrm>
                <a:off x="7848599" y="6120883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516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5E74CD-8D3A-491B-8BF1-2B8BA005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41" y="2413954"/>
            <a:ext cx="5687505" cy="2152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B938F-870A-40DA-A80D-315D9634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7" y="477865"/>
            <a:ext cx="1633227" cy="1923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B9EB1-5908-4199-94E3-EA6BAF4005FD}"/>
              </a:ext>
            </a:extLst>
          </p:cNvPr>
          <p:cNvSpPr txBox="1"/>
          <p:nvPr/>
        </p:nvSpPr>
        <p:spPr>
          <a:xfrm>
            <a:off x="8653028" y="1772240"/>
            <a:ext cx="2282062" cy="65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Mughal Empire</a:t>
            </a:r>
          </a:p>
          <a:p>
            <a:r>
              <a:rPr lang="en-US" dirty="0"/>
              <a:t> (1526-1857)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F9417-F867-4F40-B750-C12600856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70" y="4807670"/>
            <a:ext cx="2309653" cy="1867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3CD1E6-3EA9-4ADD-A067-9D1607DDD34A}"/>
              </a:ext>
            </a:extLst>
          </p:cNvPr>
          <p:cNvSpPr txBox="1"/>
          <p:nvPr/>
        </p:nvSpPr>
        <p:spPr>
          <a:xfrm>
            <a:off x="9209988" y="49584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British Empire</a:t>
            </a:r>
          </a:p>
          <a:p>
            <a:r>
              <a:rPr lang="en-US" dirty="0"/>
              <a:t> ( 1857-1947)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B3E50D-69AE-487A-BC3F-2ABFF9279887}"/>
              </a:ext>
            </a:extLst>
          </p:cNvPr>
          <p:cNvSpPr/>
          <p:nvPr/>
        </p:nvSpPr>
        <p:spPr>
          <a:xfrm>
            <a:off x="3621843" y="3038863"/>
            <a:ext cx="2326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East India Company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(1757–1858)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3FDAF6-0ED7-41F9-9ECF-FA1F6F07F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67" y="517198"/>
            <a:ext cx="2205661" cy="19256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158278-BD56-45CC-91D0-B8AD0C37444A}"/>
              </a:ext>
            </a:extLst>
          </p:cNvPr>
          <p:cNvSpPr txBox="1"/>
          <p:nvPr/>
        </p:nvSpPr>
        <p:spPr>
          <a:xfrm>
            <a:off x="3902697" y="942681"/>
            <a:ext cx="176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Maurya empire</a:t>
            </a:r>
          </a:p>
          <a:p>
            <a:r>
              <a:rPr lang="en-US" dirty="0"/>
              <a:t>(321 - 180 BCE)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D2B74-BB36-4CA9-BDA3-DD20886E89B6}"/>
              </a:ext>
            </a:extLst>
          </p:cNvPr>
          <p:cNvSpPr txBox="1"/>
          <p:nvPr/>
        </p:nvSpPr>
        <p:spPr>
          <a:xfrm>
            <a:off x="8804634" y="245097"/>
            <a:ext cx="277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</a:t>
            </a:r>
            <a:r>
              <a:rPr lang="en-US" dirty="0" err="1"/>
              <a:t>muslim</a:t>
            </a:r>
            <a:r>
              <a:rPr lang="en-US" dirty="0"/>
              <a:t> Empires (1206-1526 )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3A051E-5A83-4075-AE9F-D8B0E87A3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54" y="4054408"/>
            <a:ext cx="1644652" cy="211543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62F343-15D9-45AE-88F4-A46D292C5E52}"/>
              </a:ext>
            </a:extLst>
          </p:cNvPr>
          <p:cNvSpPr txBox="1"/>
          <p:nvPr/>
        </p:nvSpPr>
        <p:spPr>
          <a:xfrm>
            <a:off x="3667023" y="4786499"/>
            <a:ext cx="158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Kushan Empire</a:t>
            </a:r>
          </a:p>
          <a:p>
            <a:r>
              <a:rPr lang="en-US" dirty="0"/>
              <a:t> (30-375AD)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CB9BA-C4EB-4E93-BA84-CF65CB72A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" y="1018937"/>
            <a:ext cx="1265899" cy="21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3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D40D3B6-5330-41CD-95F9-4EFBE487C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1" y="1425116"/>
            <a:ext cx="2810948" cy="1709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BC255-2D84-4BFD-B8D5-3CDC0D088460}"/>
              </a:ext>
            </a:extLst>
          </p:cNvPr>
          <p:cNvSpPr txBox="1"/>
          <p:nvPr/>
        </p:nvSpPr>
        <p:spPr>
          <a:xfrm>
            <a:off x="781235" y="701336"/>
            <a:ext cx="157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Islam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76457-B16F-444A-8E67-01297D57B377}"/>
              </a:ext>
            </a:extLst>
          </p:cNvPr>
          <p:cNvSpPr txBox="1"/>
          <p:nvPr/>
        </p:nvSpPr>
        <p:spPr>
          <a:xfrm>
            <a:off x="6023685" y="5948840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Budhdhism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F3E24-5433-44BD-A72E-2A93907764C2}"/>
              </a:ext>
            </a:extLst>
          </p:cNvPr>
          <p:cNvSpPr txBox="1"/>
          <p:nvPr/>
        </p:nvSpPr>
        <p:spPr>
          <a:xfrm>
            <a:off x="3782715" y="1012054"/>
            <a:ext cx="8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Shikh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5719D-A7D4-4797-B91E-C22B840672AA}"/>
              </a:ext>
            </a:extLst>
          </p:cNvPr>
          <p:cNvSpPr txBox="1"/>
          <p:nvPr/>
        </p:nvSpPr>
        <p:spPr>
          <a:xfrm>
            <a:off x="122672" y="5023315"/>
            <a:ext cx="9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Jainism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ED25E-9EC4-4FF4-B2C5-2F8E9EA49BA3}"/>
              </a:ext>
            </a:extLst>
          </p:cNvPr>
          <p:cNvSpPr txBox="1"/>
          <p:nvPr/>
        </p:nvSpPr>
        <p:spPr>
          <a:xfrm flipH="1">
            <a:off x="8290493" y="5128795"/>
            <a:ext cx="99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Parsian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C24B4-F2EE-48F0-A6C7-1E15B1CD6787}"/>
              </a:ext>
            </a:extLst>
          </p:cNvPr>
          <p:cNvSpPr txBox="1"/>
          <p:nvPr/>
        </p:nvSpPr>
        <p:spPr>
          <a:xfrm>
            <a:off x="8135014" y="5415190"/>
            <a:ext cx="152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Christianity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8ADB0-5F72-4A48-ABAE-FE9889CEB401}"/>
              </a:ext>
            </a:extLst>
          </p:cNvPr>
          <p:cNvSpPr txBox="1"/>
          <p:nvPr/>
        </p:nvSpPr>
        <p:spPr>
          <a:xfrm>
            <a:off x="19050" y="3267075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Cheraman</a:t>
            </a:r>
            <a:r>
              <a:rPr lang="en-US" dirty="0"/>
              <a:t> </a:t>
            </a:r>
            <a:r>
              <a:rPr lang="en-US" dirty="0" err="1"/>
              <a:t>Juma</a:t>
            </a:r>
            <a:r>
              <a:rPr lang="en-US" dirty="0"/>
              <a:t> Mosque</a:t>
            </a:r>
          </a:p>
          <a:p>
            <a:r>
              <a:rPr lang="en-US" dirty="0"/>
              <a:t>629 AD, </a:t>
            </a:r>
            <a:r>
              <a:rPr lang="en-US" u="sng" dirty="0">
                <a:hlinkClick r:id="rId3"/>
              </a:rPr>
              <a:t>first mosque in India</a:t>
            </a:r>
            <a:r>
              <a:rPr lang="en-US" u="sng" dirty="0"/>
              <a:t>n continent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BC9B9E-0AF8-40A9-B947-95CD4970646D}"/>
              </a:ext>
            </a:extLst>
          </p:cNvPr>
          <p:cNvGrpSpPr/>
          <p:nvPr/>
        </p:nvGrpSpPr>
        <p:grpSpPr>
          <a:xfrm>
            <a:off x="3419475" y="552450"/>
            <a:ext cx="4580559" cy="3136542"/>
            <a:chOff x="2571750" y="552450"/>
            <a:chExt cx="4580559" cy="31365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E83D20-4767-41C1-9A51-F2D27AB73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453" y="1412136"/>
              <a:ext cx="4562856" cy="227685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A5E71B-FD4F-4D2C-9385-FE006512591A}"/>
                </a:ext>
              </a:extLst>
            </p:cNvPr>
            <p:cNvGrpSpPr/>
            <p:nvPr/>
          </p:nvGrpSpPr>
          <p:grpSpPr>
            <a:xfrm>
              <a:off x="4203389" y="552450"/>
              <a:ext cx="1435411" cy="1866900"/>
              <a:chOff x="7451414" y="5395848"/>
              <a:chExt cx="1263961" cy="163625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07C2B16-C909-44DB-B016-83DCA5B49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1414" y="5395848"/>
                <a:ext cx="1263961" cy="1636255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E970398-FD7D-48EC-8237-550DEB50090B}"/>
                  </a:ext>
                </a:extLst>
              </p:cNvPr>
              <p:cNvSpPr/>
              <p:nvPr/>
            </p:nvSpPr>
            <p:spPr>
              <a:xfrm>
                <a:off x="7801160" y="5804911"/>
                <a:ext cx="80169" cy="6513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63BAD2-3C40-4855-A80A-303041A4BE7F}"/>
                </a:ext>
              </a:extLst>
            </p:cNvPr>
            <p:cNvSpPr txBox="1"/>
            <p:nvPr/>
          </p:nvSpPr>
          <p:spPr>
            <a:xfrm>
              <a:off x="2571750" y="1409700"/>
              <a:ext cx="2076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Golden temple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969734-AB1C-406E-B446-68AEEA538134}"/>
              </a:ext>
            </a:extLst>
          </p:cNvPr>
          <p:cNvGrpSpPr/>
          <p:nvPr/>
        </p:nvGrpSpPr>
        <p:grpSpPr>
          <a:xfrm>
            <a:off x="1355414" y="385698"/>
            <a:ext cx="1263961" cy="1636255"/>
            <a:chOff x="7460939" y="5424423"/>
            <a:chExt cx="1263961" cy="163625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F5EC55-A327-4846-9F2F-CDB10EAFA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939" y="5424423"/>
              <a:ext cx="1263961" cy="1636255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052A26-30E7-44F9-934A-957B213CA9C2}"/>
                </a:ext>
              </a:extLst>
            </p:cNvPr>
            <p:cNvSpPr/>
            <p:nvPr/>
          </p:nvSpPr>
          <p:spPr>
            <a:xfrm>
              <a:off x="7772399" y="661618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BB196CC-7FF2-484C-A5DB-C8F0246F2419}"/>
              </a:ext>
            </a:extLst>
          </p:cNvPr>
          <p:cNvSpPr/>
          <p:nvPr/>
        </p:nvSpPr>
        <p:spPr>
          <a:xfrm>
            <a:off x="4276725" y="3682484"/>
            <a:ext cx="2283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First built in 1577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DFACE4-63B8-4F04-AF75-00981DE65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8" y="4173569"/>
            <a:ext cx="2274865" cy="26675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0B844F-CFCF-42F2-B2E9-FE3D37B16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31" y="4354397"/>
            <a:ext cx="2143125" cy="2143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6B2E27-1E86-4AEE-8F13-36A2F76212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49" y="715628"/>
            <a:ext cx="3009033" cy="30170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018CED4-13C1-447F-970A-2CEC425C3454}"/>
              </a:ext>
            </a:extLst>
          </p:cNvPr>
          <p:cNvSpPr txBox="1"/>
          <p:nvPr/>
        </p:nvSpPr>
        <p:spPr>
          <a:xfrm>
            <a:off x="8923282" y="3741686"/>
            <a:ext cx="1267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Gurunanak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16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A6631A-0148-4170-BFB1-65DBB5E531BA}"/>
              </a:ext>
            </a:extLst>
          </p:cNvPr>
          <p:cNvSpPr txBox="1"/>
          <p:nvPr/>
        </p:nvSpPr>
        <p:spPr>
          <a:xfrm>
            <a:off x="4172505" y="372862"/>
            <a:ext cx="171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Hindu GODS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A9134-4E5D-45E1-8654-69A5380E8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1171574"/>
            <a:ext cx="2974286" cy="3600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15AAD2-DCC0-4E07-BB46-D8674B355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12" y="847725"/>
            <a:ext cx="3353313" cy="4390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F61890-FE14-4811-B53D-B770D7FDB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05" y="1678305"/>
            <a:ext cx="2263140" cy="3093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21CCE8-1D2C-484C-8421-ECD43780E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3305175"/>
            <a:ext cx="33969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D6B9BE-AE32-4DD5-9213-237641CF3FAF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0C5D7-CCC7-4873-ADDC-DCD72CBE3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4" y="852840"/>
            <a:ext cx="5666667" cy="4624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0989CBA-D7B9-4391-AEEE-025D5821F377}"/>
                  </a:ext>
                </a:extLst>
              </p:cNvPr>
              <p:cNvSpPr/>
              <p:nvPr/>
            </p:nvSpPr>
            <p:spPr>
              <a:xfrm>
                <a:off x="3408217" y="137138"/>
                <a:ext cx="4874649" cy="394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Toroidal electric field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in Tokamaks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0989CBA-D7B9-4391-AEEE-025D5821F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17" y="137138"/>
                <a:ext cx="4874649" cy="394082"/>
              </a:xfrm>
              <a:prstGeom prst="rect">
                <a:avLst/>
              </a:prstGeom>
              <a:blipFill>
                <a:blip r:embed="rId3"/>
                <a:stretch>
                  <a:fillRect l="-1000" t="-9231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599DE7-ED45-4902-A499-6666614D565B}"/>
                  </a:ext>
                </a:extLst>
              </p:cNvPr>
              <p:cNvSpPr/>
              <p:nvPr/>
            </p:nvSpPr>
            <p:spPr>
              <a:xfrm>
                <a:off x="7158364" y="953229"/>
                <a:ext cx="4453635" cy="5044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SzPts val="900"/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 time varying current in primary coil generates toroidal electric field</a:t>
                </a:r>
              </a:p>
              <a:p>
                <a:pPr marL="285750" marR="0" lvl="0" indent="-28575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SzPts val="900"/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Ampere’s Circuital law (</a:t>
                </a:r>
                <a:r>
                  <a:rPr lang="en-US" sz="1600" dirty="0">
                    <a:solidFill>
                      <a:srgbClr val="A6A6A6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with Maxwell’s addition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SzPts val="900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𝛻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1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lang="en-US" sz="1600" i="1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solidFill>
                                  <a:srgbClr val="A6A6A6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en-US" sz="16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  <a:buSzPts val="900"/>
                </a:pP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  <a:buSzPts val="900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a time varying current: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  <a:buSzPts val="900"/>
                </a:pPr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lnSpc>
                    <a:spcPct val="115000"/>
                  </a:lnSpc>
                  <a:spcAft>
                    <a:spcPts val="800"/>
                  </a:spcAft>
                  <a:buSzPts val="900"/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Maxwell- Faraday induction (Faraday’s law of induction):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SzPts val="900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SzPts val="900"/>
                </a:pP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 electromotive force is induced in the wire: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𝑑𝑙</m:t>
                        </m:r>
                      </m:e>
                    </m:nary>
                  </m:oMath>
                </a14:m>
                <a:endParaRPr lang="en-US" sz="16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599DE7-ED45-4902-A499-6666614D56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364" y="953229"/>
                <a:ext cx="4453635" cy="5044843"/>
              </a:xfrm>
              <a:prstGeom prst="rect">
                <a:avLst/>
              </a:prstGeom>
              <a:blipFill>
                <a:blip r:embed="rId4"/>
                <a:stretch>
                  <a:fillRect l="-684" t="-121" r="-684" b="-12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76808C5-CDD7-4520-AEFF-4665F031221A}"/>
              </a:ext>
            </a:extLst>
          </p:cNvPr>
          <p:cNvSpPr txBox="1"/>
          <p:nvPr/>
        </p:nvSpPr>
        <p:spPr>
          <a:xfrm>
            <a:off x="124688" y="5550416"/>
            <a:ext cx="1989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Current Drive  Power Supply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639428-C23D-40BA-9C70-95E8D7A3B156}"/>
              </a:ext>
            </a:extLst>
          </p:cNvPr>
          <p:cNvSpPr txBox="1"/>
          <p:nvPr/>
        </p:nvSpPr>
        <p:spPr>
          <a:xfrm>
            <a:off x="379857" y="3811902"/>
            <a:ext cx="134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13.5mF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0D53E2-9AC4-49D9-A062-475B22B4B93C}"/>
                  </a:ext>
                </a:extLst>
              </p:cNvPr>
              <p:cNvSpPr/>
              <p:nvPr/>
            </p:nvSpPr>
            <p:spPr>
              <a:xfrm>
                <a:off x="7084382" y="6003848"/>
                <a:ext cx="2135166" cy="390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𝛷</m:t>
                          </m:r>
                        </m:sub>
                      </m:sSub>
                      <m:r>
                        <a:rPr 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𝑙𝑜𝑜𝑝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C0D53E2-9AC4-49D9-A062-475B22B4B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382" y="6003848"/>
                <a:ext cx="2135166" cy="390748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CDC2F89-5A42-4FED-A5BF-B1513120C2C0}"/>
              </a:ext>
            </a:extLst>
          </p:cNvPr>
          <p:cNvSpPr txBox="1"/>
          <p:nvPr/>
        </p:nvSpPr>
        <p:spPr>
          <a:xfrm>
            <a:off x="2778711" y="6051339"/>
            <a:ext cx="3595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Loop voltage with and without plasma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97DE2-3D0B-4FC2-A0BE-434F66649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34" y="3646849"/>
            <a:ext cx="3051092" cy="10687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AD5062-A16E-4D5E-94A8-8FEFB2F97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35" y="4751370"/>
            <a:ext cx="3051092" cy="1089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64973B-E234-46D4-A738-5577F0022472}"/>
              </a:ext>
            </a:extLst>
          </p:cNvPr>
          <p:cNvSpPr txBox="1"/>
          <p:nvPr/>
        </p:nvSpPr>
        <p:spPr>
          <a:xfrm flipH="1">
            <a:off x="4563121" y="3675355"/>
            <a:ext cx="1482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w/o plasma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2507DC-0DDE-4470-95CB-E0DB9C094796}"/>
              </a:ext>
            </a:extLst>
          </p:cNvPr>
          <p:cNvSpPr txBox="1"/>
          <p:nvPr/>
        </p:nvSpPr>
        <p:spPr>
          <a:xfrm flipH="1">
            <a:off x="4653375" y="5212672"/>
            <a:ext cx="1482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w/ plasma</a:t>
            </a:r>
          </a:p>
        </p:txBody>
      </p:sp>
    </p:spTree>
    <p:extLst>
      <p:ext uri="{BB962C8B-B14F-4D97-AF65-F5344CB8AC3E}">
        <p14:creationId xmlns:p14="http://schemas.microsoft.com/office/powerpoint/2010/main" val="2001008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481ABA-24E4-468A-8317-063E4209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05" y="3153297"/>
            <a:ext cx="2344558" cy="3514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80943-338B-4197-8E60-7D7CF37B4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633" y="2879083"/>
            <a:ext cx="4038994" cy="3785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AB8E34-4D5E-434B-A0B7-CC9655D9C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22" y="3321464"/>
            <a:ext cx="2532814" cy="342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03DDA8-ED0C-4857-824C-DB7214DD6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27" y="381492"/>
            <a:ext cx="2651658" cy="2651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4AF1E9-AFE2-49E2-ABBC-CEDFCE546A5D}"/>
              </a:ext>
            </a:extLst>
          </p:cNvPr>
          <p:cNvSpPr txBox="1"/>
          <p:nvPr/>
        </p:nvSpPr>
        <p:spPr>
          <a:xfrm>
            <a:off x="4677103" y="819807"/>
            <a:ext cx="237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Brahma- </a:t>
            </a:r>
            <a:r>
              <a:rPr lang="en-US" dirty="0" err="1"/>
              <a:t>Saraswati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A8A0E-AA09-4D63-89DB-5250F84E3AE7}"/>
              </a:ext>
            </a:extLst>
          </p:cNvPr>
          <p:cNvSpPr txBox="1"/>
          <p:nvPr/>
        </p:nvSpPr>
        <p:spPr>
          <a:xfrm>
            <a:off x="3311236" y="3321464"/>
            <a:ext cx="151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Vishnu-</a:t>
            </a:r>
          </a:p>
          <a:p>
            <a:r>
              <a:rPr lang="en-US" dirty="0"/>
              <a:t>Lakshmi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6C140-9396-4C48-BBE0-CF92B9F62A96}"/>
              </a:ext>
            </a:extLst>
          </p:cNvPr>
          <p:cNvSpPr txBox="1"/>
          <p:nvPr/>
        </p:nvSpPr>
        <p:spPr>
          <a:xfrm>
            <a:off x="4950374" y="2648606"/>
            <a:ext cx="220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Ram-Sita- Hanuman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84C13-7C34-4101-872B-D0FDD6A301AE}"/>
              </a:ext>
            </a:extLst>
          </p:cNvPr>
          <p:cNvSpPr txBox="1"/>
          <p:nvPr/>
        </p:nvSpPr>
        <p:spPr>
          <a:xfrm>
            <a:off x="8513379" y="2175640"/>
            <a:ext cx="1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Krishna-Radha</a:t>
            </a:r>
          </a:p>
        </p:txBody>
      </p:sp>
    </p:spTree>
    <p:extLst>
      <p:ext uri="{BB962C8B-B14F-4D97-AF65-F5344CB8AC3E}">
        <p14:creationId xmlns:p14="http://schemas.microsoft.com/office/powerpoint/2010/main" val="1280896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BE3957-0E6D-473C-97B6-EB98E2C31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057275"/>
            <a:ext cx="1866900" cy="186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A7A04-EE4C-48B4-A7B3-447A845D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941387"/>
            <a:ext cx="1444625" cy="2022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403ABB-DB38-4187-8750-F80B966D1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5" y="1087437"/>
            <a:ext cx="2438400" cy="1876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844980-F5CB-4015-B23A-2152EC241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5" y="1238250"/>
            <a:ext cx="2438400" cy="1844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B37887-2EC1-486B-B981-7E8B4326F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045419"/>
            <a:ext cx="2124150" cy="1916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E4B880-4C4B-4AF4-97A5-510EE8825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344" y="1131886"/>
            <a:ext cx="3080752" cy="2011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F4BF2F-CD9F-4B7A-AF28-FC7208615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7" y="4098685"/>
            <a:ext cx="3567113" cy="1916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52AFAF1-580E-463C-953F-8DF3CF60C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62" y="3648067"/>
            <a:ext cx="2290838" cy="295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D76BEF-0396-4D8A-BCB4-2B6B899A20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62" y="3943421"/>
            <a:ext cx="3367496" cy="24414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53A2259-8D15-4D8D-B371-13F3391F2649}"/>
              </a:ext>
            </a:extLst>
          </p:cNvPr>
          <p:cNvSpPr txBox="1"/>
          <p:nvPr/>
        </p:nvSpPr>
        <p:spPr>
          <a:xfrm>
            <a:off x="5191125" y="200025"/>
            <a:ext cx="205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lgerian" panose="04020705040A02060702" pitchFamily="82" charset="0"/>
              </a:rPr>
              <a:t>Ramayan</a:t>
            </a:r>
            <a:endParaRPr lang="en-US" sz="28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7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F53FE4-78A5-4917-8170-34176486D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6834735" y="508717"/>
            <a:ext cx="5096915" cy="2867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9314A-D518-4B03-AB70-98FF330A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3609975"/>
            <a:ext cx="3810000" cy="2857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DDC65D-E695-407A-844B-433A67EE3290}"/>
              </a:ext>
            </a:extLst>
          </p:cNvPr>
          <p:cNvGrpSpPr/>
          <p:nvPr/>
        </p:nvGrpSpPr>
        <p:grpSpPr>
          <a:xfrm>
            <a:off x="4847208" y="4009849"/>
            <a:ext cx="7097394" cy="2569818"/>
            <a:chOff x="222616" y="3741819"/>
            <a:chExt cx="8437248" cy="31446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8B9A5C-3DC0-489A-B00A-8AA5B0A61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16" y="3744183"/>
              <a:ext cx="5578691" cy="314228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D02133-7543-4464-990C-257033935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525" y="3741819"/>
              <a:ext cx="4538339" cy="314228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AF11CE-3ABC-4A7B-A2C6-F1DFC46301B0}"/>
              </a:ext>
            </a:extLst>
          </p:cNvPr>
          <p:cNvGrpSpPr/>
          <p:nvPr/>
        </p:nvGrpSpPr>
        <p:grpSpPr>
          <a:xfrm>
            <a:off x="686427" y="133541"/>
            <a:ext cx="5256361" cy="3480498"/>
            <a:chOff x="6598970" y="169053"/>
            <a:chExt cx="5256361" cy="34804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0958F1-C035-40E5-89FD-E92739A6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970" y="266598"/>
              <a:ext cx="2346017" cy="29481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2D146B-EFCB-474D-BFB7-E60CF8294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4430" y="169053"/>
              <a:ext cx="1615359" cy="16153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379CC-A27B-4877-B5CD-F0A68EED8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183" y="1977737"/>
              <a:ext cx="2942148" cy="167181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5EEC4F1-BCAE-46F3-9DB4-671F976CB77F}"/>
              </a:ext>
            </a:extLst>
          </p:cNvPr>
          <p:cNvSpPr txBox="1"/>
          <p:nvPr/>
        </p:nvSpPr>
        <p:spPr>
          <a:xfrm flipH="1">
            <a:off x="5184559" y="18131"/>
            <a:ext cx="354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Festivals in India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338CC-6B13-41C2-8FF0-6AB38A5CB7C4}"/>
              </a:ext>
            </a:extLst>
          </p:cNvPr>
          <p:cNvSpPr txBox="1"/>
          <p:nvPr/>
        </p:nvSpPr>
        <p:spPr>
          <a:xfrm>
            <a:off x="4172505" y="2530138"/>
            <a:ext cx="87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6A340-AC73-4DEC-92AB-B395604736EF}"/>
              </a:ext>
            </a:extLst>
          </p:cNvPr>
          <p:cNvSpPr txBox="1"/>
          <p:nvPr/>
        </p:nvSpPr>
        <p:spPr>
          <a:xfrm flipH="1">
            <a:off x="1821253" y="2414730"/>
            <a:ext cx="113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2600km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999BE-5CA5-439A-A347-CF393213DB9A}"/>
              </a:ext>
            </a:extLst>
          </p:cNvPr>
          <p:cNvSpPr txBox="1"/>
          <p:nvPr/>
        </p:nvSpPr>
        <p:spPr>
          <a:xfrm>
            <a:off x="7830207" y="725214"/>
            <a:ext cx="101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Garba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35ED6-496D-4FE0-B038-C636C2181973}"/>
              </a:ext>
            </a:extLst>
          </p:cNvPr>
          <p:cNvSpPr txBox="1"/>
          <p:nvPr/>
        </p:nvSpPr>
        <p:spPr>
          <a:xfrm flipH="1">
            <a:off x="3409032" y="3888828"/>
            <a:ext cx="112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Dussehra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3CBFA4-71E0-4DAC-A7A1-00DC0238CCC3}"/>
              </a:ext>
            </a:extLst>
          </p:cNvPr>
          <p:cNvSpPr txBox="1"/>
          <p:nvPr/>
        </p:nvSpPr>
        <p:spPr>
          <a:xfrm>
            <a:off x="5051394" y="6127531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Deepawali</a:t>
            </a:r>
          </a:p>
        </p:txBody>
      </p:sp>
    </p:spTree>
    <p:extLst>
      <p:ext uri="{BB962C8B-B14F-4D97-AF65-F5344CB8AC3E}">
        <p14:creationId xmlns:p14="http://schemas.microsoft.com/office/powerpoint/2010/main" val="3711423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46A46-E3BC-40A7-8F1B-BF86F3CFD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09" y="1080538"/>
            <a:ext cx="6162675" cy="34575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362C9D-6DEA-49F3-B3F6-F3288400D27B}"/>
              </a:ext>
            </a:extLst>
          </p:cNvPr>
          <p:cNvGrpSpPr/>
          <p:nvPr/>
        </p:nvGrpSpPr>
        <p:grpSpPr>
          <a:xfrm>
            <a:off x="657622" y="1343343"/>
            <a:ext cx="4673908" cy="2900398"/>
            <a:chOff x="2419350" y="1360884"/>
            <a:chExt cx="7343775" cy="41255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56E984-599E-484D-8F35-D99A38AA5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350" y="1360884"/>
              <a:ext cx="7334250" cy="412551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07FD6-2CD4-4D8D-9953-D1857AA98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1" r="435" b="-1"/>
            <a:stretch/>
          </p:blipFill>
          <p:spPr>
            <a:xfrm>
              <a:off x="5494362" y="1382579"/>
              <a:ext cx="4268763" cy="4103821"/>
            </a:xfrm>
            <a:custGeom>
              <a:avLst/>
              <a:gdLst>
                <a:gd name="connsiteX0" fmla="*/ 2343548 w 7128913"/>
                <a:gd name="connsiteY0" fmla="*/ 0 h 6853457"/>
                <a:gd name="connsiteX1" fmla="*/ 5168877 w 7128913"/>
                <a:gd name="connsiteY1" fmla="*/ 0 h 6853457"/>
                <a:gd name="connsiteX2" fmla="*/ 5218299 w 7128913"/>
                <a:gd name="connsiteY2" fmla="*/ 19487 h 6853457"/>
                <a:gd name="connsiteX3" fmla="*/ 7014769 w 7128913"/>
                <a:gd name="connsiteY3" fmla="*/ 1610837 h 6853457"/>
                <a:gd name="connsiteX4" fmla="*/ 7128913 w 7128913"/>
                <a:gd name="connsiteY4" fmla="*/ 1827198 h 6853457"/>
                <a:gd name="connsiteX5" fmla="*/ 7128913 w 7128913"/>
                <a:gd name="connsiteY5" fmla="*/ 5131581 h 6853457"/>
                <a:gd name="connsiteX6" fmla="*/ 7091067 w 7128913"/>
                <a:gd name="connsiteY6" fmla="*/ 5210750 h 6853457"/>
                <a:gd name="connsiteX7" fmla="*/ 5546646 w 7128913"/>
                <a:gd name="connsiteY7" fmla="*/ 6783375 h 6853457"/>
                <a:gd name="connsiteX8" fmla="*/ 5409811 w 7128913"/>
                <a:gd name="connsiteY8" fmla="*/ 6853457 h 6853457"/>
                <a:gd name="connsiteX9" fmla="*/ 2102613 w 7128913"/>
                <a:gd name="connsiteY9" fmla="*/ 6853457 h 6853457"/>
                <a:gd name="connsiteX10" fmla="*/ 1965779 w 7128913"/>
                <a:gd name="connsiteY10" fmla="*/ 6783375 h 6853457"/>
                <a:gd name="connsiteX11" fmla="*/ 0 w 7128913"/>
                <a:gd name="connsiteY11" fmla="*/ 3480517 h 6853457"/>
                <a:gd name="connsiteX12" fmla="*/ 2294125 w 7128913"/>
                <a:gd name="connsiteY12" fmla="*/ 19487 h 685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28913" h="6853457">
                  <a:moveTo>
                    <a:pt x="2343548" y="0"/>
                  </a:moveTo>
                  <a:lnTo>
                    <a:pt x="5168877" y="0"/>
                  </a:lnTo>
                  <a:lnTo>
                    <a:pt x="5218299" y="19487"/>
                  </a:lnTo>
                  <a:cubicBezTo>
                    <a:pt x="5976640" y="340238"/>
                    <a:pt x="6607722" y="902948"/>
                    <a:pt x="7014769" y="1610837"/>
                  </a:cubicBezTo>
                  <a:lnTo>
                    <a:pt x="7128913" y="1827198"/>
                  </a:lnTo>
                  <a:lnTo>
                    <a:pt x="7128913" y="5131581"/>
                  </a:lnTo>
                  <a:lnTo>
                    <a:pt x="7091067" y="5210750"/>
                  </a:lnTo>
                  <a:cubicBezTo>
                    <a:pt x="6744936" y="5876527"/>
                    <a:pt x="6205281" y="6425584"/>
                    <a:pt x="5546646" y="6783375"/>
                  </a:cubicBezTo>
                  <a:lnTo>
                    <a:pt x="5409811" y="6853457"/>
                  </a:lnTo>
                  <a:lnTo>
                    <a:pt x="2102613" y="6853457"/>
                  </a:lnTo>
                  <a:lnTo>
                    <a:pt x="1965779" y="6783375"/>
                  </a:lnTo>
                  <a:cubicBezTo>
                    <a:pt x="794873" y="6147301"/>
                    <a:pt x="0" y="4906735"/>
                    <a:pt x="0" y="3480517"/>
                  </a:cubicBezTo>
                  <a:cubicBezTo>
                    <a:pt x="0" y="1924643"/>
                    <a:pt x="945964" y="589711"/>
                    <a:pt x="2294125" y="19487"/>
                  </a:cubicBezTo>
                  <a:close/>
                </a:path>
              </a:pathLst>
            </a:cu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077BC8-57E9-4ACD-AE6A-4F43545A2EF6}"/>
              </a:ext>
            </a:extLst>
          </p:cNvPr>
          <p:cNvSpPr txBox="1"/>
          <p:nvPr/>
        </p:nvSpPr>
        <p:spPr>
          <a:xfrm flipH="1">
            <a:off x="5184558" y="18131"/>
            <a:ext cx="271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Festivals in India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CDFEE-058C-4013-8426-043E2711CDC4}"/>
              </a:ext>
            </a:extLst>
          </p:cNvPr>
          <p:cNvSpPr txBox="1"/>
          <p:nvPr/>
        </p:nvSpPr>
        <p:spPr>
          <a:xfrm flipH="1">
            <a:off x="7697250" y="4656085"/>
            <a:ext cx="301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Raksha Bandhan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D77EF-843E-45D3-AC14-1BD665A14CE5}"/>
              </a:ext>
            </a:extLst>
          </p:cNvPr>
          <p:cNvSpPr txBox="1"/>
          <p:nvPr/>
        </p:nvSpPr>
        <p:spPr>
          <a:xfrm flipH="1">
            <a:off x="2397657" y="4329563"/>
            <a:ext cx="76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Holi</a:t>
            </a:r>
          </a:p>
        </p:txBody>
      </p:sp>
    </p:spTree>
    <p:extLst>
      <p:ext uri="{BB962C8B-B14F-4D97-AF65-F5344CB8AC3E}">
        <p14:creationId xmlns:p14="http://schemas.microsoft.com/office/powerpoint/2010/main" val="3925708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5AE420-DF74-4DFB-92B3-85B7FB24BDC5}"/>
              </a:ext>
            </a:extLst>
          </p:cNvPr>
          <p:cNvSpPr txBox="1"/>
          <p:nvPr/>
        </p:nvSpPr>
        <p:spPr>
          <a:xfrm>
            <a:off x="1233996" y="5928342"/>
            <a:ext cx="155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Bharatnatyam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5A4BC-FE0E-47BE-BC88-3E0FC1629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" y="633361"/>
            <a:ext cx="3018743" cy="4548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D8FDA8-7CD7-4B10-858A-BC4F3A0525F0}"/>
              </a:ext>
            </a:extLst>
          </p:cNvPr>
          <p:cNvSpPr txBox="1"/>
          <p:nvPr/>
        </p:nvSpPr>
        <p:spPr>
          <a:xfrm>
            <a:off x="4186746" y="6128367"/>
            <a:ext cx="1547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Kathak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77F018-CBC3-4067-A45F-4550C485B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72" y="847725"/>
            <a:ext cx="3057956" cy="44424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DA7BD2-4A6C-4C4D-9A98-F379F98BB903}"/>
              </a:ext>
            </a:extLst>
          </p:cNvPr>
          <p:cNvSpPr txBox="1"/>
          <p:nvPr/>
        </p:nvSpPr>
        <p:spPr>
          <a:xfrm>
            <a:off x="9615995" y="6175992"/>
            <a:ext cx="159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Manipuri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ECFC17-B951-448E-ADF9-6532936AA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29" y="348108"/>
            <a:ext cx="2370025" cy="56469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0C9B8C-67E4-483D-A974-81B14EC9C094}"/>
              </a:ext>
            </a:extLst>
          </p:cNvPr>
          <p:cNvSpPr txBox="1"/>
          <p:nvPr/>
        </p:nvSpPr>
        <p:spPr>
          <a:xfrm>
            <a:off x="6781800" y="6156942"/>
            <a:ext cx="1571624" cy="36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Odissi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994A5-4EEC-41E2-A835-3714A2D4667F}"/>
              </a:ext>
            </a:extLst>
          </p:cNvPr>
          <p:cNvSpPr txBox="1"/>
          <p:nvPr/>
        </p:nvSpPr>
        <p:spPr>
          <a:xfrm>
            <a:off x="4065973" y="44387"/>
            <a:ext cx="352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Classical Dance 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1D0425-5585-4631-B609-30E252934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5170590"/>
            <a:ext cx="1027590" cy="1170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2D425-580B-49E9-97A5-AB6F49600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93" y="633361"/>
            <a:ext cx="3144174" cy="47339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5ADFF9-D153-41BA-976C-1D31908C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1" y="5455665"/>
            <a:ext cx="1143115" cy="13017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0677E7-ECC6-48A9-8F3D-F5D541E975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70" y="5464867"/>
            <a:ext cx="1143116" cy="13017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812E19-4746-4836-B716-B89CF87112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85" y="5455665"/>
            <a:ext cx="10288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94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1ACCB-5D0B-406D-B1EC-62235F3E3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9" y="448396"/>
            <a:ext cx="3542986" cy="5899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165730-F880-45AD-9945-D259EC63C6DC}"/>
              </a:ext>
            </a:extLst>
          </p:cNvPr>
          <p:cNvSpPr txBox="1"/>
          <p:nvPr/>
        </p:nvSpPr>
        <p:spPr>
          <a:xfrm>
            <a:off x="1029807" y="6374168"/>
            <a:ext cx="306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Kuchipudi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C15C48-7DA2-41EB-8BB2-A8FC4C78A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73" y="1409700"/>
            <a:ext cx="3617650" cy="3680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D985BE-F397-4E87-88CA-AB4FEA5CDD79}"/>
              </a:ext>
            </a:extLst>
          </p:cNvPr>
          <p:cNvSpPr txBox="1"/>
          <p:nvPr/>
        </p:nvSpPr>
        <p:spPr>
          <a:xfrm flipH="1">
            <a:off x="5093969" y="762000"/>
            <a:ext cx="191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mohiniyattam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77D588-DB09-43A9-957F-AB3F6D0180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79" y="361090"/>
            <a:ext cx="4289763" cy="58991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ACB3B0-F5D4-4C9F-92AC-784E40EDD842}"/>
              </a:ext>
            </a:extLst>
          </p:cNvPr>
          <p:cNvSpPr/>
          <p:nvPr/>
        </p:nvSpPr>
        <p:spPr>
          <a:xfrm>
            <a:off x="9378705" y="6273284"/>
            <a:ext cx="103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Kathakali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E9782-CE42-489E-B114-7FC8B006C677}"/>
              </a:ext>
            </a:extLst>
          </p:cNvPr>
          <p:cNvSpPr txBox="1"/>
          <p:nvPr/>
        </p:nvSpPr>
        <p:spPr>
          <a:xfrm>
            <a:off x="4618424" y="53912"/>
            <a:ext cx="223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Classical Dance 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80D11-225F-4F72-AE2E-2D17FDCE1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84" y="5349767"/>
            <a:ext cx="1207187" cy="1374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527F9-8664-45A2-9780-C751E309F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93" y="5314906"/>
            <a:ext cx="1307734" cy="148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8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C1F5504-A709-41C1-8E8F-DD4F8BF049A4}"/>
              </a:ext>
            </a:extLst>
          </p:cNvPr>
          <p:cNvGrpSpPr/>
          <p:nvPr/>
        </p:nvGrpSpPr>
        <p:grpSpPr>
          <a:xfrm>
            <a:off x="89235" y="210893"/>
            <a:ext cx="11932138" cy="6435413"/>
            <a:chOff x="89235" y="210893"/>
            <a:chExt cx="11932138" cy="64354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A97330-7690-4C54-BB52-6E2E08A6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5" y="3803127"/>
              <a:ext cx="4538870" cy="26098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67E2AC-FB99-4A4E-96FB-21477094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35" y="722369"/>
              <a:ext cx="4462235" cy="27806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B591AB-BFC8-4024-B2C5-026EA34C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983" y="1618191"/>
              <a:ext cx="4108701" cy="21570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D24800-1388-4CE5-81E8-757795FED095}"/>
                </a:ext>
              </a:extLst>
            </p:cNvPr>
            <p:cNvSpPr txBox="1"/>
            <p:nvPr/>
          </p:nvSpPr>
          <p:spPr>
            <a:xfrm>
              <a:off x="4610100" y="6276974"/>
              <a:ext cx="1085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Jaisalmer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1D1E43-7CF6-4CF2-A65C-6D5793478A43}"/>
                </a:ext>
              </a:extLst>
            </p:cNvPr>
            <p:cNvSpPr txBox="1"/>
            <p:nvPr/>
          </p:nvSpPr>
          <p:spPr>
            <a:xfrm>
              <a:off x="4867275" y="3133725"/>
              <a:ext cx="1628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Nainital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FFDEE8-F433-4D34-991F-E88D20AAE505}"/>
                </a:ext>
              </a:extLst>
            </p:cNvPr>
            <p:cNvSpPr txBox="1"/>
            <p:nvPr/>
          </p:nvSpPr>
          <p:spPr>
            <a:xfrm>
              <a:off x="6811855" y="3217972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Laddakh</a:t>
              </a:r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46EB3F-8761-4638-B866-52CAEF795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732" y="3777314"/>
              <a:ext cx="4599641" cy="27264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4A2E75-2629-4F08-A889-D89C81E323B7}"/>
                </a:ext>
              </a:extLst>
            </p:cNvPr>
            <p:cNvSpPr txBox="1"/>
            <p:nvPr/>
          </p:nvSpPr>
          <p:spPr>
            <a:xfrm>
              <a:off x="7219950" y="3781424"/>
              <a:ext cx="1533525" cy="37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Darjeeling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61C08C-E5EE-4B4B-89F7-52BC6E0484A1}"/>
                </a:ext>
              </a:extLst>
            </p:cNvPr>
            <p:cNvGrpSpPr/>
            <p:nvPr/>
          </p:nvGrpSpPr>
          <p:grpSpPr>
            <a:xfrm>
              <a:off x="4791076" y="3503057"/>
              <a:ext cx="2171700" cy="2868383"/>
              <a:chOff x="7460939" y="5424423"/>
              <a:chExt cx="1263961" cy="16362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40FD3C-E37E-4F59-A169-99CF3AC202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0939" y="5424423"/>
                <a:ext cx="1263961" cy="1636255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A8030A4-2A16-4D4A-8B8E-ED6D33D93093}"/>
                  </a:ext>
                </a:extLst>
              </p:cNvPr>
              <p:cNvSpPr/>
              <p:nvPr/>
            </p:nvSpPr>
            <p:spPr>
              <a:xfrm>
                <a:off x="7610617" y="6007028"/>
                <a:ext cx="79829" cy="7824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E6E6864-57F1-401E-B1A9-8C7283F9BF30}"/>
                </a:ext>
              </a:extLst>
            </p:cNvPr>
            <p:cNvSpPr/>
            <p:nvPr/>
          </p:nvSpPr>
          <p:spPr>
            <a:xfrm>
              <a:off x="5583392" y="4334933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33C5C6-6257-40E6-9ECD-2A4F54ED4E21}"/>
                </a:ext>
              </a:extLst>
            </p:cNvPr>
            <p:cNvSpPr/>
            <p:nvPr/>
          </p:nvSpPr>
          <p:spPr>
            <a:xfrm>
              <a:off x="5497667" y="3982508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9DF716-6CE1-4CF7-919B-E36873FC7ADE}"/>
                </a:ext>
              </a:extLst>
            </p:cNvPr>
            <p:cNvSpPr/>
            <p:nvPr/>
          </p:nvSpPr>
          <p:spPr>
            <a:xfrm>
              <a:off x="6192992" y="4496858"/>
              <a:ext cx="137160" cy="13716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B2A999-890F-43D8-BD4C-B7B841CCA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735" y="210893"/>
              <a:ext cx="4389120" cy="149656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C707646-C3F7-47B3-9B29-79F596AE5CC4}"/>
                </a:ext>
              </a:extLst>
            </p:cNvPr>
            <p:cNvSpPr txBox="1"/>
            <p:nvPr/>
          </p:nvSpPr>
          <p:spPr>
            <a:xfrm flipH="1">
              <a:off x="9221252" y="273272"/>
              <a:ext cx="14257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Rishikesh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FEE837-33D2-4DB9-A19A-0203B2CF4924}"/>
                </a:ext>
              </a:extLst>
            </p:cNvPr>
            <p:cNvCxnSpPr/>
            <p:nvPr/>
          </p:nvCxnSpPr>
          <p:spPr>
            <a:xfrm flipV="1">
              <a:off x="5695950" y="3587304"/>
              <a:ext cx="1185345" cy="379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A12CBDC-D78B-422A-9E57-319B68EB6C1D}"/>
                </a:ext>
              </a:extLst>
            </p:cNvPr>
            <p:cNvCxnSpPr/>
            <p:nvPr/>
          </p:nvCxnSpPr>
          <p:spPr>
            <a:xfrm flipH="1" flipV="1">
              <a:off x="4532166" y="3318391"/>
              <a:ext cx="1030776" cy="10851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E15C9D7-0122-4BD8-86EB-B35C48DCA18B}"/>
                </a:ext>
              </a:extLst>
            </p:cNvPr>
            <p:cNvCxnSpPr/>
            <p:nvPr/>
          </p:nvCxnSpPr>
          <p:spPr>
            <a:xfrm flipH="1" flipV="1">
              <a:off x="4686735" y="4565438"/>
              <a:ext cx="360819" cy="275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8967227-6F9D-4546-AD3D-C66F48C8592F}"/>
                </a:ext>
              </a:extLst>
            </p:cNvPr>
            <p:cNvCxnSpPr/>
            <p:nvPr/>
          </p:nvCxnSpPr>
          <p:spPr>
            <a:xfrm>
              <a:off x="6427433" y="4579196"/>
              <a:ext cx="923278" cy="2413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A208024-4A78-4CF6-8A31-32359FE90131}"/>
                </a:ext>
              </a:extLst>
            </p:cNvPr>
            <p:cNvCxnSpPr/>
            <p:nvPr/>
          </p:nvCxnSpPr>
          <p:spPr>
            <a:xfrm flipV="1">
              <a:off x="5720552" y="1791708"/>
              <a:ext cx="728918" cy="2543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06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972A3-7390-47AB-B969-CC02816D1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19087"/>
            <a:ext cx="5772150" cy="3457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9FF87F-9598-4A53-B035-37FA7F122BBC}"/>
              </a:ext>
            </a:extLst>
          </p:cNvPr>
          <p:cNvSpPr txBox="1"/>
          <p:nvPr/>
        </p:nvSpPr>
        <p:spPr>
          <a:xfrm>
            <a:off x="2618913" y="-2"/>
            <a:ext cx="328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Economic history of India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A863A9-F832-49B6-99C9-3D66961168F8}"/>
              </a:ext>
            </a:extLst>
          </p:cNvPr>
          <p:cNvCxnSpPr>
            <a:cxnSpLocks/>
          </p:cNvCxnSpPr>
          <p:nvPr/>
        </p:nvCxnSpPr>
        <p:spPr>
          <a:xfrm>
            <a:off x="1926457" y="3187083"/>
            <a:ext cx="0" cy="2343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30B8E4-F1E1-4E46-B4B9-A98D4772BA3F}"/>
              </a:ext>
            </a:extLst>
          </p:cNvPr>
          <p:cNvCxnSpPr>
            <a:cxnSpLocks/>
          </p:cNvCxnSpPr>
          <p:nvPr/>
        </p:nvCxnSpPr>
        <p:spPr>
          <a:xfrm>
            <a:off x="3178206" y="3187083"/>
            <a:ext cx="0" cy="1464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7DD5A5-EA6C-45D9-B8D5-B8E965F427D3}"/>
              </a:ext>
            </a:extLst>
          </p:cNvPr>
          <p:cNvSpPr txBox="1"/>
          <p:nvPr/>
        </p:nvSpPr>
        <p:spPr>
          <a:xfrm flipH="1">
            <a:off x="3046367" y="4580881"/>
            <a:ext cx="180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1858- British rule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86AE59-1C8A-4371-B17B-C374A9CC98BC}"/>
              </a:ext>
            </a:extLst>
          </p:cNvPr>
          <p:cNvCxnSpPr/>
          <p:nvPr/>
        </p:nvCxnSpPr>
        <p:spPr>
          <a:xfrm>
            <a:off x="1065320" y="3586579"/>
            <a:ext cx="0" cy="639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EDE5B7-2F4F-42FC-9AA6-8F4CF4CDEAF3}"/>
              </a:ext>
            </a:extLst>
          </p:cNvPr>
          <p:cNvSpPr txBox="1"/>
          <p:nvPr/>
        </p:nvSpPr>
        <p:spPr>
          <a:xfrm>
            <a:off x="150917" y="4163626"/>
            <a:ext cx="129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Golden Bird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B796C5-9C81-4CAA-8944-EF3201F5A2BE}"/>
              </a:ext>
            </a:extLst>
          </p:cNvPr>
          <p:cNvSpPr txBox="1"/>
          <p:nvPr/>
        </p:nvSpPr>
        <p:spPr>
          <a:xfrm>
            <a:off x="53258" y="5530789"/>
            <a:ext cx="3577709" cy="37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1526- Beginning of Mughal empire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4EE80D-D52A-4B41-AE67-288D80F248B0}"/>
              </a:ext>
            </a:extLst>
          </p:cNvPr>
          <p:cNvCxnSpPr>
            <a:cxnSpLocks/>
          </p:cNvCxnSpPr>
          <p:nvPr/>
        </p:nvCxnSpPr>
        <p:spPr>
          <a:xfrm>
            <a:off x="2824428" y="3098307"/>
            <a:ext cx="0" cy="1811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E48DE9-BC00-4D1C-9E89-F9E6B298E404}"/>
              </a:ext>
            </a:extLst>
          </p:cNvPr>
          <p:cNvSpPr txBox="1"/>
          <p:nvPr/>
        </p:nvSpPr>
        <p:spPr>
          <a:xfrm flipH="1">
            <a:off x="2637994" y="4856083"/>
            <a:ext cx="4810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1783- Independence of United States of America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6B4433-426B-4AD3-A496-47838382226D}"/>
              </a:ext>
            </a:extLst>
          </p:cNvPr>
          <p:cNvCxnSpPr>
            <a:cxnSpLocks/>
          </p:cNvCxnSpPr>
          <p:nvPr/>
        </p:nvCxnSpPr>
        <p:spPr>
          <a:xfrm>
            <a:off x="4066637" y="2938508"/>
            <a:ext cx="0" cy="1376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4B8BF36-5F4E-416C-B94D-8F8DE13DF6CF}"/>
              </a:ext>
            </a:extLst>
          </p:cNvPr>
          <p:cNvSpPr txBox="1"/>
          <p:nvPr/>
        </p:nvSpPr>
        <p:spPr>
          <a:xfrm>
            <a:off x="3959440" y="4243521"/>
            <a:ext cx="284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1947-Indian Independence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0DB6A3-B011-4AC5-8702-39C3C9155EDF}"/>
              </a:ext>
            </a:extLst>
          </p:cNvPr>
          <p:cNvSpPr txBox="1"/>
          <p:nvPr/>
        </p:nvSpPr>
        <p:spPr>
          <a:xfrm>
            <a:off x="621431" y="6152225"/>
            <a:ext cx="680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Projected growth suggests that GDP of India will be 2</a:t>
            </a:r>
            <a:r>
              <a:rPr lang="en-US" baseline="30000" dirty="0">
                <a:solidFill>
                  <a:srgbClr val="FF0000"/>
                </a:solidFill>
              </a:rPr>
              <a:t>nd</a:t>
            </a:r>
            <a:r>
              <a:rPr lang="en-US" dirty="0">
                <a:solidFill>
                  <a:srgbClr val="FF0000"/>
                </a:solidFill>
              </a:rPr>
              <a:t> highest by 2050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B3CB7D-B659-4272-AC56-23B759FA441F}"/>
              </a:ext>
            </a:extLst>
          </p:cNvPr>
          <p:cNvCxnSpPr/>
          <p:nvPr/>
        </p:nvCxnSpPr>
        <p:spPr>
          <a:xfrm>
            <a:off x="1500327" y="3187083"/>
            <a:ext cx="0" cy="1615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6AAB61-59DA-4893-9824-87B4D6EFAFA7}"/>
              </a:ext>
            </a:extLst>
          </p:cNvPr>
          <p:cNvSpPr txBox="1"/>
          <p:nvPr/>
        </p:nvSpPr>
        <p:spPr>
          <a:xfrm flipH="1">
            <a:off x="10208" y="4518729"/>
            <a:ext cx="3239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Muslim </a:t>
            </a:r>
            <a:r>
              <a:rPr lang="en-US" dirty="0" err="1"/>
              <a:t>Invadors</a:t>
            </a:r>
            <a:endParaRPr lang="en-US" dirty="0"/>
          </a:p>
          <a:p>
            <a:r>
              <a:rPr lang="en-US" dirty="0"/>
              <a:t>(Last quarter of the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century)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63043-1D4D-4DA3-AB30-BCF98FAE94FF}"/>
              </a:ext>
            </a:extLst>
          </p:cNvPr>
          <p:cNvSpPr txBox="1"/>
          <p:nvPr/>
        </p:nvSpPr>
        <p:spPr>
          <a:xfrm>
            <a:off x="7798675" y="451945"/>
            <a:ext cx="3069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Bollywood</a:t>
            </a:r>
          </a:p>
          <a:p>
            <a:r>
              <a:rPr lang="en-US" dirty="0"/>
              <a:t>250-350 movies per year</a:t>
            </a:r>
          </a:p>
          <a:p>
            <a:endParaRPr lang="en-US" dirty="0"/>
          </a:p>
          <a:p>
            <a:r>
              <a:rPr lang="en-US" dirty="0"/>
              <a:t>Tollywood, Mollywood, </a:t>
            </a:r>
            <a:r>
              <a:rPr lang="en-US" dirty="0" err="1"/>
              <a:t>etc</a:t>
            </a: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4240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0D7692-489E-494C-8E81-16C454D76639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AA5087-3512-445B-813D-57088EBB754F}"/>
                  </a:ext>
                </a:extLst>
              </p:cNvPr>
              <p:cNvSpPr txBox="1"/>
              <p:nvPr/>
            </p:nvSpPr>
            <p:spPr>
              <a:xfrm flipH="1">
                <a:off x="658275" y="1899822"/>
                <a:ext cx="6301817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Electrons and ions accelerate in toroidal electric field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Electron temperature ~1keV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Runaways are energetic particles ~100keV- tens MeV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Dangerous for plasma facing components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𝑀𝐽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; magnetic energy~200kJ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Primarily hit limiter (Mo, W, C), divertor plate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AAA5087-3512-445B-813D-57088EBB7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8275" y="1899822"/>
                <a:ext cx="6301817" cy="3139321"/>
              </a:xfrm>
              <a:prstGeom prst="rect">
                <a:avLst/>
              </a:prstGeom>
              <a:blipFill>
                <a:blip r:embed="rId2"/>
                <a:stretch>
                  <a:fillRect l="-677" t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AFBB5CE-B64E-4B13-B73D-9C722924E87C}"/>
              </a:ext>
            </a:extLst>
          </p:cNvPr>
          <p:cNvSpPr txBox="1"/>
          <p:nvPr/>
        </p:nvSpPr>
        <p:spPr>
          <a:xfrm>
            <a:off x="3573632" y="79895"/>
            <a:ext cx="458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Runaway electrons in Tokamaks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C408B-FD3D-4F74-8EFC-22BC4570A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05" y="1605918"/>
            <a:ext cx="3267479" cy="2962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7A449-8692-43E4-AE74-5FB9587D0CD3}"/>
              </a:ext>
            </a:extLst>
          </p:cNvPr>
          <p:cNvSpPr txBox="1"/>
          <p:nvPr/>
        </p:nvSpPr>
        <p:spPr>
          <a:xfrm>
            <a:off x="7646903" y="4587875"/>
            <a:ext cx="396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In-vessel image of melt damage due runaway electrons in JET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06D3D7-628D-42FA-AFAC-181D4AF0F76C}"/>
              </a:ext>
            </a:extLst>
          </p:cNvPr>
          <p:cNvSpPr/>
          <p:nvPr/>
        </p:nvSpPr>
        <p:spPr>
          <a:xfrm>
            <a:off x="4145872" y="4087712"/>
            <a:ext cx="28142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[</a:t>
            </a:r>
            <a:r>
              <a:rPr lang="en-US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S.Putvinski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 talk, IAEA TCM- 2011]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12A6D-3AE5-4A57-9DD2-D20F9794A08B}"/>
              </a:ext>
            </a:extLst>
          </p:cNvPr>
          <p:cNvSpPr txBox="1"/>
          <p:nvPr/>
        </p:nvSpPr>
        <p:spPr>
          <a:xfrm>
            <a:off x="9401454" y="5211192"/>
            <a:ext cx="1926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[Matthews, et al-2016]</a:t>
            </a:r>
          </a:p>
        </p:txBody>
      </p:sp>
    </p:spTree>
    <p:extLst>
      <p:ext uri="{BB962C8B-B14F-4D97-AF65-F5344CB8AC3E}">
        <p14:creationId xmlns:p14="http://schemas.microsoft.com/office/powerpoint/2010/main" val="49444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04FEC5-F1FA-4339-9A64-02311FB89407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1132F-4254-45E7-97EF-11B263404D8F}"/>
              </a:ext>
            </a:extLst>
          </p:cNvPr>
          <p:cNvSpPr txBox="1"/>
          <p:nvPr/>
        </p:nvSpPr>
        <p:spPr>
          <a:xfrm flipH="1">
            <a:off x="2672177" y="55483"/>
            <a:ext cx="641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Runaways measurements in GOLEM tokamak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39AE0-AFD5-46F5-8E2C-BFB57F84E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00982"/>
            <a:ext cx="5405187" cy="36012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45334D-0F32-42C2-A938-00B1B38B70FC}"/>
              </a:ext>
            </a:extLst>
          </p:cNvPr>
          <p:cNvGrpSpPr/>
          <p:nvPr/>
        </p:nvGrpSpPr>
        <p:grpSpPr>
          <a:xfrm>
            <a:off x="9513070" y="2836605"/>
            <a:ext cx="2543174" cy="1859682"/>
            <a:chOff x="9610725" y="1868939"/>
            <a:chExt cx="2543174" cy="18596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DF6163-0C74-444F-A16E-092F82DBCF06}"/>
                </a:ext>
              </a:extLst>
            </p:cNvPr>
            <p:cNvGrpSpPr/>
            <p:nvPr/>
          </p:nvGrpSpPr>
          <p:grpSpPr>
            <a:xfrm>
              <a:off x="9610725" y="1874593"/>
              <a:ext cx="2543174" cy="1854028"/>
              <a:chOff x="9610725" y="1924049"/>
              <a:chExt cx="2543174" cy="173736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9B6DA6C-B03F-4F59-90B3-ABA49C9C2034}"/>
                  </a:ext>
                </a:extLst>
              </p:cNvPr>
              <p:cNvGrpSpPr/>
              <p:nvPr/>
            </p:nvGrpSpPr>
            <p:grpSpPr>
              <a:xfrm>
                <a:off x="9610725" y="1924049"/>
                <a:ext cx="1746884" cy="1737360"/>
                <a:chOff x="9610725" y="1924049"/>
                <a:chExt cx="1746884" cy="173736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2F18AF5-85E4-42A2-BC9B-BF57FAEABA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610725" y="1924049"/>
                  <a:ext cx="1746884" cy="1737360"/>
                </a:xfrm>
                <a:prstGeom prst="ellipse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F0FF97C-20E8-4E20-A30F-96AED463B3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972674" y="2266949"/>
                  <a:ext cx="1005840" cy="100584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320030-1FA3-4F6C-85E8-8A072DBD587C}"/>
                  </a:ext>
                </a:extLst>
              </p:cNvPr>
              <p:cNvSpPr/>
              <p:nvPr/>
            </p:nvSpPr>
            <p:spPr>
              <a:xfrm rot="-2940000">
                <a:off x="11696699" y="2486024"/>
                <a:ext cx="182880" cy="7315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4E569BA-CFFE-4F57-97E9-82D9F6B55241}"/>
                  </a:ext>
                </a:extLst>
              </p:cNvPr>
              <p:cNvSpPr/>
              <p:nvPr/>
            </p:nvSpPr>
            <p:spPr>
              <a:xfrm rot="-2940000">
                <a:off x="11423264" y="2535354"/>
                <a:ext cx="91440" cy="9144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6F79EA0-BD39-4F36-8F28-973AFBED9B16}"/>
                </a:ext>
              </a:extLst>
            </p:cNvPr>
            <p:cNvCxnSpPr>
              <a:cxnSpLocks/>
            </p:cNvCxnSpPr>
            <p:nvPr/>
          </p:nvCxnSpPr>
          <p:spPr>
            <a:xfrm rot="-240000" flipV="1">
              <a:off x="10812162" y="2188004"/>
              <a:ext cx="274320" cy="18288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079321-159A-472A-BF5E-395384265C72}"/>
                </a:ext>
              </a:extLst>
            </p:cNvPr>
            <p:cNvSpPr txBox="1"/>
            <p:nvPr/>
          </p:nvSpPr>
          <p:spPr>
            <a:xfrm flipH="1">
              <a:off x="11025831" y="1868939"/>
              <a:ext cx="9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Limiter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CC1C18-63DD-426E-8544-1892B00F8AE5}"/>
                </a:ext>
              </a:extLst>
            </p:cNvPr>
            <p:cNvSpPr txBox="1"/>
            <p:nvPr/>
          </p:nvSpPr>
          <p:spPr>
            <a:xfrm>
              <a:off x="11259641" y="3126494"/>
              <a:ext cx="8228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NaI</a:t>
              </a:r>
              <a:r>
                <a:rPr lang="en-US"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(Tl) probe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B03546-9785-4651-9452-B1A580CB477C}"/>
              </a:ext>
            </a:extLst>
          </p:cNvPr>
          <p:cNvSpPr txBox="1"/>
          <p:nvPr/>
        </p:nvSpPr>
        <p:spPr>
          <a:xfrm>
            <a:off x="9472473" y="2166152"/>
            <a:ext cx="209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Top view of torus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E5A432-76EB-4505-A193-64DF30237FD5}"/>
              </a:ext>
            </a:extLst>
          </p:cNvPr>
          <p:cNvGrpSpPr/>
          <p:nvPr/>
        </p:nvGrpSpPr>
        <p:grpSpPr>
          <a:xfrm>
            <a:off x="6096000" y="1194957"/>
            <a:ext cx="3191524" cy="4124325"/>
            <a:chOff x="6096000" y="1194957"/>
            <a:chExt cx="3191524" cy="412432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3D7722C-3788-4515-B5BB-64086F393E81}"/>
                </a:ext>
              </a:extLst>
            </p:cNvPr>
            <p:cNvGrpSpPr/>
            <p:nvPr/>
          </p:nvGrpSpPr>
          <p:grpSpPr>
            <a:xfrm>
              <a:off x="6096000" y="1194957"/>
              <a:ext cx="3093244" cy="4124325"/>
              <a:chOff x="6096000" y="742196"/>
              <a:chExt cx="3093244" cy="412432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DC931F1-BAA1-4AA7-B994-A45C0F1D1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580459" y="1257737"/>
                <a:ext cx="4124325" cy="309324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47A8F6-F92C-4E6C-8CA8-EAECC79301EB}"/>
                  </a:ext>
                </a:extLst>
              </p:cNvPr>
              <p:cNvSpPr/>
              <p:nvPr/>
            </p:nvSpPr>
            <p:spPr>
              <a:xfrm rot="3060000">
                <a:off x="6972161" y="2870999"/>
                <a:ext cx="649327" cy="1752134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EEC1D8-CB34-421F-8D4C-3D868682B6BF}"/>
                  </a:ext>
                </a:extLst>
              </p:cNvPr>
              <p:cNvSpPr txBox="1"/>
              <p:nvPr/>
            </p:nvSpPr>
            <p:spPr>
              <a:xfrm>
                <a:off x="7543800" y="3888309"/>
                <a:ext cx="13620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NaI</a:t>
                </a:r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(Tl) probe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AF4C02-DD3E-4D30-BB13-6761F4A6FF63}"/>
                </a:ext>
              </a:extLst>
            </p:cNvPr>
            <p:cNvSpPr/>
            <p:nvPr/>
          </p:nvSpPr>
          <p:spPr>
            <a:xfrm>
              <a:off x="8966446" y="2350818"/>
              <a:ext cx="70294" cy="7841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D73AD7-962E-4C45-B327-0F09DFA50EA6}"/>
                </a:ext>
              </a:extLst>
            </p:cNvPr>
            <p:cNvSpPr txBox="1"/>
            <p:nvPr/>
          </p:nvSpPr>
          <p:spPr>
            <a:xfrm flipH="1">
              <a:off x="8346252" y="2030215"/>
              <a:ext cx="9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Limiter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91E365A-1ADE-4817-96A7-F726B90D6C97}"/>
              </a:ext>
            </a:extLst>
          </p:cNvPr>
          <p:cNvSpPr txBox="1"/>
          <p:nvPr/>
        </p:nvSpPr>
        <p:spPr>
          <a:xfrm flipH="1">
            <a:off x="864869" y="971550"/>
            <a:ext cx="3738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Radiation measurement, indeed!!</a:t>
            </a:r>
          </a:p>
        </p:txBody>
      </p:sp>
    </p:spTree>
    <p:extLst>
      <p:ext uri="{BB962C8B-B14F-4D97-AF65-F5344CB8AC3E}">
        <p14:creationId xmlns:p14="http://schemas.microsoft.com/office/powerpoint/2010/main" val="346059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3B9F2C-2EA8-4362-A654-3F06263098B1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99773-E316-42A8-BD60-BF1BAA87F376}"/>
              </a:ext>
            </a:extLst>
          </p:cNvPr>
          <p:cNvSpPr/>
          <p:nvPr/>
        </p:nvSpPr>
        <p:spPr>
          <a:xfrm>
            <a:off x="3491329" y="70469"/>
            <a:ext cx="4528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Generation of runaway 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ACE4A9-E6A3-4256-A36E-166DACDF79B7}"/>
                  </a:ext>
                </a:extLst>
              </p:cNvPr>
              <p:cNvSpPr/>
              <p:nvPr/>
            </p:nvSpPr>
            <p:spPr>
              <a:xfrm>
                <a:off x="704193" y="945931"/>
                <a:ext cx="7969290" cy="279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Net force on electrons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= frictional drag + due to the electric field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𝑞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d>
                  </m:oMath>
                </a14:m>
                <a:endParaRPr lang="en-US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the steady state- frictional drag and applied electric force balance each other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erf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𝜅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rad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ACE4A9-E6A3-4256-A36E-166DACDF79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93" y="945931"/>
                <a:ext cx="7969290" cy="2798714"/>
              </a:xfrm>
              <a:prstGeom prst="rect">
                <a:avLst/>
              </a:prstGeom>
              <a:blipFill>
                <a:blip r:embed="rId2"/>
                <a:stretch>
                  <a:fillRect l="-689" r="-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id="{0439B531-BFBC-45F9-9812-6410FA8AE2BA}"/>
              </a:ext>
            </a:extLst>
          </p:cNvPr>
          <p:cNvSpPr/>
          <p:nvPr/>
        </p:nvSpPr>
        <p:spPr>
          <a:xfrm>
            <a:off x="4412202" y="1411550"/>
            <a:ext cx="45719" cy="1679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6F5DB41-6F4F-4B89-BC9C-531D96ADFEC4}"/>
                  </a:ext>
                </a:extLst>
              </p:cNvPr>
              <p:cNvSpPr/>
              <p:nvPr/>
            </p:nvSpPr>
            <p:spPr>
              <a:xfrm>
                <a:off x="6179639" y="3290973"/>
                <a:ext cx="2598917" cy="570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𝐷𝑟𝑒𝑖𝑐𝑒𝑟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𝑍</m:t>
                        </m:r>
                        <m:sSup>
                          <m:s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𝑙𝑛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Λ</m:t>
                        </m:r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 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8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𝜋𝜀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𝜅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6F5DB41-6F4F-4B89-BC9C-531D96ADFE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639" y="3290973"/>
                <a:ext cx="2598917" cy="5703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574B58A-97BF-435D-813C-BE2020B22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72246"/>
            <a:ext cx="3586200" cy="1733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F4AA32-F22A-4D86-8A57-8A459755A098}"/>
              </a:ext>
            </a:extLst>
          </p:cNvPr>
          <p:cNvSpPr txBox="1"/>
          <p:nvPr/>
        </p:nvSpPr>
        <p:spPr>
          <a:xfrm>
            <a:off x="9144000" y="5695950"/>
            <a:ext cx="2372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[M. </a:t>
            </a:r>
            <a:r>
              <a:rPr lang="en-US" sz="1400" dirty="0" err="1"/>
              <a:t>Vlainic</a:t>
            </a:r>
            <a:r>
              <a:rPr lang="en-US" sz="1400" dirty="0"/>
              <a:t> thesis-2018]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A7D390-356E-4306-80ED-7E427C3839CC}"/>
              </a:ext>
            </a:extLst>
          </p:cNvPr>
          <p:cNvGrpSpPr/>
          <p:nvPr/>
        </p:nvGrpSpPr>
        <p:grpSpPr>
          <a:xfrm>
            <a:off x="-192658" y="3056418"/>
            <a:ext cx="4729147" cy="2678556"/>
            <a:chOff x="-192658" y="3056418"/>
            <a:chExt cx="4729147" cy="26785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912BA8-8CDC-47E7-BB32-3DFFD8D3A9EB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170851"/>
              <a:ext cx="4536489" cy="2564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CEFBCA-BC54-422C-B979-F562276A04C5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31827"/>
              <a:ext cx="4536489" cy="2564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D07BF-CDC0-4A6A-A658-9E7E7ADE4DCF}"/>
                </a:ext>
              </a:extLst>
            </p:cNvPr>
            <p:cNvSpPr/>
            <p:nvPr/>
          </p:nvSpPr>
          <p:spPr>
            <a:xfrm>
              <a:off x="-5457" y="3695700"/>
              <a:ext cx="967482" cy="439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B6AA87B-E8CF-4466-A4EF-94A3712B36D3}"/>
                    </a:ext>
                  </a:extLst>
                </p:cNvPr>
                <p:cNvSpPr/>
                <p:nvPr/>
              </p:nvSpPr>
              <p:spPr>
                <a:xfrm>
                  <a:off x="-192658" y="3586178"/>
                  <a:ext cx="1409538" cy="5073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erf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B6AA87B-E8CF-4466-A4EF-94A3712B36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2658" y="3586178"/>
                  <a:ext cx="1409538" cy="50731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FCAF73-C76C-4856-A736-85F0714C483D}"/>
                </a:ext>
              </a:extLst>
            </p:cNvPr>
            <p:cNvSpPr/>
            <p:nvPr/>
          </p:nvSpPr>
          <p:spPr>
            <a:xfrm>
              <a:off x="2680592" y="3952875"/>
              <a:ext cx="1853307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D56A0C7-30F8-4659-BCF0-45769377AD0A}"/>
                    </a:ext>
                  </a:extLst>
                </p:cNvPr>
                <p:cNvSpPr txBox="1"/>
                <p:nvPr/>
              </p:nvSpPr>
              <p:spPr>
                <a:xfrm>
                  <a:off x="2460591" y="3872514"/>
                  <a:ext cx="1564825" cy="4840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≫1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erf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D56A0C7-30F8-4659-BCF0-45769377A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0591" y="3872514"/>
                  <a:ext cx="1564825" cy="484043"/>
                </a:xfrm>
                <a:prstGeom prst="rect">
                  <a:avLst/>
                </a:prstGeom>
                <a:blipFill>
                  <a:blip r:embed="rId8"/>
                  <a:stretch>
                    <a:fillRect l="-3516" r="-66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E7B389-D28C-4C99-BDD9-E906D67D75A1}"/>
                </a:ext>
              </a:extLst>
            </p:cNvPr>
            <p:cNvSpPr/>
            <p:nvPr/>
          </p:nvSpPr>
          <p:spPr>
            <a:xfrm>
              <a:off x="1251841" y="3152775"/>
              <a:ext cx="1920240" cy="361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9D34A6-3D39-432B-94E8-1F4E116F7D37}"/>
                    </a:ext>
                  </a:extLst>
                </p:cNvPr>
                <p:cNvSpPr txBox="1"/>
                <p:nvPr/>
              </p:nvSpPr>
              <p:spPr>
                <a:xfrm>
                  <a:off x="1155667" y="3056418"/>
                  <a:ext cx="1543238" cy="4840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≪1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erf</m:t>
                                    </m:r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num>
                                  <m:den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rad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9D34A6-3D39-432B-94E8-1F4E116F7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667" y="3056418"/>
                  <a:ext cx="1543238" cy="484043"/>
                </a:xfrm>
                <a:prstGeom prst="rect">
                  <a:avLst/>
                </a:prstGeom>
                <a:blipFill>
                  <a:blip r:embed="rId9"/>
                  <a:stretch>
                    <a:fillRect l="-3557" r="-17391" b="-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10588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4BE8E-6311-4065-915C-5C7113629516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D4A1D0-DE98-4F73-B88B-71A36241A942}"/>
              </a:ext>
            </a:extLst>
          </p:cNvPr>
          <p:cNvSpPr txBox="1"/>
          <p:nvPr/>
        </p:nvSpPr>
        <p:spPr>
          <a:xfrm>
            <a:off x="2876549" y="66674"/>
            <a:ext cx="7048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Radiation Generation Due to Energetic Particles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F5BD-E5EC-4247-ADB5-1D51588D94E5}"/>
              </a:ext>
            </a:extLst>
          </p:cNvPr>
          <p:cNvSpPr txBox="1"/>
          <p:nvPr/>
        </p:nvSpPr>
        <p:spPr>
          <a:xfrm flipH="1">
            <a:off x="4025462" y="4771697"/>
            <a:ext cx="236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Bremsstrahlung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(braking radiation)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F7C93-A752-4AE0-9519-341F7669085C}"/>
              </a:ext>
            </a:extLst>
          </p:cNvPr>
          <p:cNvSpPr txBox="1"/>
          <p:nvPr/>
        </p:nvSpPr>
        <p:spPr>
          <a:xfrm flipH="1">
            <a:off x="158459" y="4785101"/>
            <a:ext cx="310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Characteric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HXRs generation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9B7CA-1803-4B49-ABC1-823330449AA1}"/>
              </a:ext>
            </a:extLst>
          </p:cNvPr>
          <p:cNvSpPr txBox="1"/>
          <p:nvPr/>
        </p:nvSpPr>
        <p:spPr>
          <a:xfrm flipH="1">
            <a:off x="7061626" y="1095586"/>
            <a:ext cx="4878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Charged particles acceleration in a curved path</a:t>
            </a:r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Synchrotron radiation: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Relativistic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Cyclotron radiation: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Non-relativistic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Cherenkov radiation: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 emitted when a charged particle passes through a dielectric medium at a speed greater than the phase velocity of light in that medium</a:t>
            </a:r>
            <a:endParaRPr 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E85C8A-4CD5-4C8E-A67B-E4AD2A969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8" y="900802"/>
            <a:ext cx="2724360" cy="3673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6F876D8-C448-406C-BBDE-D57EB9FF7454}"/>
              </a:ext>
            </a:extLst>
          </p:cNvPr>
          <p:cNvGrpSpPr/>
          <p:nvPr/>
        </p:nvGrpSpPr>
        <p:grpSpPr>
          <a:xfrm>
            <a:off x="3208024" y="1254181"/>
            <a:ext cx="2793483" cy="3429001"/>
            <a:chOff x="3625275" y="2701244"/>
            <a:chExt cx="2793483" cy="3429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B8D8ED-7DF3-475D-A87B-65151D7A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275" y="2701244"/>
              <a:ext cx="2793483" cy="3429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4680D8-2A72-4929-BF57-F24ED34A0128}"/>
                </a:ext>
              </a:extLst>
            </p:cNvPr>
            <p:cNvSpPr/>
            <p:nvPr/>
          </p:nvSpPr>
          <p:spPr>
            <a:xfrm>
              <a:off x="5130090" y="3310567"/>
              <a:ext cx="822960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5B5D98E-B44F-41E7-92B1-BA5170CD97D9}"/>
                    </a:ext>
                  </a:extLst>
                </p:cNvPr>
                <p:cNvSpPr txBox="1"/>
                <p:nvPr/>
              </p:nvSpPr>
              <p:spPr>
                <a:xfrm flipH="1">
                  <a:off x="4556001" y="3295650"/>
                  <a:ext cx="18562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5B5D98E-B44F-41E7-92B1-BA5170CD97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556001" y="3295650"/>
                  <a:ext cx="1856230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19F2DD-B399-4F46-95F3-96F6A62FFA17}"/>
                    </a:ext>
                  </a:extLst>
                </p:cNvPr>
                <p:cNvSpPr txBox="1"/>
                <p:nvPr/>
              </p:nvSpPr>
              <p:spPr>
                <a:xfrm flipH="1">
                  <a:off x="3651126" y="4667250"/>
                  <a:ext cx="18562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𝑍𝑒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19F2DD-B399-4F46-95F3-96F6A62FFA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651126" y="4667250"/>
                  <a:ext cx="1856230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3FC47E-9DBE-4E11-8C7B-55D54F275F0A}"/>
              </a:ext>
            </a:extLst>
          </p:cNvPr>
          <p:cNvSpPr txBox="1"/>
          <p:nvPr/>
        </p:nvSpPr>
        <p:spPr>
          <a:xfrm>
            <a:off x="7115506" y="4193631"/>
            <a:ext cx="4792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Diagnostic for runaway study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Strip and pixel silicon radiation detectors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Cherenkov detector, ECE diagnostic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Scintillation crystals</a:t>
            </a:r>
          </a:p>
        </p:txBody>
      </p:sp>
    </p:spTree>
    <p:extLst>
      <p:ext uri="{BB962C8B-B14F-4D97-AF65-F5344CB8AC3E}">
        <p14:creationId xmlns:p14="http://schemas.microsoft.com/office/powerpoint/2010/main" val="288468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0170A831-2710-4B2A-BC4F-58D3E600095B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3CA13-F907-4F82-8219-6767753C1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48" y="722204"/>
            <a:ext cx="6446768" cy="2578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47682-9444-4165-AE47-9AE636F964AB}"/>
              </a:ext>
            </a:extLst>
          </p:cNvPr>
          <p:cNvSpPr txBox="1"/>
          <p:nvPr/>
        </p:nvSpPr>
        <p:spPr>
          <a:xfrm>
            <a:off x="2019300" y="85725"/>
            <a:ext cx="876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Measurement of runaways using scintillation material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92DE5-8B39-4EF5-BEFF-C86A1D844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3" y="638183"/>
            <a:ext cx="4619625" cy="2471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395AFF-54B1-4039-A5C6-9FD35943D64E}"/>
              </a:ext>
            </a:extLst>
          </p:cNvPr>
          <p:cNvSpPr txBox="1"/>
          <p:nvPr/>
        </p:nvSpPr>
        <p:spPr>
          <a:xfrm flipH="1">
            <a:off x="8534399" y="6181724"/>
            <a:ext cx="254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Photoelectric effect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E17165D2-7650-4F06-8507-9C7295BF9634}"/>
              </a:ext>
            </a:extLst>
          </p:cNvPr>
          <p:cNvSpPr/>
          <p:nvPr/>
        </p:nvSpPr>
        <p:spPr>
          <a:xfrm rot="-1560000">
            <a:off x="7782885" y="1825733"/>
            <a:ext cx="1554480" cy="4297680"/>
          </a:xfrm>
          <a:prstGeom prst="triangle">
            <a:avLst/>
          </a:prstGeom>
          <a:solidFill>
            <a:srgbClr val="CCFFCC">
              <a:alpha val="43000"/>
            </a:srgbClr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3EB3A-4719-4DC5-AE44-6ED170BCB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90" y="4444372"/>
            <a:ext cx="2085975" cy="1500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47651B-8539-4AD1-ADE1-A408AF7BB68E}"/>
                  </a:ext>
                </a:extLst>
              </p:cNvPr>
              <p:cNvSpPr txBox="1"/>
              <p:nvPr/>
            </p:nvSpPr>
            <p:spPr>
              <a:xfrm>
                <a:off x="9641150" y="5130556"/>
                <a:ext cx="1481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47651B-8539-4AD1-ADE1-A408AF7BB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150" y="5130556"/>
                <a:ext cx="148184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160D3AD5-0D15-48F3-8A70-5E576DC84C8C}"/>
              </a:ext>
            </a:extLst>
          </p:cNvPr>
          <p:cNvSpPr/>
          <p:nvPr/>
        </p:nvSpPr>
        <p:spPr>
          <a:xfrm rot="5400000">
            <a:off x="9411652" y="2161221"/>
            <a:ext cx="274320" cy="2468880"/>
          </a:xfrm>
          <a:prstGeom prst="rightBrace">
            <a:avLst/>
          </a:prstGeom>
          <a:ln>
            <a:solidFill>
              <a:srgbClr val="E0B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CA0606-D871-4E08-A369-E24314BE9AFC}"/>
                  </a:ext>
                </a:extLst>
              </p:cNvPr>
              <p:cNvSpPr txBox="1"/>
              <p:nvPr/>
            </p:nvSpPr>
            <p:spPr>
              <a:xfrm>
                <a:off x="8448676" y="3494162"/>
                <a:ext cx="23526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𝐺𝑎𝑖𝑛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~(10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CA0606-D871-4E08-A369-E24314BE9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676" y="3494162"/>
                <a:ext cx="2352674" cy="307777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0ED690F-CD9C-4A6E-8371-DA698232AC4B}"/>
                  </a:ext>
                </a:extLst>
              </p:cNvPr>
              <p:cNvSpPr/>
              <p:nvPr/>
            </p:nvSpPr>
            <p:spPr>
              <a:xfrm>
                <a:off x="8353875" y="4415909"/>
                <a:ext cx="58964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0ED690F-CD9C-4A6E-8371-DA698232AC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875" y="4415909"/>
                <a:ext cx="5896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326A9B4-B376-440A-95F6-65DACBE34693}"/>
              </a:ext>
            </a:extLst>
          </p:cNvPr>
          <p:cNvSpPr/>
          <p:nvPr/>
        </p:nvSpPr>
        <p:spPr>
          <a:xfrm>
            <a:off x="0" y="3067050"/>
            <a:ext cx="7731814" cy="3705226"/>
          </a:xfrm>
          <a:prstGeom prst="roundRect">
            <a:avLst/>
          </a:prstGeom>
          <a:solidFill>
            <a:srgbClr val="CCFFC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F2E639D-7FD8-454B-A4C6-75BA482D392E}"/>
              </a:ext>
            </a:extLst>
          </p:cNvPr>
          <p:cNvSpPr>
            <a:spLocks/>
          </p:cNvSpPr>
          <p:nvPr/>
        </p:nvSpPr>
        <p:spPr>
          <a:xfrm rot="23340000" flipV="1">
            <a:off x="5877879" y="2555221"/>
            <a:ext cx="476365" cy="822960"/>
          </a:xfrm>
          <a:prstGeom prst="downArrow">
            <a:avLst/>
          </a:prstGeom>
          <a:solidFill>
            <a:srgbClr val="CCFFC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55BA32-2A6B-4620-B9AA-A3E430B1593E}"/>
              </a:ext>
            </a:extLst>
          </p:cNvPr>
          <p:cNvGrpSpPr/>
          <p:nvPr/>
        </p:nvGrpSpPr>
        <p:grpSpPr>
          <a:xfrm>
            <a:off x="187448" y="3466016"/>
            <a:ext cx="7663375" cy="3178089"/>
            <a:chOff x="4454648" y="3590925"/>
            <a:chExt cx="7663375" cy="31103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42114C-88ED-4D1C-A22F-50D235BDB34B}"/>
                </a:ext>
              </a:extLst>
            </p:cNvPr>
            <p:cNvGrpSpPr/>
            <p:nvPr/>
          </p:nvGrpSpPr>
          <p:grpSpPr>
            <a:xfrm>
              <a:off x="4454648" y="3590925"/>
              <a:ext cx="2927227" cy="3110329"/>
              <a:chOff x="1740023" y="3590925"/>
              <a:chExt cx="2927227" cy="3110329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899924D-7A50-408C-A248-9DB7962CCA16}"/>
                  </a:ext>
                </a:extLst>
              </p:cNvPr>
              <p:cNvGrpSpPr/>
              <p:nvPr/>
            </p:nvGrpSpPr>
            <p:grpSpPr>
              <a:xfrm>
                <a:off x="1740023" y="3886201"/>
                <a:ext cx="2560320" cy="2519441"/>
                <a:chOff x="1740023" y="1057276"/>
                <a:chExt cx="2560320" cy="2519441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9D7FF9AB-F2A3-4539-B091-DC03E1094AEE}"/>
                    </a:ext>
                  </a:extLst>
                </p:cNvPr>
                <p:cNvSpPr/>
                <p:nvPr/>
              </p:nvSpPr>
              <p:spPr>
                <a:xfrm flipV="1">
                  <a:off x="1740023" y="1057276"/>
                  <a:ext cx="2560320" cy="514073"/>
                </a:xfrm>
                <a:prstGeom prst="rect">
                  <a:avLst/>
                </a:prstGeom>
                <a:pattFill prst="ltUpDiag">
                  <a:fgClr>
                    <a:schemeClr val="accent1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0609315-C75D-418C-B497-0D8C5E190696}"/>
                    </a:ext>
                  </a:extLst>
                </p:cNvPr>
                <p:cNvSpPr/>
                <p:nvPr/>
              </p:nvSpPr>
              <p:spPr>
                <a:xfrm flipV="1">
                  <a:off x="1740023" y="3062648"/>
                  <a:ext cx="2560320" cy="514069"/>
                </a:xfrm>
                <a:prstGeom prst="rect">
                  <a:avLst/>
                </a:prstGeom>
                <a:pattFill prst="ltUpDiag">
                  <a:fgClr>
                    <a:schemeClr val="accent1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31C3A9E-F769-4366-995A-16E9970BF450}"/>
                    </a:ext>
                  </a:extLst>
                </p:cNvPr>
                <p:cNvCxnSpPr/>
                <p:nvPr/>
              </p:nvCxnSpPr>
              <p:spPr>
                <a:xfrm>
                  <a:off x="3352800" y="180022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B2A0BFE-5FDE-47A6-BF48-E8A30530E208}"/>
                    </a:ext>
                  </a:extLst>
                </p:cNvPr>
                <p:cNvCxnSpPr/>
                <p:nvPr/>
              </p:nvCxnSpPr>
              <p:spPr>
                <a:xfrm>
                  <a:off x="3343275" y="185737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0D6C916-680E-4A02-9E5B-AF272A1E17AD}"/>
                    </a:ext>
                  </a:extLst>
                </p:cNvPr>
                <p:cNvCxnSpPr/>
                <p:nvPr/>
              </p:nvCxnSpPr>
              <p:spPr>
                <a:xfrm>
                  <a:off x="3343275" y="191452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2273B23D-518C-45C0-984D-FC1CA712EEA6}"/>
                    </a:ext>
                  </a:extLst>
                </p:cNvPr>
                <p:cNvCxnSpPr/>
                <p:nvPr/>
              </p:nvCxnSpPr>
              <p:spPr>
                <a:xfrm>
                  <a:off x="3390900" y="277177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E95C68C2-C042-4E6B-8B8D-47C093F911FF}"/>
                    </a:ext>
                  </a:extLst>
                </p:cNvPr>
                <p:cNvCxnSpPr/>
                <p:nvPr/>
              </p:nvCxnSpPr>
              <p:spPr>
                <a:xfrm>
                  <a:off x="3381375" y="282892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B83EDF7-849D-4699-8B57-FCE436361C85}"/>
                    </a:ext>
                  </a:extLst>
                </p:cNvPr>
                <p:cNvCxnSpPr/>
                <p:nvPr/>
              </p:nvCxnSpPr>
              <p:spPr>
                <a:xfrm>
                  <a:off x="3381375" y="2886075"/>
                  <a:ext cx="81970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4B3C48E-349C-4245-8953-6563848D0A73}"/>
                  </a:ext>
                </a:extLst>
              </p:cNvPr>
              <p:cNvSpPr txBox="1"/>
              <p:nvPr/>
            </p:nvSpPr>
            <p:spPr>
              <a:xfrm>
                <a:off x="1943100" y="3590925"/>
                <a:ext cx="23145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Conduction band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E0E0E8-0FBA-4DAA-981C-4F6A8AFB894A}"/>
                  </a:ext>
                </a:extLst>
              </p:cNvPr>
              <p:cNvSpPr txBox="1"/>
              <p:nvPr/>
            </p:nvSpPr>
            <p:spPr>
              <a:xfrm>
                <a:off x="2352675" y="6362700"/>
                <a:ext cx="23145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Valence band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AE8763-7371-4F5D-A980-FAD9C2ABB7A8}"/>
                  </a:ext>
                </a:extLst>
              </p:cNvPr>
              <p:cNvSpPr txBox="1"/>
              <p:nvPr/>
            </p:nvSpPr>
            <p:spPr>
              <a:xfrm>
                <a:off x="1886505" y="4442045"/>
                <a:ext cx="19615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Activation Center excited states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C730CE8-DB7E-4C13-8455-A96EB154F13F}"/>
                  </a:ext>
                </a:extLst>
              </p:cNvPr>
              <p:cNvSpPr txBox="1"/>
              <p:nvPr/>
            </p:nvSpPr>
            <p:spPr>
              <a:xfrm>
                <a:off x="2009776" y="5305425"/>
                <a:ext cx="19049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Activation Center ground states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8786113-F815-41E1-94A5-05E31FCA55BD}"/>
                </a:ext>
              </a:extLst>
            </p:cNvPr>
            <p:cNvGrpSpPr/>
            <p:nvPr/>
          </p:nvGrpSpPr>
          <p:grpSpPr>
            <a:xfrm>
              <a:off x="7049794" y="3914776"/>
              <a:ext cx="5068229" cy="2519441"/>
              <a:chOff x="7049794" y="3914776"/>
              <a:chExt cx="5068229" cy="251944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FB2C7D-EC8D-4E14-B20F-4EE3B0764E2E}"/>
                  </a:ext>
                </a:extLst>
              </p:cNvPr>
              <p:cNvSpPr/>
              <p:nvPr/>
            </p:nvSpPr>
            <p:spPr>
              <a:xfrm flipV="1">
                <a:off x="7883648" y="3914776"/>
                <a:ext cx="2560320" cy="514073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D9BFC52-348D-48DA-9CB8-6B4DD855F6BE}"/>
                  </a:ext>
                </a:extLst>
              </p:cNvPr>
              <p:cNvSpPr/>
              <p:nvPr/>
            </p:nvSpPr>
            <p:spPr>
              <a:xfrm flipV="1">
                <a:off x="7883648" y="5920148"/>
                <a:ext cx="2560320" cy="514069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6440425-BA0E-4213-AC82-2F20A1E7EC44}"/>
                  </a:ext>
                </a:extLst>
              </p:cNvPr>
              <p:cNvCxnSpPr/>
              <p:nvPr/>
            </p:nvCxnSpPr>
            <p:spPr>
              <a:xfrm>
                <a:off x="9496425" y="465772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867D71A-B831-4E1A-ADC0-85610C7EF45A}"/>
                  </a:ext>
                </a:extLst>
              </p:cNvPr>
              <p:cNvCxnSpPr/>
              <p:nvPr/>
            </p:nvCxnSpPr>
            <p:spPr>
              <a:xfrm>
                <a:off x="9486900" y="471487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91381B8-21D4-4B16-BE3B-689BF86243CC}"/>
                  </a:ext>
                </a:extLst>
              </p:cNvPr>
              <p:cNvCxnSpPr/>
              <p:nvPr/>
            </p:nvCxnSpPr>
            <p:spPr>
              <a:xfrm>
                <a:off x="9486900" y="477202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AFD6979-900B-46F4-BDC2-8A58E01B9ED5}"/>
                  </a:ext>
                </a:extLst>
              </p:cNvPr>
              <p:cNvCxnSpPr/>
              <p:nvPr/>
            </p:nvCxnSpPr>
            <p:spPr>
              <a:xfrm>
                <a:off x="9534525" y="562927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BF5E9EA-7E4B-4E69-A842-6DC05A4DD415}"/>
                  </a:ext>
                </a:extLst>
              </p:cNvPr>
              <p:cNvCxnSpPr/>
              <p:nvPr/>
            </p:nvCxnSpPr>
            <p:spPr>
              <a:xfrm>
                <a:off x="9525000" y="568642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8AAE861-A69E-45F9-BF0D-5E5D1855E170}"/>
                  </a:ext>
                </a:extLst>
              </p:cNvPr>
              <p:cNvCxnSpPr/>
              <p:nvPr/>
            </p:nvCxnSpPr>
            <p:spPr>
              <a:xfrm>
                <a:off x="9525000" y="5743575"/>
                <a:ext cx="81970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E39DFA4-6447-4BD6-8F83-9C3373E1D349}"/>
                  </a:ext>
                </a:extLst>
              </p:cNvPr>
              <p:cNvSpPr/>
              <p:nvPr/>
            </p:nvSpPr>
            <p:spPr>
              <a:xfrm>
                <a:off x="8343899" y="601979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F6917A9-7D9B-45AA-B669-B19F3AEFB658}"/>
                  </a:ext>
                </a:extLst>
              </p:cNvPr>
              <p:cNvSpPr/>
              <p:nvPr/>
            </p:nvSpPr>
            <p:spPr>
              <a:xfrm>
                <a:off x="9982199" y="561974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E773BA8-C8BB-4559-90FF-5380CD65FE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10600" y="5803945"/>
                <a:ext cx="1362074" cy="307294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7DA8874-CF98-4EBB-9F4E-F037C71D0D39}"/>
                      </a:ext>
                    </a:extLst>
                  </p:cNvPr>
                  <p:cNvSpPr txBox="1"/>
                  <p:nvPr/>
                </p:nvSpPr>
                <p:spPr>
                  <a:xfrm>
                    <a:off x="8315325" y="5962651"/>
                    <a:ext cx="377145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7DA8874-CF98-4EBB-9F4E-F037C71D0D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5325" y="5962651"/>
                    <a:ext cx="377145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98284DC-BD8E-4E31-88D9-09D259313CD2}"/>
                      </a:ext>
                    </a:extLst>
                  </p:cNvPr>
                  <p:cNvSpPr txBox="1"/>
                  <p:nvPr/>
                </p:nvSpPr>
                <p:spPr>
                  <a:xfrm>
                    <a:off x="8305800" y="4000501"/>
                    <a:ext cx="377145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98284DC-BD8E-4E31-88D9-09D259313C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5800" y="4000501"/>
                    <a:ext cx="377145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23A7A540-0B0E-49EA-A3EF-9CCEB1EB15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29624" y="4251842"/>
                <a:ext cx="0" cy="1748907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sysDot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or: Curved 41">
                <a:extLst>
                  <a:ext uri="{FF2B5EF4-FFF2-40B4-BE49-F238E27FC236}">
                    <a16:creationId xmlns:a16="http://schemas.microsoft.com/office/drawing/2014/main" id="{9D053AB9-98B1-4C8E-9A1C-B487A3E82B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0301" y="5581653"/>
                <a:ext cx="815975" cy="485773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FB3A11D7-FD77-4C58-BD91-56CE9F646B3E}"/>
                      </a:ext>
                    </a:extLst>
                  </p:cNvPr>
                  <p:cNvSpPr txBox="1"/>
                  <p:nvPr/>
                </p:nvSpPr>
                <p:spPr>
                  <a:xfrm>
                    <a:off x="7049794" y="5034561"/>
                    <a:ext cx="1320120" cy="2154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1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X ray</a:t>
                    </a:r>
                    <a14:m>
                      <m:oMath xmlns:m="http://schemas.openxmlformats.org/officeDocument/2006/math">
                        <m: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photon</m:t>
                        </m:r>
                      </m:oMath>
                    </a14:m>
                    <a:endParaRPr lang="en-US" sz="1400" dirty="0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FB3A11D7-FD77-4C58-BD91-56CE9F646B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9794" y="5034561"/>
                    <a:ext cx="1320120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8295" t="-30556" b="-4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CCDBA9C-D3E1-43FC-81DB-9C6EC94E4F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05825" y="4196714"/>
                <a:ext cx="1447800" cy="480062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1A6592C-2BB1-480E-BA81-4ECE27C64734}"/>
                      </a:ext>
                    </a:extLst>
                  </p:cNvPr>
                  <p:cNvSpPr txBox="1"/>
                  <p:nvPr/>
                </p:nvSpPr>
                <p:spPr>
                  <a:xfrm>
                    <a:off x="9915525" y="4495801"/>
                    <a:ext cx="377145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1A6592C-2BB1-480E-BA81-4ECE27C647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15525" y="4495801"/>
                    <a:ext cx="377145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A68DD04-41F7-4777-8BB0-6E14D5D72BF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0077449" y="4686298"/>
                <a:ext cx="0" cy="914400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prstDash val="sysDot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or: Curved 46">
                <a:extLst>
                  <a:ext uri="{FF2B5EF4-FFF2-40B4-BE49-F238E27FC236}">
                    <a16:creationId xmlns:a16="http://schemas.microsoft.com/office/drawing/2014/main" id="{AF7983F7-C04E-4AC5-90F4-F4519D44D4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09201" y="4948598"/>
                <a:ext cx="815974" cy="366355"/>
              </a:xfrm>
              <a:prstGeom prst="curvedConnector3">
                <a:avLst>
                  <a:gd name="adj1" fmla="val 50000"/>
                </a:avLst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A67F093-89A8-4D28-B4CF-D54922EEAC2A}"/>
                      </a:ext>
                    </a:extLst>
                  </p:cNvPr>
                  <p:cNvSpPr txBox="1"/>
                  <p:nvPr/>
                </p:nvSpPr>
                <p:spPr>
                  <a:xfrm>
                    <a:off x="7247598" y="5251049"/>
                    <a:ext cx="585927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A67F093-89A8-4D28-B4CF-D54922EEAC2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7598" y="5251049"/>
                    <a:ext cx="585927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0DBEF0A6-7C3F-4DE1-8B33-0BA200EDF3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974287" y="4777665"/>
                    <a:ext cx="585927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~3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𝑒𝑉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0DBEF0A6-7C3F-4DE1-8B33-0BA200EDF3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74287" y="4777665"/>
                    <a:ext cx="585927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4583" r="-68750" b="-127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88DBE00B-8251-4CF1-9DF2-16C99182DA70}"/>
                      </a:ext>
                    </a:extLst>
                  </p:cNvPr>
                  <p:cNvSpPr/>
                  <p:nvPr/>
                </p:nvSpPr>
                <p:spPr>
                  <a:xfrm>
                    <a:off x="10805943" y="4971493"/>
                    <a:ext cx="1312080" cy="36933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/>
                      <a:t>(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88DBE00B-8251-4CF1-9DF2-16C99182DA7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05943" y="4971493"/>
                    <a:ext cx="1312080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4186" t="-9677" b="-225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96959DF-DAFE-4549-98FC-E9C09C5F8DAD}"/>
              </a:ext>
            </a:extLst>
          </p:cNvPr>
          <p:cNvSpPr txBox="1"/>
          <p:nvPr/>
        </p:nvSpPr>
        <p:spPr>
          <a:xfrm>
            <a:off x="2019299" y="3067049"/>
            <a:ext cx="368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Scintillation Mechanism in </a:t>
            </a:r>
            <a:r>
              <a:rPr lang="en-US" dirty="0" err="1">
                <a:solidFill>
                  <a:srgbClr val="33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NaI</a:t>
            </a:r>
            <a:r>
              <a:rPr lang="en-US" dirty="0">
                <a:solidFill>
                  <a:srgbClr val="3333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(Tl)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7E43B32-7599-4F82-AC19-ED452DBF4059}"/>
              </a:ext>
            </a:extLst>
          </p:cNvPr>
          <p:cNvSpPr/>
          <p:nvPr/>
        </p:nvSpPr>
        <p:spPr>
          <a:xfrm rot="-4800000">
            <a:off x="6958740" y="1815553"/>
            <a:ext cx="45719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9FAE05D-8F15-4D1B-991F-6669FF6B1B2F}"/>
              </a:ext>
            </a:extLst>
          </p:cNvPr>
          <p:cNvSpPr/>
          <p:nvPr/>
        </p:nvSpPr>
        <p:spPr>
          <a:xfrm rot="-5400000">
            <a:off x="6784988" y="665346"/>
            <a:ext cx="182880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6FCD8E9-8CD6-40C8-92E5-1AB5373CD260}"/>
              </a:ext>
            </a:extLst>
          </p:cNvPr>
          <p:cNvSpPr/>
          <p:nvPr/>
        </p:nvSpPr>
        <p:spPr>
          <a:xfrm rot="-5400000">
            <a:off x="6832613" y="884421"/>
            <a:ext cx="182880" cy="10972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68E02DE-C434-436A-9704-87C0E2B75AB6}"/>
              </a:ext>
            </a:extLst>
          </p:cNvPr>
          <p:cNvSpPr/>
          <p:nvPr/>
        </p:nvSpPr>
        <p:spPr>
          <a:xfrm rot="-180000">
            <a:off x="6870622" y="1567966"/>
            <a:ext cx="45719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9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llout: Right Arrow 7">
            <a:extLst>
              <a:ext uri="{FF2B5EF4-FFF2-40B4-BE49-F238E27FC236}">
                <a16:creationId xmlns:a16="http://schemas.microsoft.com/office/drawing/2014/main" id="{A1F49324-74ED-42DE-A5E5-6DB51C2DD6D4}"/>
              </a:ext>
            </a:extLst>
          </p:cNvPr>
          <p:cNvSpPr/>
          <p:nvPr/>
        </p:nvSpPr>
        <p:spPr>
          <a:xfrm>
            <a:off x="6996211" y="1173406"/>
            <a:ext cx="3333750" cy="873176"/>
          </a:xfrm>
          <a:prstGeom prst="rightArrowCallout">
            <a:avLst/>
          </a:prstGeom>
          <a:solidFill>
            <a:srgbClr val="CCFFCC">
              <a:alpha val="45000"/>
            </a:srgbClr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5A1C5-3670-4D89-B1A0-F56C66FE9768}"/>
              </a:ext>
            </a:extLst>
          </p:cNvPr>
          <p:cNvSpPr/>
          <p:nvPr/>
        </p:nvSpPr>
        <p:spPr>
          <a:xfrm>
            <a:off x="0" y="-1"/>
            <a:ext cx="12192000" cy="632565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3333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8EBBD3-BAA8-42B0-A64C-9D5B67DBE5C4}"/>
              </a:ext>
            </a:extLst>
          </p:cNvPr>
          <p:cNvSpPr txBox="1"/>
          <p:nvPr/>
        </p:nvSpPr>
        <p:spPr>
          <a:xfrm flipH="1">
            <a:off x="2725443" y="62137"/>
            <a:ext cx="684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 example of runaway measurements at GOLEM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74CD5-D978-487E-B46A-26FBB2F65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28" y="4485109"/>
            <a:ext cx="1836420" cy="2308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ABDD3B-CB26-44A4-92A2-B346E1C73868}"/>
                  </a:ext>
                </a:extLst>
              </p:cNvPr>
              <p:cNvSpPr txBox="1"/>
              <p:nvPr/>
            </p:nvSpPr>
            <p:spPr>
              <a:xfrm>
                <a:off x="7085222" y="855143"/>
                <a:ext cx="3927257" cy="1154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Observation:</a:t>
                </a: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𝑙𝑜𝑜𝑝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or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Lower density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weaker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𝑑𝑟𝑎𝑔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amplitude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FABDD3B-CB26-44A4-92A2-B346E1C73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222" y="855143"/>
                <a:ext cx="3927257" cy="1154740"/>
              </a:xfrm>
              <a:prstGeom prst="rect">
                <a:avLst/>
              </a:prstGeom>
              <a:blipFill>
                <a:blip r:embed="rId4"/>
                <a:stretch>
                  <a:fillRect l="-1240" t="-315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8D748F8-9D7B-471A-ABE1-AE308A5E4D3B}"/>
              </a:ext>
            </a:extLst>
          </p:cNvPr>
          <p:cNvSpPr txBox="1"/>
          <p:nvPr/>
        </p:nvSpPr>
        <p:spPr>
          <a:xfrm>
            <a:off x="10257190" y="1254206"/>
            <a:ext cx="1356802" cy="583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Higher HXR</a:t>
            </a: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amplitude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6C54E8AB-E59B-4B63-AFF7-F47C557AF250}"/>
              </a:ext>
            </a:extLst>
          </p:cNvPr>
          <p:cNvSpPr/>
          <p:nvPr/>
        </p:nvSpPr>
        <p:spPr>
          <a:xfrm>
            <a:off x="9855823" y="1198059"/>
            <a:ext cx="45719" cy="822960"/>
          </a:xfrm>
          <a:prstGeom prst="righ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8DC45B-5214-4154-B292-7A0203CC0323}"/>
              </a:ext>
            </a:extLst>
          </p:cNvPr>
          <p:cNvGrpSpPr/>
          <p:nvPr/>
        </p:nvGrpSpPr>
        <p:grpSpPr>
          <a:xfrm>
            <a:off x="7038975" y="2485558"/>
            <a:ext cx="4880471" cy="584775"/>
            <a:chOff x="7729584" y="3048000"/>
            <a:chExt cx="4244636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C4B78C-3A71-455F-B460-C6F67EC7F3EA}"/>
                    </a:ext>
                  </a:extLst>
                </p:cNvPr>
                <p:cNvSpPr/>
                <p:nvPr/>
              </p:nvSpPr>
              <p:spPr>
                <a:xfrm>
                  <a:off x="7729584" y="3144756"/>
                  <a:ext cx="1152431" cy="3463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Larger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a14:m>
                  <a:endPara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DC4B78C-3A71-455F-B460-C6F67EC7F3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9584" y="3144756"/>
                  <a:ext cx="1152431" cy="346313"/>
                </a:xfrm>
                <a:prstGeom prst="rect">
                  <a:avLst/>
                </a:prstGeom>
                <a:blipFill>
                  <a:blip r:embed="rId5"/>
                  <a:stretch>
                    <a:fillRect l="-2765" t="-3571" b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754466-6267-4B16-B688-176226FF04F2}"/>
                </a:ext>
              </a:extLst>
            </p:cNvPr>
            <p:cNvSpPr txBox="1"/>
            <p:nvPr/>
          </p:nvSpPr>
          <p:spPr>
            <a:xfrm flipH="1">
              <a:off x="9037319" y="3048000"/>
              <a:ext cx="10034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wider islands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0C2FCC-DDC9-404B-A1C8-E300587C3D90}"/>
                    </a:ext>
                  </a:extLst>
                </p:cNvPr>
                <p:cNvSpPr txBox="1"/>
                <p:nvPr/>
              </p:nvSpPr>
              <p:spPr>
                <a:xfrm>
                  <a:off x="10058400" y="3133725"/>
                  <a:ext cx="1915820" cy="360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Stronger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(∝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0C2FCC-DDC9-404B-A1C8-E300587C3D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400" y="3133725"/>
                  <a:ext cx="1915820" cy="360676"/>
                </a:xfrm>
                <a:prstGeom prst="rect">
                  <a:avLst/>
                </a:prstGeom>
                <a:blipFill>
                  <a:blip r:embed="rId6"/>
                  <a:stretch>
                    <a:fillRect l="-1662" t="-6780" b="-135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A323E327-2D81-4F92-BC0C-83F65CA38408}"/>
                </a:ext>
              </a:extLst>
            </p:cNvPr>
            <p:cNvSpPr/>
            <p:nvPr/>
          </p:nvSpPr>
          <p:spPr>
            <a:xfrm>
              <a:off x="8740240" y="3285111"/>
              <a:ext cx="251863" cy="1253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65AEA8C2-444F-47F1-9431-31E6CE8700C3}"/>
                </a:ext>
              </a:extLst>
            </p:cNvPr>
            <p:cNvSpPr/>
            <p:nvPr/>
          </p:nvSpPr>
          <p:spPr>
            <a:xfrm>
              <a:off x="9787500" y="3285111"/>
              <a:ext cx="254487" cy="128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C790646-3A7E-4C7E-AF84-829795117D47}"/>
              </a:ext>
            </a:extLst>
          </p:cNvPr>
          <p:cNvSpPr txBox="1"/>
          <p:nvPr/>
        </p:nvSpPr>
        <p:spPr>
          <a:xfrm>
            <a:off x="6930370" y="4197194"/>
            <a:ext cx="327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Cause of magnetic fluctuations?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080ED4-6531-48D2-A40A-E970899DCA76}"/>
              </a:ext>
            </a:extLst>
          </p:cNvPr>
          <p:cNvSpPr txBox="1"/>
          <p:nvPr/>
        </p:nvSpPr>
        <p:spPr>
          <a:xfrm flipH="1">
            <a:off x="7058025" y="2277914"/>
            <a:ext cx="182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Possibilities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E7FBC-A075-4BC5-A3BC-509D0C9D1780}"/>
              </a:ext>
            </a:extLst>
          </p:cNvPr>
          <p:cNvSpPr txBox="1"/>
          <p:nvPr/>
        </p:nvSpPr>
        <p:spPr>
          <a:xfrm>
            <a:off x="8398355" y="3161833"/>
            <a:ext cx="164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Stochastic field</a:t>
            </a:r>
          </a:p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lines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E6EA7-74A6-490C-B13A-6D0858F554C8}"/>
                  </a:ext>
                </a:extLst>
              </p:cNvPr>
              <p:cNvSpPr txBox="1"/>
              <p:nvPr/>
            </p:nvSpPr>
            <p:spPr>
              <a:xfrm flipH="1">
                <a:off x="7053424" y="3218983"/>
                <a:ext cx="1327083" cy="346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7E6EA7-74A6-490C-B13A-6D0858F55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053424" y="3218983"/>
                <a:ext cx="1327083" cy="346313"/>
              </a:xfrm>
              <a:prstGeom prst="rect">
                <a:avLst/>
              </a:prstGeom>
              <a:blipFill>
                <a:blip r:embed="rId7"/>
                <a:stretch>
                  <a:fillRect l="-2294" t="-3509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17EDF4-84CF-4756-A32A-D41C28E56213}"/>
                  </a:ext>
                </a:extLst>
              </p:cNvPr>
              <p:cNvSpPr txBox="1"/>
              <p:nvPr/>
            </p:nvSpPr>
            <p:spPr>
              <a:xfrm>
                <a:off x="10267950" y="3095625"/>
                <a:ext cx="1907305" cy="121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Expulsion of charged particles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𝑅𝑞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17EDF4-84CF-4756-A32A-D41C28E56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950" y="3095625"/>
                <a:ext cx="1907305" cy="1212144"/>
              </a:xfrm>
              <a:prstGeom prst="rect">
                <a:avLst/>
              </a:prstGeom>
              <a:blipFill>
                <a:blip r:embed="rId8"/>
                <a:stretch>
                  <a:fillRect l="-1597" t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Right 22">
            <a:extLst>
              <a:ext uri="{FF2B5EF4-FFF2-40B4-BE49-F238E27FC236}">
                <a16:creationId xmlns:a16="http://schemas.microsoft.com/office/drawing/2014/main" id="{B058BC15-48A4-4AA8-A346-2B1363B4B3E3}"/>
              </a:ext>
            </a:extLst>
          </p:cNvPr>
          <p:cNvSpPr/>
          <p:nvPr/>
        </p:nvSpPr>
        <p:spPr>
          <a:xfrm>
            <a:off x="8042932" y="3371569"/>
            <a:ext cx="292608" cy="128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DE175E5-8E65-4A43-A44B-DF35293AE7AA}"/>
              </a:ext>
            </a:extLst>
          </p:cNvPr>
          <p:cNvSpPr/>
          <p:nvPr/>
        </p:nvSpPr>
        <p:spPr>
          <a:xfrm>
            <a:off x="9952890" y="3381278"/>
            <a:ext cx="292608" cy="128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1775B3-D51F-4CC2-AB55-93B0423E4B73}"/>
              </a:ext>
            </a:extLst>
          </p:cNvPr>
          <p:cNvSpPr txBox="1"/>
          <p:nvPr/>
        </p:nvSpPr>
        <p:spPr>
          <a:xfrm>
            <a:off x="6735629" y="2597174"/>
            <a:ext cx="527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(1)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DABBB3-4EC2-407B-9D1D-483BCE061F62}"/>
              </a:ext>
            </a:extLst>
          </p:cNvPr>
          <p:cNvSpPr txBox="1"/>
          <p:nvPr/>
        </p:nvSpPr>
        <p:spPr>
          <a:xfrm>
            <a:off x="6755751" y="3228974"/>
            <a:ext cx="548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A1C9237-ADBB-4DDD-9C37-FED47CF31EFA}"/>
                  </a:ext>
                </a:extLst>
              </p:cNvPr>
              <p:cNvSpPr/>
              <p:nvPr/>
            </p:nvSpPr>
            <p:spPr>
              <a:xfrm>
                <a:off x="7103810" y="4576302"/>
                <a:ext cx="3021265" cy="663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Growth rate of tearing mode</a:t>
                </a:r>
                <a:endParaRPr lang="en-US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A1C9237-ADBB-4DDD-9C37-FED47CF31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3810" y="4576302"/>
                <a:ext cx="3021265" cy="663451"/>
              </a:xfrm>
              <a:prstGeom prst="rect">
                <a:avLst/>
              </a:prstGeom>
              <a:blipFill>
                <a:blip r:embed="rId9"/>
                <a:stretch>
                  <a:fillRect l="-1613" t="-20183" b="-99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371B87-79FA-46C0-8EDA-3BDE9C419264}"/>
                  </a:ext>
                </a:extLst>
              </p:cNvPr>
              <p:cNvSpPr txBox="1"/>
              <p:nvPr/>
            </p:nvSpPr>
            <p:spPr>
              <a:xfrm flipH="1">
                <a:off x="6972299" y="5448301"/>
                <a:ext cx="3476716" cy="616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Change in current density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profile!!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C371B87-79FA-46C0-8EDA-3BDE9C419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972299" y="5448301"/>
                <a:ext cx="3476716" cy="616318"/>
              </a:xfrm>
              <a:prstGeom prst="rect">
                <a:avLst/>
              </a:prstGeom>
              <a:blipFill>
                <a:blip r:embed="rId10"/>
                <a:stretch>
                  <a:fillRect l="-1053" t="-3960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F1F561B-B39D-4200-AAB7-BADE78F941FE}"/>
              </a:ext>
            </a:extLst>
          </p:cNvPr>
          <p:cNvGrpSpPr/>
          <p:nvPr/>
        </p:nvGrpSpPr>
        <p:grpSpPr>
          <a:xfrm>
            <a:off x="217780" y="941218"/>
            <a:ext cx="6420258" cy="4429772"/>
            <a:chOff x="217780" y="941218"/>
            <a:chExt cx="6420258" cy="44297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3239BD-8F90-47E6-AC83-30DC9A4D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80" y="941218"/>
              <a:ext cx="6420258" cy="442977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44E8F-08FF-4E43-8B89-2E3C782E2BB4}"/>
                </a:ext>
              </a:extLst>
            </p:cNvPr>
            <p:cNvSpPr/>
            <p:nvPr/>
          </p:nvSpPr>
          <p:spPr>
            <a:xfrm>
              <a:off x="1322773" y="1198059"/>
              <a:ext cx="71021" cy="36935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45F83D-9187-4FA4-8B99-DD932E0134A3}"/>
                </a:ext>
              </a:extLst>
            </p:cNvPr>
            <p:cNvSpPr/>
            <p:nvPr/>
          </p:nvSpPr>
          <p:spPr>
            <a:xfrm>
              <a:off x="4685098" y="1159959"/>
              <a:ext cx="71021" cy="369353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47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56E665-B3B0-45D8-B47A-727F9027ADD5}"/>
              </a:ext>
            </a:extLst>
          </p:cNvPr>
          <p:cNvSpPr txBox="1"/>
          <p:nvPr/>
        </p:nvSpPr>
        <p:spPr>
          <a:xfrm flipH="1">
            <a:off x="4244856" y="1873188"/>
            <a:ext cx="3407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Thank you !!</a:t>
            </a:r>
          </a:p>
        </p:txBody>
      </p:sp>
    </p:spTree>
    <p:extLst>
      <p:ext uri="{BB962C8B-B14F-4D97-AF65-F5344CB8AC3E}">
        <p14:creationId xmlns:p14="http://schemas.microsoft.com/office/powerpoint/2010/main" val="2216749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808</Words>
  <Application>Microsoft Office PowerPoint</Application>
  <PresentationFormat>Widescreen</PresentationFormat>
  <Paragraphs>258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Algerian</vt:lpstr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Pravesh</dc:creator>
  <cp:lastModifiedBy>Pravesh</cp:lastModifiedBy>
  <cp:revision>133</cp:revision>
  <dcterms:created xsi:type="dcterms:W3CDTF">2019-01-02T13:10:48Z</dcterms:created>
  <dcterms:modified xsi:type="dcterms:W3CDTF">2019-01-09T17:07:11Z</dcterms:modified>
</cp:coreProperties>
</file>