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9" r:id="rId1"/>
  </p:sldMasterIdLst>
  <p:notesMasterIdLst>
    <p:notesMasterId r:id="rId20"/>
  </p:notesMasterIdLst>
  <p:sldIdLst>
    <p:sldId id="256" r:id="rId2"/>
    <p:sldId id="258" r:id="rId3"/>
    <p:sldId id="259" r:id="rId4"/>
    <p:sldId id="261" r:id="rId5"/>
    <p:sldId id="262" r:id="rId6"/>
    <p:sldId id="265" r:id="rId7"/>
    <p:sldId id="264" r:id="rId8"/>
    <p:sldId id="266" r:id="rId9"/>
    <p:sldId id="267" r:id="rId10"/>
    <p:sldId id="263" r:id="rId11"/>
    <p:sldId id="268" r:id="rId12"/>
    <p:sldId id="269" r:id="rId13"/>
    <p:sldId id="270" r:id="rId14"/>
    <p:sldId id="272" r:id="rId15"/>
    <p:sldId id="273" r:id="rId16"/>
    <p:sldId id="271" r:id="rId17"/>
    <p:sldId id="274" r:id="rId18"/>
    <p:sldId id="25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416" autoAdjust="0"/>
  </p:normalViewPr>
  <p:slideViewPr>
    <p:cSldViewPr snapToGrid="0">
      <p:cViewPr varScale="1">
        <p:scale>
          <a:sx n="61" d="100"/>
          <a:sy n="61" d="100"/>
        </p:scale>
        <p:origin x="10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82C2A-1269-4501-8F62-A1D798F1551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837C1F19-ECF5-46B0-A091-75762EF45AB2}">
      <dgm:prSet phldrT="[Text]" custT="1"/>
      <dgm:spPr>
        <a:solidFill>
          <a:schemeClr val="accent4">
            <a:lumMod val="75000"/>
          </a:schemeClr>
        </a:solidFill>
      </dgm:spPr>
      <dgm:t>
        <a:bodyPr/>
        <a:lstStyle/>
        <a:p>
          <a:r>
            <a:rPr lang="cs-CZ" sz="2000" dirty="0"/>
            <a:t>Ověření základních parametrů laserových pulzů</a:t>
          </a:r>
          <a:endParaRPr lang="en-US" sz="2000" dirty="0"/>
        </a:p>
      </dgm:t>
    </dgm:pt>
    <dgm:pt modelId="{E1F0D3C0-63BD-4A17-92F4-B7749197B617}" type="parTrans" cxnId="{A90213B9-1988-4F19-A3EF-7870A429308E}">
      <dgm:prSet/>
      <dgm:spPr/>
      <dgm:t>
        <a:bodyPr/>
        <a:lstStyle/>
        <a:p>
          <a:endParaRPr lang="en-US"/>
        </a:p>
      </dgm:t>
    </dgm:pt>
    <dgm:pt modelId="{F256642F-8C7D-4693-B4ED-343ECF0E6E07}" type="sibTrans" cxnId="{A90213B9-1988-4F19-A3EF-7870A429308E}">
      <dgm:prSet/>
      <dgm:spPr/>
      <dgm:t>
        <a:bodyPr/>
        <a:lstStyle/>
        <a:p>
          <a:endParaRPr lang="en-US"/>
        </a:p>
      </dgm:t>
    </dgm:pt>
    <dgm:pt modelId="{08E16CD7-6E42-4B62-80D5-B3787970ED23}">
      <dgm:prSet phldrT="[Text]" custT="1"/>
      <dgm:spPr/>
      <dgm:t>
        <a:bodyPr/>
        <a:lstStyle/>
        <a:p>
          <a:r>
            <a:rPr lang="cs-CZ" sz="2000" dirty="0"/>
            <a:t>Maximální absorpce laserového záření vzorky</a:t>
          </a:r>
          <a:endParaRPr lang="en-US" sz="2000" dirty="0"/>
        </a:p>
      </dgm:t>
    </dgm:pt>
    <dgm:pt modelId="{04CCEF15-F67A-4AB3-98A9-9066C636C7AF}" type="parTrans" cxnId="{B53DA6C3-AA96-4D09-8366-736A1FC980A0}">
      <dgm:prSet/>
      <dgm:spPr/>
      <dgm:t>
        <a:bodyPr/>
        <a:lstStyle/>
        <a:p>
          <a:endParaRPr lang="en-US"/>
        </a:p>
      </dgm:t>
    </dgm:pt>
    <dgm:pt modelId="{5CEC856C-B5E1-427F-A380-6E938ECAB8C8}" type="sibTrans" cxnId="{B53DA6C3-AA96-4D09-8366-736A1FC980A0}">
      <dgm:prSet/>
      <dgm:spPr/>
      <dgm:t>
        <a:bodyPr/>
        <a:lstStyle/>
        <a:p>
          <a:endParaRPr lang="en-US"/>
        </a:p>
      </dgm:t>
    </dgm:pt>
    <dgm:pt modelId="{A36B8B0F-508A-4B2D-A3C1-3D2E2791D697}">
      <dgm:prSet phldrT="[Text]" custT="1"/>
      <dgm:spPr/>
      <dgm:t>
        <a:bodyPr/>
        <a:lstStyle/>
        <a:p>
          <a:r>
            <a:rPr lang="cs-CZ" sz="2000" dirty="0"/>
            <a:t>Minimalizace optického výkonu finálního laseru</a:t>
          </a:r>
          <a:endParaRPr lang="en-US" sz="2000" dirty="0"/>
        </a:p>
      </dgm:t>
    </dgm:pt>
    <dgm:pt modelId="{08AB117F-51B8-42A1-B3FB-0ECD0DED1503}" type="parTrans" cxnId="{BF950AA8-4C27-4A4C-89ED-AEDCA53BFDC8}">
      <dgm:prSet/>
      <dgm:spPr/>
      <dgm:t>
        <a:bodyPr/>
        <a:lstStyle/>
        <a:p>
          <a:endParaRPr lang="en-US"/>
        </a:p>
      </dgm:t>
    </dgm:pt>
    <dgm:pt modelId="{E5725A86-25DA-45E4-BF12-FCE1A2FCEC2F}" type="sibTrans" cxnId="{BF950AA8-4C27-4A4C-89ED-AEDCA53BFDC8}">
      <dgm:prSet/>
      <dgm:spPr/>
      <dgm:t>
        <a:bodyPr/>
        <a:lstStyle/>
        <a:p>
          <a:endParaRPr lang="en-US"/>
        </a:p>
      </dgm:t>
    </dgm:pt>
    <dgm:pt modelId="{C4FF1E59-CAFD-4BC8-B0A1-24764AE99CD5}" type="pres">
      <dgm:prSet presAssocID="{4C182C2A-1269-4501-8F62-A1D798F1551B}" presName="Name0" presStyleCnt="0">
        <dgm:presLayoutVars>
          <dgm:dir/>
          <dgm:resizeHandles val="exact"/>
        </dgm:presLayoutVars>
      </dgm:prSet>
      <dgm:spPr/>
    </dgm:pt>
    <dgm:pt modelId="{3ADDB355-5C1A-424A-99E3-28C258656D62}" type="pres">
      <dgm:prSet presAssocID="{837C1F19-ECF5-46B0-A091-75762EF45AB2}" presName="node" presStyleLbl="node1" presStyleIdx="0" presStyleCnt="3" custLinFactNeighborX="987" custLinFactNeighborY="-11975">
        <dgm:presLayoutVars>
          <dgm:bulletEnabled val="1"/>
        </dgm:presLayoutVars>
      </dgm:prSet>
      <dgm:spPr/>
    </dgm:pt>
    <dgm:pt modelId="{77E8F893-6E7F-489B-90DE-D4E10A4153AB}" type="pres">
      <dgm:prSet presAssocID="{F256642F-8C7D-4693-B4ED-343ECF0E6E07}" presName="sibTrans" presStyleLbl="sibTrans2D1" presStyleIdx="0" presStyleCnt="2" custAng="19778127" custScaleX="164565" custLinFactNeighborX="12025" custLinFactNeighborY="-23642"/>
      <dgm:spPr/>
    </dgm:pt>
    <dgm:pt modelId="{0B122A79-E4C1-4B54-BB02-0964A62E3F6C}" type="pres">
      <dgm:prSet presAssocID="{F256642F-8C7D-4693-B4ED-343ECF0E6E07}" presName="connectorText" presStyleLbl="sibTrans2D1" presStyleIdx="0" presStyleCnt="2"/>
      <dgm:spPr/>
    </dgm:pt>
    <dgm:pt modelId="{7734CDFA-EA29-4AB2-9515-2A6DF8B2B91A}" type="pres">
      <dgm:prSet presAssocID="{08E16CD7-6E42-4B62-80D5-B3787970ED23}" presName="node" presStyleLbl="node1" presStyleIdx="1" presStyleCnt="3" custLinFactNeighborX="-10933" custLinFactNeighborY="-76507">
        <dgm:presLayoutVars>
          <dgm:bulletEnabled val="1"/>
        </dgm:presLayoutVars>
      </dgm:prSet>
      <dgm:spPr/>
    </dgm:pt>
    <dgm:pt modelId="{6D44480E-3544-478F-A2F6-3D60716E35D4}" type="pres">
      <dgm:prSet presAssocID="{5CEC856C-B5E1-427F-A380-6E938ECAB8C8}" presName="sibTrans" presStyleLbl="sibTrans2D1" presStyleIdx="1" presStyleCnt="2"/>
      <dgm:spPr/>
    </dgm:pt>
    <dgm:pt modelId="{0E6B2B9C-B9C2-4E07-86CD-F7D8FC23145E}" type="pres">
      <dgm:prSet presAssocID="{5CEC856C-B5E1-427F-A380-6E938ECAB8C8}" presName="connectorText" presStyleLbl="sibTrans2D1" presStyleIdx="1" presStyleCnt="2"/>
      <dgm:spPr/>
    </dgm:pt>
    <dgm:pt modelId="{3AABF40E-5932-4FAD-94E9-7BC00B327C99}" type="pres">
      <dgm:prSet presAssocID="{A36B8B0F-508A-4B2D-A3C1-3D2E2791D697}" presName="node" presStyleLbl="node1" presStyleIdx="2" presStyleCnt="3" custLinFactNeighborX="-246" custLinFactNeighborY="-76507">
        <dgm:presLayoutVars>
          <dgm:bulletEnabled val="1"/>
        </dgm:presLayoutVars>
      </dgm:prSet>
      <dgm:spPr/>
    </dgm:pt>
  </dgm:ptLst>
  <dgm:cxnLst>
    <dgm:cxn modelId="{0418B114-289D-44F7-A60A-AF71A6843180}" type="presOf" srcId="{5CEC856C-B5E1-427F-A380-6E938ECAB8C8}" destId="{0E6B2B9C-B9C2-4E07-86CD-F7D8FC23145E}" srcOrd="1" destOrd="0" presId="urn:microsoft.com/office/officeart/2005/8/layout/process1"/>
    <dgm:cxn modelId="{DEC50F34-2F4E-44DB-9582-7CDABF8B6E78}" type="presOf" srcId="{4C182C2A-1269-4501-8F62-A1D798F1551B}" destId="{C4FF1E59-CAFD-4BC8-B0A1-24764AE99CD5}" srcOrd="0" destOrd="0" presId="urn:microsoft.com/office/officeart/2005/8/layout/process1"/>
    <dgm:cxn modelId="{14CD1135-97ED-4D90-9E20-B4BD1696D9D4}" type="presOf" srcId="{5CEC856C-B5E1-427F-A380-6E938ECAB8C8}" destId="{6D44480E-3544-478F-A2F6-3D60716E35D4}" srcOrd="0" destOrd="0" presId="urn:microsoft.com/office/officeart/2005/8/layout/process1"/>
    <dgm:cxn modelId="{8E772FA3-6FF0-4B13-8C3B-EA630482552D}" type="presOf" srcId="{A36B8B0F-508A-4B2D-A3C1-3D2E2791D697}" destId="{3AABF40E-5932-4FAD-94E9-7BC00B327C99}" srcOrd="0" destOrd="0" presId="urn:microsoft.com/office/officeart/2005/8/layout/process1"/>
    <dgm:cxn modelId="{9556DBA7-2CF8-4C8F-A98E-CE8885CDC51A}" type="presOf" srcId="{08E16CD7-6E42-4B62-80D5-B3787970ED23}" destId="{7734CDFA-EA29-4AB2-9515-2A6DF8B2B91A}" srcOrd="0" destOrd="0" presId="urn:microsoft.com/office/officeart/2005/8/layout/process1"/>
    <dgm:cxn modelId="{BF950AA8-4C27-4A4C-89ED-AEDCA53BFDC8}" srcId="{4C182C2A-1269-4501-8F62-A1D798F1551B}" destId="{A36B8B0F-508A-4B2D-A3C1-3D2E2791D697}" srcOrd="2" destOrd="0" parTransId="{08AB117F-51B8-42A1-B3FB-0ECD0DED1503}" sibTransId="{E5725A86-25DA-45E4-BF12-FCE1A2FCEC2F}"/>
    <dgm:cxn modelId="{A90213B9-1988-4F19-A3EF-7870A429308E}" srcId="{4C182C2A-1269-4501-8F62-A1D798F1551B}" destId="{837C1F19-ECF5-46B0-A091-75762EF45AB2}" srcOrd="0" destOrd="0" parTransId="{E1F0D3C0-63BD-4A17-92F4-B7749197B617}" sibTransId="{F256642F-8C7D-4693-B4ED-343ECF0E6E07}"/>
    <dgm:cxn modelId="{B53DA6C3-AA96-4D09-8366-736A1FC980A0}" srcId="{4C182C2A-1269-4501-8F62-A1D798F1551B}" destId="{08E16CD7-6E42-4B62-80D5-B3787970ED23}" srcOrd="1" destOrd="0" parTransId="{04CCEF15-F67A-4AB3-98A9-9066C636C7AF}" sibTransId="{5CEC856C-B5E1-427F-A380-6E938ECAB8C8}"/>
    <dgm:cxn modelId="{199DD4CB-3A56-4434-9F55-670B75968CD3}" type="presOf" srcId="{F256642F-8C7D-4693-B4ED-343ECF0E6E07}" destId="{0B122A79-E4C1-4B54-BB02-0964A62E3F6C}" srcOrd="1" destOrd="0" presId="urn:microsoft.com/office/officeart/2005/8/layout/process1"/>
    <dgm:cxn modelId="{7B4A1CCF-0760-40C8-9C9F-CA5D8021F0F7}" type="presOf" srcId="{F256642F-8C7D-4693-B4ED-343ECF0E6E07}" destId="{77E8F893-6E7F-489B-90DE-D4E10A4153AB}" srcOrd="0" destOrd="0" presId="urn:microsoft.com/office/officeart/2005/8/layout/process1"/>
    <dgm:cxn modelId="{3838CEF4-CD63-41D9-B19C-C5F91D99F94F}" type="presOf" srcId="{837C1F19-ECF5-46B0-A091-75762EF45AB2}" destId="{3ADDB355-5C1A-424A-99E3-28C258656D62}" srcOrd="0" destOrd="0" presId="urn:microsoft.com/office/officeart/2005/8/layout/process1"/>
    <dgm:cxn modelId="{575E0823-7CAF-4151-A307-4793C3FC78E9}" type="presParOf" srcId="{C4FF1E59-CAFD-4BC8-B0A1-24764AE99CD5}" destId="{3ADDB355-5C1A-424A-99E3-28C258656D62}" srcOrd="0" destOrd="0" presId="urn:microsoft.com/office/officeart/2005/8/layout/process1"/>
    <dgm:cxn modelId="{09D7F8D4-1156-4B80-B0C5-E6BD373D3829}" type="presParOf" srcId="{C4FF1E59-CAFD-4BC8-B0A1-24764AE99CD5}" destId="{77E8F893-6E7F-489B-90DE-D4E10A4153AB}" srcOrd="1" destOrd="0" presId="urn:microsoft.com/office/officeart/2005/8/layout/process1"/>
    <dgm:cxn modelId="{F36B6B85-6802-4FAE-AE6C-FE5F25173CF0}" type="presParOf" srcId="{77E8F893-6E7F-489B-90DE-D4E10A4153AB}" destId="{0B122A79-E4C1-4B54-BB02-0964A62E3F6C}" srcOrd="0" destOrd="0" presId="urn:microsoft.com/office/officeart/2005/8/layout/process1"/>
    <dgm:cxn modelId="{4D91CC13-4D1A-424E-A07F-13AE7EFDA76A}" type="presParOf" srcId="{C4FF1E59-CAFD-4BC8-B0A1-24764AE99CD5}" destId="{7734CDFA-EA29-4AB2-9515-2A6DF8B2B91A}" srcOrd="2" destOrd="0" presId="urn:microsoft.com/office/officeart/2005/8/layout/process1"/>
    <dgm:cxn modelId="{1B1BECE9-990F-4FFF-83A2-45C1F725FE61}" type="presParOf" srcId="{C4FF1E59-CAFD-4BC8-B0A1-24764AE99CD5}" destId="{6D44480E-3544-478F-A2F6-3D60716E35D4}" srcOrd="3" destOrd="0" presId="urn:microsoft.com/office/officeart/2005/8/layout/process1"/>
    <dgm:cxn modelId="{E0BDACBC-F8E5-419D-8905-6A87A913D9CB}" type="presParOf" srcId="{6D44480E-3544-478F-A2F6-3D60716E35D4}" destId="{0E6B2B9C-B9C2-4E07-86CD-F7D8FC23145E}" srcOrd="0" destOrd="0" presId="urn:microsoft.com/office/officeart/2005/8/layout/process1"/>
    <dgm:cxn modelId="{352D2C0F-8840-40BA-886F-6C2F804A9FBE}" type="presParOf" srcId="{C4FF1E59-CAFD-4BC8-B0A1-24764AE99CD5}" destId="{3AABF40E-5932-4FAD-94E9-7BC00B327C9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AF3C8A-7D61-427A-AB63-85AEBAEEA9F3}" type="doc">
      <dgm:prSet loTypeId="urn:microsoft.com/office/officeart/2005/8/layout/process1" loCatId="process" qsTypeId="urn:microsoft.com/office/officeart/2005/8/quickstyle/simple1" qsCatId="simple" csTypeId="urn:microsoft.com/office/officeart/2005/8/colors/accent1_2" csCatId="accent1" phldr="1"/>
      <dgm:spPr/>
    </dgm:pt>
    <dgm:pt modelId="{39F17858-28C4-45C8-858A-D5DA736B8EC9}" type="pres">
      <dgm:prSet presAssocID="{C0AF3C8A-7D61-427A-AB63-85AEBAEEA9F3}" presName="Name0" presStyleCnt="0">
        <dgm:presLayoutVars>
          <dgm:dir/>
          <dgm:resizeHandles val="exact"/>
        </dgm:presLayoutVars>
      </dgm:prSet>
      <dgm:spPr/>
    </dgm:pt>
  </dgm:ptLst>
  <dgm:cxnLst>
    <dgm:cxn modelId="{C1B542A7-9598-4FA8-B8F4-9A1B50829377}" type="presOf" srcId="{C0AF3C8A-7D61-427A-AB63-85AEBAEEA9F3}" destId="{39F17858-28C4-45C8-858A-D5DA736B8EC9}"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DB355-5C1A-424A-99E3-28C258656D62}">
      <dsp:nvSpPr>
        <dsp:cNvPr id="0" name=""/>
        <dsp:cNvSpPr/>
      </dsp:nvSpPr>
      <dsp:spPr>
        <a:xfrm>
          <a:off x="16689" y="1076172"/>
          <a:ext cx="2905131" cy="1743078"/>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Ověření základních parametrů laserových pulzů</a:t>
          </a:r>
          <a:endParaRPr lang="en-US" sz="2000" kern="1200" dirty="0"/>
        </a:p>
      </dsp:txBody>
      <dsp:txXfrm>
        <a:off x="67742" y="1127225"/>
        <a:ext cx="2803025" cy="1640972"/>
      </dsp:txXfrm>
    </dsp:sp>
    <dsp:sp modelId="{77E8F893-6E7F-489B-90DE-D4E10A4153AB}">
      <dsp:nvSpPr>
        <dsp:cNvPr id="0" name=""/>
        <dsp:cNvSpPr/>
      </dsp:nvSpPr>
      <dsp:spPr>
        <a:xfrm rot="18859981">
          <a:off x="3054384" y="874836"/>
          <a:ext cx="929605" cy="7204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086932" y="1096232"/>
        <a:ext cx="713463" cy="432284"/>
      </dsp:txXfrm>
    </dsp:sp>
    <dsp:sp modelId="{7734CDFA-EA29-4AB2-9515-2A6DF8B2B91A}">
      <dsp:nvSpPr>
        <dsp:cNvPr id="0" name=""/>
        <dsp:cNvSpPr/>
      </dsp:nvSpPr>
      <dsp:spPr>
        <a:xfrm>
          <a:off x="3949856" y="0"/>
          <a:ext cx="2905131" cy="17430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Maximální absorpce laserového záření vzorky</a:t>
          </a:r>
          <a:endParaRPr lang="en-US" sz="2000" kern="1200" dirty="0"/>
        </a:p>
      </dsp:txBody>
      <dsp:txXfrm>
        <a:off x="4000909" y="51053"/>
        <a:ext cx="2803025" cy="1640972"/>
      </dsp:txXfrm>
    </dsp:sp>
    <dsp:sp modelId="{6D44480E-3544-478F-A2F6-3D60716E35D4}">
      <dsp:nvSpPr>
        <dsp:cNvPr id="0" name=""/>
        <dsp:cNvSpPr/>
      </dsp:nvSpPr>
      <dsp:spPr>
        <a:xfrm>
          <a:off x="7176548" y="511303"/>
          <a:ext cx="681707" cy="7204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176548" y="655397"/>
        <a:ext cx="477195" cy="432284"/>
      </dsp:txXfrm>
    </dsp:sp>
    <dsp:sp modelId="{3AABF40E-5932-4FAD-94E9-7BC00B327C99}">
      <dsp:nvSpPr>
        <dsp:cNvPr id="0" name=""/>
        <dsp:cNvSpPr/>
      </dsp:nvSpPr>
      <dsp:spPr>
        <a:xfrm>
          <a:off x="8141229" y="0"/>
          <a:ext cx="2905131" cy="17430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Minimalizace optického výkonu finálního laseru</a:t>
          </a:r>
          <a:endParaRPr lang="en-US" sz="2000" kern="1200" dirty="0"/>
        </a:p>
      </dsp:txBody>
      <dsp:txXfrm>
        <a:off x="8192282" y="51053"/>
        <a:ext cx="2803025" cy="16409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CDAF8-FD64-4EAB-8CFA-A88DE14C4152}" type="datetimeFigureOut">
              <a:rPr lang="en-US" smtClean="0"/>
              <a:t>1/10/2019</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93A2B-3CDD-44A4-9327-874FED0DF074}" type="slidenum">
              <a:rPr lang="en-US" smtClean="0"/>
              <a:t>‹#›</a:t>
            </a:fld>
            <a:endParaRPr lang="en-US"/>
          </a:p>
        </p:txBody>
      </p:sp>
    </p:spTree>
    <p:extLst>
      <p:ext uri="{BB962C8B-B14F-4D97-AF65-F5344CB8AC3E}">
        <p14:creationId xmlns:p14="http://schemas.microsoft.com/office/powerpoint/2010/main" val="2154246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n.wiktionary.org/wiki/reactive" TargetMode="External"/><Relationship Id="rId13" Type="http://schemas.openxmlformats.org/officeDocument/2006/relationships/hyperlink" Target="https://en.wikipedia.org/wiki/Exciplex" TargetMode="External"/><Relationship Id="rId18" Type="http://schemas.openxmlformats.org/officeDocument/2006/relationships/hyperlink" Target="https://en.wikipedia.org/wiki/Ground_state" TargetMode="External"/><Relationship Id="rId26" Type="http://schemas.openxmlformats.org/officeDocument/2006/relationships/hyperlink" Target="https://cs.wikipedia.org/wiki/Energie" TargetMode="External"/><Relationship Id="rId3" Type="http://schemas.openxmlformats.org/officeDocument/2006/relationships/hyperlink" Target="https://en.wikipedia.org/wiki/Laser_construction" TargetMode="External"/><Relationship Id="rId21" Type="http://schemas.openxmlformats.org/officeDocument/2006/relationships/hyperlink" Target="https://en.wikipedia.org/wiki/Spontaneous_emission" TargetMode="External"/><Relationship Id="rId7" Type="http://schemas.openxmlformats.org/officeDocument/2006/relationships/hyperlink" Target="https://en.wikipedia.org/wiki/Xenon" TargetMode="External"/><Relationship Id="rId12" Type="http://schemas.openxmlformats.org/officeDocument/2006/relationships/hyperlink" Target="https://en.wikipedia.org/wiki/Excimer" TargetMode="External"/><Relationship Id="rId17" Type="http://schemas.openxmlformats.org/officeDocument/2006/relationships/hyperlink" Target="https://en.wikipedia.org/wiki/Repulsive_state" TargetMode="External"/><Relationship Id="rId25" Type="http://schemas.openxmlformats.org/officeDocument/2006/relationships/hyperlink" Target="https://cs.wikipedia.org/wiki/V%C3%BDbojka" TargetMode="External"/><Relationship Id="rId33" Type="http://schemas.openxmlformats.org/officeDocument/2006/relationships/hyperlink" Target="https://cs.wikipedia.org/wiki/Frekvence" TargetMode="External"/><Relationship Id="rId2" Type="http://schemas.openxmlformats.org/officeDocument/2006/relationships/slide" Target="../slides/slide12.xml"/><Relationship Id="rId16" Type="http://schemas.openxmlformats.org/officeDocument/2006/relationships/hyperlink" Target="https://en.wikipedia.org/wiki/Excited_state" TargetMode="External"/><Relationship Id="rId20" Type="http://schemas.openxmlformats.org/officeDocument/2006/relationships/hyperlink" Target="https://en.wikipedia.org/wiki/Chemical_compound" TargetMode="External"/><Relationship Id="rId29" Type="http://schemas.openxmlformats.org/officeDocument/2006/relationships/hyperlink" Target="https://cs.wikipedia.org/wiki/Excitace" TargetMode="External"/><Relationship Id="rId1" Type="http://schemas.openxmlformats.org/officeDocument/2006/relationships/notesMaster" Target="../notesMasters/notesMaster1.xml"/><Relationship Id="rId6" Type="http://schemas.openxmlformats.org/officeDocument/2006/relationships/hyperlink" Target="https://en.wikipedia.org/wiki/Krypton" TargetMode="External"/><Relationship Id="rId11" Type="http://schemas.openxmlformats.org/officeDocument/2006/relationships/hyperlink" Target="https://en.wikipedia.org/wiki/Molecule" TargetMode="External"/><Relationship Id="rId24" Type="http://schemas.openxmlformats.org/officeDocument/2006/relationships/hyperlink" Target="https://cs.wikipedia.org/wiki/Laser#rezon%C3%A1tor" TargetMode="External"/><Relationship Id="rId32" Type="http://schemas.openxmlformats.org/officeDocument/2006/relationships/hyperlink" Target="https://cs.wikipedia.org/wiki/Stimulovan%C3%A1_emise" TargetMode="External"/><Relationship Id="rId5" Type="http://schemas.openxmlformats.org/officeDocument/2006/relationships/hyperlink" Target="https://en.wikipedia.org/wiki/Argon" TargetMode="External"/><Relationship Id="rId15" Type="http://schemas.openxmlformats.org/officeDocument/2006/relationships/hyperlink" Target="https://en.wikipedia.org/wiki/Ultraviolet" TargetMode="External"/><Relationship Id="rId23" Type="http://schemas.openxmlformats.org/officeDocument/2006/relationships/hyperlink" Target="https://cs.wikipedia.org/wiki/Potenci%C3%A1ln%C3%AD_energie" TargetMode="External"/><Relationship Id="rId28" Type="http://schemas.openxmlformats.org/officeDocument/2006/relationships/hyperlink" Target="https://cs.wikipedia.org/wiki/Elektronov%C3%A1_konfigurace" TargetMode="External"/><Relationship Id="rId10" Type="http://schemas.openxmlformats.org/officeDocument/2006/relationships/hyperlink" Target="https://en.wikipedia.org/wiki/Chlorine" TargetMode="External"/><Relationship Id="rId19" Type="http://schemas.openxmlformats.org/officeDocument/2006/relationships/hyperlink" Target="https://en.wikipedia.org/wiki/Inert_gas" TargetMode="External"/><Relationship Id="rId31" Type="http://schemas.openxmlformats.org/officeDocument/2006/relationships/hyperlink" Target="https://cs.wikipedia.org/wiki/Foton" TargetMode="External"/><Relationship Id="rId4" Type="http://schemas.openxmlformats.org/officeDocument/2006/relationships/hyperlink" Target="https://en.wikipedia.org/wiki/Noble_gas" TargetMode="External"/><Relationship Id="rId9" Type="http://schemas.openxmlformats.org/officeDocument/2006/relationships/hyperlink" Target="https://en.wikipedia.org/wiki/Fluorine" TargetMode="External"/><Relationship Id="rId14" Type="http://schemas.openxmlformats.org/officeDocument/2006/relationships/hyperlink" Target="https://en.wikipedia.org/wiki/Laser" TargetMode="External"/><Relationship Id="rId22" Type="http://schemas.openxmlformats.org/officeDocument/2006/relationships/hyperlink" Target="https://en.wikipedia.org/wiki/Picosecond" TargetMode="External"/><Relationship Id="rId27" Type="http://schemas.openxmlformats.org/officeDocument/2006/relationships/hyperlink" Target="https://cs.wikipedia.org/wiki/Elektron" TargetMode="External"/><Relationship Id="rId30" Type="http://schemas.openxmlformats.org/officeDocument/2006/relationships/hyperlink" Target="https://cs.wikipedia.org/wiki/Inverze_populac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Space-based_solar_power" TargetMode="External"/><Relationship Id="rId3" Type="http://schemas.openxmlformats.org/officeDocument/2006/relationships/hyperlink" Target="https://en.wikipedia.org/wiki/Resource_depletion" TargetMode="External"/><Relationship Id="rId7" Type="http://schemas.openxmlformats.org/officeDocument/2006/relationships/hyperlink" Target="https://en.wikipedia.org/wiki/Earth" TargetMode="External"/><Relationship Id="rId12" Type="http://schemas.openxmlformats.org/officeDocument/2006/relationships/hyperlink" Target="https://en.wikipedia.org/wiki/Propellant_depot"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Asteroid_mining#cite_note-7" TargetMode="External"/><Relationship Id="rId11" Type="http://schemas.openxmlformats.org/officeDocument/2006/relationships/hyperlink" Target="https://en.wikipedia.org/wiki/Asteroid_mining#cite_note-Valentine-9" TargetMode="External"/><Relationship Id="rId5" Type="http://schemas.openxmlformats.org/officeDocument/2006/relationships/hyperlink" Target="https://en.wikipedia.org/wiki/Antimony" TargetMode="External"/><Relationship Id="rId10" Type="http://schemas.openxmlformats.org/officeDocument/2006/relationships/hyperlink" Target="https://en.wikipedia.org/wiki/Asteroid_mining#cite_note-8" TargetMode="External"/><Relationship Id="rId4" Type="http://schemas.openxmlformats.org/officeDocument/2006/relationships/hyperlink" Target="https://en.wikipedia.org/wiki/Asteroid_mining#cite_note-6" TargetMode="External"/><Relationship Id="rId9" Type="http://schemas.openxmlformats.org/officeDocument/2006/relationships/hyperlink" Target="https://en.wikipedia.org/wiki/Space_habitat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Dimensionless_quantity" TargetMode="External"/><Relationship Id="rId3" Type="http://schemas.openxmlformats.org/officeDocument/2006/relationships/hyperlink" Target="https://en.wikipedia.org/wiki/Unit_of_measurement" TargetMode="External"/><Relationship Id="rId7" Type="http://schemas.openxmlformats.org/officeDocument/2006/relationships/hyperlink" Target="https://en.wikipedia.org/wiki/Referenc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Quantities" TargetMode="External"/><Relationship Id="rId5" Type="http://schemas.openxmlformats.org/officeDocument/2006/relationships/hyperlink" Target="https://en.wikipedia.org/wiki/Intensity_(physics)" TargetMode="External"/><Relationship Id="rId4" Type="http://schemas.openxmlformats.org/officeDocument/2006/relationships/hyperlink" Target="https://en.wikipedia.org/wiki/Amount_of_substanc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a:solidFill>
                  <a:schemeClr val="tx1"/>
                </a:solidFill>
                <a:effectLst/>
                <a:latin typeface="+mn-lt"/>
                <a:ea typeface="+mn-ea"/>
                <a:cs typeface="+mn-cs"/>
              </a:rPr>
              <a:t>Material found between the planets of our Solar System. It includes the electrically charged particles of the solar wind, solid particles of interplanetary dust, material from comets, and other gas and dust from interstellar space.</a:t>
            </a:r>
            <a:endParaRPr lang="cs-CZ" sz="1200" b="0" i="0" kern="1200" dirty="0">
              <a:solidFill>
                <a:schemeClr val="tx1"/>
              </a:solidFill>
              <a:effectLst/>
              <a:latin typeface="+mn-lt"/>
              <a:ea typeface="+mn-ea"/>
              <a:cs typeface="+mn-cs"/>
            </a:endParaRPr>
          </a:p>
          <a:p>
            <a:endParaRPr lang="cs-CZ" sz="1200" b="0" i="0" kern="1200" dirty="0">
              <a:solidFill>
                <a:schemeClr val="tx1"/>
              </a:solidFill>
              <a:effectLst/>
              <a:latin typeface="+mn-lt"/>
              <a:ea typeface="+mn-ea"/>
              <a:cs typeface="+mn-cs"/>
            </a:endParaRPr>
          </a:p>
          <a:p>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1</a:t>
            </a:fld>
            <a:endParaRPr lang="en-US"/>
          </a:p>
        </p:txBody>
      </p:sp>
    </p:spTree>
    <p:extLst>
      <p:ext uri="{BB962C8B-B14F-4D97-AF65-F5344CB8AC3E}">
        <p14:creationId xmlns:p14="http://schemas.microsoft.com/office/powerpoint/2010/main" val="1214383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Ti:safír</a:t>
            </a:r>
            <a:r>
              <a:rPr lang="cs-CZ" dirty="0"/>
              <a:t> - </a:t>
            </a:r>
            <a:r>
              <a:rPr lang="en-US" dirty="0"/>
              <a:t>a crystal of sapphire (Al2O3) that is doped with titanium ions</a:t>
            </a:r>
            <a:endParaRPr lang="cs-CZ" dirty="0"/>
          </a:p>
          <a:p>
            <a:endParaRPr lang="cs-CZ" dirty="0"/>
          </a:p>
          <a:p>
            <a:r>
              <a:rPr lang="cs-CZ" dirty="0"/>
              <a:t>krystal Yttrium Aluminium Granátu (Y3Al5O12) dopovaný ionty neodymu (Nd3+)</a:t>
            </a:r>
          </a:p>
          <a:p>
            <a:endParaRPr lang="cs-CZ" dirty="0"/>
          </a:p>
          <a:p>
            <a:r>
              <a:rPr lang="cs-CZ" dirty="0" err="1"/>
              <a:t>Excimer</a:t>
            </a:r>
            <a:r>
              <a:rPr lang="cs-CZ" dirty="0"/>
              <a:t> – UV laser, nanosekundový pulzy </a:t>
            </a:r>
          </a:p>
          <a:p>
            <a:r>
              <a:rPr lang="cs-CZ" dirty="0"/>
              <a:t>	</a:t>
            </a:r>
            <a:r>
              <a:rPr lang="en-US" sz="1200" b="0" i="0" kern="1200" dirty="0">
                <a:solidFill>
                  <a:schemeClr val="tx1"/>
                </a:solidFill>
                <a:effectLst/>
                <a:latin typeface="+mn-lt"/>
                <a:ea typeface="+mn-ea"/>
                <a:cs typeface="+mn-cs"/>
              </a:rPr>
              <a:t>An excimer laser </a:t>
            </a:r>
            <a:r>
              <a:rPr lang="en-US" sz="1200" b="0" i="0" u="none" strike="noStrike" kern="1200" dirty="0">
                <a:solidFill>
                  <a:schemeClr val="tx1"/>
                </a:solidFill>
                <a:effectLst/>
                <a:latin typeface="+mn-lt"/>
                <a:ea typeface="+mn-ea"/>
                <a:cs typeface="+mn-cs"/>
                <a:hlinkClick r:id="rId3" tooltip="Laser construction"/>
              </a:rPr>
              <a:t>typically uses</a:t>
            </a:r>
            <a:r>
              <a:rPr lang="en-US" sz="1200" b="0" i="0" kern="1200" dirty="0">
                <a:solidFill>
                  <a:schemeClr val="tx1"/>
                </a:solidFill>
                <a:effectLst/>
                <a:latin typeface="+mn-lt"/>
                <a:ea typeface="+mn-ea"/>
                <a:cs typeface="+mn-cs"/>
              </a:rPr>
              <a:t> a combination of a </a:t>
            </a:r>
            <a:r>
              <a:rPr lang="en-US" sz="1200" b="0" i="0" u="none" strike="noStrike" kern="1200" dirty="0">
                <a:solidFill>
                  <a:schemeClr val="tx1"/>
                </a:solidFill>
                <a:effectLst/>
                <a:latin typeface="+mn-lt"/>
                <a:ea typeface="+mn-ea"/>
                <a:cs typeface="+mn-cs"/>
                <a:hlinkClick r:id="rId4" tooltip="Noble gas"/>
              </a:rPr>
              <a:t>noble gas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tooltip="Argon"/>
              </a:rPr>
              <a:t>argon</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6" tooltip="Krypton"/>
              </a:rPr>
              <a:t>krypton</a:t>
            </a:r>
            <a:r>
              <a:rPr lang="en-US" sz="1200" b="0" i="0" kern="1200" dirty="0">
                <a:solidFill>
                  <a:schemeClr val="tx1"/>
                </a:solidFill>
                <a:effectLst/>
                <a:latin typeface="+mn-lt"/>
                <a:ea typeface="+mn-ea"/>
                <a:cs typeface="+mn-cs"/>
              </a:rPr>
              <a:t>, or </a:t>
            </a:r>
            <a:r>
              <a:rPr lang="en-US" sz="1200" b="0" i="0" u="none" strike="noStrike" kern="1200" dirty="0">
                <a:solidFill>
                  <a:schemeClr val="tx1"/>
                </a:solidFill>
                <a:effectLst/>
                <a:latin typeface="+mn-lt"/>
                <a:ea typeface="+mn-ea"/>
                <a:cs typeface="+mn-cs"/>
                <a:hlinkClick r:id="rId7" tooltip="Xenon"/>
              </a:rPr>
              <a:t>xenon</a:t>
            </a:r>
            <a:r>
              <a:rPr lang="en-US" sz="1200" b="0" i="0" kern="1200" dirty="0">
                <a:solidFill>
                  <a:schemeClr val="tx1"/>
                </a:solidFill>
                <a:effectLst/>
                <a:latin typeface="+mn-lt"/>
                <a:ea typeface="+mn-ea"/>
                <a:cs typeface="+mn-cs"/>
              </a:rPr>
              <a:t>) and a </a:t>
            </a:r>
            <a:r>
              <a:rPr lang="en-US" sz="1200" b="0" i="0" u="none" strike="noStrike" kern="1200" dirty="0">
                <a:solidFill>
                  <a:schemeClr val="tx1"/>
                </a:solidFill>
                <a:effectLst/>
                <a:latin typeface="+mn-lt"/>
                <a:ea typeface="+mn-ea"/>
                <a:cs typeface="+mn-cs"/>
                <a:hlinkClick r:id="rId8" tooltip="wikt:reactive"/>
              </a:rPr>
              <a:t>reactive</a:t>
            </a:r>
            <a:r>
              <a:rPr lang="en-US" sz="1200" b="0" i="0" kern="1200" dirty="0">
                <a:solidFill>
                  <a:schemeClr val="tx1"/>
                </a:solidFill>
                <a:effectLst/>
                <a:latin typeface="+mn-lt"/>
                <a:ea typeface="+mn-ea"/>
                <a:cs typeface="+mn-cs"/>
              </a:rPr>
              <a:t> gas (</a:t>
            </a:r>
            <a:r>
              <a:rPr lang="en-US" sz="1200" b="0" i="0" u="none" strike="noStrike" kern="1200" dirty="0">
                <a:solidFill>
                  <a:schemeClr val="tx1"/>
                </a:solidFill>
                <a:effectLst/>
                <a:latin typeface="+mn-lt"/>
                <a:ea typeface="+mn-ea"/>
                <a:cs typeface="+mn-cs"/>
                <a:hlinkClick r:id="rId9" tooltip="Fluorine"/>
              </a:rPr>
              <a:t>fluorine</a:t>
            </a:r>
            <a:r>
              <a:rPr lang="en-US" sz="1200" b="0" i="0" kern="1200" dirty="0">
                <a:solidFill>
                  <a:schemeClr val="tx1"/>
                </a:solidFill>
                <a:effectLst/>
                <a:latin typeface="+mn-lt"/>
                <a:ea typeface="+mn-ea"/>
                <a:cs typeface="+mn-cs"/>
              </a:rPr>
              <a:t> or </a:t>
            </a:r>
            <a:r>
              <a:rPr lang="en-US" sz="1200" b="0" i="0" u="none" strike="noStrike" kern="1200" dirty="0">
                <a:solidFill>
                  <a:schemeClr val="tx1"/>
                </a:solidFill>
                <a:effectLst/>
                <a:latin typeface="+mn-lt"/>
                <a:ea typeface="+mn-ea"/>
                <a:cs typeface="+mn-cs"/>
                <a:hlinkClick r:id="rId10" tooltip="Chlorine"/>
              </a:rPr>
              <a:t>chlorine</a:t>
            </a:r>
            <a:r>
              <a:rPr lang="en-US" sz="1200" b="0" i="0" kern="1200" dirty="0">
                <a:solidFill>
                  <a:schemeClr val="tx1"/>
                </a:solidFill>
                <a:effectLst/>
                <a:latin typeface="+mn-lt"/>
                <a:ea typeface="+mn-ea"/>
                <a:cs typeface="+mn-cs"/>
              </a:rPr>
              <a:t>). Under the appropriate conditions of electrical stimulation and high pressure, a pseudo-</a:t>
            </a:r>
            <a:r>
              <a:rPr lang="en-US" sz="1200" b="0" i="0" u="none" strike="noStrike" kern="1200" dirty="0">
                <a:solidFill>
                  <a:schemeClr val="tx1"/>
                </a:solidFill>
                <a:effectLst/>
                <a:latin typeface="+mn-lt"/>
                <a:ea typeface="+mn-ea"/>
                <a:cs typeface="+mn-cs"/>
                <a:hlinkClick r:id="rId11" tooltip="Molecule"/>
              </a:rPr>
              <a:t>molecule</a:t>
            </a:r>
            <a:r>
              <a:rPr lang="en-US" sz="1200" b="0" i="0" kern="1200" dirty="0">
                <a:solidFill>
                  <a:schemeClr val="tx1"/>
                </a:solidFill>
                <a:effectLst/>
                <a:latin typeface="+mn-lt"/>
                <a:ea typeface="+mn-ea"/>
                <a:cs typeface="+mn-cs"/>
              </a:rPr>
              <a:t> called an </a:t>
            </a:r>
            <a:r>
              <a:rPr lang="en-US" sz="1200" b="0" i="0" u="none" strike="noStrike" kern="1200" dirty="0">
                <a:solidFill>
                  <a:schemeClr val="tx1"/>
                </a:solidFill>
                <a:effectLst/>
                <a:latin typeface="+mn-lt"/>
                <a:ea typeface="+mn-ea"/>
                <a:cs typeface="+mn-cs"/>
                <a:hlinkClick r:id="rId12" tooltip="Excimer"/>
              </a:rPr>
              <a:t>excimer</a:t>
            </a:r>
            <a:r>
              <a:rPr lang="en-US" sz="1200" b="0" i="0" kern="1200" dirty="0">
                <a:solidFill>
                  <a:schemeClr val="tx1"/>
                </a:solidFill>
                <a:effectLst/>
                <a:latin typeface="+mn-lt"/>
                <a:ea typeface="+mn-ea"/>
                <a:cs typeface="+mn-cs"/>
              </a:rPr>
              <a:t> (or in the case of noble gas halides, </a:t>
            </a:r>
            <a:r>
              <a:rPr lang="en-US" sz="1200" b="0" i="0" u="none" strike="noStrike" kern="1200" dirty="0">
                <a:solidFill>
                  <a:schemeClr val="tx1"/>
                </a:solidFill>
                <a:effectLst/>
                <a:latin typeface="+mn-lt"/>
                <a:ea typeface="+mn-ea"/>
                <a:cs typeface="+mn-cs"/>
                <a:hlinkClick r:id="rId13" tooltip="Exciplex"/>
              </a:rPr>
              <a:t>exciplex</a:t>
            </a:r>
            <a:r>
              <a:rPr lang="en-US" sz="1200" b="0" i="0" kern="1200" dirty="0">
                <a:solidFill>
                  <a:schemeClr val="tx1"/>
                </a:solidFill>
                <a:effectLst/>
                <a:latin typeface="+mn-lt"/>
                <a:ea typeface="+mn-ea"/>
                <a:cs typeface="+mn-cs"/>
              </a:rPr>
              <a:t>) is created, which can only exist in an energized state and can give rise to </a:t>
            </a:r>
            <a:r>
              <a:rPr lang="en-US" sz="1200" b="0" i="0" u="none" strike="noStrike" kern="1200" dirty="0">
                <a:solidFill>
                  <a:schemeClr val="tx1"/>
                </a:solidFill>
                <a:effectLst/>
                <a:latin typeface="+mn-lt"/>
                <a:ea typeface="+mn-ea"/>
                <a:cs typeface="+mn-cs"/>
                <a:hlinkClick r:id="rId14" tooltip="Laser"/>
              </a:rPr>
              <a:t>laser</a:t>
            </a:r>
            <a:r>
              <a:rPr lang="en-US" sz="1200" b="0" i="0" kern="1200" dirty="0">
                <a:solidFill>
                  <a:schemeClr val="tx1"/>
                </a:solidFill>
                <a:effectLst/>
                <a:latin typeface="+mn-lt"/>
                <a:ea typeface="+mn-ea"/>
                <a:cs typeface="+mn-cs"/>
              </a:rPr>
              <a:t> light in the </a:t>
            </a:r>
            <a:r>
              <a:rPr lang="en-US" sz="1200" b="0" i="0" u="none" strike="noStrike" kern="1200" dirty="0">
                <a:solidFill>
                  <a:schemeClr val="tx1"/>
                </a:solidFill>
                <a:effectLst/>
                <a:latin typeface="+mn-lt"/>
                <a:ea typeface="+mn-ea"/>
                <a:cs typeface="+mn-cs"/>
                <a:hlinkClick r:id="rId15" tooltip="Ultraviolet"/>
              </a:rPr>
              <a:t>ultraviolet</a:t>
            </a:r>
            <a:r>
              <a:rPr lang="en-US" sz="1200" b="0" i="0" kern="1200" dirty="0">
                <a:solidFill>
                  <a:schemeClr val="tx1"/>
                </a:solidFill>
                <a:effectLst/>
                <a:latin typeface="+mn-lt"/>
                <a:ea typeface="+mn-ea"/>
                <a:cs typeface="+mn-cs"/>
              </a:rPr>
              <a:t> range</a:t>
            </a:r>
            <a:endParaRPr lang="cs-CZ" sz="1200" b="0" i="0" kern="1200" dirty="0">
              <a:solidFill>
                <a:schemeClr val="tx1"/>
              </a:solidFill>
              <a:effectLst/>
              <a:latin typeface="+mn-lt"/>
              <a:ea typeface="+mn-ea"/>
              <a:cs typeface="+mn-cs"/>
            </a:endParaRPr>
          </a:p>
          <a:p>
            <a:r>
              <a:rPr lang="cs-CZ" dirty="0"/>
              <a:t>	</a:t>
            </a:r>
            <a:r>
              <a:rPr lang="en-US" sz="1200" b="0" i="0" kern="1200" dirty="0">
                <a:solidFill>
                  <a:schemeClr val="tx1"/>
                </a:solidFill>
                <a:effectLst/>
                <a:latin typeface="+mn-lt"/>
                <a:ea typeface="+mn-ea"/>
                <a:cs typeface="+mn-cs"/>
              </a:rPr>
              <a:t>Laser action in an excimer molecule occurs because it has a bound (associative) </a:t>
            </a:r>
            <a:r>
              <a:rPr lang="en-US" sz="1200" b="0" i="0" u="none" strike="noStrike" kern="1200" dirty="0">
                <a:solidFill>
                  <a:schemeClr val="tx1"/>
                </a:solidFill>
                <a:effectLst/>
                <a:latin typeface="+mn-lt"/>
                <a:ea typeface="+mn-ea"/>
                <a:cs typeface="+mn-cs"/>
                <a:hlinkClick r:id="rId16" tooltip="Excited state"/>
              </a:rPr>
              <a:t>excited state</a:t>
            </a:r>
            <a:r>
              <a:rPr lang="en-US" sz="1200" b="0" i="0" kern="1200" dirty="0">
                <a:solidFill>
                  <a:schemeClr val="tx1"/>
                </a:solidFill>
                <a:effectLst/>
                <a:latin typeface="+mn-lt"/>
                <a:ea typeface="+mn-ea"/>
                <a:cs typeface="+mn-cs"/>
              </a:rPr>
              <a:t>, but a </a:t>
            </a:r>
            <a:r>
              <a:rPr lang="en-US" sz="1200" b="0" i="0" u="none" strike="noStrike" kern="1200" dirty="0">
                <a:solidFill>
                  <a:schemeClr val="tx1"/>
                </a:solidFill>
                <a:effectLst/>
                <a:latin typeface="+mn-lt"/>
                <a:ea typeface="+mn-ea"/>
                <a:cs typeface="+mn-cs"/>
                <a:hlinkClick r:id="rId17" tooltip="Repulsive state"/>
              </a:rPr>
              <a:t>repulsive</a:t>
            </a:r>
            <a:r>
              <a:rPr lang="en-US" sz="1200" b="0" i="0" kern="1200" dirty="0">
                <a:solidFill>
                  <a:schemeClr val="tx1"/>
                </a:solidFill>
                <a:effectLst/>
                <a:latin typeface="+mn-lt"/>
                <a:ea typeface="+mn-ea"/>
                <a:cs typeface="+mn-cs"/>
              </a:rPr>
              <a:t> (dissociative) </a:t>
            </a:r>
            <a:r>
              <a:rPr lang="en-US" sz="1200" b="0" i="0" u="none" strike="noStrike" kern="1200" dirty="0">
                <a:solidFill>
                  <a:schemeClr val="tx1"/>
                </a:solidFill>
                <a:effectLst/>
                <a:latin typeface="+mn-lt"/>
                <a:ea typeface="+mn-ea"/>
                <a:cs typeface="+mn-cs"/>
                <a:hlinkClick r:id="rId18" tooltip="Ground state"/>
              </a:rPr>
              <a:t>ground state</a:t>
            </a:r>
            <a:r>
              <a:rPr lang="en-US" sz="1200" b="0" i="0" kern="1200" dirty="0">
                <a:solidFill>
                  <a:schemeClr val="tx1"/>
                </a:solidFill>
                <a:effectLst/>
                <a:latin typeface="+mn-lt"/>
                <a:ea typeface="+mn-ea"/>
                <a:cs typeface="+mn-cs"/>
              </a:rPr>
              <a:t>. Noble gases such as xenon and </a:t>
            </a:r>
            <a:r>
              <a:rPr lang="en-US" sz="1200" b="0" i="0" u="none" strike="noStrike" kern="1200" dirty="0" err="1">
                <a:solidFill>
                  <a:schemeClr val="tx1"/>
                </a:solidFill>
                <a:effectLst/>
                <a:latin typeface="+mn-lt"/>
                <a:ea typeface="+mn-ea"/>
                <a:cs typeface="+mn-cs"/>
                <a:hlinkClick r:id="rId6" tooltip="Krypton"/>
              </a:rPr>
              <a:t>krypton</a:t>
            </a:r>
            <a:r>
              <a:rPr lang="en-US" sz="1200" b="0" i="0" kern="1200" dirty="0" err="1">
                <a:solidFill>
                  <a:schemeClr val="tx1"/>
                </a:solidFill>
                <a:effectLst/>
                <a:latin typeface="+mn-lt"/>
                <a:ea typeface="+mn-ea"/>
                <a:cs typeface="+mn-cs"/>
              </a:rPr>
              <a:t>are</a:t>
            </a:r>
            <a:r>
              <a:rPr lang="en-US" sz="1200" b="0" i="0" kern="1200" dirty="0">
                <a:solidFill>
                  <a:schemeClr val="tx1"/>
                </a:solidFill>
                <a:effectLst/>
                <a:latin typeface="+mn-lt"/>
                <a:ea typeface="+mn-ea"/>
                <a:cs typeface="+mn-cs"/>
              </a:rPr>
              <a:t> highly </a:t>
            </a:r>
            <a:r>
              <a:rPr lang="en-US" sz="1200" b="0" i="0" u="none" strike="noStrike" kern="1200" dirty="0">
                <a:solidFill>
                  <a:schemeClr val="tx1"/>
                </a:solidFill>
                <a:effectLst/>
                <a:latin typeface="+mn-lt"/>
                <a:ea typeface="+mn-ea"/>
                <a:cs typeface="+mn-cs"/>
                <a:hlinkClick r:id="rId19" tooltip="Inert gas"/>
              </a:rPr>
              <a:t>inert</a:t>
            </a:r>
            <a:r>
              <a:rPr lang="en-US" sz="1200" b="0" i="0" kern="1200" dirty="0">
                <a:solidFill>
                  <a:schemeClr val="tx1"/>
                </a:solidFill>
                <a:effectLst/>
                <a:latin typeface="+mn-lt"/>
                <a:ea typeface="+mn-ea"/>
                <a:cs typeface="+mn-cs"/>
              </a:rPr>
              <a:t> and do not usually form </a:t>
            </a:r>
            <a:r>
              <a:rPr lang="en-US" sz="1200" b="0" i="0" u="none" strike="noStrike" kern="1200" dirty="0">
                <a:solidFill>
                  <a:schemeClr val="tx1"/>
                </a:solidFill>
                <a:effectLst/>
                <a:latin typeface="+mn-lt"/>
                <a:ea typeface="+mn-ea"/>
                <a:cs typeface="+mn-cs"/>
                <a:hlinkClick r:id="rId20" tooltip="Chemical compound"/>
              </a:rPr>
              <a:t>chemical compounds</a:t>
            </a:r>
            <a:r>
              <a:rPr lang="en-US" sz="1200" b="0" i="0" kern="1200" dirty="0">
                <a:solidFill>
                  <a:schemeClr val="tx1"/>
                </a:solidFill>
                <a:effectLst/>
                <a:latin typeface="+mn-lt"/>
                <a:ea typeface="+mn-ea"/>
                <a:cs typeface="+mn-cs"/>
              </a:rPr>
              <a:t>. However, when in an excited state (induced by electrical discharge or high-energy electron beams), they can form temporarily bound molecules with themselves (excimer) or with halogens (exciplex) such as </a:t>
            </a:r>
            <a:r>
              <a:rPr lang="en-US" sz="1200" b="0" i="0" u="none" strike="noStrike" kern="1200" dirty="0">
                <a:solidFill>
                  <a:schemeClr val="tx1"/>
                </a:solidFill>
                <a:effectLst/>
                <a:latin typeface="+mn-lt"/>
                <a:ea typeface="+mn-ea"/>
                <a:cs typeface="+mn-cs"/>
                <a:hlinkClick r:id="rId9" tooltip="Fluorine"/>
              </a:rPr>
              <a:t>fluorine</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10" tooltip="Chlorine"/>
              </a:rPr>
              <a:t>chlorine</a:t>
            </a:r>
            <a:r>
              <a:rPr lang="en-US" sz="1200" b="0" i="0" kern="1200" dirty="0">
                <a:solidFill>
                  <a:schemeClr val="tx1"/>
                </a:solidFill>
                <a:effectLst/>
                <a:latin typeface="+mn-lt"/>
                <a:ea typeface="+mn-ea"/>
                <a:cs typeface="+mn-cs"/>
              </a:rPr>
              <a:t>. The excited compound can release its excess energy by undergoing </a:t>
            </a:r>
            <a:r>
              <a:rPr lang="en-US" sz="1200" b="0" i="0" u="none" strike="noStrike" kern="1200" dirty="0">
                <a:solidFill>
                  <a:schemeClr val="tx1"/>
                </a:solidFill>
                <a:effectLst/>
                <a:latin typeface="+mn-lt"/>
                <a:ea typeface="+mn-ea"/>
                <a:cs typeface="+mn-cs"/>
                <a:hlinkClick r:id="rId21" tooltip="Spontaneous emission"/>
              </a:rPr>
              <a:t>spontaneous</a:t>
            </a:r>
            <a:r>
              <a:rPr lang="en-US" sz="1200" b="0" i="0" kern="1200" dirty="0">
                <a:solidFill>
                  <a:schemeClr val="tx1"/>
                </a:solidFill>
                <a:effectLst/>
                <a:latin typeface="+mn-lt"/>
                <a:ea typeface="+mn-ea"/>
                <a:cs typeface="+mn-cs"/>
              </a:rPr>
              <a:t> or stimulated emission, resulting in a strongly repulsive ground state molecule which very quickly (on the order of a </a:t>
            </a:r>
            <a:r>
              <a:rPr lang="en-US" sz="1200" b="0" i="0" u="none" strike="noStrike" kern="1200" dirty="0">
                <a:solidFill>
                  <a:schemeClr val="tx1"/>
                </a:solidFill>
                <a:effectLst/>
                <a:latin typeface="+mn-lt"/>
                <a:ea typeface="+mn-ea"/>
                <a:cs typeface="+mn-cs"/>
                <a:hlinkClick r:id="rId22" tooltip="Picosecond"/>
              </a:rPr>
              <a:t>picosecond</a:t>
            </a:r>
            <a:r>
              <a:rPr lang="en-US" sz="1200" b="0" i="0" kern="1200" dirty="0">
                <a:solidFill>
                  <a:schemeClr val="tx1"/>
                </a:solidFill>
                <a:effectLst/>
                <a:latin typeface="+mn-lt"/>
                <a:ea typeface="+mn-ea"/>
                <a:cs typeface="+mn-cs"/>
              </a:rPr>
              <a:t>) dissociates back into two unbound atoms.</a:t>
            </a:r>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Pokud jsou atomy A </a:t>
            </a:r>
            <a:r>
              <a:rPr lang="cs-CZ" sz="1200" b="0" i="0" kern="1200" dirty="0" err="1">
                <a:solidFill>
                  <a:schemeClr val="tx1"/>
                </a:solidFill>
                <a:effectLst/>
                <a:latin typeface="+mn-lt"/>
                <a:ea typeface="+mn-ea"/>
                <a:cs typeface="+mn-cs"/>
              </a:rPr>
              <a:t>a</a:t>
            </a:r>
            <a:r>
              <a:rPr lang="cs-CZ" sz="1200" b="0" i="0" kern="1200" dirty="0">
                <a:solidFill>
                  <a:schemeClr val="tx1"/>
                </a:solidFill>
                <a:effectLst/>
                <a:latin typeface="+mn-lt"/>
                <a:ea typeface="+mn-ea"/>
                <a:cs typeface="+mn-cs"/>
              </a:rPr>
              <a:t> B v základním stavu, je závislost </a:t>
            </a:r>
            <a:r>
              <a:rPr lang="cs-CZ" sz="1200" b="0" i="0" u="none" strike="noStrike" kern="1200" dirty="0">
                <a:solidFill>
                  <a:schemeClr val="tx1"/>
                </a:solidFill>
                <a:effectLst/>
                <a:latin typeface="+mn-lt"/>
                <a:ea typeface="+mn-ea"/>
                <a:cs typeface="+mn-cs"/>
                <a:hlinkClick r:id="rId23" tooltip="Potenciální energie"/>
              </a:rPr>
              <a:t>potenciální energie</a:t>
            </a:r>
            <a:r>
              <a:rPr lang="cs-CZ" sz="1200" b="0" i="0" kern="1200" dirty="0">
                <a:solidFill>
                  <a:schemeClr val="tx1"/>
                </a:solidFill>
                <a:effectLst/>
                <a:latin typeface="+mn-lt"/>
                <a:ea typeface="+mn-ea"/>
                <a:cs typeface="+mn-cs"/>
              </a:rPr>
              <a:t> na vzdálenosti A – B monotónně klesající funkcí bez lokálních extrémů, interakce je odpudivá a stabilní molekula AB neexistuje.</a:t>
            </a:r>
          </a:p>
          <a:p>
            <a:r>
              <a:rPr lang="cs-CZ" sz="1200" b="0" i="0" kern="1200" dirty="0">
                <a:solidFill>
                  <a:schemeClr val="tx1"/>
                </a:solidFill>
                <a:effectLst/>
                <a:latin typeface="+mn-lt"/>
                <a:ea typeface="+mn-ea"/>
                <a:cs typeface="+mn-cs"/>
              </a:rPr>
              <a:t>Závislost potenciální energie v případě jednoho excitovaného atomu však v jisté vzdálenosti vykazuje lokální minimum – při přiblížení atomů A* a B se vytváří vázaný stav – </a:t>
            </a:r>
            <a:r>
              <a:rPr lang="cs-CZ" sz="1200" b="0" i="0" kern="1200" dirty="0" err="1">
                <a:solidFill>
                  <a:schemeClr val="tx1"/>
                </a:solidFill>
                <a:effectLst/>
                <a:latin typeface="+mn-lt"/>
                <a:ea typeface="+mn-ea"/>
                <a:cs typeface="+mn-cs"/>
              </a:rPr>
              <a:t>excimer</a:t>
            </a:r>
            <a:r>
              <a:rPr lang="cs-CZ" sz="1200" b="0" i="0" kern="1200" dirty="0">
                <a:solidFill>
                  <a:schemeClr val="tx1"/>
                </a:solidFill>
                <a:effectLst/>
                <a:latin typeface="+mn-lt"/>
                <a:ea typeface="+mn-ea"/>
                <a:cs typeface="+mn-cs"/>
              </a:rPr>
              <a:t> AB*.</a:t>
            </a:r>
          </a:p>
          <a:p>
            <a:endParaRPr lang="cs-CZ" sz="1200" b="0" i="0" kern="1200" dirty="0">
              <a:solidFill>
                <a:schemeClr val="tx1"/>
              </a:solidFill>
              <a:effectLst/>
              <a:latin typeface="+mn-lt"/>
              <a:ea typeface="+mn-ea"/>
              <a:cs typeface="+mn-cs"/>
            </a:endParaRPr>
          </a:p>
          <a:p>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Laser je tvořen aktivním prostředím (1), </a:t>
            </a:r>
            <a:r>
              <a:rPr lang="cs-CZ" sz="1200" b="0" i="0" u="none" strike="noStrike" kern="1200" dirty="0">
                <a:solidFill>
                  <a:schemeClr val="tx1"/>
                </a:solidFill>
                <a:effectLst/>
                <a:latin typeface="+mn-lt"/>
                <a:ea typeface="+mn-ea"/>
                <a:cs typeface="+mn-cs"/>
                <a:hlinkClick r:id="rId24"/>
              </a:rPr>
              <a:t>rezonátorem</a:t>
            </a:r>
            <a:r>
              <a:rPr lang="cs-CZ" sz="1200" b="0" i="0" kern="1200" dirty="0">
                <a:solidFill>
                  <a:schemeClr val="tx1"/>
                </a:solidFill>
                <a:effectLst/>
                <a:latin typeface="+mn-lt"/>
                <a:ea typeface="+mn-ea"/>
                <a:cs typeface="+mn-cs"/>
              </a:rPr>
              <a:t> (3,4) a zdrojem energie (2).</a:t>
            </a:r>
          </a:p>
          <a:p>
            <a:r>
              <a:rPr lang="cs-CZ" sz="1200" b="0" i="0" kern="1200" dirty="0">
                <a:solidFill>
                  <a:schemeClr val="tx1"/>
                </a:solidFill>
                <a:effectLst/>
                <a:latin typeface="+mn-lt"/>
                <a:ea typeface="+mn-ea"/>
                <a:cs typeface="+mn-cs"/>
              </a:rPr>
              <a:t>Zdrojem energie, který může představovat například </a:t>
            </a:r>
            <a:r>
              <a:rPr lang="cs-CZ" sz="1200" b="0" i="0" u="none" strike="noStrike" kern="1200" dirty="0">
                <a:solidFill>
                  <a:schemeClr val="tx1"/>
                </a:solidFill>
                <a:effectLst/>
                <a:latin typeface="+mn-lt"/>
                <a:ea typeface="+mn-ea"/>
                <a:cs typeface="+mn-cs"/>
                <a:hlinkClick r:id="rId25" tooltip="Výbojka"/>
              </a:rPr>
              <a:t>výbojka</a:t>
            </a:r>
            <a:r>
              <a:rPr lang="cs-CZ" sz="1200" b="0" i="0" kern="1200" dirty="0">
                <a:solidFill>
                  <a:schemeClr val="tx1"/>
                </a:solidFill>
                <a:effectLst/>
                <a:latin typeface="+mn-lt"/>
                <a:ea typeface="+mn-ea"/>
                <a:cs typeface="+mn-cs"/>
              </a:rPr>
              <a:t>, je do aktivního média dodávána ("pumpována") </a:t>
            </a:r>
            <a:r>
              <a:rPr lang="cs-CZ" sz="1200" b="0" i="0" u="none" strike="noStrike" kern="1200" dirty="0">
                <a:solidFill>
                  <a:schemeClr val="tx1"/>
                </a:solidFill>
                <a:effectLst/>
                <a:latin typeface="+mn-lt"/>
                <a:ea typeface="+mn-ea"/>
                <a:cs typeface="+mn-cs"/>
                <a:hlinkClick r:id="rId26" tooltip="Energie"/>
              </a:rPr>
              <a:t>energie</a:t>
            </a:r>
            <a:r>
              <a:rPr lang="cs-CZ" sz="1200" b="0" i="0" kern="1200" dirty="0">
                <a:solidFill>
                  <a:schemeClr val="tx1"/>
                </a:solidFill>
                <a:effectLst/>
                <a:latin typeface="+mn-lt"/>
                <a:ea typeface="+mn-ea"/>
                <a:cs typeface="+mn-cs"/>
              </a:rPr>
              <a:t>. Ta energeticky vybudí </a:t>
            </a:r>
            <a:r>
              <a:rPr lang="cs-CZ" sz="1200" b="0" i="0" u="none" strike="noStrike" kern="1200" dirty="0">
                <a:solidFill>
                  <a:schemeClr val="tx1"/>
                </a:solidFill>
                <a:effectLst/>
                <a:latin typeface="+mn-lt"/>
                <a:ea typeface="+mn-ea"/>
                <a:cs typeface="+mn-cs"/>
                <a:hlinkClick r:id="rId27" tooltip="Elektron"/>
              </a:rPr>
              <a:t>elektrony</a:t>
            </a:r>
            <a:r>
              <a:rPr lang="cs-CZ" sz="1200" b="0" i="0" kern="1200" dirty="0">
                <a:solidFill>
                  <a:schemeClr val="tx1"/>
                </a:solidFill>
                <a:effectLst/>
                <a:latin typeface="+mn-lt"/>
                <a:ea typeface="+mn-ea"/>
                <a:cs typeface="+mn-cs"/>
              </a:rPr>
              <a:t> aktivního prostředí ze základní </a:t>
            </a:r>
            <a:r>
              <a:rPr lang="cs-CZ" sz="1200" b="0" i="0" u="none" strike="noStrike" kern="1200" dirty="0">
                <a:solidFill>
                  <a:schemeClr val="tx1"/>
                </a:solidFill>
                <a:effectLst/>
                <a:latin typeface="+mn-lt"/>
                <a:ea typeface="+mn-ea"/>
                <a:cs typeface="+mn-cs"/>
                <a:hlinkClick r:id="rId28" tooltip="Elektronová konfigurace"/>
              </a:rPr>
              <a:t>energetické hladiny</a:t>
            </a:r>
            <a:r>
              <a:rPr lang="cs-CZ" sz="1200" b="0" i="0" kern="1200" dirty="0">
                <a:solidFill>
                  <a:schemeClr val="tx1"/>
                </a:solidFill>
                <a:effectLst/>
                <a:latin typeface="+mn-lt"/>
                <a:ea typeface="+mn-ea"/>
                <a:cs typeface="+mn-cs"/>
              </a:rPr>
              <a:t> do vyšší energetické hladiny, dojde k tzv. </a:t>
            </a:r>
            <a:r>
              <a:rPr lang="cs-CZ" sz="1200" b="0" i="0" u="none" strike="noStrike" kern="1200" dirty="0">
                <a:solidFill>
                  <a:schemeClr val="tx1"/>
                </a:solidFill>
                <a:effectLst/>
                <a:latin typeface="+mn-lt"/>
                <a:ea typeface="+mn-ea"/>
                <a:cs typeface="+mn-cs"/>
                <a:hlinkClick r:id="rId29" tooltip="Excitace"/>
              </a:rPr>
              <a:t>excitaci</a:t>
            </a:r>
            <a:r>
              <a:rPr lang="cs-CZ" sz="1200" b="0" i="0" kern="1200" dirty="0">
                <a:solidFill>
                  <a:schemeClr val="tx1"/>
                </a:solidFill>
                <a:effectLst/>
                <a:latin typeface="+mn-lt"/>
                <a:ea typeface="+mn-ea"/>
                <a:cs typeface="+mn-cs"/>
              </a:rPr>
              <a:t>. Takto je do vyšších energetických stavů vybuzena většina elektronů aktivního prostředí a vzniká tak tzv. </a:t>
            </a:r>
            <a:r>
              <a:rPr lang="cs-CZ" sz="1200" b="0" i="0" u="none" strike="noStrike" kern="1200" dirty="0">
                <a:solidFill>
                  <a:schemeClr val="tx1"/>
                </a:solidFill>
                <a:effectLst/>
                <a:latin typeface="+mn-lt"/>
                <a:ea typeface="+mn-ea"/>
                <a:cs typeface="+mn-cs"/>
                <a:hlinkClick r:id="rId30" tooltip="Inverze populace"/>
              </a:rPr>
              <a:t>inverze populace</a:t>
            </a:r>
            <a:r>
              <a:rPr lang="cs-CZ" sz="1200" b="0" i="0" kern="1200" dirty="0">
                <a:solidFill>
                  <a:schemeClr val="tx1"/>
                </a:solidFill>
                <a:effectLst/>
                <a:latin typeface="+mn-lt"/>
                <a:ea typeface="+mn-ea"/>
                <a:cs typeface="+mn-cs"/>
              </a:rPr>
              <a:t>.</a:t>
            </a:r>
          </a:p>
          <a:p>
            <a:r>
              <a:rPr lang="cs-CZ" sz="1200" b="0" i="0" kern="1200" dirty="0">
                <a:solidFill>
                  <a:schemeClr val="tx1"/>
                </a:solidFill>
                <a:effectLst/>
                <a:latin typeface="+mn-lt"/>
                <a:ea typeface="+mn-ea"/>
                <a:cs typeface="+mn-cs"/>
              </a:rPr>
              <a:t>Při opětném přestupu elektronu na nižší energetickou hladinu dojde k vyzáření (emisi) kvanta energie ve formě </a:t>
            </a:r>
            <a:r>
              <a:rPr lang="cs-CZ" sz="1200" b="0" i="0" u="none" strike="noStrike" kern="1200" dirty="0">
                <a:solidFill>
                  <a:schemeClr val="tx1"/>
                </a:solidFill>
                <a:effectLst/>
                <a:latin typeface="+mn-lt"/>
                <a:ea typeface="+mn-ea"/>
                <a:cs typeface="+mn-cs"/>
                <a:hlinkClick r:id="rId31" tooltip="Foton"/>
              </a:rPr>
              <a:t>fotonů</a:t>
            </a:r>
            <a:r>
              <a:rPr lang="cs-CZ" sz="1200" b="0" i="0" kern="1200" dirty="0">
                <a:solidFill>
                  <a:schemeClr val="tx1"/>
                </a:solidFill>
                <a:effectLst/>
                <a:latin typeface="+mn-lt"/>
                <a:ea typeface="+mn-ea"/>
                <a:cs typeface="+mn-cs"/>
              </a:rPr>
              <a:t>. Tyto fotony následně interagují s dalšími elektrony inverzní populace, čímž spouštějí tzv. </a:t>
            </a:r>
            <a:r>
              <a:rPr lang="cs-CZ" sz="1200" b="0" i="0" u="none" strike="noStrike" kern="1200" dirty="0">
                <a:solidFill>
                  <a:schemeClr val="tx1"/>
                </a:solidFill>
                <a:effectLst/>
                <a:latin typeface="+mn-lt"/>
                <a:ea typeface="+mn-ea"/>
                <a:cs typeface="+mn-cs"/>
                <a:hlinkClick r:id="rId32" tooltip="Stimulovaná emise"/>
              </a:rPr>
              <a:t>stimulovanou emisi fotonů</a:t>
            </a:r>
            <a:r>
              <a:rPr lang="cs-CZ" sz="1200" b="0" i="0" kern="1200" dirty="0">
                <a:solidFill>
                  <a:schemeClr val="tx1"/>
                </a:solidFill>
                <a:effectLst/>
                <a:latin typeface="+mn-lt"/>
                <a:ea typeface="+mn-ea"/>
                <a:cs typeface="+mn-cs"/>
              </a:rPr>
              <a:t>, se stejnou </a:t>
            </a:r>
            <a:r>
              <a:rPr lang="cs-CZ" sz="1200" b="0" i="0" u="none" strike="noStrike" kern="1200" dirty="0">
                <a:solidFill>
                  <a:schemeClr val="tx1"/>
                </a:solidFill>
                <a:effectLst/>
                <a:latin typeface="+mn-lt"/>
                <a:ea typeface="+mn-ea"/>
                <a:cs typeface="+mn-cs"/>
                <a:hlinkClick r:id="rId33" tooltip="Frekvence"/>
              </a:rPr>
              <a:t>frekvencí</a:t>
            </a:r>
            <a:r>
              <a:rPr lang="cs-CZ" sz="1200" b="0" i="0" kern="1200" dirty="0">
                <a:solidFill>
                  <a:schemeClr val="tx1"/>
                </a:solidFill>
                <a:effectLst/>
                <a:latin typeface="+mn-lt"/>
                <a:ea typeface="+mn-ea"/>
                <a:cs typeface="+mn-cs"/>
              </a:rPr>
              <a:t> a fází, i u nich.</a:t>
            </a:r>
          </a:p>
          <a:p>
            <a:r>
              <a:rPr lang="cs-CZ" sz="1200" b="0" i="0" kern="1200" dirty="0">
                <a:solidFill>
                  <a:schemeClr val="tx1"/>
                </a:solidFill>
                <a:effectLst/>
                <a:latin typeface="+mn-lt"/>
                <a:ea typeface="+mn-ea"/>
                <a:cs typeface="+mn-cs"/>
              </a:rPr>
              <a:t>Díky umístění aktivní části laseru do rezonátoru, tvořeného například zrcadly, dochází k odrazu paprsku fotonů a jeho opětovnému průchodu prostředím. To dále podporuje stimulovanou emisi, a tím dochází k exponenciálnímu zesilování toku fotonů. Výsledný světelný svazek pak opouští rezonátor průchodem skrze výstupní polopropustné zrcadlo.</a:t>
            </a:r>
          </a:p>
          <a:p>
            <a:endParaRPr lang="cs-CZ" dirty="0"/>
          </a:p>
          <a:p>
            <a:endParaRPr lang="cs-CZ" dirty="0"/>
          </a:p>
          <a:p>
            <a:r>
              <a:rPr lang="en-US" dirty="0"/>
              <a:t>Echelle ESA WIN </a:t>
            </a:r>
            <a:r>
              <a:rPr lang="en-US" dirty="0" err="1"/>
              <a:t>Spectrograf</a:t>
            </a:r>
            <a:endParaRPr lang="en-US" dirty="0"/>
          </a:p>
          <a:p>
            <a:r>
              <a:rPr lang="en-US" dirty="0"/>
              <a:t>200-780 nm, </a:t>
            </a:r>
            <a:r>
              <a:rPr lang="en-US" dirty="0" err="1"/>
              <a:t>roz</a:t>
            </a:r>
            <a:r>
              <a:rPr lang="en-US" dirty="0"/>
              <a:t>. 0.005 – 0.019 nm</a:t>
            </a:r>
          </a:p>
          <a:p>
            <a:endParaRPr lang="cs-CZ" dirty="0"/>
          </a:p>
          <a:p>
            <a:r>
              <a:rPr lang="en-US" dirty="0"/>
              <a:t>Ocean Optics CCD </a:t>
            </a:r>
            <a:r>
              <a:rPr lang="en-US" dirty="0" err="1"/>
              <a:t>Spectrograf</a:t>
            </a:r>
            <a:endParaRPr lang="en-US" dirty="0"/>
          </a:p>
          <a:p>
            <a:r>
              <a:rPr lang="en-US" dirty="0"/>
              <a:t>200 – 1100 nm, </a:t>
            </a:r>
            <a:r>
              <a:rPr lang="en-US" dirty="0" err="1"/>
              <a:t>roz</a:t>
            </a:r>
            <a:r>
              <a:rPr lang="en-US" dirty="0"/>
              <a:t>. 0.5 nm</a:t>
            </a:r>
          </a:p>
          <a:p>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12</a:t>
            </a:fld>
            <a:endParaRPr lang="en-US"/>
          </a:p>
        </p:txBody>
      </p:sp>
    </p:spTree>
    <p:extLst>
      <p:ext uri="{BB962C8B-B14F-4D97-AF65-F5344CB8AC3E}">
        <p14:creationId xmlns:p14="http://schemas.microsoft.com/office/powerpoint/2010/main" val="3199453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Výkon a energie v pulsu patří mezi základní parametry laseru, které rozhodují o možnostech jeho aplikace. Výkon laserového svazku se vztahuje k optickému výkonu kontinuálního laseru nebo k průměrnému výkonu pulsního laseru. Energie v pulsu je pak typickým parametrem pulsních laserů a odpovídá součinu špičkového výkonu pulsu a doby jeho trvání. </a:t>
            </a:r>
          </a:p>
          <a:p>
            <a:endParaRPr lang="cs-CZ" dirty="0"/>
          </a:p>
          <a:p>
            <a:r>
              <a:rPr lang="cs-CZ" dirty="0"/>
              <a:t>Při 350 </a:t>
            </a:r>
            <a:r>
              <a:rPr lang="cs-CZ" dirty="0" err="1"/>
              <a:t>ps</a:t>
            </a:r>
            <a:r>
              <a:rPr lang="cs-CZ" dirty="0"/>
              <a:t> je pak energie 1000 J a výkon 3 TW</a:t>
            </a:r>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13</a:t>
            </a:fld>
            <a:endParaRPr lang="en-US"/>
          </a:p>
        </p:txBody>
      </p:sp>
    </p:spTree>
    <p:extLst>
      <p:ext uri="{BB962C8B-B14F-4D97-AF65-F5344CB8AC3E}">
        <p14:creationId xmlns:p14="http://schemas.microsoft.com/office/powerpoint/2010/main" val="3085657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Dhofar</a:t>
            </a:r>
            <a:r>
              <a:rPr lang="cs-CZ" dirty="0"/>
              <a:t> jen provizorní jméno prý zatím</a:t>
            </a:r>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15</a:t>
            </a:fld>
            <a:endParaRPr lang="en-US"/>
          </a:p>
        </p:txBody>
      </p:sp>
    </p:spTree>
    <p:extLst>
      <p:ext uri="{BB962C8B-B14F-4D97-AF65-F5344CB8AC3E}">
        <p14:creationId xmlns:p14="http://schemas.microsoft.com/office/powerpoint/2010/main" val="1939964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16</a:t>
            </a:fld>
            <a:endParaRPr lang="en-US"/>
          </a:p>
        </p:txBody>
      </p:sp>
    </p:spTree>
    <p:extLst>
      <p:ext uri="{BB962C8B-B14F-4D97-AF65-F5344CB8AC3E}">
        <p14:creationId xmlns:p14="http://schemas.microsoft.com/office/powerpoint/2010/main" val="75861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Právě otázky o našem původu jsou motorem řady vědeckých výzkumů, jež se snaží objasnit vznik života, chemickou evoluci naší planety a sluneční soustavy. Vesmír je obecně i přes veškeré dosavadní znalosti stále velkou záhadou. Informace o dalekých končinách kosmu jsou získávány právě i díky studiu meziplanetární hmoty, která vstupuje každý den do naší atmosféry a zdarma nám tak poskytuje informace právě o historii i současnosti naší sluneční soustavy.</a:t>
            </a:r>
          </a:p>
          <a:p>
            <a:endParaRPr lang="cs-CZ" dirty="0"/>
          </a:p>
          <a:p>
            <a:r>
              <a:rPr lang="cs-CZ" dirty="0"/>
              <a:t>V budoucnu se snad také díky výzkumu aplikace výkonových laserů pro studiu mez. Planetární hmoty, což je vlastně náplně mého výzkumného úkolu, ale k tomu se dostaneme až později, budeme schopní i těžit nerostné bohatství na asteroidech.</a:t>
            </a:r>
          </a:p>
          <a:p>
            <a:endParaRPr lang="cs-CZ" dirty="0"/>
          </a:p>
          <a:p>
            <a:r>
              <a:rPr lang="en-US" sz="1200" b="0" i="0" kern="1200" dirty="0">
                <a:solidFill>
                  <a:schemeClr val="tx1"/>
                </a:solidFill>
                <a:effectLst/>
                <a:latin typeface="+mn-lt"/>
                <a:ea typeface="+mn-ea"/>
                <a:cs typeface="+mn-cs"/>
              </a:rPr>
              <a:t>Based on known terrestrial reserves, and growing consumption in both developed and developing countries, key elements needed for modern industry and food production could be </a:t>
            </a:r>
            <a:r>
              <a:rPr lang="en-US" sz="1200" b="0" i="0" u="none" strike="noStrike" kern="1200" dirty="0">
                <a:solidFill>
                  <a:schemeClr val="tx1"/>
                </a:solidFill>
                <a:effectLst/>
                <a:latin typeface="+mn-lt"/>
                <a:ea typeface="+mn-ea"/>
                <a:cs typeface="+mn-cs"/>
                <a:hlinkClick r:id="rId3" tooltip="Resource depletion"/>
              </a:rPr>
              <a:t>exhausted</a:t>
            </a:r>
            <a:r>
              <a:rPr lang="en-US" sz="1200" b="0" i="0" kern="1200" dirty="0">
                <a:solidFill>
                  <a:schemeClr val="tx1"/>
                </a:solidFill>
                <a:effectLst/>
                <a:latin typeface="+mn-lt"/>
                <a:ea typeface="+mn-ea"/>
                <a:cs typeface="+mn-cs"/>
              </a:rPr>
              <a:t> on Earth within 50 to 60 years.</a:t>
            </a:r>
            <a:r>
              <a:rPr lang="en-US" sz="1200" b="0" i="0" u="none" strike="noStrike" kern="1200" baseline="30000" dirty="0">
                <a:solidFill>
                  <a:schemeClr val="tx1"/>
                </a:solidFill>
                <a:effectLst/>
                <a:latin typeface="+mn-lt"/>
                <a:ea typeface="+mn-ea"/>
                <a:cs typeface="+mn-cs"/>
                <a:hlinkClick r:id="rId4"/>
              </a:rPr>
              <a:t>[6]</a:t>
            </a:r>
            <a:r>
              <a:rPr lang="en-US" sz="1200" b="0" i="0" kern="1200" dirty="0">
                <a:solidFill>
                  <a:schemeClr val="tx1"/>
                </a:solidFill>
                <a:effectLst/>
                <a:latin typeface="+mn-lt"/>
                <a:ea typeface="+mn-ea"/>
                <a:cs typeface="+mn-cs"/>
              </a:rPr>
              <a:t> These include </a:t>
            </a:r>
            <a:r>
              <a:rPr lang="cs-CZ" sz="1200" b="0" i="0" u="none" strike="noStrike" kern="1200" dirty="0">
                <a:solidFill>
                  <a:schemeClr val="tx1"/>
                </a:solidFill>
                <a:effectLst/>
                <a:latin typeface="+mn-lt"/>
                <a:ea typeface="+mn-ea"/>
                <a:cs typeface="+mn-cs"/>
              </a:rPr>
              <a:t>FOSFOR</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tooltip="Antimony"/>
              </a:rPr>
              <a:t>antimony</a:t>
            </a:r>
            <a:r>
              <a:rPr lang="en-US" sz="1200" b="0" i="0" kern="1200" dirty="0">
                <a:solidFill>
                  <a:schemeClr val="tx1"/>
                </a:solidFill>
                <a:effectLst/>
                <a:latin typeface="+mn-lt"/>
                <a:ea typeface="+mn-ea"/>
                <a:cs typeface="+mn-cs"/>
              </a:rPr>
              <a:t>, </a:t>
            </a:r>
            <a:r>
              <a:rPr lang="cs-CZ" sz="1200" b="0" i="0" u="none" strike="noStrike" kern="1200" dirty="0">
                <a:solidFill>
                  <a:schemeClr val="tx1"/>
                </a:solidFill>
                <a:effectLst/>
                <a:latin typeface="+mn-lt"/>
                <a:ea typeface="+mn-ea"/>
                <a:cs typeface="+mn-cs"/>
              </a:rPr>
              <a:t>ZINEK, CÍN</a:t>
            </a:r>
            <a:r>
              <a:rPr lang="en-US" sz="1200" b="0" i="0" kern="1200" dirty="0">
                <a:solidFill>
                  <a:schemeClr val="tx1"/>
                </a:solidFill>
                <a:effectLst/>
                <a:latin typeface="+mn-lt"/>
                <a:ea typeface="+mn-ea"/>
                <a:cs typeface="+mn-cs"/>
              </a:rPr>
              <a:t>, </a:t>
            </a:r>
            <a:r>
              <a:rPr lang="cs-CZ" sz="1200" b="0" i="0" u="none" strike="noStrike" kern="1200" dirty="0">
                <a:solidFill>
                  <a:schemeClr val="tx1"/>
                </a:solidFill>
                <a:effectLst/>
                <a:latin typeface="+mn-lt"/>
                <a:ea typeface="+mn-ea"/>
                <a:cs typeface="+mn-cs"/>
              </a:rPr>
              <a:t>OLOVO</a:t>
            </a:r>
            <a:r>
              <a:rPr lang="en-US" sz="1200" b="0" i="0" kern="1200" dirty="0">
                <a:solidFill>
                  <a:schemeClr val="tx1"/>
                </a:solidFill>
                <a:effectLst/>
                <a:latin typeface="+mn-lt"/>
                <a:ea typeface="+mn-ea"/>
                <a:cs typeface="+mn-cs"/>
              </a:rPr>
              <a:t>, </a:t>
            </a:r>
            <a:r>
              <a:rPr lang="cs-CZ" sz="1200" b="0" i="0" u="none" strike="noStrike" kern="1200" dirty="0">
                <a:solidFill>
                  <a:schemeClr val="tx1"/>
                </a:solidFill>
                <a:effectLst/>
                <a:latin typeface="+mn-lt"/>
                <a:ea typeface="+mn-ea"/>
                <a:cs typeface="+mn-cs"/>
              </a:rPr>
              <a:t>INDIUM</a:t>
            </a:r>
            <a:r>
              <a:rPr lang="en-US" sz="1200" b="0" i="0" kern="1200" dirty="0">
                <a:solidFill>
                  <a:schemeClr val="tx1"/>
                </a:solidFill>
                <a:effectLst/>
                <a:latin typeface="+mn-lt"/>
                <a:ea typeface="+mn-ea"/>
                <a:cs typeface="+mn-cs"/>
              </a:rPr>
              <a:t>, </a:t>
            </a:r>
            <a:r>
              <a:rPr lang="cs-CZ" sz="1200" b="0" i="0" u="none" strike="noStrike" kern="1200" dirty="0">
                <a:solidFill>
                  <a:schemeClr val="tx1"/>
                </a:solidFill>
                <a:effectLst/>
                <a:latin typeface="+mn-lt"/>
                <a:ea typeface="+mn-ea"/>
                <a:cs typeface="+mn-cs"/>
              </a:rPr>
              <a:t>STŔIBRO</a:t>
            </a:r>
            <a:r>
              <a:rPr lang="en-US" sz="1200" b="0" i="0" kern="1200" dirty="0">
                <a:solidFill>
                  <a:schemeClr val="tx1"/>
                </a:solidFill>
                <a:effectLst/>
                <a:latin typeface="+mn-lt"/>
                <a:ea typeface="+mn-ea"/>
                <a:cs typeface="+mn-cs"/>
              </a:rPr>
              <a:t>,</a:t>
            </a:r>
            <a:r>
              <a:rPr lang="cs-CZ" sz="1200" b="0" i="0" kern="1200" dirty="0">
                <a:solidFill>
                  <a:schemeClr val="tx1"/>
                </a:solidFill>
                <a:effectLst/>
                <a:latin typeface="+mn-lt"/>
                <a:ea typeface="+mn-ea"/>
                <a:cs typeface="+mn-cs"/>
              </a:rPr>
              <a:t> ZLATO</a:t>
            </a:r>
            <a:r>
              <a:rPr lang="en-US" sz="1200" b="0" i="0" kern="1200" dirty="0">
                <a:solidFill>
                  <a:schemeClr val="tx1"/>
                </a:solidFill>
                <a:effectLst/>
                <a:latin typeface="+mn-lt"/>
                <a:ea typeface="+mn-ea"/>
                <a:cs typeface="+mn-cs"/>
              </a:rPr>
              <a:t> and </a:t>
            </a:r>
            <a:r>
              <a:rPr lang="cs-CZ" sz="1200" b="0" i="0" u="none" strike="noStrike" kern="1200" dirty="0">
                <a:solidFill>
                  <a:schemeClr val="tx1"/>
                </a:solidFill>
                <a:effectLst/>
                <a:latin typeface="+mn-lt"/>
                <a:ea typeface="+mn-ea"/>
                <a:cs typeface="+mn-cs"/>
              </a:rPr>
              <a:t>MED</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6"/>
              </a:rPr>
              <a:t>[7]</a:t>
            </a:r>
            <a:r>
              <a:rPr lang="en-US" sz="1200" b="0" i="0" kern="1200" dirty="0">
                <a:solidFill>
                  <a:schemeClr val="tx1"/>
                </a:solidFill>
                <a:effectLst/>
                <a:latin typeface="+mn-lt"/>
                <a:ea typeface="+mn-ea"/>
                <a:cs typeface="+mn-cs"/>
              </a:rPr>
              <a:t> In response, it has been suggested that </a:t>
            </a:r>
            <a:r>
              <a:rPr lang="cs-CZ" sz="1200" b="0" i="0" u="none" strike="noStrike" kern="1200" dirty="0">
                <a:solidFill>
                  <a:schemeClr val="accent1"/>
                </a:solidFill>
                <a:effectLst/>
                <a:highlight>
                  <a:srgbClr val="FFFF00"/>
                </a:highlight>
                <a:latin typeface="+mn-lt"/>
                <a:ea typeface="+mn-ea"/>
                <a:cs typeface="+mn-cs"/>
              </a:rPr>
              <a:t>PLATINA</a:t>
            </a:r>
            <a:r>
              <a:rPr lang="en-US" sz="1200" b="0" i="0" kern="1200" dirty="0">
                <a:solidFill>
                  <a:schemeClr val="tx1"/>
                </a:solidFill>
                <a:effectLst/>
                <a:latin typeface="+mn-lt"/>
                <a:ea typeface="+mn-ea"/>
                <a:cs typeface="+mn-cs"/>
              </a:rPr>
              <a:t>, </a:t>
            </a:r>
            <a:r>
              <a:rPr lang="cs-CZ" sz="1200" b="0" i="0" u="none" strike="noStrike" kern="1200" dirty="0">
                <a:solidFill>
                  <a:schemeClr val="tx1"/>
                </a:solidFill>
                <a:effectLst/>
                <a:latin typeface="+mn-lt"/>
                <a:ea typeface="+mn-ea"/>
                <a:cs typeface="+mn-cs"/>
              </a:rPr>
              <a:t>KOBALT</a:t>
            </a:r>
            <a:r>
              <a:rPr lang="en-US" sz="1200" b="0" i="0" kern="1200" dirty="0">
                <a:solidFill>
                  <a:schemeClr val="tx1"/>
                </a:solidFill>
                <a:effectLst/>
                <a:latin typeface="+mn-lt"/>
                <a:ea typeface="+mn-ea"/>
                <a:cs typeface="+mn-cs"/>
              </a:rPr>
              <a:t> and other valuable elements from asteroids may be mined and sent to </a:t>
            </a:r>
            <a:r>
              <a:rPr lang="en-US" sz="1200" b="0" i="0" u="none" strike="noStrike" kern="1200" dirty="0">
                <a:solidFill>
                  <a:schemeClr val="tx1"/>
                </a:solidFill>
                <a:effectLst/>
                <a:latin typeface="+mn-lt"/>
                <a:ea typeface="+mn-ea"/>
                <a:cs typeface="+mn-cs"/>
                <a:hlinkClick r:id="rId7" tooltip="Earth"/>
              </a:rPr>
              <a:t>Earth</a:t>
            </a:r>
            <a:r>
              <a:rPr lang="en-US" sz="1200" b="0" i="0" kern="1200" dirty="0">
                <a:solidFill>
                  <a:schemeClr val="tx1"/>
                </a:solidFill>
                <a:effectLst/>
                <a:latin typeface="+mn-lt"/>
                <a:ea typeface="+mn-ea"/>
                <a:cs typeface="+mn-cs"/>
              </a:rPr>
              <a:t> for profit, used to build </a:t>
            </a:r>
            <a:r>
              <a:rPr lang="en-US" sz="1200" b="0" i="0" u="none" strike="noStrike" kern="1200" dirty="0">
                <a:solidFill>
                  <a:schemeClr val="tx1"/>
                </a:solidFill>
                <a:effectLst/>
                <a:latin typeface="+mn-lt"/>
                <a:ea typeface="+mn-ea"/>
                <a:cs typeface="+mn-cs"/>
                <a:hlinkClick r:id="rId8" tooltip="Space-based solar power"/>
              </a:rPr>
              <a:t>solar-power satellites</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9" tooltip="Space habitats"/>
              </a:rPr>
              <a:t>space habitats</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0"/>
              </a:rPr>
              <a:t>[8]</a:t>
            </a:r>
            <a:r>
              <a:rPr lang="en-US" sz="1200" b="0" i="0" u="none" strike="noStrike" kern="1200" baseline="30000" dirty="0">
                <a:solidFill>
                  <a:schemeClr val="tx1"/>
                </a:solidFill>
                <a:effectLst/>
                <a:latin typeface="+mn-lt"/>
                <a:ea typeface="+mn-ea"/>
                <a:cs typeface="+mn-cs"/>
                <a:hlinkClick r:id="rId11"/>
              </a:rPr>
              <a:t>[9]</a:t>
            </a:r>
            <a:r>
              <a:rPr lang="en-US" sz="1200" b="0" i="0" kern="1200" dirty="0">
                <a:solidFill>
                  <a:schemeClr val="tx1"/>
                </a:solidFill>
                <a:effectLst/>
                <a:latin typeface="+mn-lt"/>
                <a:ea typeface="+mn-ea"/>
                <a:cs typeface="+mn-cs"/>
              </a:rPr>
              <a:t> and water processed from ice to refuel orbiting </a:t>
            </a:r>
            <a:r>
              <a:rPr lang="en-US" sz="1200" b="0" i="0" u="none" strike="noStrike" kern="1200" dirty="0">
                <a:solidFill>
                  <a:schemeClr val="tx1"/>
                </a:solidFill>
                <a:effectLst/>
                <a:latin typeface="+mn-lt"/>
                <a:ea typeface="+mn-ea"/>
                <a:cs typeface="+mn-cs"/>
                <a:hlinkClick r:id="rId12" tooltip="Propellant depot"/>
              </a:rPr>
              <a:t>propellant depots</a:t>
            </a:r>
            <a:r>
              <a:rPr lang="en-US" sz="1200" b="0" i="0" kern="1200" dirty="0">
                <a:solidFill>
                  <a:schemeClr val="tx1"/>
                </a:solidFill>
                <a:effectLst/>
                <a:latin typeface="+mn-lt"/>
                <a:ea typeface="+mn-ea"/>
                <a:cs typeface="+mn-cs"/>
              </a:rPr>
              <a:t>.</a:t>
            </a:r>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3</a:t>
            </a:fld>
            <a:endParaRPr lang="en-US"/>
          </a:p>
        </p:txBody>
      </p:sp>
    </p:spTree>
    <p:extLst>
      <p:ext uri="{BB962C8B-B14F-4D97-AF65-F5344CB8AC3E}">
        <p14:creationId xmlns:p14="http://schemas.microsoft.com/office/powerpoint/2010/main" val="1675647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Tato meziplanetární hmota se však ve většině případů zcela vypaří při průchodu atmosférou, a právě spektra meteorů, jestliže jsou zaznamenána jsou jediným dokladem o složení toho tělesa. Pro rychlejší a přesnější popis těchto spekter jsou prováděny různé experimenty, např. ablace meteoritů, s jejichž daty pak lze zaznamenaná spektra porovnávat a následně tak snadněji a rychleji určit složení a původ dané meziplanetární hmoty. </a:t>
            </a:r>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Jednou ze sérií těchto pilotních studií zaměřených na zisk experimentálních dat umožňujících interpretaci spekter meteorů rychle, přesně a opakovatelně byla i tato bakalářská práce. Jejím hlavním cílem bylo sestavení kvalitativního atlasu nízce rozlišených spekter minerálů relevantních pro spektra meteorů z hlediska jejich složení. </a:t>
            </a:r>
          </a:p>
          <a:p>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4</a:t>
            </a:fld>
            <a:endParaRPr lang="en-US"/>
          </a:p>
        </p:txBody>
      </p:sp>
    </p:spTree>
    <p:extLst>
      <p:ext uri="{BB962C8B-B14F-4D97-AF65-F5344CB8AC3E}">
        <p14:creationId xmlns:p14="http://schemas.microsoft.com/office/powerpoint/2010/main" val="1501435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Ocean Optics CCD </a:t>
            </a:r>
            <a:r>
              <a:rPr lang="en-US" dirty="0" err="1"/>
              <a:t>Spectrograf</a:t>
            </a:r>
            <a:endParaRPr lang="en-US" dirty="0"/>
          </a:p>
          <a:p>
            <a:r>
              <a:rPr lang="en-US" dirty="0"/>
              <a:t>200 – 1100 nm, </a:t>
            </a:r>
            <a:r>
              <a:rPr lang="en-US" dirty="0" err="1"/>
              <a:t>roz</a:t>
            </a:r>
            <a:r>
              <a:rPr lang="en-US" dirty="0"/>
              <a:t>. 0.5 nm</a:t>
            </a:r>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Minerály v meteoritech – Anortit (CaAl2Si2O8), </a:t>
            </a:r>
            <a:r>
              <a:rPr lang="cs-CZ" altLang="zh-CN" dirty="0">
                <a:solidFill>
                  <a:schemeClr val="bg1"/>
                </a:solidFill>
                <a:latin typeface="Times New Roman" pitchFamily="18" charset="0"/>
                <a:ea typeface="SimSun" pitchFamily="2" charset="-122"/>
              </a:rPr>
              <a:t>Olivíny (</a:t>
            </a:r>
            <a:r>
              <a:rPr lang="cs-CZ" altLang="zh-CN" dirty="0" err="1">
                <a:solidFill>
                  <a:schemeClr val="bg1"/>
                </a:solidFill>
                <a:latin typeface="Times New Roman" pitchFamily="18" charset="0"/>
                <a:ea typeface="SimSun" pitchFamily="2" charset="-122"/>
              </a:rPr>
              <a:t>Fe</a:t>
            </a:r>
            <a:r>
              <a:rPr lang="cs-CZ" altLang="zh-CN" dirty="0">
                <a:solidFill>
                  <a:schemeClr val="bg1"/>
                </a:solidFill>
                <a:latin typeface="Times New Roman" pitchFamily="18" charset="0"/>
                <a:ea typeface="SimSun" pitchFamily="2" charset="-122"/>
              </a:rPr>
              <a:t>) (</a:t>
            </a:r>
            <a:r>
              <a:rPr lang="cs-CZ" altLang="zh-CN" dirty="0" err="1">
                <a:solidFill>
                  <a:schemeClr val="bg1"/>
                </a:solidFill>
                <a:latin typeface="Times New Roman" pitchFamily="18" charset="0"/>
                <a:ea typeface="SimSun" pitchFamily="2" charset="-122"/>
              </a:rPr>
              <a:t>Mg,Fe</a:t>
            </a:r>
            <a:r>
              <a:rPr lang="cs-CZ" altLang="zh-CN" dirty="0">
                <a:solidFill>
                  <a:schemeClr val="bg1"/>
                </a:solidFill>
                <a:latin typeface="Times New Roman" pitchFamily="18" charset="0"/>
                <a:ea typeface="SimSun" pitchFamily="2" charset="-122"/>
              </a:rPr>
              <a:t>)</a:t>
            </a:r>
            <a:r>
              <a:rPr lang="cs-CZ" altLang="zh-CN" baseline="-25000" dirty="0">
                <a:solidFill>
                  <a:schemeClr val="bg1"/>
                </a:solidFill>
                <a:latin typeface="Times New Roman" pitchFamily="18" charset="0"/>
                <a:ea typeface="SimSun" pitchFamily="2" charset="-122"/>
              </a:rPr>
              <a:t>2</a:t>
            </a:r>
            <a:r>
              <a:rPr lang="cs-CZ" altLang="zh-CN" dirty="0">
                <a:solidFill>
                  <a:schemeClr val="bg1"/>
                </a:solidFill>
                <a:latin typeface="Times New Roman" pitchFamily="18" charset="0"/>
                <a:ea typeface="SimSun" pitchFamily="2" charset="-122"/>
              </a:rPr>
              <a:t>SiO4, Korund (Al</a:t>
            </a:r>
            <a:r>
              <a:rPr lang="cs-CZ" altLang="zh-CN" baseline="-25000" dirty="0">
                <a:solidFill>
                  <a:schemeClr val="bg1"/>
                </a:solidFill>
                <a:latin typeface="Times New Roman" pitchFamily="18" charset="0"/>
                <a:ea typeface="SimSun" pitchFamily="2" charset="-122"/>
              </a:rPr>
              <a:t>2</a:t>
            </a:r>
            <a:r>
              <a:rPr lang="cs-CZ" altLang="zh-CN" dirty="0">
                <a:solidFill>
                  <a:schemeClr val="bg1"/>
                </a:solidFill>
                <a:latin typeface="Times New Roman" pitchFamily="18" charset="0"/>
                <a:ea typeface="SimSun" pitchFamily="2" charset="-122"/>
              </a:rPr>
              <a:t>O</a:t>
            </a:r>
            <a:r>
              <a:rPr lang="cs-CZ" altLang="zh-CN" baseline="-25000" dirty="0">
                <a:solidFill>
                  <a:schemeClr val="bg1"/>
                </a:solidFill>
                <a:latin typeface="Times New Roman" pitchFamily="18" charset="0"/>
                <a:ea typeface="SimSun" pitchFamily="2" charset="-122"/>
              </a:rPr>
              <a:t>3</a:t>
            </a:r>
            <a:r>
              <a:rPr lang="cs-CZ" altLang="zh-CN" dirty="0">
                <a:solidFill>
                  <a:schemeClr val="bg1"/>
                </a:solidFill>
                <a:latin typeface="Times New Roman" pitchFamily="18" charset="0"/>
                <a:ea typeface="SimSun" pitchFamily="2" charset="-122"/>
              </a:rPr>
              <a:t>), Magnetit (Fe</a:t>
            </a:r>
            <a:r>
              <a:rPr lang="cs-CZ" altLang="zh-CN" baseline="-25000" dirty="0">
                <a:solidFill>
                  <a:schemeClr val="bg1"/>
                </a:solidFill>
                <a:latin typeface="Times New Roman" pitchFamily="18" charset="0"/>
                <a:ea typeface="SimSun" pitchFamily="2" charset="-122"/>
              </a:rPr>
              <a:t>3</a:t>
            </a:r>
            <a:r>
              <a:rPr lang="cs-CZ" altLang="zh-CN" dirty="0">
                <a:solidFill>
                  <a:schemeClr val="bg1"/>
                </a:solidFill>
                <a:latin typeface="Times New Roman" pitchFamily="18" charset="0"/>
                <a:ea typeface="SimSun" pitchFamily="2" charset="-122"/>
              </a:rPr>
              <a:t>O</a:t>
            </a:r>
            <a:r>
              <a:rPr lang="cs-CZ" altLang="zh-CN" baseline="-25000" dirty="0">
                <a:solidFill>
                  <a:schemeClr val="bg1"/>
                </a:solidFill>
                <a:latin typeface="Times New Roman" pitchFamily="18" charset="0"/>
                <a:ea typeface="SimSun" pitchFamily="2" charset="-122"/>
              </a:rPr>
              <a:t>4</a:t>
            </a:r>
            <a:r>
              <a:rPr lang="cs-CZ" altLang="zh-CN" dirty="0">
                <a:solidFill>
                  <a:schemeClr val="bg1"/>
                </a:solidFill>
                <a:latin typeface="Times New Roman" pitchFamily="18" charset="0"/>
                <a:ea typeface="SimSun" pitchFamily="2" charset="-122"/>
              </a:rPr>
              <a:t>), Niklové železo (</a:t>
            </a:r>
            <a:r>
              <a:rPr lang="cs-CZ" altLang="zh-CN" dirty="0" err="1">
                <a:solidFill>
                  <a:schemeClr val="bg1"/>
                </a:solidFill>
                <a:latin typeface="Times New Roman" pitchFamily="18" charset="0"/>
              </a:rPr>
              <a:t>NiFe</a:t>
            </a:r>
            <a:r>
              <a:rPr lang="cs-CZ" altLang="zh-CN" dirty="0">
                <a:solidFill>
                  <a:schemeClr val="bg1"/>
                </a:solidFill>
                <a:latin typeface="Times New Roman" pitchFamily="18" charset="0"/>
                <a:ea typeface="SimSun" pitchFamily="2" charset="-122"/>
              </a:rPr>
              <a:t>)</a:t>
            </a:r>
            <a:r>
              <a:rPr lang="cs-CZ" altLang="zh-CN" dirty="0">
                <a:solidFill>
                  <a:schemeClr val="bg1"/>
                </a:solidFill>
                <a:latin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olidFill>
                  <a:schemeClr val="bg1"/>
                </a:solidFill>
                <a:latin typeface="Times New Roman" pitchFamily="18" charset="0"/>
              </a:rPr>
              <a:t>ARBITRÁRNÍ JEDNOTKA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is a relative </a:t>
            </a:r>
            <a:r>
              <a:rPr lang="en-US" sz="1200" b="0" i="0" u="none" strike="noStrike" kern="1200" dirty="0">
                <a:solidFill>
                  <a:schemeClr val="tx1"/>
                </a:solidFill>
                <a:effectLst/>
                <a:latin typeface="+mn-lt"/>
                <a:ea typeface="+mn-ea"/>
                <a:cs typeface="+mn-cs"/>
                <a:hlinkClick r:id="rId3" tooltip="Unit of measurement"/>
              </a:rPr>
              <a:t>unit of measurement</a:t>
            </a:r>
            <a:r>
              <a:rPr lang="en-US" sz="1200" b="0" i="0" kern="1200" dirty="0">
                <a:solidFill>
                  <a:schemeClr val="tx1"/>
                </a:solidFill>
                <a:effectLst/>
                <a:latin typeface="+mn-lt"/>
                <a:ea typeface="+mn-ea"/>
                <a:cs typeface="+mn-cs"/>
              </a:rPr>
              <a:t> to show the ratio of </a:t>
            </a:r>
            <a:r>
              <a:rPr lang="en-US" sz="1200" b="0" i="0" u="none" strike="noStrike" kern="1200" dirty="0">
                <a:solidFill>
                  <a:schemeClr val="tx1"/>
                </a:solidFill>
                <a:effectLst/>
                <a:latin typeface="+mn-lt"/>
                <a:ea typeface="+mn-ea"/>
                <a:cs typeface="+mn-cs"/>
                <a:hlinkClick r:id="rId4" tooltip="Amount of substance"/>
              </a:rPr>
              <a:t>amount of substance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tooltip="Intensity (physics)"/>
              </a:rPr>
              <a:t>intensity</a:t>
            </a:r>
            <a:r>
              <a:rPr lang="en-US" sz="1200" b="0" i="0" kern="1200" dirty="0">
                <a:solidFill>
                  <a:schemeClr val="tx1"/>
                </a:solidFill>
                <a:effectLst/>
                <a:latin typeface="+mn-lt"/>
                <a:ea typeface="+mn-ea"/>
                <a:cs typeface="+mn-cs"/>
              </a:rPr>
              <a:t>, or other </a:t>
            </a:r>
            <a:r>
              <a:rPr lang="en-US" sz="1200" b="0" i="0" u="none" strike="noStrike" kern="1200" dirty="0">
                <a:solidFill>
                  <a:schemeClr val="tx1"/>
                </a:solidFill>
                <a:effectLst/>
                <a:latin typeface="+mn-lt"/>
                <a:ea typeface="+mn-ea"/>
                <a:cs typeface="+mn-cs"/>
                <a:hlinkClick r:id="rId6" tooltip="Quantities"/>
              </a:rPr>
              <a:t>quantities</a:t>
            </a:r>
            <a:r>
              <a:rPr lang="en-US" sz="1200" b="0" i="0" kern="1200" dirty="0">
                <a:solidFill>
                  <a:schemeClr val="tx1"/>
                </a:solidFill>
                <a:effectLst/>
                <a:latin typeface="+mn-lt"/>
                <a:ea typeface="+mn-ea"/>
                <a:cs typeface="+mn-cs"/>
              </a:rPr>
              <a:t>, to a predetermined </a:t>
            </a:r>
            <a:r>
              <a:rPr lang="en-US" sz="1200" b="0" i="0" u="none" strike="noStrike" kern="1200" dirty="0">
                <a:solidFill>
                  <a:schemeClr val="tx1"/>
                </a:solidFill>
                <a:effectLst/>
                <a:latin typeface="+mn-lt"/>
                <a:ea typeface="+mn-ea"/>
                <a:cs typeface="+mn-cs"/>
                <a:hlinkClick r:id="rId7" tooltip="Reference"/>
              </a:rPr>
              <a:t>reference</a:t>
            </a:r>
            <a:r>
              <a:rPr lang="en-US" sz="1200" b="0" i="0" kern="1200" dirty="0">
                <a:solidFill>
                  <a:schemeClr val="tx1"/>
                </a:solidFill>
                <a:effectLst/>
                <a:latin typeface="+mn-lt"/>
                <a:ea typeface="+mn-ea"/>
                <a:cs typeface="+mn-cs"/>
              </a:rPr>
              <a:t> measurement.</a:t>
            </a:r>
            <a:endParaRPr lang="cs-CZ" dirty="0">
              <a:solidFill>
                <a:schemeClr val="bg1"/>
              </a:solidFill>
              <a:latin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a:solidFill>
                  <a:schemeClr val="tx1"/>
                </a:solidFill>
                <a:effectLst/>
                <a:latin typeface="+mn-lt"/>
                <a:ea typeface="+mn-ea"/>
                <a:cs typeface="+mn-cs"/>
              </a:rPr>
              <a:t>t</a:t>
            </a:r>
            <a:r>
              <a:rPr lang="en-US" sz="1200" b="0" i="0" kern="1200" dirty="0">
                <a:solidFill>
                  <a:schemeClr val="tx1"/>
                </a:solidFill>
                <a:effectLst/>
                <a:latin typeface="+mn-lt"/>
                <a:ea typeface="+mn-ea"/>
                <a:cs typeface="+mn-cs"/>
              </a:rPr>
              <a:t>he unit only serves to compare multiple measurements performed in similar environment, since the ratio between the measurement and the reference is a consistent and </a:t>
            </a:r>
            <a:r>
              <a:rPr lang="en-US" sz="1200" b="0" i="0" u="none" strike="noStrike" kern="1200" dirty="0">
                <a:solidFill>
                  <a:schemeClr val="tx1"/>
                </a:solidFill>
                <a:effectLst/>
                <a:latin typeface="+mn-lt"/>
                <a:ea typeface="+mn-ea"/>
                <a:cs typeface="+mn-cs"/>
                <a:hlinkClick r:id="rId8" tooltip="Dimensionless quantity"/>
              </a:rPr>
              <a:t>dimensionless quantity</a:t>
            </a:r>
            <a:r>
              <a:rPr lang="en-US" sz="1200" b="0" i="0" kern="1200" dirty="0">
                <a:solidFill>
                  <a:schemeClr val="tx1"/>
                </a:solidFill>
                <a:effectLst/>
                <a:latin typeface="+mn-lt"/>
                <a:ea typeface="+mn-ea"/>
                <a:cs typeface="+mn-cs"/>
              </a:rPr>
              <a:t> independent of what actual units are used.</a:t>
            </a:r>
            <a:endParaRPr lang="cs-CZ" dirty="0"/>
          </a:p>
          <a:p>
            <a:endParaRPr lang="cs-CZ" dirty="0"/>
          </a:p>
          <a:p>
            <a:r>
              <a:rPr lang="cs-CZ" sz="1200" kern="1200" dirty="0">
                <a:solidFill>
                  <a:schemeClr val="tx1"/>
                </a:solidFill>
                <a:effectLst/>
                <a:latin typeface="+mn-lt"/>
                <a:ea typeface="+mn-ea"/>
                <a:cs typeface="+mn-cs"/>
              </a:rPr>
              <a:t>Pro účely této bakalářské práce bylo naměřeno na 80 ablačních spekter minerálů (např. Albit, Olivín, </a:t>
            </a:r>
            <a:r>
              <a:rPr lang="cs-CZ" sz="1200" kern="1200" dirty="0" err="1">
                <a:solidFill>
                  <a:schemeClr val="tx1"/>
                </a:solidFill>
                <a:effectLst/>
                <a:latin typeface="+mn-lt"/>
                <a:ea typeface="+mn-ea"/>
                <a:cs typeface="+mn-cs"/>
              </a:rPr>
              <a:t>Zizkon</a:t>
            </a:r>
            <a:r>
              <a:rPr lang="cs-CZ" sz="1200" kern="1200" dirty="0">
                <a:solidFill>
                  <a:schemeClr val="tx1"/>
                </a:solidFill>
                <a:effectLst/>
                <a:latin typeface="+mn-lt"/>
                <a:ea typeface="+mn-ea"/>
                <a:cs typeface="+mn-cs"/>
              </a:rPr>
              <a:t>, křemen, hematit…).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Jejím hlavním cílem bylo sestavení kvalitativního atlasu nízce rozlišených spekter minerálů relevantních pro spektra meteorů z hlediska jejich složení. </a:t>
            </a:r>
          </a:p>
          <a:p>
            <a:endParaRPr lang="cs-CZ" sz="1200" kern="1200" dirty="0">
              <a:solidFill>
                <a:schemeClr val="tx1"/>
              </a:solidFill>
              <a:effectLst/>
              <a:latin typeface="+mn-lt"/>
              <a:ea typeface="+mn-ea"/>
              <a:cs typeface="+mn-cs"/>
            </a:endParaRPr>
          </a:p>
          <a:p>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5</a:t>
            </a:fld>
            <a:endParaRPr lang="en-US"/>
          </a:p>
        </p:txBody>
      </p:sp>
    </p:spTree>
    <p:extLst>
      <p:ext uri="{BB962C8B-B14F-4D97-AF65-F5344CB8AC3E}">
        <p14:creationId xmlns:p14="http://schemas.microsoft.com/office/powerpoint/2010/main" val="1047704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hematit, </a:t>
            </a:r>
            <a:r>
              <a:rPr lang="cs-CZ" sz="1200" kern="1200" dirty="0" err="1">
                <a:solidFill>
                  <a:schemeClr val="tx1"/>
                </a:solidFill>
                <a:effectLst/>
                <a:latin typeface="+mn-lt"/>
                <a:ea typeface="+mn-ea"/>
                <a:cs typeface="+mn-cs"/>
              </a:rPr>
              <a:t>egirin</a:t>
            </a:r>
            <a:r>
              <a:rPr lang="cs-CZ" sz="1200" kern="1200" dirty="0">
                <a:solidFill>
                  <a:schemeClr val="tx1"/>
                </a:solidFill>
                <a:effectLst/>
                <a:latin typeface="+mn-lt"/>
                <a:ea typeface="+mn-ea"/>
                <a:cs typeface="+mn-cs"/>
              </a:rPr>
              <a:t>, olivín </a:t>
            </a:r>
            <a:r>
              <a:rPr lang="cs-CZ" sz="1200" kern="1200" dirty="0" err="1">
                <a:solidFill>
                  <a:schemeClr val="tx1"/>
                </a:solidFill>
                <a:effectLst/>
                <a:latin typeface="+mn-lt"/>
                <a:ea typeface="+mn-ea"/>
                <a:cs typeface="+mn-cs"/>
              </a:rPr>
              <a:t>chromit</a:t>
            </a:r>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6</a:t>
            </a:fld>
            <a:endParaRPr lang="en-US"/>
          </a:p>
        </p:txBody>
      </p:sp>
    </p:spTree>
    <p:extLst>
      <p:ext uri="{BB962C8B-B14F-4D97-AF65-F5344CB8AC3E}">
        <p14:creationId xmlns:p14="http://schemas.microsoft.com/office/powerpoint/2010/main" val="1867500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2015, </a:t>
            </a:r>
            <a:r>
              <a:rPr lang="cs-CZ" dirty="0" err="1"/>
              <a:t>brazílie</a:t>
            </a:r>
            <a:endParaRPr lang="cs-CZ" dirty="0"/>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Tento atlas neslouží pouze k popisu spekter meteorů, ale lze ho využít i k prvotními popisu a pochopení například </a:t>
            </a:r>
            <a:r>
              <a:rPr lang="cs-CZ" sz="1200" kern="1200" dirty="0" err="1">
                <a:solidFill>
                  <a:schemeClr val="tx1"/>
                </a:solidFill>
                <a:effectLst/>
                <a:latin typeface="+mn-lt"/>
                <a:ea typeface="+mn-ea"/>
                <a:cs typeface="+mn-cs"/>
              </a:rPr>
              <a:t>vysocerozlišených</a:t>
            </a:r>
            <a:r>
              <a:rPr lang="cs-CZ" sz="1200" kern="1200" dirty="0">
                <a:solidFill>
                  <a:schemeClr val="tx1"/>
                </a:solidFill>
                <a:effectLst/>
                <a:latin typeface="+mn-lt"/>
                <a:ea typeface="+mn-ea"/>
                <a:cs typeface="+mn-cs"/>
              </a:rPr>
              <a:t> spekter meteoritů, viz </a:t>
            </a:r>
            <a:r>
              <a:rPr lang="cs-CZ" sz="1200" kern="1200" dirty="0" err="1">
                <a:solidFill>
                  <a:schemeClr val="tx1"/>
                </a:solidFill>
                <a:effectLst/>
                <a:latin typeface="+mn-lt"/>
                <a:ea typeface="+mn-ea"/>
                <a:cs typeface="+mn-cs"/>
              </a:rPr>
              <a:t>porangaba</a:t>
            </a:r>
            <a:r>
              <a:rPr lang="cs-CZ" sz="1200" kern="1200" dirty="0">
                <a:solidFill>
                  <a:schemeClr val="tx1"/>
                </a:solidFill>
                <a:effectLst/>
                <a:latin typeface="+mn-lt"/>
                <a:ea typeface="+mn-ea"/>
                <a:cs typeface="+mn-cs"/>
              </a:rPr>
              <a:t> a </a:t>
            </a:r>
            <a:endParaRPr lang="en-US" dirty="0"/>
          </a:p>
          <a:p>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7</a:t>
            </a:fld>
            <a:endParaRPr lang="en-US"/>
          </a:p>
        </p:txBody>
      </p:sp>
    </p:spTree>
    <p:extLst>
      <p:ext uri="{BB962C8B-B14F-4D97-AF65-F5344CB8AC3E}">
        <p14:creationId xmlns:p14="http://schemas.microsoft.com/office/powerpoint/2010/main" val="3050959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metoda spektroskopie laserem indukovaného průrazu[ </a:t>
            </a:r>
            <a:r>
              <a:rPr lang="en-US" dirty="0"/>
              <a:t>z </a:t>
            </a:r>
            <a:r>
              <a:rPr lang="en-US" dirty="0" err="1"/>
              <a:t>anglického</a:t>
            </a:r>
            <a:r>
              <a:rPr lang="en-US" dirty="0"/>
              <a:t> </a:t>
            </a:r>
            <a:r>
              <a:rPr lang="en-US" dirty="0" err="1"/>
              <a:t>Laserinduce</a:t>
            </a:r>
            <a:r>
              <a:rPr lang="en-US" dirty="0"/>
              <a:t> breakdown spectroscopy</a:t>
            </a:r>
            <a:r>
              <a:rPr lang="cs-CZ" dirty="0"/>
              <a:t>]</a:t>
            </a:r>
            <a:r>
              <a:rPr lang="cs-CZ" sz="1200" kern="1200" dirty="0">
                <a:solidFill>
                  <a:schemeClr val="tx1"/>
                </a:solidFill>
                <a:effectLst/>
                <a:latin typeface="+mn-lt"/>
                <a:ea typeface="+mn-ea"/>
                <a:cs typeface="+mn-cs"/>
              </a:rPr>
              <a:t>, která byla použita pro sestavení toho kvalitativního atlasu </a:t>
            </a:r>
          </a:p>
          <a:p>
            <a:r>
              <a:rPr lang="cs-CZ" dirty="0"/>
              <a:t>je technika pro určování prvkového složení v reálném čase. Její veliká výhoda tkví v možnosti analyzovat a identifikovat chemické a biologické materiály v pevné, kapalné či plynné formě bez žádné nebo minimální přípravy vzorku a je tedy ideální pro in </a:t>
            </a:r>
            <a:r>
              <a:rPr lang="cs-CZ" dirty="0" err="1"/>
              <a:t>situ</a:t>
            </a:r>
            <a:r>
              <a:rPr lang="cs-CZ" dirty="0"/>
              <a:t> analýzu.</a:t>
            </a:r>
          </a:p>
          <a:p>
            <a:endParaRPr lang="cs-CZ" sz="1200" kern="1200" dirty="0">
              <a:solidFill>
                <a:schemeClr val="tx1"/>
              </a:solidFill>
              <a:effectLst/>
              <a:latin typeface="+mn-lt"/>
              <a:ea typeface="+mn-ea"/>
              <a:cs typeface="+mn-cs"/>
            </a:endParaRPr>
          </a:p>
          <a:p>
            <a:r>
              <a:rPr lang="cs-CZ" dirty="0"/>
              <a:t>LIBS je jakožto metoda atomové emisní spektroskopie (AES) založena na snímání plazmatu generovaného laserovým paprskem</a:t>
            </a:r>
          </a:p>
          <a:p>
            <a:endParaRPr lang="cs-CZ" sz="1200" kern="1200" dirty="0">
              <a:solidFill>
                <a:schemeClr val="tx1"/>
              </a:solidFill>
              <a:effectLst/>
              <a:latin typeface="+mn-lt"/>
              <a:ea typeface="+mn-ea"/>
              <a:cs typeface="+mn-cs"/>
            </a:endParaRPr>
          </a:p>
          <a:p>
            <a:r>
              <a:rPr lang="cs-CZ" dirty="0"/>
              <a:t>Při laserovém výstřelu dochází k ablaci části vzorku v místě, kam byl paprsek fokusován,</a:t>
            </a:r>
          </a:p>
          <a:p>
            <a:r>
              <a:rPr lang="cs-CZ" dirty="0"/>
              <a:t>Emitované světlo je poté sbíráno a optickým vláknem přenášeno do spektrometru. Výstupem LIBS měření je spektrum znázorňující závislost intenzity záření na vlnové délce</a:t>
            </a:r>
          </a:p>
          <a:p>
            <a:endParaRPr lang="cs-CZ" sz="1200" kern="1200" dirty="0">
              <a:solidFill>
                <a:schemeClr val="tx1"/>
              </a:solidFill>
              <a:effectLst/>
              <a:latin typeface="+mn-lt"/>
              <a:ea typeface="+mn-ea"/>
              <a:cs typeface="+mn-cs"/>
            </a:endParaRPr>
          </a:p>
          <a:p>
            <a:r>
              <a:rPr lang="cs-CZ" dirty="0"/>
              <a:t>V závislosti na aparátu jsou čočky a zrcadla používány také ke sběru záření plazmatu. které dále co nejefektivněji přivádí na štěrbinu spektrometru. Jeho úkolem je rozdělit přivedené polychromatické světlo podle vlnových délek. Důležitými vlastnostmi spektrometrů je rozlišení (minimální vlnová vzdálenost, při které lze dva sousední spektrální znaky pozorovat jako dvě samostatné čáry) a šířka spektra, jež lze pozorovat. Výsledné spektrum je následně zaznamenáváno detektorem CCD </a:t>
            </a:r>
          </a:p>
          <a:p>
            <a:endParaRPr lang="cs-CZ" sz="1200" kern="1200" dirty="0">
              <a:solidFill>
                <a:schemeClr val="tx1"/>
              </a:solidFill>
              <a:effectLst/>
              <a:latin typeface="+mn-lt"/>
              <a:ea typeface="+mn-ea"/>
              <a:cs typeface="+mn-cs"/>
            </a:endParaRPr>
          </a:p>
          <a:p>
            <a:r>
              <a:rPr lang="cs-CZ" sz="1200" kern="1200" dirty="0" err="1">
                <a:solidFill>
                  <a:schemeClr val="tx1"/>
                </a:solidFill>
                <a:effectLst/>
                <a:latin typeface="+mn-lt"/>
                <a:ea typeface="+mn-ea"/>
                <a:cs typeface="+mn-cs"/>
              </a:rPr>
              <a:t>Chem</a:t>
            </a:r>
            <a:r>
              <a:rPr lang="cs-CZ" sz="1200" kern="1200" dirty="0">
                <a:solidFill>
                  <a:schemeClr val="tx1"/>
                </a:solidFill>
                <a:effectLst/>
                <a:latin typeface="+mn-lt"/>
                <a:ea typeface="+mn-ea"/>
                <a:cs typeface="+mn-cs"/>
              </a:rPr>
              <a:t> CAM na </a:t>
            </a:r>
            <a:r>
              <a:rPr lang="cs-CZ" sz="1200" kern="1200" dirty="0" err="1">
                <a:solidFill>
                  <a:schemeClr val="tx1"/>
                </a:solidFill>
                <a:effectLst/>
                <a:latin typeface="+mn-lt"/>
                <a:ea typeface="+mn-ea"/>
                <a:cs typeface="+mn-cs"/>
              </a:rPr>
              <a:t>curiosity</a:t>
            </a:r>
            <a:r>
              <a:rPr lang="cs-CZ" sz="1200" kern="1200" dirty="0">
                <a:solidFill>
                  <a:schemeClr val="tx1"/>
                </a:solidFill>
                <a:effectLst/>
                <a:latin typeface="+mn-lt"/>
                <a:ea typeface="+mn-ea"/>
                <a:cs typeface="+mn-cs"/>
              </a:rPr>
              <a:t>.</a:t>
            </a:r>
          </a:p>
          <a:p>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8</a:t>
            </a:fld>
            <a:endParaRPr lang="en-US"/>
          </a:p>
        </p:txBody>
      </p:sp>
    </p:spTree>
    <p:extLst>
      <p:ext uri="{BB962C8B-B14F-4D97-AF65-F5344CB8AC3E}">
        <p14:creationId xmlns:p14="http://schemas.microsoft.com/office/powerpoint/2010/main" val="399728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Vzniklo to v únoru; institut politických studií</a:t>
            </a:r>
          </a:p>
          <a:p>
            <a:r>
              <a:rPr lang="en-US" sz="1200" kern="1200" dirty="0" err="1">
                <a:solidFill>
                  <a:schemeClr val="tx1"/>
                </a:solidFill>
                <a:effectLst/>
                <a:latin typeface="+mn-lt"/>
                <a:ea typeface="+mn-ea"/>
                <a:cs typeface="+mn-cs"/>
              </a:rPr>
              <a:t>Důraz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multidisciplinární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spolupráci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mezi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výzkumnými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institucemi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technického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netechnického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charakteru</a:t>
            </a:r>
            <a:r>
              <a:rPr lang="en-US" sz="1200"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Naším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cílem</a:t>
            </a:r>
            <a:r>
              <a:rPr lang="en-US" sz="1200" kern="1200" dirty="0">
                <a:solidFill>
                  <a:schemeClr val="tx1"/>
                </a:solidFill>
                <a:effectLst/>
                <a:latin typeface="+mn-lt"/>
                <a:ea typeface="+mn-ea"/>
                <a:cs typeface="+mn-cs"/>
              </a:rPr>
              <a:t> je </a:t>
            </a:r>
            <a:r>
              <a:rPr lang="en-US" sz="1200" kern="1200" dirty="0" err="1">
                <a:solidFill>
                  <a:schemeClr val="tx1"/>
                </a:solidFill>
                <a:effectLst/>
                <a:latin typeface="+mn-lt"/>
                <a:ea typeface="+mn-ea"/>
                <a:cs typeface="+mn-cs"/>
              </a:rPr>
              <a:t>cestou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multidisciplinárního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výzkumu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zformovat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pozici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České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republiky</a:t>
            </a:r>
            <a:r>
              <a:rPr lang="en-US" sz="1200" kern="1200" dirty="0">
                <a:solidFill>
                  <a:schemeClr val="tx1"/>
                </a:solidFill>
                <a:effectLst/>
                <a:latin typeface="+mn-lt"/>
                <a:ea typeface="+mn-ea"/>
                <a:cs typeface="+mn-cs"/>
              </a:rPr>
              <a:t> v </a:t>
            </a:r>
            <a:r>
              <a:rPr lang="en-US" sz="1200" kern="1200" dirty="0" err="1">
                <a:solidFill>
                  <a:schemeClr val="tx1"/>
                </a:solidFill>
                <a:effectLst/>
                <a:latin typeface="+mn-lt"/>
                <a:ea typeface="+mn-ea"/>
                <a:cs typeface="+mn-cs"/>
              </a:rPr>
              <a:t>otázce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obrany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planety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před</a:t>
            </a:r>
            <a:r>
              <a:rPr lang="en-US" sz="1200" kern="1200" dirty="0">
                <a:solidFill>
                  <a:schemeClr val="tx1"/>
                </a:solidFill>
                <a:effectLst/>
                <a:latin typeface="+mn-lt"/>
                <a:ea typeface="+mn-ea"/>
                <a:cs typeface="+mn-cs"/>
              </a:rPr>
              <a:t> asteroid</a:t>
            </a:r>
            <a:endParaRPr lang="cs-CZ" sz="1200" kern="1200" dirty="0">
              <a:solidFill>
                <a:schemeClr val="tx1"/>
              </a:solidFill>
              <a:effectLst/>
              <a:latin typeface="+mn-lt"/>
              <a:ea typeface="+mn-ea"/>
              <a:cs typeface="+mn-cs"/>
            </a:endParaRPr>
          </a:p>
          <a:p>
            <a:endParaRPr lang="cs-CZ"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Zformulujeme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národní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zájem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jako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zájem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lidstva</a:t>
            </a:r>
            <a:r>
              <a:rPr lang="en-US" sz="1200" kern="1200" dirty="0">
                <a:solidFill>
                  <a:schemeClr val="tx1"/>
                </a:solidFill>
                <a:effectLst/>
                <a:latin typeface="+mn-lt"/>
                <a:ea typeface="+mn-ea"/>
                <a:cs typeface="+mn-cs"/>
              </a:rPr>
              <a:t>, resp. </a:t>
            </a:r>
            <a:r>
              <a:rPr lang="en-US" sz="1200" kern="1200" dirty="0" err="1">
                <a:solidFill>
                  <a:schemeClr val="tx1"/>
                </a:solidFill>
                <a:effectLst/>
                <a:latin typeface="+mn-lt"/>
                <a:ea typeface="+mn-ea"/>
                <a:cs typeface="+mn-cs"/>
              </a:rPr>
              <a:t>celé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biosféry</a:t>
            </a:r>
            <a:r>
              <a:rPr lang="en-US" sz="1200" kern="1200" dirty="0">
                <a:solidFill>
                  <a:schemeClr val="tx1"/>
                </a:solidFill>
                <a:effectLst/>
                <a:latin typeface="+mn-lt"/>
                <a:ea typeface="+mn-ea"/>
                <a:cs typeface="+mn-cs"/>
              </a:rPr>
              <a:t>. Toho </a:t>
            </a:r>
            <a:r>
              <a:rPr lang="en-US" sz="1200" kern="1200" dirty="0" err="1">
                <a:solidFill>
                  <a:schemeClr val="tx1"/>
                </a:solidFill>
                <a:effectLst/>
                <a:latin typeface="+mn-lt"/>
                <a:ea typeface="+mn-ea"/>
                <a:cs typeface="+mn-cs"/>
              </a:rPr>
              <a:t>dosáhneme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kombinací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vědomostí</a:t>
            </a:r>
            <a:r>
              <a:rPr lang="en-US" sz="1200" kern="1200" dirty="0">
                <a:solidFill>
                  <a:schemeClr val="tx1"/>
                </a:solidFill>
                <a:effectLst/>
                <a:latin typeface="+mn-lt"/>
                <a:ea typeface="+mn-ea"/>
                <a:cs typeface="+mn-cs"/>
              </a:rPr>
              <a:t> z </a:t>
            </a:r>
            <a:r>
              <a:rPr lang="en-US" sz="1200" kern="1200" dirty="0" err="1">
                <a:solidFill>
                  <a:schemeClr val="tx1"/>
                </a:solidFill>
                <a:effectLst/>
                <a:latin typeface="+mn-lt"/>
                <a:ea typeface="+mn-ea"/>
                <a:cs typeface="+mn-cs"/>
              </a:rPr>
              <a:t>astronomie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definující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hrozbu</a:t>
            </a:r>
            <a:r>
              <a:rPr lang="en-US" sz="1200" kern="1200" dirty="0">
                <a:solidFill>
                  <a:schemeClr val="tx1"/>
                </a:solidFill>
                <a:effectLst/>
                <a:latin typeface="+mn-lt"/>
                <a:ea typeface="+mn-ea"/>
                <a:cs typeface="+mn-cs"/>
              </a:rPr>
              <a:t>, z </a:t>
            </a:r>
            <a:r>
              <a:rPr lang="en-US" sz="1200" kern="1200" dirty="0" err="1">
                <a:solidFill>
                  <a:schemeClr val="tx1"/>
                </a:solidFill>
                <a:effectLst/>
                <a:latin typeface="+mn-lt"/>
                <a:ea typeface="+mn-ea"/>
                <a:cs typeface="+mn-cs"/>
              </a:rPr>
              <a:t>inženýringu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formujícího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metodu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jak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předejít</a:t>
            </a:r>
            <a:r>
              <a:rPr lang="en-US" sz="1200" kern="1200" dirty="0">
                <a:solidFill>
                  <a:schemeClr val="tx1"/>
                </a:solidFill>
                <a:effectLst/>
                <a:latin typeface="+mn-lt"/>
                <a:ea typeface="+mn-ea"/>
                <a:cs typeface="+mn-cs"/>
              </a:rPr>
              <a:t>, z </a:t>
            </a:r>
            <a:r>
              <a:rPr lang="en-US" sz="1200" kern="1200" dirty="0" err="1">
                <a:solidFill>
                  <a:schemeClr val="tx1"/>
                </a:solidFill>
                <a:effectLst/>
                <a:latin typeface="+mn-lt"/>
                <a:ea typeface="+mn-ea"/>
                <a:cs typeface="+mn-cs"/>
              </a:rPr>
              <a:t>politologie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přinášející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kontext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jak</a:t>
            </a:r>
            <a:r>
              <a:rPr lang="en-US" sz="1200" kern="1200" dirty="0">
                <a:solidFill>
                  <a:schemeClr val="tx1"/>
                </a:solidFill>
                <a:effectLst/>
                <a:latin typeface="+mn-lt"/>
                <a:ea typeface="+mn-ea"/>
                <a:cs typeface="+mn-cs"/>
              </a:rPr>
              <a:t> ji </a:t>
            </a:r>
            <a:r>
              <a:rPr lang="en-US" sz="1200" kern="1200" dirty="0" err="1">
                <a:solidFill>
                  <a:schemeClr val="tx1"/>
                </a:solidFill>
                <a:effectLst/>
                <a:latin typeface="+mn-lt"/>
                <a:ea typeface="+mn-ea"/>
                <a:cs typeface="+mn-cs"/>
              </a:rPr>
              <a:t>využít</a:t>
            </a:r>
            <a:r>
              <a:rPr lang="en-US" sz="1200" kern="1200" dirty="0">
                <a:solidFill>
                  <a:schemeClr val="tx1"/>
                </a:solidFill>
                <a:effectLst/>
                <a:latin typeface="+mn-lt"/>
                <a:ea typeface="+mn-ea"/>
                <a:cs typeface="+mn-cs"/>
              </a:rPr>
              <a:t> v </a:t>
            </a:r>
            <a:r>
              <a:rPr lang="en-US" sz="1200" kern="1200" dirty="0" err="1">
                <a:solidFill>
                  <a:schemeClr val="tx1"/>
                </a:solidFill>
                <a:effectLst/>
                <a:latin typeface="+mn-lt"/>
                <a:ea typeface="+mn-ea"/>
                <a:cs typeface="+mn-cs"/>
              </a:rPr>
              <a:t>zahraniční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politice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státu</a:t>
            </a:r>
            <a:r>
              <a:rPr lang="en-US" sz="1200" kern="1200" dirty="0">
                <a:solidFill>
                  <a:schemeClr val="tx1"/>
                </a:solidFill>
                <a:effectLst/>
                <a:latin typeface="+mn-lt"/>
                <a:ea typeface="+mn-ea"/>
                <a:cs typeface="+mn-cs"/>
              </a:rPr>
              <a:t>, z </a:t>
            </a:r>
            <a:r>
              <a:rPr lang="en-US" sz="1200" kern="1200" dirty="0" err="1">
                <a:solidFill>
                  <a:schemeClr val="tx1"/>
                </a:solidFill>
                <a:effectLst/>
                <a:latin typeface="+mn-lt"/>
                <a:ea typeface="+mn-ea"/>
                <a:cs typeface="+mn-cs"/>
              </a:rPr>
              <a:t>mezinárodního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práva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jak</a:t>
            </a:r>
            <a:r>
              <a:rPr lang="en-US" sz="1200" kern="1200" dirty="0">
                <a:solidFill>
                  <a:schemeClr val="tx1"/>
                </a:solidFill>
                <a:effectLst/>
                <a:latin typeface="+mn-lt"/>
                <a:ea typeface="+mn-ea"/>
                <a:cs typeface="+mn-cs"/>
              </a:rPr>
              <a:t> ji </a:t>
            </a:r>
            <a:r>
              <a:rPr lang="en-US" sz="1200" kern="1200" dirty="0" err="1">
                <a:solidFill>
                  <a:schemeClr val="tx1"/>
                </a:solidFill>
                <a:effectLst/>
                <a:latin typeface="+mn-lt"/>
                <a:ea typeface="+mn-ea"/>
                <a:cs typeface="+mn-cs"/>
              </a:rPr>
              <a:t>zasadit</a:t>
            </a:r>
            <a:r>
              <a:rPr lang="en-US" sz="1200" kern="1200" dirty="0">
                <a:solidFill>
                  <a:schemeClr val="tx1"/>
                </a:solidFill>
                <a:effectLst/>
                <a:latin typeface="+mn-lt"/>
                <a:ea typeface="+mn-ea"/>
                <a:cs typeface="+mn-cs"/>
              </a:rPr>
              <a:t> do </a:t>
            </a:r>
            <a:r>
              <a:rPr lang="en-US" sz="1200" kern="1200" dirty="0" err="1">
                <a:solidFill>
                  <a:schemeClr val="tx1"/>
                </a:solidFill>
                <a:effectLst/>
                <a:latin typeface="+mn-lt"/>
                <a:ea typeface="+mn-ea"/>
                <a:cs typeface="+mn-cs"/>
              </a:rPr>
              <a:t>kontextu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současného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světového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řádu</a:t>
            </a:r>
            <a:r>
              <a:rPr lang="en-US" sz="1200" kern="1200" dirty="0">
                <a:solidFill>
                  <a:schemeClr val="tx1"/>
                </a:solidFill>
                <a:effectLst/>
                <a:latin typeface="+mn-lt"/>
                <a:ea typeface="+mn-ea"/>
                <a:cs typeface="+mn-cs"/>
              </a:rPr>
              <a:t>, z </a:t>
            </a:r>
            <a:r>
              <a:rPr lang="en-US" sz="1200" kern="1200" dirty="0" err="1">
                <a:solidFill>
                  <a:schemeClr val="tx1"/>
                </a:solidFill>
                <a:effectLst/>
                <a:latin typeface="+mn-lt"/>
                <a:ea typeface="+mn-ea"/>
                <a:cs typeface="+mn-cs"/>
              </a:rPr>
              <a:t>ekonomie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jak</a:t>
            </a:r>
            <a:r>
              <a:rPr lang="en-US" sz="1200" kern="1200" dirty="0">
                <a:solidFill>
                  <a:schemeClr val="tx1"/>
                </a:solidFill>
                <a:effectLst/>
                <a:latin typeface="+mn-lt"/>
                <a:ea typeface="+mn-ea"/>
                <a:cs typeface="+mn-cs"/>
              </a:rPr>
              <a:t> ji </a:t>
            </a:r>
            <a:r>
              <a:rPr lang="en-US" sz="1200" kern="1200" dirty="0" err="1">
                <a:solidFill>
                  <a:schemeClr val="tx1"/>
                </a:solidFill>
                <a:effectLst/>
                <a:latin typeface="+mn-lt"/>
                <a:ea typeface="+mn-ea"/>
                <a:cs typeface="+mn-cs"/>
              </a:rPr>
              <a:t>přetavit</a:t>
            </a:r>
            <a:r>
              <a:rPr lang="en-US" sz="1200" kern="1200" dirty="0">
                <a:solidFill>
                  <a:schemeClr val="tx1"/>
                </a:solidFill>
                <a:effectLst/>
                <a:latin typeface="+mn-lt"/>
                <a:ea typeface="+mn-ea"/>
                <a:cs typeface="+mn-cs"/>
              </a:rPr>
              <a:t> v </a:t>
            </a:r>
            <a:r>
              <a:rPr lang="en-US" sz="1200" kern="1200" dirty="0" err="1">
                <a:solidFill>
                  <a:schemeClr val="tx1"/>
                </a:solidFill>
                <a:effectLst/>
                <a:latin typeface="+mn-lt"/>
                <a:ea typeface="+mn-ea"/>
                <a:cs typeface="+mn-cs"/>
              </a:rPr>
              <a:t>byznys</a:t>
            </a:r>
            <a:r>
              <a:rPr lang="en-US" sz="1200" kern="1200" dirty="0">
                <a:solidFill>
                  <a:schemeClr val="tx1"/>
                </a:solidFill>
                <a:effectLst/>
                <a:latin typeface="+mn-lt"/>
                <a:ea typeface="+mn-ea"/>
                <a:cs typeface="+mn-cs"/>
              </a:rPr>
              <a:t> a to </a:t>
            </a:r>
            <a:r>
              <a:rPr lang="en-US" sz="1200" kern="1200" dirty="0" err="1">
                <a:solidFill>
                  <a:schemeClr val="tx1"/>
                </a:solidFill>
                <a:effectLst/>
                <a:latin typeface="+mn-lt"/>
                <a:ea typeface="+mn-ea"/>
                <a:cs typeface="+mn-cs"/>
              </a:rPr>
              <a:t>vše</a:t>
            </a:r>
            <a:r>
              <a:rPr lang="en-US" sz="1200" kern="1200" dirty="0">
                <a:solidFill>
                  <a:schemeClr val="tx1"/>
                </a:solidFill>
                <a:effectLst/>
                <a:latin typeface="+mn-lt"/>
                <a:ea typeface="+mn-ea"/>
                <a:cs typeface="+mn-cs"/>
              </a:rPr>
              <a:t> v </a:t>
            </a:r>
            <a:r>
              <a:rPr lang="en-US" sz="1200" kern="1200" dirty="0" err="1">
                <a:solidFill>
                  <a:schemeClr val="tx1"/>
                </a:solidFill>
                <a:effectLst/>
                <a:latin typeface="+mn-lt"/>
                <a:ea typeface="+mn-ea"/>
                <a:cs typeface="+mn-cs"/>
              </a:rPr>
              <a:t>kontextu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veřejného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zájmu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zodpovědné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globální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politiky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národního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státu</a:t>
            </a:r>
            <a:r>
              <a:rPr lang="en-US" sz="1200" kern="1200" dirty="0">
                <a:solidFill>
                  <a:schemeClr val="tx1"/>
                </a:solidFill>
                <a:effectLst/>
                <a:latin typeface="+mn-lt"/>
                <a:ea typeface="+mn-ea"/>
                <a:cs typeface="+mn-cs"/>
              </a:rPr>
              <a:t>.</a:t>
            </a:r>
            <a:endParaRPr lang="cs-CZ" sz="1200" kern="1200" dirty="0">
              <a:solidFill>
                <a:schemeClr val="tx1"/>
              </a:solidFill>
              <a:effectLst/>
              <a:latin typeface="+mn-lt"/>
              <a:ea typeface="+mn-ea"/>
              <a:cs typeface="+mn-cs"/>
            </a:endParaRPr>
          </a:p>
          <a:p>
            <a:endParaRPr lang="cs-CZ" sz="120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kinetický </a:t>
            </a:r>
            <a:r>
              <a:rPr lang="cs-CZ" sz="1200" b="0" i="0" kern="1200" dirty="0" err="1">
                <a:solidFill>
                  <a:schemeClr val="tx1"/>
                </a:solidFill>
                <a:effectLst/>
                <a:latin typeface="+mn-lt"/>
                <a:ea typeface="+mn-ea"/>
                <a:cs typeface="+mn-cs"/>
              </a:rPr>
              <a:t>impaktor</a:t>
            </a:r>
            <a:r>
              <a:rPr lang="cs-CZ" sz="1200" b="0" i="0" kern="120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Kinetic impaction involves sending one or more large, high-speed spacecraft into the path of an approaching near-earth object. </a:t>
            </a:r>
            <a:endParaRPr lang="cs-CZ" sz="1200" b="0" i="0" kern="1200" dirty="0">
              <a:solidFill>
                <a:schemeClr val="tx1"/>
              </a:solidFill>
              <a:effectLst/>
              <a:latin typeface="+mn-lt"/>
              <a:ea typeface="+mn-ea"/>
              <a:cs typeface="+mn-cs"/>
            </a:endParaRPr>
          </a:p>
          <a:p>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gravitační traktor není vůbec nutné, aby sonda na povrch asteroidu dosedla. Pokud by se totiž nacházela v jeho těsné blízkosti po dostatečně dlouhou dobu, stačil by i její mírný gravitační tah na změnu dráhy kosmického tělesa. Vědci spočítali, že v případě 200 metrů velkého asteroidu by kosmická loď o hmotnosti 20 tun "visící" pouhých 50 metrů nad jeho povrchem změnila během jediného roku rychlost asteroidu natolik, aby se naší Zemi vyhnul.</a:t>
            </a:r>
          </a:p>
          <a:p>
            <a:r>
              <a:rPr lang="cs-CZ" sz="1200" b="0" i="0" kern="1200" dirty="0">
                <a:solidFill>
                  <a:schemeClr val="tx1"/>
                </a:solidFill>
                <a:effectLst/>
                <a:latin typeface="+mn-lt"/>
                <a:ea typeface="+mn-ea"/>
                <a:cs typeface="+mn-cs"/>
              </a:rPr>
              <a:t>, </a:t>
            </a:r>
          </a:p>
          <a:p>
            <a:r>
              <a:rPr lang="cs-CZ" sz="1200" b="0" i="0" kern="1200" dirty="0">
                <a:solidFill>
                  <a:schemeClr val="tx1"/>
                </a:solidFill>
                <a:effectLst/>
                <a:latin typeface="+mn-lt"/>
                <a:ea typeface="+mn-ea"/>
                <a:cs typeface="+mn-cs"/>
              </a:rPr>
              <a:t>lasery - Při použití této metody se paprsek laseru namíří přímo na povrch asteroidu. Z něj se vlivem vysoké teploty odpařují částice, které se pohybují směrem od asteroidu, a vytváří tak slabý reaktivní pohon. Ten ho pak tlačí.</a:t>
            </a:r>
          </a:p>
          <a:p>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jaderné odklonění pomocí jaderných hlavic</a:t>
            </a:r>
            <a:endParaRPr lang="en-US" dirty="0"/>
          </a:p>
          <a:p>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10</a:t>
            </a:fld>
            <a:endParaRPr lang="en-US"/>
          </a:p>
        </p:txBody>
      </p:sp>
    </p:spTree>
    <p:extLst>
      <p:ext uri="{BB962C8B-B14F-4D97-AF65-F5344CB8AC3E}">
        <p14:creationId xmlns:p14="http://schemas.microsoft.com/office/powerpoint/2010/main" val="3430754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Pomocí těchto laserů je možné studovat účinky záření pro simulaci meteorů, LIBS pomocí výzkumných družic, fyzikální působení laserů určených pro případný odklon/urychlení až destrukci těles o modelové velikosti až 10 mm (kosmické smetí) a tedy určit potřebné škálování pro odklonění/urychlení těles o daných rozměrech a extrapolaci parametrů potřebných pro lasery schopné působit na větší objekty</a:t>
            </a:r>
          </a:p>
          <a:p>
            <a:endParaRPr lang="cs-CZ"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11</a:t>
            </a:fld>
            <a:endParaRPr lang="en-US"/>
          </a:p>
        </p:txBody>
      </p:sp>
    </p:spTree>
    <p:extLst>
      <p:ext uri="{BB962C8B-B14F-4D97-AF65-F5344CB8AC3E}">
        <p14:creationId xmlns:p14="http://schemas.microsoft.com/office/powerpoint/2010/main" val="1662952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cs-CZ"/>
              <a:t>Kliknutím lze upravit styl.</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E4E5919-6181-4CB9-8665-3ED2FD8BF2CE}" type="datetime1">
              <a:rPr lang="en-US" smtClean="0"/>
              <a:t>1/10/2019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962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FA249C1D-E61E-4B14-8B83-AD05CE5E1B7F}" type="datetime1">
              <a:rPr lang="en-US" smtClean="0"/>
              <a:t>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101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ázev a popisek">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cs-CZ"/>
              <a:t>Kliknutím lze upravit styl.</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C094746-EE0F-48DF-BC28-595302199C4B}" type="datetime1">
              <a:rPr lang="en-US" smtClean="0"/>
              <a:t>1/10/2019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9710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ce s popiskem">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cs-CZ"/>
              <a:t>Kliknutím lze upravit styl.</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C4C74F5-F1A8-4D3C-A3CC-887D24C08589}" type="datetime1">
              <a:rPr lang="en-US" smtClean="0"/>
              <a:t>1/10/2019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36352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Jmenovka">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cs-CZ"/>
              <a:t>Kliknutím lze upravit styl.</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DC120B4-A76B-409A-8963-DEF5E380F16D}" type="datetime1">
              <a:rPr lang="en-US" smtClean="0"/>
              <a:t>1/10/2019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5398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cs-CZ"/>
              <a:t>Kliknutím lze upravit styl.</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55E0B656-E0CC-4F1B-BDF9-3DAF9BEEFF0B}" type="datetime1">
              <a:rPr lang="en-US" smtClean="0"/>
              <a:t>1/10/2019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8128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cs-CZ"/>
              <a:t>Kliknutím lze upravit styl.</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FC50D611-4B12-4075-982D-12D6292FE7B2}" type="datetime1">
              <a:rPr lang="en-US" smtClean="0"/>
              <a:t>1/10/2019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2889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7A64B30-D9D7-47E6-B674-AAB8D1C76ED2}" type="datetime1">
              <a:rPr lang="en-US" smtClean="0"/>
              <a:t>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5330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286DD6A-30F1-40E5-B3E9-B8419B79AB7A}" type="datetime1">
              <a:rPr lang="en-US" smtClean="0"/>
              <a:t>1/10/2019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689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7543BDF-BBBE-48D8-8E8C-079C372A4D9F}" type="datetime1">
              <a:rPr lang="en-US" smtClean="0"/>
              <a:t>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846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cs-CZ"/>
              <a:t>Kliknutím lze upravit styl.</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CC7B7E6-D3B0-4E90-8C62-3DC1F2617D7A}" type="datetime1">
              <a:rPr lang="en-US" smtClean="0"/>
              <a:t>1/10/2019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49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5CCCCB1-A800-4DE6-9524-B02214CDF51D}" type="datetime1">
              <a:rPr lang="en-US" smtClean="0"/>
              <a:t>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293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cs-CZ"/>
              <a:t>Kliknutím lze upravit styl.</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85800" y="3132666"/>
            <a:ext cx="5311775" cy="308601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3132666"/>
            <a:ext cx="5334000" cy="308601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A83C521-F58D-44BF-8C45-4E3E69D8075D}" type="datetime1">
              <a:rPr lang="en-US" smtClean="0"/>
              <a:t>1/10/2019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3311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AD2A9FF4-B185-484E-9DE0-0A8904337D9A}" type="datetime1">
              <a:rPr lang="en-US" smtClean="0"/>
              <a:t>1/10/2019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1059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FA428-9B2C-4511-AEEA-5EE5EE36A32F}" type="datetime1">
              <a:rPr lang="en-US" smtClean="0"/>
              <a:t>1/10/2019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2357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cs-CZ"/>
              <a:t>Kliknutím lze upravit styl.</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C810108B-898D-43D8-9602-19C9DAB12AE0}" type="datetime1">
              <a:rPr lang="en-US" smtClean="0"/>
              <a:t>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22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3697B3EE-42A2-4F40-98D9-67107871FB69}" type="datetime1">
              <a:rPr lang="en-US" smtClean="0"/>
              <a:t>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5428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8CEB303-3A46-490F-B56F-84D58692E170}" type="datetime1">
              <a:rPr lang="en-US" smtClean="0"/>
              <a:t>1/10/2019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09161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56.png"/><Relationship Id="rId3" Type="http://schemas.openxmlformats.org/officeDocument/2006/relationships/image" Target="../media/image34.jpeg"/><Relationship Id="rId21" Type="http://schemas.openxmlformats.org/officeDocument/2006/relationships/image" Target="../media/image51.png"/><Relationship Id="rId34" Type="http://schemas.openxmlformats.org/officeDocument/2006/relationships/image" Target="../media/image64.jpeg"/><Relationship Id="rId7" Type="http://schemas.openxmlformats.org/officeDocument/2006/relationships/image" Target="../media/image38.jpe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5.jpeg"/><Relationship Id="rId33" Type="http://schemas.openxmlformats.org/officeDocument/2006/relationships/image" Target="../media/image63.jpeg"/><Relationship Id="rId2" Type="http://schemas.openxmlformats.org/officeDocument/2006/relationships/image" Target="../media/image33.png"/><Relationship Id="rId16" Type="http://schemas.openxmlformats.org/officeDocument/2006/relationships/image" Target="../media/image47.png"/><Relationship Id="rId20" Type="http://schemas.microsoft.com/office/2007/relationships/hdphoto" Target="../media/hdphoto1.wdp"/><Relationship Id="rId29"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image" Target="../media/image42.png"/><Relationship Id="rId24" Type="http://schemas.openxmlformats.org/officeDocument/2006/relationships/image" Target="../media/image54.jpeg"/><Relationship Id="rId32" Type="http://schemas.openxmlformats.org/officeDocument/2006/relationships/image" Target="../media/image62.png"/><Relationship Id="rId37" Type="http://schemas.openxmlformats.org/officeDocument/2006/relationships/image" Target="../media/image67.jpeg"/><Relationship Id="rId5" Type="http://schemas.openxmlformats.org/officeDocument/2006/relationships/image" Target="../media/image36.jpeg"/><Relationship Id="rId15" Type="http://schemas.openxmlformats.org/officeDocument/2006/relationships/image" Target="../media/image46.png"/><Relationship Id="rId23" Type="http://schemas.openxmlformats.org/officeDocument/2006/relationships/image" Target="../media/image53.jpeg"/><Relationship Id="rId28" Type="http://schemas.openxmlformats.org/officeDocument/2006/relationships/image" Target="../media/image58.png"/><Relationship Id="rId36" Type="http://schemas.openxmlformats.org/officeDocument/2006/relationships/image" Target="../media/image66.png"/><Relationship Id="rId10" Type="http://schemas.openxmlformats.org/officeDocument/2006/relationships/image" Target="../media/image41.png"/><Relationship Id="rId19" Type="http://schemas.openxmlformats.org/officeDocument/2006/relationships/image" Target="../media/image50.png"/><Relationship Id="rId31" Type="http://schemas.openxmlformats.org/officeDocument/2006/relationships/image" Target="../media/image61.jpeg"/><Relationship Id="rId4" Type="http://schemas.openxmlformats.org/officeDocument/2006/relationships/image" Target="../media/image35.jpe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2.png"/><Relationship Id="rId27" Type="http://schemas.openxmlformats.org/officeDocument/2006/relationships/image" Target="../media/image57.jpeg"/><Relationship Id="rId30" Type="http://schemas.openxmlformats.org/officeDocument/2006/relationships/image" Target="../media/image60.jpeg"/><Relationship Id="rId35" Type="http://schemas.openxmlformats.org/officeDocument/2006/relationships/image" Target="../media/image6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84E451-5B63-4AA6-A1B2-1C03CB8C1C06}"/>
              </a:ext>
            </a:extLst>
          </p:cNvPr>
          <p:cNvSpPr>
            <a:spLocks noGrp="1"/>
          </p:cNvSpPr>
          <p:nvPr>
            <p:ph type="ctrTitle"/>
          </p:nvPr>
        </p:nvSpPr>
        <p:spPr>
          <a:xfrm>
            <a:off x="1371600" y="1909423"/>
            <a:ext cx="9448800" cy="1825096"/>
          </a:xfrm>
        </p:spPr>
        <p:txBody>
          <a:bodyPr>
            <a:normAutofit fontScale="90000"/>
          </a:bodyPr>
          <a:lstStyle/>
          <a:p>
            <a:pPr algn="ctr"/>
            <a:r>
              <a:rPr lang="cs-CZ" dirty="0"/>
              <a:t>Výzkum prvkového složení meziplanetární hmoty</a:t>
            </a:r>
            <a:endParaRPr lang="en-US" dirty="0"/>
          </a:p>
        </p:txBody>
      </p:sp>
      <p:sp>
        <p:nvSpPr>
          <p:cNvPr id="3" name="Podnadpis 2">
            <a:extLst>
              <a:ext uri="{FF2B5EF4-FFF2-40B4-BE49-F238E27FC236}">
                <a16:creationId xmlns:a16="http://schemas.microsoft.com/office/drawing/2014/main" id="{CD22132C-A0A3-4FA0-8593-2422CF50F1AB}"/>
              </a:ext>
            </a:extLst>
          </p:cNvPr>
          <p:cNvSpPr>
            <a:spLocks noGrp="1"/>
          </p:cNvSpPr>
          <p:nvPr>
            <p:ph type="subTitle" idx="1"/>
          </p:nvPr>
        </p:nvSpPr>
        <p:spPr>
          <a:xfrm>
            <a:off x="1371600" y="4108174"/>
            <a:ext cx="9448800" cy="726661"/>
          </a:xfrm>
        </p:spPr>
        <p:txBody>
          <a:bodyPr>
            <a:normAutofit fontScale="92500" lnSpcReduction="10000"/>
          </a:bodyPr>
          <a:lstStyle/>
          <a:p>
            <a:pPr algn="ctr"/>
            <a:r>
              <a:rPr lang="cs-CZ" dirty="0"/>
              <a:t>Anna Křivková</a:t>
            </a:r>
          </a:p>
          <a:p>
            <a:pPr algn="ctr"/>
            <a:r>
              <a:rPr lang="cs-CZ" dirty="0"/>
              <a:t>Vedoucí: </a:t>
            </a:r>
            <a:r>
              <a:rPr lang="de-DE" dirty="0"/>
              <a:t>RND</a:t>
            </a:r>
            <a:r>
              <a:rPr lang="cs-CZ" dirty="0"/>
              <a:t>r</a:t>
            </a:r>
            <a:r>
              <a:rPr lang="de-DE" dirty="0"/>
              <a:t>. Martin </a:t>
            </a:r>
            <a:r>
              <a:rPr lang="de-DE" dirty="0" err="1"/>
              <a:t>Ferus</a:t>
            </a:r>
            <a:r>
              <a:rPr lang="de-DE" dirty="0"/>
              <a:t>, </a:t>
            </a:r>
            <a:r>
              <a:rPr lang="de-DE" dirty="0" err="1"/>
              <a:t>Ph.D</a:t>
            </a:r>
            <a:r>
              <a:rPr lang="de-DE" dirty="0"/>
              <a:t>.</a:t>
            </a:r>
            <a:endParaRPr lang="cs-CZ" dirty="0"/>
          </a:p>
          <a:p>
            <a:endParaRPr lang="cs-CZ" dirty="0"/>
          </a:p>
          <a:p>
            <a:endParaRPr lang="en-US" dirty="0"/>
          </a:p>
        </p:txBody>
      </p:sp>
    </p:spTree>
    <p:extLst>
      <p:ext uri="{BB962C8B-B14F-4D97-AF65-F5344CB8AC3E}">
        <p14:creationId xmlns:p14="http://schemas.microsoft.com/office/powerpoint/2010/main" val="268888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1B30CC-39D0-48E1-9837-D3BF48CC29F4}"/>
              </a:ext>
            </a:extLst>
          </p:cNvPr>
          <p:cNvSpPr>
            <a:spLocks noGrp="1"/>
          </p:cNvSpPr>
          <p:nvPr>
            <p:ph type="title"/>
          </p:nvPr>
        </p:nvSpPr>
        <p:spPr>
          <a:xfrm>
            <a:off x="3306417" y="374988"/>
            <a:ext cx="8610600" cy="1293028"/>
          </a:xfrm>
        </p:spPr>
        <p:txBody>
          <a:bodyPr/>
          <a:lstStyle/>
          <a:p>
            <a:r>
              <a:rPr lang="cs-CZ" dirty="0"/>
              <a:t>Výzkumný úkol</a:t>
            </a:r>
            <a:endParaRPr lang="en-US" dirty="0"/>
          </a:p>
        </p:txBody>
      </p:sp>
      <p:sp>
        <p:nvSpPr>
          <p:cNvPr id="3" name="Zástupný symbol pro obsah 2">
            <a:extLst>
              <a:ext uri="{FF2B5EF4-FFF2-40B4-BE49-F238E27FC236}">
                <a16:creationId xmlns:a16="http://schemas.microsoft.com/office/drawing/2014/main" id="{71922CCB-9103-4D7B-9697-7570C0486E08}"/>
              </a:ext>
            </a:extLst>
          </p:cNvPr>
          <p:cNvSpPr>
            <a:spLocks noGrp="1"/>
          </p:cNvSpPr>
          <p:nvPr>
            <p:ph idx="1"/>
          </p:nvPr>
        </p:nvSpPr>
        <p:spPr>
          <a:xfrm>
            <a:off x="685799" y="1812373"/>
            <a:ext cx="10820400" cy="4024125"/>
          </a:xfrm>
        </p:spPr>
        <p:txBody>
          <a:bodyPr/>
          <a:lstStyle/>
          <a:p>
            <a:r>
              <a:rPr lang="cs-CZ" dirty="0"/>
              <a:t>Projekt na TA </a:t>
            </a:r>
            <a:r>
              <a:rPr lang="cs-CZ" dirty="0" err="1"/>
              <a:t>ČRu</a:t>
            </a:r>
            <a:r>
              <a:rPr lang="cs-CZ" dirty="0"/>
              <a:t>: „</a:t>
            </a:r>
            <a:r>
              <a:rPr lang="cs-CZ" i="1" dirty="0"/>
              <a:t>Multidisciplinární analýza obrany planety před asteroidy 			jako klíčové národní politiky zajišťující mírový rozvoj a 				prosperitu lidstva na Zemi i ve vesmíru“ </a:t>
            </a:r>
            <a:r>
              <a:rPr lang="cs-CZ" sz="1400" i="1" dirty="0"/>
              <a:t>(Nikola Schmidt)</a:t>
            </a:r>
          </a:p>
          <a:p>
            <a:endParaRPr lang="cs-CZ" sz="3200" i="1" dirty="0"/>
          </a:p>
          <a:p>
            <a:endParaRPr lang="cs-CZ" i="1" dirty="0"/>
          </a:p>
        </p:txBody>
      </p:sp>
      <p:sp>
        <p:nvSpPr>
          <p:cNvPr id="4" name="Zástupný symbol pro číslo snímku 3">
            <a:extLst>
              <a:ext uri="{FF2B5EF4-FFF2-40B4-BE49-F238E27FC236}">
                <a16:creationId xmlns:a16="http://schemas.microsoft.com/office/drawing/2014/main" id="{C706AE7B-74F2-49AC-B938-877F8A9F45A0}"/>
              </a:ext>
            </a:extLst>
          </p:cNvPr>
          <p:cNvSpPr>
            <a:spLocks noGrp="1"/>
          </p:cNvSpPr>
          <p:nvPr>
            <p:ph type="sldNum" sz="quarter" idx="12"/>
          </p:nvPr>
        </p:nvSpPr>
        <p:spPr>
          <a:xfrm>
            <a:off x="8763000" y="6355844"/>
            <a:ext cx="2743200" cy="365125"/>
          </a:xfrm>
        </p:spPr>
        <p:txBody>
          <a:bodyPr/>
          <a:lstStyle/>
          <a:p>
            <a:fld id="{6D22F896-40B5-4ADD-8801-0D06FADFA095}" type="slidenum">
              <a:rPr lang="en-US" sz="2000" smtClean="0"/>
              <a:t>10</a:t>
            </a:fld>
            <a:endParaRPr lang="en-US" sz="2000" dirty="0"/>
          </a:p>
        </p:txBody>
      </p:sp>
      <p:pic>
        <p:nvPicPr>
          <p:cNvPr id="3078" name="Picture 6" descr="https://cdn4.vectorstock.com/i/1000x1000/54/88/whatever-guy-meme-face-for-any-design-vector-10965488.jpg">
            <a:extLst>
              <a:ext uri="{FF2B5EF4-FFF2-40B4-BE49-F238E27FC236}">
                <a16:creationId xmlns:a16="http://schemas.microsoft.com/office/drawing/2014/main" id="{76D6F5CD-93FA-43CF-8E8D-FDED88CE72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493"/>
          <a:stretch/>
        </p:blipFill>
        <p:spPr bwMode="auto">
          <a:xfrm>
            <a:off x="3134139" y="2950507"/>
            <a:ext cx="5105399" cy="340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224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5BAF59-29FD-4FB5-B4F2-789DE3503A25}"/>
              </a:ext>
            </a:extLst>
          </p:cNvPr>
          <p:cNvSpPr>
            <a:spLocks noGrp="1"/>
          </p:cNvSpPr>
          <p:nvPr>
            <p:ph type="title"/>
          </p:nvPr>
        </p:nvSpPr>
        <p:spPr>
          <a:xfrm>
            <a:off x="2988365" y="-7199"/>
            <a:ext cx="8610600" cy="1293028"/>
          </a:xfrm>
        </p:spPr>
        <p:txBody>
          <a:bodyPr/>
          <a:lstStyle/>
          <a:p>
            <a:r>
              <a:rPr lang="cs-CZ" dirty="0"/>
              <a:t>Výzkumný úkol - cíle</a:t>
            </a:r>
            <a:endParaRPr lang="en-US" dirty="0"/>
          </a:p>
        </p:txBody>
      </p:sp>
      <p:graphicFrame>
        <p:nvGraphicFramePr>
          <p:cNvPr id="6" name="Zástupný symbol pro obsah 5">
            <a:extLst>
              <a:ext uri="{FF2B5EF4-FFF2-40B4-BE49-F238E27FC236}">
                <a16:creationId xmlns:a16="http://schemas.microsoft.com/office/drawing/2014/main" id="{CD201728-BEA3-49E8-9302-D545D26A3AFC}"/>
              </a:ext>
            </a:extLst>
          </p:cNvPr>
          <p:cNvGraphicFramePr>
            <a:graphicFrameLocks noGrp="1"/>
          </p:cNvGraphicFramePr>
          <p:nvPr>
            <p:ph idx="1"/>
            <p:extLst>
              <p:ext uri="{D42A27DB-BD31-4B8C-83A1-F6EECF244321}">
                <p14:modId xmlns:p14="http://schemas.microsoft.com/office/powerpoint/2010/main" val="2627658451"/>
              </p:ext>
            </p:extLst>
          </p:nvPr>
        </p:nvGraphicFramePr>
        <p:xfrm>
          <a:off x="685799" y="2193925"/>
          <a:ext cx="11058939" cy="4312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ástupný symbol pro číslo snímku 3">
            <a:extLst>
              <a:ext uri="{FF2B5EF4-FFF2-40B4-BE49-F238E27FC236}">
                <a16:creationId xmlns:a16="http://schemas.microsoft.com/office/drawing/2014/main" id="{CFF782F6-D31F-4171-AA19-4B933CB0AC17}"/>
              </a:ext>
            </a:extLst>
          </p:cNvPr>
          <p:cNvSpPr>
            <a:spLocks noGrp="1"/>
          </p:cNvSpPr>
          <p:nvPr>
            <p:ph type="sldNum" sz="quarter" idx="12"/>
          </p:nvPr>
        </p:nvSpPr>
        <p:spPr>
          <a:xfrm>
            <a:off x="8763000" y="6355844"/>
            <a:ext cx="2743200" cy="365125"/>
          </a:xfrm>
        </p:spPr>
        <p:txBody>
          <a:bodyPr/>
          <a:lstStyle/>
          <a:p>
            <a:fld id="{6D22F896-40B5-4ADD-8801-0D06FADFA095}" type="slidenum">
              <a:rPr lang="en-US" sz="2000" smtClean="0"/>
              <a:t>11</a:t>
            </a:fld>
            <a:endParaRPr lang="en-US" sz="2000" dirty="0"/>
          </a:p>
        </p:txBody>
      </p:sp>
      <p:sp>
        <p:nvSpPr>
          <p:cNvPr id="5" name="TextovéPole 4">
            <a:extLst>
              <a:ext uri="{FF2B5EF4-FFF2-40B4-BE49-F238E27FC236}">
                <a16:creationId xmlns:a16="http://schemas.microsoft.com/office/drawing/2014/main" id="{EBBABD91-8C07-4063-8F5D-8CD9B0C1BBE4}"/>
              </a:ext>
            </a:extLst>
          </p:cNvPr>
          <p:cNvSpPr txBox="1"/>
          <p:nvPr/>
        </p:nvSpPr>
        <p:spPr>
          <a:xfrm>
            <a:off x="2310427" y="1108362"/>
            <a:ext cx="9434312" cy="830997"/>
          </a:xfrm>
          <a:prstGeom prst="rect">
            <a:avLst/>
          </a:prstGeom>
          <a:noFill/>
        </p:spPr>
        <p:txBody>
          <a:bodyPr wrap="square" rtlCol="0">
            <a:spAutoFit/>
          </a:bodyPr>
          <a:lstStyle/>
          <a:p>
            <a:r>
              <a:rPr lang="en-US" sz="2400" i="1" dirty="0" err="1"/>
              <a:t>Výkonové</a:t>
            </a:r>
            <a:r>
              <a:rPr lang="en-US" sz="2400" i="1" dirty="0"/>
              <a:t> </a:t>
            </a:r>
            <a:r>
              <a:rPr lang="en-US" sz="2400" i="1" dirty="0" err="1"/>
              <a:t>lasery</a:t>
            </a:r>
            <a:r>
              <a:rPr lang="en-US" sz="2400" i="1" dirty="0"/>
              <a:t> </a:t>
            </a:r>
            <a:r>
              <a:rPr lang="en-US" sz="2400" i="1" dirty="0" err="1"/>
              <a:t>ve</a:t>
            </a:r>
            <a:r>
              <a:rPr lang="en-US" sz="2400" i="1" dirty="0"/>
              <a:t> </a:t>
            </a:r>
            <a:r>
              <a:rPr lang="en-US" sz="2400" i="1" dirty="0" err="1"/>
              <a:t>výzkumu</a:t>
            </a:r>
            <a:r>
              <a:rPr lang="en-US" sz="2400" i="1" dirty="0"/>
              <a:t> </a:t>
            </a:r>
            <a:r>
              <a:rPr lang="en-US" sz="2400" i="1" dirty="0" err="1"/>
              <a:t>prvkového</a:t>
            </a:r>
            <a:r>
              <a:rPr lang="en-US" sz="2400" i="1" dirty="0"/>
              <a:t> </a:t>
            </a:r>
            <a:r>
              <a:rPr lang="cs-CZ" sz="2400" i="1" dirty="0"/>
              <a:t>složení</a:t>
            </a:r>
            <a:r>
              <a:rPr lang="en-US" sz="2400" i="1" dirty="0"/>
              <a:t> </a:t>
            </a:r>
            <a:r>
              <a:rPr lang="en-US" sz="2400" i="1" dirty="0" err="1"/>
              <a:t>meziplanetární</a:t>
            </a:r>
            <a:r>
              <a:rPr lang="en-US" sz="2400" i="1" dirty="0"/>
              <a:t> </a:t>
            </a:r>
            <a:r>
              <a:rPr lang="en-US" sz="2400" i="1" dirty="0" err="1"/>
              <a:t>hmoty</a:t>
            </a:r>
            <a:r>
              <a:rPr lang="en-US" sz="2400" i="1" dirty="0"/>
              <a:t> pro </a:t>
            </a:r>
            <a:r>
              <a:rPr lang="en-US" sz="2400" i="1" dirty="0" err="1"/>
              <a:t>aplikace</a:t>
            </a:r>
            <a:r>
              <a:rPr lang="en-US" sz="2400" i="1" dirty="0"/>
              <a:t> v </a:t>
            </a:r>
            <a:r>
              <a:rPr lang="en-US" sz="2400" i="1" dirty="0" err="1"/>
              <a:t>kosmonautice</a:t>
            </a:r>
            <a:r>
              <a:rPr lang="en-US" sz="2400" i="1" dirty="0"/>
              <a:t> a </a:t>
            </a:r>
            <a:r>
              <a:rPr lang="en-US" sz="2400" i="1" dirty="0" err="1"/>
              <a:t>astronomii</a:t>
            </a:r>
            <a:endParaRPr lang="en-US" sz="2400" i="1" dirty="0"/>
          </a:p>
        </p:txBody>
      </p:sp>
      <p:graphicFrame>
        <p:nvGraphicFramePr>
          <p:cNvPr id="7" name="Diagram 6">
            <a:extLst>
              <a:ext uri="{FF2B5EF4-FFF2-40B4-BE49-F238E27FC236}">
                <a16:creationId xmlns:a16="http://schemas.microsoft.com/office/drawing/2014/main" id="{8B012817-C926-4E10-9575-42D6DFA33544}"/>
              </a:ext>
            </a:extLst>
          </p:cNvPr>
          <p:cNvGraphicFramePr/>
          <p:nvPr>
            <p:extLst>
              <p:ext uri="{D42A27DB-BD31-4B8C-83A1-F6EECF244321}">
                <p14:modId xmlns:p14="http://schemas.microsoft.com/office/powerpoint/2010/main" val="2173462410"/>
              </p:ext>
            </p:extLst>
          </p:nvPr>
        </p:nvGraphicFramePr>
        <p:xfrm>
          <a:off x="4634947" y="5096520"/>
          <a:ext cx="3157331" cy="11905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Obdélník: se zakulacenými rohy 8">
            <a:extLst>
              <a:ext uri="{FF2B5EF4-FFF2-40B4-BE49-F238E27FC236}">
                <a16:creationId xmlns:a16="http://schemas.microsoft.com/office/drawing/2014/main" id="{9B2C4971-ED43-4729-8461-53112D93FB86}"/>
              </a:ext>
            </a:extLst>
          </p:cNvPr>
          <p:cNvSpPr/>
          <p:nvPr/>
        </p:nvSpPr>
        <p:spPr>
          <a:xfrm>
            <a:off x="4634947" y="4479235"/>
            <a:ext cx="2945296" cy="180780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ovéPole 7">
            <a:extLst>
              <a:ext uri="{FF2B5EF4-FFF2-40B4-BE49-F238E27FC236}">
                <a16:creationId xmlns:a16="http://schemas.microsoft.com/office/drawing/2014/main" id="{D99CE52E-8ACF-4CB5-82B8-A3A8B98C2C32}"/>
              </a:ext>
            </a:extLst>
          </p:cNvPr>
          <p:cNvSpPr txBox="1"/>
          <p:nvPr/>
        </p:nvSpPr>
        <p:spPr>
          <a:xfrm>
            <a:off x="4789003" y="4921473"/>
            <a:ext cx="2637183" cy="1015663"/>
          </a:xfrm>
          <a:prstGeom prst="rect">
            <a:avLst/>
          </a:prstGeom>
          <a:noFill/>
        </p:spPr>
        <p:txBody>
          <a:bodyPr wrap="square" rtlCol="0">
            <a:spAutoFit/>
          </a:bodyPr>
          <a:lstStyle/>
          <a:p>
            <a:pPr algn="ctr"/>
            <a:r>
              <a:rPr lang="cs-CZ" sz="2000" dirty="0">
                <a:solidFill>
                  <a:schemeClr val="bg1"/>
                </a:solidFill>
              </a:rPr>
              <a:t>Optimalizace parametrů laserového svazku</a:t>
            </a:r>
            <a:endParaRPr lang="en-US" sz="2000" dirty="0">
              <a:solidFill>
                <a:schemeClr val="bg1"/>
              </a:solidFill>
            </a:endParaRPr>
          </a:p>
        </p:txBody>
      </p:sp>
      <p:sp>
        <p:nvSpPr>
          <p:cNvPr id="10" name="Obdélník: se zakulacenými rohy 9">
            <a:extLst>
              <a:ext uri="{FF2B5EF4-FFF2-40B4-BE49-F238E27FC236}">
                <a16:creationId xmlns:a16="http://schemas.microsoft.com/office/drawing/2014/main" id="{8E48209A-9C64-42FB-9543-19873FB625A1}"/>
              </a:ext>
            </a:extLst>
          </p:cNvPr>
          <p:cNvSpPr/>
          <p:nvPr/>
        </p:nvSpPr>
        <p:spPr>
          <a:xfrm>
            <a:off x="8796130" y="4479235"/>
            <a:ext cx="2945296" cy="180780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ovéPole 10">
            <a:extLst>
              <a:ext uri="{FF2B5EF4-FFF2-40B4-BE49-F238E27FC236}">
                <a16:creationId xmlns:a16="http://schemas.microsoft.com/office/drawing/2014/main" id="{32DCA0DC-3090-404D-87CD-1FA3EAB115B7}"/>
              </a:ext>
            </a:extLst>
          </p:cNvPr>
          <p:cNvSpPr txBox="1"/>
          <p:nvPr/>
        </p:nvSpPr>
        <p:spPr>
          <a:xfrm>
            <a:off x="9008165" y="5029195"/>
            <a:ext cx="2637183" cy="707886"/>
          </a:xfrm>
          <a:prstGeom prst="rect">
            <a:avLst/>
          </a:prstGeom>
          <a:noFill/>
        </p:spPr>
        <p:txBody>
          <a:bodyPr wrap="square" rtlCol="0">
            <a:spAutoFit/>
          </a:bodyPr>
          <a:lstStyle/>
          <a:p>
            <a:pPr algn="ctr"/>
            <a:r>
              <a:rPr lang="cs-CZ" sz="2000" dirty="0">
                <a:solidFill>
                  <a:schemeClr val="bg1"/>
                </a:solidFill>
              </a:rPr>
              <a:t>Simulace plazmatu meteorů</a:t>
            </a:r>
            <a:endParaRPr lang="en-US" sz="2000" dirty="0">
              <a:solidFill>
                <a:schemeClr val="bg1"/>
              </a:solidFill>
            </a:endParaRPr>
          </a:p>
        </p:txBody>
      </p:sp>
      <p:sp>
        <p:nvSpPr>
          <p:cNvPr id="12" name="Šipka: doprava 11">
            <a:extLst>
              <a:ext uri="{FF2B5EF4-FFF2-40B4-BE49-F238E27FC236}">
                <a16:creationId xmlns:a16="http://schemas.microsoft.com/office/drawing/2014/main" id="{78325C44-F688-4CB5-ADEB-2687680B008E}"/>
              </a:ext>
            </a:extLst>
          </p:cNvPr>
          <p:cNvSpPr/>
          <p:nvPr/>
        </p:nvSpPr>
        <p:spPr>
          <a:xfrm rot="2769329">
            <a:off x="3704742" y="4572936"/>
            <a:ext cx="899467" cy="796914"/>
          </a:xfrm>
          <a:prstGeom prst="rightArrow">
            <a:avLst/>
          </a:prstGeom>
          <a:solidFill>
            <a:schemeClr val="accent2">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Šipka: doprava 12">
            <a:extLst>
              <a:ext uri="{FF2B5EF4-FFF2-40B4-BE49-F238E27FC236}">
                <a16:creationId xmlns:a16="http://schemas.microsoft.com/office/drawing/2014/main" id="{D7117D34-D0A0-445B-95FF-9418F3F3B992}"/>
              </a:ext>
            </a:extLst>
          </p:cNvPr>
          <p:cNvSpPr/>
          <p:nvPr/>
        </p:nvSpPr>
        <p:spPr>
          <a:xfrm>
            <a:off x="7853570" y="4964338"/>
            <a:ext cx="730525" cy="929931"/>
          </a:xfrm>
          <a:prstGeom prst="rightArrow">
            <a:avLst/>
          </a:prstGeom>
          <a:solidFill>
            <a:schemeClr val="accent2">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98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3320F7-7CDB-418A-8958-470C1296C6DC}"/>
              </a:ext>
            </a:extLst>
          </p:cNvPr>
          <p:cNvSpPr>
            <a:spLocks noGrp="1"/>
          </p:cNvSpPr>
          <p:nvPr>
            <p:ph type="title"/>
          </p:nvPr>
        </p:nvSpPr>
        <p:spPr>
          <a:xfrm>
            <a:off x="2895600" y="244501"/>
            <a:ext cx="8610600" cy="1293028"/>
          </a:xfrm>
        </p:spPr>
        <p:txBody>
          <a:bodyPr/>
          <a:lstStyle/>
          <a:p>
            <a:r>
              <a:rPr lang="cs-CZ" dirty="0"/>
              <a:t>Výzkumný úkol</a:t>
            </a:r>
            <a:endParaRPr lang="en-US" dirty="0"/>
          </a:p>
        </p:txBody>
      </p:sp>
      <p:sp>
        <p:nvSpPr>
          <p:cNvPr id="3" name="Zástupný symbol pro obsah 2">
            <a:extLst>
              <a:ext uri="{FF2B5EF4-FFF2-40B4-BE49-F238E27FC236}">
                <a16:creationId xmlns:a16="http://schemas.microsoft.com/office/drawing/2014/main" id="{9AB29373-9CB2-4660-AF14-627993155EFC}"/>
              </a:ext>
            </a:extLst>
          </p:cNvPr>
          <p:cNvSpPr>
            <a:spLocks noGrp="1"/>
          </p:cNvSpPr>
          <p:nvPr>
            <p:ph idx="1"/>
          </p:nvPr>
        </p:nvSpPr>
        <p:spPr>
          <a:xfrm>
            <a:off x="685800" y="1704274"/>
            <a:ext cx="10820400" cy="4024125"/>
          </a:xfrm>
        </p:spPr>
        <p:txBody>
          <a:bodyPr/>
          <a:lstStyle/>
          <a:p>
            <a:r>
              <a:rPr lang="cs-CZ" dirty="0"/>
              <a:t>3 laserové systémy v laboratořích PALS a ÚFCH JH</a:t>
            </a:r>
          </a:p>
          <a:p>
            <a:pPr lvl="2"/>
            <a:r>
              <a:rPr lang="cs-CZ" dirty="0" err="1"/>
              <a:t>Ti:safírový</a:t>
            </a:r>
            <a:r>
              <a:rPr lang="cs-CZ" dirty="0"/>
              <a:t> (</a:t>
            </a:r>
            <a:r>
              <a:rPr lang="cs-CZ" dirty="0" err="1"/>
              <a:t>fs</a:t>
            </a:r>
            <a:r>
              <a:rPr lang="cs-CZ" dirty="0"/>
              <a:t>, energie v pulzu až 1 J)</a:t>
            </a:r>
          </a:p>
          <a:p>
            <a:pPr lvl="2"/>
            <a:r>
              <a:rPr lang="cs-CZ" dirty="0"/>
              <a:t>Vysokoenergetický (600 J) </a:t>
            </a:r>
            <a:r>
              <a:rPr lang="cs-CZ" dirty="0" err="1"/>
              <a:t>iodový</a:t>
            </a:r>
            <a:r>
              <a:rPr lang="cs-CZ" dirty="0"/>
              <a:t> systém</a:t>
            </a:r>
          </a:p>
          <a:p>
            <a:pPr lvl="2"/>
            <a:r>
              <a:rPr lang="cs-CZ" dirty="0"/>
              <a:t>Laboratorní systém LIBS využívající </a:t>
            </a:r>
            <a:r>
              <a:rPr lang="cs-CZ" dirty="0" err="1"/>
              <a:t>excimerového</a:t>
            </a:r>
            <a:r>
              <a:rPr lang="cs-CZ" dirty="0"/>
              <a:t> laseru a </a:t>
            </a:r>
            <a:r>
              <a:rPr lang="cs-CZ" dirty="0" err="1"/>
              <a:t>Nd:YAG</a:t>
            </a:r>
            <a:r>
              <a:rPr lang="cs-CZ" dirty="0"/>
              <a:t> laseru</a:t>
            </a:r>
            <a:endParaRPr lang="en-US" dirty="0"/>
          </a:p>
        </p:txBody>
      </p:sp>
      <p:sp>
        <p:nvSpPr>
          <p:cNvPr id="4" name="Zástupný symbol pro číslo snímku 3">
            <a:extLst>
              <a:ext uri="{FF2B5EF4-FFF2-40B4-BE49-F238E27FC236}">
                <a16:creationId xmlns:a16="http://schemas.microsoft.com/office/drawing/2014/main" id="{74692801-5238-4344-BDCE-3C19425DE4C7}"/>
              </a:ext>
            </a:extLst>
          </p:cNvPr>
          <p:cNvSpPr>
            <a:spLocks noGrp="1"/>
          </p:cNvSpPr>
          <p:nvPr>
            <p:ph type="sldNum" sz="quarter" idx="12"/>
          </p:nvPr>
        </p:nvSpPr>
        <p:spPr>
          <a:xfrm>
            <a:off x="8763000" y="6355844"/>
            <a:ext cx="2743200" cy="365125"/>
          </a:xfrm>
        </p:spPr>
        <p:txBody>
          <a:bodyPr/>
          <a:lstStyle/>
          <a:p>
            <a:fld id="{6D22F896-40B5-4ADD-8801-0D06FADFA095}" type="slidenum">
              <a:rPr lang="en-US" sz="2000" smtClean="0"/>
              <a:t>12</a:t>
            </a:fld>
            <a:endParaRPr lang="en-US" sz="2000" dirty="0"/>
          </a:p>
        </p:txBody>
      </p:sp>
      <p:pic>
        <p:nvPicPr>
          <p:cNvPr id="5" name="Picture 2" descr="Výsledek obrázku pro q smart nd:yag laser">
            <a:extLst>
              <a:ext uri="{FF2B5EF4-FFF2-40B4-BE49-F238E27FC236}">
                <a16:creationId xmlns:a16="http://schemas.microsoft.com/office/drawing/2014/main" id="{129ECD18-F4F6-443C-B458-FE1DC2276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66" y="3335439"/>
            <a:ext cx="3269934" cy="1131397"/>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0F1CB162-A0C7-46BA-9199-CACFA7C49BBA}"/>
              </a:ext>
            </a:extLst>
          </p:cNvPr>
          <p:cNvSpPr txBox="1"/>
          <p:nvPr/>
        </p:nvSpPr>
        <p:spPr>
          <a:xfrm>
            <a:off x="685800" y="4832349"/>
            <a:ext cx="2955361" cy="1754326"/>
          </a:xfrm>
          <a:prstGeom prst="rect">
            <a:avLst/>
          </a:prstGeom>
          <a:noFill/>
        </p:spPr>
        <p:txBody>
          <a:bodyPr wrap="none" rtlCol="0">
            <a:spAutoFit/>
          </a:bodyPr>
          <a:lstStyle/>
          <a:p>
            <a:pPr algn="r"/>
            <a:r>
              <a:rPr lang="cs-CZ" dirty="0" err="1"/>
              <a:t>Quantel</a:t>
            </a:r>
            <a:r>
              <a:rPr lang="cs-CZ" dirty="0"/>
              <a:t> </a:t>
            </a:r>
            <a:r>
              <a:rPr lang="cs-CZ" dirty="0" err="1"/>
              <a:t>Nd:YAG</a:t>
            </a:r>
            <a:r>
              <a:rPr lang="cs-CZ" dirty="0"/>
              <a:t> Laser 850 </a:t>
            </a:r>
            <a:r>
              <a:rPr lang="cs-CZ" dirty="0" err="1"/>
              <a:t>mJ</a:t>
            </a:r>
            <a:endParaRPr lang="cs-CZ" dirty="0"/>
          </a:p>
          <a:p>
            <a:pPr algn="r"/>
            <a:r>
              <a:rPr lang="cs-CZ" dirty="0"/>
              <a:t>1064 </a:t>
            </a:r>
            <a:r>
              <a:rPr lang="cs-CZ" dirty="0" err="1"/>
              <a:t>nm</a:t>
            </a:r>
            <a:endParaRPr lang="cs-CZ" dirty="0"/>
          </a:p>
          <a:p>
            <a:pPr algn="r"/>
            <a:r>
              <a:rPr lang="cs-CZ" dirty="0" err="1"/>
              <a:t>or</a:t>
            </a:r>
            <a:endParaRPr lang="cs-CZ" dirty="0"/>
          </a:p>
          <a:p>
            <a:pPr algn="r"/>
            <a:r>
              <a:rPr lang="cs-CZ" dirty="0"/>
              <a:t>532 </a:t>
            </a:r>
            <a:r>
              <a:rPr lang="cs-CZ" dirty="0" err="1"/>
              <a:t>nm</a:t>
            </a:r>
            <a:endParaRPr lang="cs-CZ" dirty="0"/>
          </a:p>
          <a:p>
            <a:pPr algn="r"/>
            <a:r>
              <a:rPr lang="cs-CZ" dirty="0"/>
              <a:t>256 </a:t>
            </a:r>
            <a:r>
              <a:rPr lang="cs-CZ" dirty="0" err="1"/>
              <a:t>nm</a:t>
            </a:r>
            <a:endParaRPr lang="cs-CZ" dirty="0"/>
          </a:p>
          <a:p>
            <a:pPr algn="r"/>
            <a:endParaRPr lang="cs-CZ" dirty="0"/>
          </a:p>
        </p:txBody>
      </p:sp>
      <p:pic>
        <p:nvPicPr>
          <p:cNvPr id="7" name="Picture 2">
            <a:extLst>
              <a:ext uri="{FF2B5EF4-FFF2-40B4-BE49-F238E27FC236}">
                <a16:creationId xmlns:a16="http://schemas.microsoft.com/office/drawing/2014/main" id="{794B4B4D-359E-4F7B-9550-0F18EF132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224" y="3226675"/>
            <a:ext cx="2171148" cy="2200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ovéPole 7">
            <a:extLst>
              <a:ext uri="{FF2B5EF4-FFF2-40B4-BE49-F238E27FC236}">
                <a16:creationId xmlns:a16="http://schemas.microsoft.com/office/drawing/2014/main" id="{B26404DC-2976-4A47-B8B7-344CE125CDAA}"/>
              </a:ext>
            </a:extLst>
          </p:cNvPr>
          <p:cNvSpPr txBox="1"/>
          <p:nvPr/>
        </p:nvSpPr>
        <p:spPr>
          <a:xfrm>
            <a:off x="8275026" y="5511205"/>
            <a:ext cx="2998898" cy="646331"/>
          </a:xfrm>
          <a:prstGeom prst="rect">
            <a:avLst/>
          </a:prstGeom>
          <a:noFill/>
        </p:spPr>
        <p:txBody>
          <a:bodyPr wrap="none" rtlCol="0">
            <a:spAutoFit/>
          </a:bodyPr>
          <a:lstStyle/>
          <a:p>
            <a:r>
              <a:rPr lang="cs-CZ" dirty="0" err="1"/>
              <a:t>Compex</a:t>
            </a:r>
            <a:r>
              <a:rPr lang="cs-CZ" dirty="0"/>
              <a:t> </a:t>
            </a:r>
            <a:r>
              <a:rPr lang="cs-CZ" dirty="0" err="1"/>
              <a:t>Excimer</a:t>
            </a:r>
            <a:r>
              <a:rPr lang="cs-CZ" dirty="0"/>
              <a:t> Laser 200 </a:t>
            </a:r>
            <a:r>
              <a:rPr lang="cs-CZ" dirty="0" err="1"/>
              <a:t>mJ</a:t>
            </a:r>
            <a:endParaRPr lang="cs-CZ" dirty="0"/>
          </a:p>
          <a:p>
            <a:pPr algn="r"/>
            <a:r>
              <a:rPr lang="cs-CZ" dirty="0" err="1"/>
              <a:t>ArF</a:t>
            </a:r>
            <a:r>
              <a:rPr lang="cs-CZ" dirty="0"/>
              <a:t> - 193 </a:t>
            </a:r>
            <a:r>
              <a:rPr lang="cs-CZ" dirty="0" err="1"/>
              <a:t>nm</a:t>
            </a:r>
            <a:endParaRPr lang="cs-CZ" dirty="0"/>
          </a:p>
        </p:txBody>
      </p:sp>
      <p:pic>
        <p:nvPicPr>
          <p:cNvPr id="9" name="Picture 3">
            <a:extLst>
              <a:ext uri="{FF2B5EF4-FFF2-40B4-BE49-F238E27FC236}">
                <a16:creationId xmlns:a16="http://schemas.microsoft.com/office/drawing/2014/main" id="{01EF3509-6E8F-4EE1-A375-5E62FB0AD6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710"/>
          <a:stretch/>
        </p:blipFill>
        <p:spPr bwMode="auto">
          <a:xfrm>
            <a:off x="3916975" y="3226675"/>
            <a:ext cx="4191596" cy="3158126"/>
          </a:xfrm>
          <a:prstGeom prst="rect">
            <a:avLst/>
          </a:prstGeom>
          <a:ln>
            <a:noFill/>
          </a:ln>
          <a:effectLst>
            <a:glow rad="1270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534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2E34217E-88DA-47EF-8FAE-9C9F939F0371}"/>
              </a:ext>
            </a:extLst>
          </p:cNvPr>
          <p:cNvSpPr>
            <a:spLocks noGrp="1"/>
          </p:cNvSpPr>
          <p:nvPr>
            <p:ph type="sldNum" sz="quarter" idx="12"/>
          </p:nvPr>
        </p:nvSpPr>
        <p:spPr>
          <a:xfrm>
            <a:off x="8763000" y="6366876"/>
            <a:ext cx="2743200" cy="365125"/>
          </a:xfrm>
        </p:spPr>
        <p:txBody>
          <a:bodyPr/>
          <a:lstStyle/>
          <a:p>
            <a:fld id="{6D22F896-40B5-4ADD-8801-0D06FADFA095}" type="slidenum">
              <a:rPr lang="en-US" sz="2000" smtClean="0"/>
              <a:t>13</a:t>
            </a:fld>
            <a:endParaRPr lang="en-US" sz="2000" dirty="0"/>
          </a:p>
        </p:txBody>
      </p:sp>
      <p:grpSp>
        <p:nvGrpSpPr>
          <p:cNvPr id="12" name="Skupina 11">
            <a:extLst>
              <a:ext uri="{FF2B5EF4-FFF2-40B4-BE49-F238E27FC236}">
                <a16:creationId xmlns:a16="http://schemas.microsoft.com/office/drawing/2014/main" id="{BBD749CF-C799-41C1-BD4E-FCD259BF5A5E}"/>
              </a:ext>
            </a:extLst>
          </p:cNvPr>
          <p:cNvGrpSpPr/>
          <p:nvPr/>
        </p:nvGrpSpPr>
        <p:grpSpPr>
          <a:xfrm>
            <a:off x="116972" y="2057401"/>
            <a:ext cx="6080319" cy="4674600"/>
            <a:chOff x="291548" y="1697237"/>
            <a:chExt cx="5701749" cy="4276312"/>
          </a:xfrm>
        </p:grpSpPr>
        <p:pic>
          <p:nvPicPr>
            <p:cNvPr id="10" name="Picture 2">
              <a:extLst>
                <a:ext uri="{FF2B5EF4-FFF2-40B4-BE49-F238E27FC236}">
                  <a16:creationId xmlns:a16="http://schemas.microsoft.com/office/drawing/2014/main" id="{5E7D438D-B642-450B-AEF1-047CF6C051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93"/>
            <a:stretch/>
          </p:blipFill>
          <p:spPr bwMode="auto">
            <a:xfrm>
              <a:off x="291548" y="1697237"/>
              <a:ext cx="5701749" cy="427631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id="{DBB98600-ECCB-4A18-883B-994B5AA1AE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965" y="3606991"/>
              <a:ext cx="2424635" cy="2057355"/>
            </a:xfrm>
            <a:prstGeom prst="rect">
              <a:avLst/>
            </a:prstGeom>
            <a:ln>
              <a:noFill/>
            </a:ln>
            <a:effectLst>
              <a:glow rad="1397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Skupina 8">
            <a:extLst>
              <a:ext uri="{FF2B5EF4-FFF2-40B4-BE49-F238E27FC236}">
                <a16:creationId xmlns:a16="http://schemas.microsoft.com/office/drawing/2014/main" id="{2A188AEA-C92A-467D-86A2-111235D29D0D}"/>
              </a:ext>
            </a:extLst>
          </p:cNvPr>
          <p:cNvGrpSpPr/>
          <p:nvPr/>
        </p:nvGrpSpPr>
        <p:grpSpPr>
          <a:xfrm>
            <a:off x="5314741" y="254915"/>
            <a:ext cx="6080319" cy="4153040"/>
            <a:chOff x="1205948" y="0"/>
            <a:chExt cx="9144000" cy="6926580"/>
          </a:xfrm>
        </p:grpSpPr>
        <p:pic>
          <p:nvPicPr>
            <p:cNvPr id="5" name="Picture 2">
              <a:extLst>
                <a:ext uri="{FF2B5EF4-FFF2-40B4-BE49-F238E27FC236}">
                  <a16:creationId xmlns:a16="http://schemas.microsoft.com/office/drawing/2014/main" id="{D469A672-202B-4646-84FC-66447A85AD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5948" y="0"/>
              <a:ext cx="9144000" cy="68580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F4AA3BD0-3FFC-4156-9A0F-A6B77D373D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7150" y="3224779"/>
              <a:ext cx="2520279" cy="3633221"/>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Přímá spojnice se šipkou 6">
              <a:extLst>
                <a:ext uri="{FF2B5EF4-FFF2-40B4-BE49-F238E27FC236}">
                  <a16:creationId xmlns:a16="http://schemas.microsoft.com/office/drawing/2014/main" id="{37FE5AF8-6D2E-456B-8D5E-45573D3A9A2C}"/>
                </a:ext>
              </a:extLst>
            </p:cNvPr>
            <p:cNvCxnSpPr/>
            <p:nvPr/>
          </p:nvCxnSpPr>
          <p:spPr>
            <a:xfrm flipV="1">
              <a:off x="2897628" y="3224780"/>
              <a:ext cx="4929522" cy="106831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a:extLst>
                <a:ext uri="{FF2B5EF4-FFF2-40B4-BE49-F238E27FC236}">
                  <a16:creationId xmlns:a16="http://schemas.microsoft.com/office/drawing/2014/main" id="{D04F6FEC-BE0D-4F3A-A499-A5B91EE9CA27}"/>
                </a:ext>
              </a:extLst>
            </p:cNvPr>
            <p:cNvCxnSpPr/>
            <p:nvPr/>
          </p:nvCxnSpPr>
          <p:spPr>
            <a:xfrm>
              <a:off x="2897628" y="4361676"/>
              <a:ext cx="4929522" cy="256490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ovéPole 12">
            <a:extLst>
              <a:ext uri="{FF2B5EF4-FFF2-40B4-BE49-F238E27FC236}">
                <a16:creationId xmlns:a16="http://schemas.microsoft.com/office/drawing/2014/main" id="{B20E4120-7A97-40B7-A9EC-AD342650A00C}"/>
              </a:ext>
            </a:extLst>
          </p:cNvPr>
          <p:cNvSpPr txBox="1"/>
          <p:nvPr/>
        </p:nvSpPr>
        <p:spPr>
          <a:xfrm>
            <a:off x="6439627" y="4407955"/>
            <a:ext cx="4794902" cy="2677656"/>
          </a:xfrm>
          <a:prstGeom prst="rect">
            <a:avLst/>
          </a:prstGeom>
          <a:noFill/>
        </p:spPr>
        <p:txBody>
          <a:bodyPr wrap="none" rtlCol="0">
            <a:spAutoFit/>
          </a:bodyPr>
          <a:lstStyle/>
          <a:p>
            <a:r>
              <a:rPr lang="cs-CZ" sz="2400" dirty="0"/>
              <a:t>P</a:t>
            </a:r>
            <a:r>
              <a:rPr lang="en-US" sz="2400" dirty="0"/>
              <a:t>ul</a:t>
            </a:r>
            <a:r>
              <a:rPr lang="cs-CZ" sz="2400" dirty="0"/>
              <a:t>z</a:t>
            </a:r>
            <a:r>
              <a:rPr lang="en-US" sz="2400" dirty="0" err="1"/>
              <a:t>ní</a:t>
            </a:r>
            <a:r>
              <a:rPr lang="en-US" sz="2400" dirty="0"/>
              <a:t> </a:t>
            </a:r>
            <a:r>
              <a:rPr lang="en-US" sz="2400" dirty="0" err="1"/>
              <a:t>laserový</a:t>
            </a:r>
            <a:r>
              <a:rPr lang="en-US" sz="2400" dirty="0"/>
              <a:t> </a:t>
            </a:r>
            <a:r>
              <a:rPr lang="en-US" sz="2400" dirty="0" err="1"/>
              <a:t>systém</a:t>
            </a:r>
            <a:r>
              <a:rPr lang="en-US" sz="2400" dirty="0"/>
              <a:t> Asterix IV</a:t>
            </a:r>
            <a:endParaRPr lang="cs-CZ" sz="2400" dirty="0"/>
          </a:p>
          <a:p>
            <a:pPr marL="1200150" lvl="2" indent="-285750">
              <a:buFont typeface="Arial" panose="020B0604020202020204" pitchFamily="34" charset="0"/>
              <a:buChar char="•"/>
            </a:pPr>
            <a:r>
              <a:rPr lang="cs-CZ" sz="2400" dirty="0"/>
              <a:t>1315 </a:t>
            </a:r>
            <a:r>
              <a:rPr lang="cs-CZ" sz="2400" dirty="0" err="1"/>
              <a:t>nm</a:t>
            </a:r>
            <a:endParaRPr lang="cs-CZ" sz="2400" dirty="0"/>
          </a:p>
          <a:p>
            <a:pPr marL="1200150" lvl="2" indent="-285750">
              <a:buFont typeface="Arial" panose="020B0604020202020204" pitchFamily="34" charset="0"/>
              <a:buChar char="•"/>
            </a:pPr>
            <a:r>
              <a:rPr lang="cs-CZ" sz="2400" dirty="0"/>
              <a:t>200 až 350 </a:t>
            </a:r>
            <a:r>
              <a:rPr lang="cs-CZ" sz="2400" dirty="0" err="1"/>
              <a:t>ps</a:t>
            </a:r>
            <a:r>
              <a:rPr lang="cs-CZ" sz="2400" dirty="0"/>
              <a:t> </a:t>
            </a:r>
          </a:p>
          <a:p>
            <a:pPr marL="1200150" lvl="2" indent="-285750">
              <a:buFont typeface="Arial" panose="020B0604020202020204" pitchFamily="34" charset="0"/>
              <a:buChar char="•"/>
            </a:pPr>
            <a:r>
              <a:rPr lang="cs-CZ" sz="2400" dirty="0"/>
              <a:t>až 3 TW</a:t>
            </a:r>
          </a:p>
          <a:p>
            <a:pPr marL="1200150" lvl="2" indent="-285750">
              <a:buFont typeface="Arial" panose="020B0604020202020204" pitchFamily="34" charset="0"/>
              <a:buChar char="•"/>
            </a:pPr>
            <a:r>
              <a:rPr lang="cs-CZ" sz="2400" dirty="0"/>
              <a:t>1 za cca 30 min</a:t>
            </a:r>
          </a:p>
          <a:p>
            <a:pPr algn="r"/>
            <a:endParaRPr lang="cs-CZ" sz="2400" dirty="0"/>
          </a:p>
          <a:p>
            <a:endParaRPr lang="en-US" sz="2400" dirty="0"/>
          </a:p>
        </p:txBody>
      </p:sp>
      <p:sp>
        <p:nvSpPr>
          <p:cNvPr id="2" name="TextovéPole 1">
            <a:extLst>
              <a:ext uri="{FF2B5EF4-FFF2-40B4-BE49-F238E27FC236}">
                <a16:creationId xmlns:a16="http://schemas.microsoft.com/office/drawing/2014/main" id="{2799C85C-F6E0-47D4-B677-5DA17FB95374}"/>
              </a:ext>
            </a:extLst>
          </p:cNvPr>
          <p:cNvSpPr txBox="1"/>
          <p:nvPr/>
        </p:nvSpPr>
        <p:spPr>
          <a:xfrm>
            <a:off x="9573497" y="6603085"/>
            <a:ext cx="1661032" cy="246221"/>
          </a:xfrm>
          <a:prstGeom prst="rect">
            <a:avLst/>
          </a:prstGeom>
          <a:noFill/>
        </p:spPr>
        <p:txBody>
          <a:bodyPr wrap="none" rtlCol="0">
            <a:spAutoFit/>
          </a:bodyPr>
          <a:lstStyle/>
          <a:p>
            <a:r>
              <a:rPr lang="cs-CZ" sz="1000" dirty="0"/>
              <a:t>[</a:t>
            </a:r>
            <a:r>
              <a:rPr lang="en-US" sz="1000" dirty="0"/>
              <a:t>www.pals.cas.cz</a:t>
            </a:r>
            <a:r>
              <a:rPr lang="cs-CZ" sz="1000" dirty="0"/>
              <a:t>, 2019]</a:t>
            </a:r>
            <a:endParaRPr lang="en-US" sz="1000" dirty="0"/>
          </a:p>
        </p:txBody>
      </p:sp>
    </p:spTree>
    <p:extLst>
      <p:ext uri="{BB962C8B-B14F-4D97-AF65-F5344CB8AC3E}">
        <p14:creationId xmlns:p14="http://schemas.microsoft.com/office/powerpoint/2010/main" val="423793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87755C-6992-4817-BB91-D7C919F81BCA}"/>
              </a:ext>
            </a:extLst>
          </p:cNvPr>
          <p:cNvSpPr>
            <a:spLocks noGrp="1"/>
          </p:cNvSpPr>
          <p:nvPr>
            <p:ph type="title"/>
          </p:nvPr>
        </p:nvSpPr>
        <p:spPr>
          <a:xfrm>
            <a:off x="6096000" y="445975"/>
            <a:ext cx="5668158" cy="778567"/>
          </a:xfrm>
        </p:spPr>
        <p:txBody>
          <a:bodyPr/>
          <a:lstStyle/>
          <a:p>
            <a:r>
              <a:rPr lang="cs-CZ" dirty="0"/>
              <a:t>DHO1763 – </a:t>
            </a:r>
            <a:r>
              <a:rPr lang="cs-CZ" dirty="0" err="1"/>
              <a:t>Ti:Saf</a:t>
            </a:r>
            <a:endParaRPr lang="en-US" dirty="0"/>
          </a:p>
        </p:txBody>
      </p:sp>
      <p:pic>
        <p:nvPicPr>
          <p:cNvPr id="6" name="Zástupný symbol pro obsah 5">
            <a:extLst>
              <a:ext uri="{FF2B5EF4-FFF2-40B4-BE49-F238E27FC236}">
                <a16:creationId xmlns:a16="http://schemas.microsoft.com/office/drawing/2014/main" id="{7A5E1399-F1E7-4497-B31E-2017723B180A}"/>
              </a:ext>
            </a:extLst>
          </p:cNvPr>
          <p:cNvPicPr>
            <a:picLocks noGrp="1" noChangeAspect="1"/>
          </p:cNvPicPr>
          <p:nvPr>
            <p:ph idx="1"/>
          </p:nvPr>
        </p:nvPicPr>
        <p:blipFill rotWithShape="1">
          <a:blip r:embed="rId2"/>
          <a:srcRect r="9107"/>
          <a:stretch/>
        </p:blipFill>
        <p:spPr>
          <a:xfrm>
            <a:off x="5043134" y="2054088"/>
            <a:ext cx="6880969" cy="3579370"/>
          </a:xfrm>
          <a:prstGeom prst="rect">
            <a:avLst/>
          </a:prstGeom>
        </p:spPr>
      </p:pic>
      <p:sp>
        <p:nvSpPr>
          <p:cNvPr id="4" name="Zástupný symbol pro číslo snímku 3">
            <a:extLst>
              <a:ext uri="{FF2B5EF4-FFF2-40B4-BE49-F238E27FC236}">
                <a16:creationId xmlns:a16="http://schemas.microsoft.com/office/drawing/2014/main" id="{B807AD0B-98B4-4E03-8BDF-9130882104EB}"/>
              </a:ext>
            </a:extLst>
          </p:cNvPr>
          <p:cNvSpPr>
            <a:spLocks noGrp="1"/>
          </p:cNvSpPr>
          <p:nvPr>
            <p:ph type="sldNum" sz="quarter" idx="12"/>
          </p:nvPr>
        </p:nvSpPr>
        <p:spPr>
          <a:xfrm>
            <a:off x="8763000" y="6264965"/>
            <a:ext cx="2743200" cy="365125"/>
          </a:xfrm>
        </p:spPr>
        <p:txBody>
          <a:bodyPr/>
          <a:lstStyle/>
          <a:p>
            <a:fld id="{6D22F896-40B5-4ADD-8801-0D06FADFA095}" type="slidenum">
              <a:rPr lang="en-US" sz="2000" smtClean="0"/>
              <a:t>14</a:t>
            </a:fld>
            <a:endParaRPr lang="en-US" sz="2000" dirty="0"/>
          </a:p>
        </p:txBody>
      </p:sp>
      <p:pic>
        <p:nvPicPr>
          <p:cNvPr id="5" name="Obrázek 4">
            <a:extLst>
              <a:ext uri="{FF2B5EF4-FFF2-40B4-BE49-F238E27FC236}">
                <a16:creationId xmlns:a16="http://schemas.microsoft.com/office/drawing/2014/main" id="{705994E5-9EEB-4EC6-B8E5-42CFE6EA8396}"/>
              </a:ext>
            </a:extLst>
          </p:cNvPr>
          <p:cNvPicPr>
            <a:picLocks noChangeAspect="1"/>
          </p:cNvPicPr>
          <p:nvPr/>
        </p:nvPicPr>
        <p:blipFill>
          <a:blip r:embed="rId3"/>
          <a:stretch>
            <a:fillRect/>
          </a:stretch>
        </p:blipFill>
        <p:spPr>
          <a:xfrm>
            <a:off x="175132" y="1850336"/>
            <a:ext cx="4025807" cy="3986873"/>
          </a:xfrm>
          <a:prstGeom prst="rect">
            <a:avLst/>
          </a:prstGeom>
        </p:spPr>
      </p:pic>
    </p:spTree>
    <p:extLst>
      <p:ext uri="{BB962C8B-B14F-4D97-AF65-F5344CB8AC3E}">
        <p14:creationId xmlns:p14="http://schemas.microsoft.com/office/powerpoint/2010/main" val="1748452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950819-AFAE-41D2-8619-29433EC4AEA5}"/>
              </a:ext>
            </a:extLst>
          </p:cNvPr>
          <p:cNvSpPr>
            <a:spLocks noGrp="1"/>
          </p:cNvSpPr>
          <p:nvPr>
            <p:ph type="title"/>
          </p:nvPr>
        </p:nvSpPr>
        <p:spPr/>
        <p:txBody>
          <a:bodyPr/>
          <a:lstStyle/>
          <a:p>
            <a:r>
              <a:rPr lang="cs-CZ" dirty="0"/>
              <a:t>DHO1763 – Asterix (600 j) </a:t>
            </a:r>
            <a:endParaRPr lang="en-US" dirty="0"/>
          </a:p>
        </p:txBody>
      </p:sp>
      <p:sp>
        <p:nvSpPr>
          <p:cNvPr id="4" name="Zástupný symbol pro číslo snímku 3">
            <a:extLst>
              <a:ext uri="{FF2B5EF4-FFF2-40B4-BE49-F238E27FC236}">
                <a16:creationId xmlns:a16="http://schemas.microsoft.com/office/drawing/2014/main" id="{425A8BA8-E887-43B2-816B-BFC35932AE7B}"/>
              </a:ext>
            </a:extLst>
          </p:cNvPr>
          <p:cNvSpPr>
            <a:spLocks noGrp="1"/>
          </p:cNvSpPr>
          <p:nvPr>
            <p:ph type="sldNum" sz="quarter" idx="12"/>
          </p:nvPr>
        </p:nvSpPr>
        <p:spPr>
          <a:xfrm>
            <a:off x="8763000" y="6198704"/>
            <a:ext cx="2743200" cy="365125"/>
          </a:xfrm>
        </p:spPr>
        <p:txBody>
          <a:bodyPr/>
          <a:lstStyle/>
          <a:p>
            <a:fld id="{6D22F896-40B5-4ADD-8801-0D06FADFA095}" type="slidenum">
              <a:rPr lang="en-US" sz="2000" smtClean="0"/>
              <a:t>15</a:t>
            </a:fld>
            <a:endParaRPr lang="en-US" sz="2000" dirty="0"/>
          </a:p>
        </p:txBody>
      </p:sp>
      <p:pic>
        <p:nvPicPr>
          <p:cNvPr id="5" name="Obrázek 4">
            <a:extLst>
              <a:ext uri="{FF2B5EF4-FFF2-40B4-BE49-F238E27FC236}">
                <a16:creationId xmlns:a16="http://schemas.microsoft.com/office/drawing/2014/main" id="{E778C83B-2ECE-48D7-9440-FEC7FA73CA42}"/>
              </a:ext>
            </a:extLst>
          </p:cNvPr>
          <p:cNvPicPr>
            <a:picLocks noChangeAspect="1"/>
          </p:cNvPicPr>
          <p:nvPr/>
        </p:nvPicPr>
        <p:blipFill>
          <a:blip r:embed="rId3"/>
          <a:stretch>
            <a:fillRect/>
          </a:stretch>
        </p:blipFill>
        <p:spPr>
          <a:xfrm>
            <a:off x="241393" y="2157281"/>
            <a:ext cx="3959547" cy="3936346"/>
          </a:xfrm>
          <a:prstGeom prst="rect">
            <a:avLst/>
          </a:prstGeom>
        </p:spPr>
      </p:pic>
      <p:pic>
        <p:nvPicPr>
          <p:cNvPr id="6" name="Zástupný symbol pro obsah 5">
            <a:extLst>
              <a:ext uri="{FF2B5EF4-FFF2-40B4-BE49-F238E27FC236}">
                <a16:creationId xmlns:a16="http://schemas.microsoft.com/office/drawing/2014/main" id="{BC8438D6-9E25-44BB-97BA-3411EB78B5D3}"/>
              </a:ext>
            </a:extLst>
          </p:cNvPr>
          <p:cNvPicPr>
            <a:picLocks noGrp="1" noChangeAspect="1"/>
          </p:cNvPicPr>
          <p:nvPr>
            <p:ph idx="1"/>
          </p:nvPr>
        </p:nvPicPr>
        <p:blipFill rotWithShape="1">
          <a:blip r:embed="rId4"/>
          <a:srcRect l="-1" r="-2256"/>
          <a:stretch/>
        </p:blipFill>
        <p:spPr>
          <a:xfrm>
            <a:off x="4916557" y="2256770"/>
            <a:ext cx="6745358" cy="3559900"/>
          </a:xfrm>
          <a:prstGeom prst="rect">
            <a:avLst/>
          </a:prstGeom>
        </p:spPr>
      </p:pic>
    </p:spTree>
    <p:extLst>
      <p:ext uri="{BB962C8B-B14F-4D97-AF65-F5344CB8AC3E}">
        <p14:creationId xmlns:p14="http://schemas.microsoft.com/office/powerpoint/2010/main" val="1435362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ECFD8-5504-463E-A5C2-73794D3153A3}"/>
              </a:ext>
            </a:extLst>
          </p:cNvPr>
          <p:cNvSpPr>
            <a:spLocks noGrp="1"/>
          </p:cNvSpPr>
          <p:nvPr>
            <p:ph type="title"/>
          </p:nvPr>
        </p:nvSpPr>
        <p:spPr>
          <a:xfrm>
            <a:off x="2895600" y="764373"/>
            <a:ext cx="8610600" cy="1293028"/>
          </a:xfrm>
        </p:spPr>
        <p:txBody>
          <a:bodyPr/>
          <a:lstStyle/>
          <a:p>
            <a:endParaRPr lang="en-US"/>
          </a:p>
        </p:txBody>
      </p:sp>
      <p:sp>
        <p:nvSpPr>
          <p:cNvPr id="4" name="Zástupný symbol pro číslo snímku 3">
            <a:extLst>
              <a:ext uri="{FF2B5EF4-FFF2-40B4-BE49-F238E27FC236}">
                <a16:creationId xmlns:a16="http://schemas.microsoft.com/office/drawing/2014/main" id="{EE0F0925-01A8-475D-8153-4D1DCAA80A43}"/>
              </a:ext>
            </a:extLst>
          </p:cNvPr>
          <p:cNvSpPr>
            <a:spLocks noGrp="1"/>
          </p:cNvSpPr>
          <p:nvPr>
            <p:ph type="sldNum" sz="quarter" idx="12"/>
          </p:nvPr>
        </p:nvSpPr>
        <p:spPr>
          <a:xfrm>
            <a:off x="8763000" y="6355844"/>
            <a:ext cx="2743200" cy="365125"/>
          </a:xfrm>
        </p:spPr>
        <p:txBody>
          <a:bodyPr/>
          <a:lstStyle/>
          <a:p>
            <a:fld id="{6D22F896-40B5-4ADD-8801-0D06FADFA095}" type="slidenum">
              <a:rPr lang="en-US" sz="2000" smtClean="0"/>
              <a:t>16</a:t>
            </a:fld>
            <a:endParaRPr lang="en-US" sz="2000" dirty="0"/>
          </a:p>
        </p:txBody>
      </p:sp>
      <p:pic>
        <p:nvPicPr>
          <p:cNvPr id="13" name="Picture 2">
            <a:extLst>
              <a:ext uri="{FF2B5EF4-FFF2-40B4-BE49-F238E27FC236}">
                <a16:creationId xmlns:a16="http://schemas.microsoft.com/office/drawing/2014/main" id="{FE662453-5825-4EAB-A163-AE0E2BEB37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10657" y="17802"/>
            <a:ext cx="8610600" cy="656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F:\Martin Ferus\drafts + papers\rozpracované\spektra meteoritů a meteorů\Figures\Figures II\Figure 6 - png.png">
            <a:extLst>
              <a:ext uri="{FF2B5EF4-FFF2-40B4-BE49-F238E27FC236}">
                <a16:creationId xmlns:a16="http://schemas.microsoft.com/office/drawing/2014/main" id="{C1E8CCDE-F195-46C3-80E9-A4CAD10AB3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366" t="96207"/>
          <a:stretch/>
        </p:blipFill>
        <p:spPr bwMode="auto">
          <a:xfrm>
            <a:off x="8603974" y="6619539"/>
            <a:ext cx="1979712" cy="238461"/>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9EF59E58-E6A2-4DAF-8416-9504E38E4662}"/>
              </a:ext>
            </a:extLst>
          </p:cNvPr>
          <p:cNvPicPr/>
          <p:nvPr/>
        </p:nvPicPr>
        <p:blipFill rotWithShape="1">
          <a:blip r:embed="rId5">
            <a:extLst>
              <a:ext uri="{28A0092B-C50C-407E-A947-70E740481C1C}">
                <a14:useLocalDpi xmlns:a14="http://schemas.microsoft.com/office/drawing/2010/main" val="0"/>
              </a:ext>
            </a:extLst>
          </a:blip>
          <a:srcRect l="813" r="95122" b="25333"/>
          <a:stretch/>
        </p:blipFill>
        <p:spPr bwMode="auto">
          <a:xfrm>
            <a:off x="1450617" y="17801"/>
            <a:ext cx="360040" cy="4032448"/>
          </a:xfrm>
          <a:prstGeom prst="rect">
            <a:avLst/>
          </a:prstGeom>
          <a:noFill/>
          <a:ln>
            <a:noFill/>
          </a:ln>
        </p:spPr>
      </p:pic>
      <p:sp>
        <p:nvSpPr>
          <p:cNvPr id="3" name="TextovéPole 2">
            <a:extLst>
              <a:ext uri="{FF2B5EF4-FFF2-40B4-BE49-F238E27FC236}">
                <a16:creationId xmlns:a16="http://schemas.microsoft.com/office/drawing/2014/main" id="{54FE2781-B60F-4E3E-9AFF-91BB18C5910F}"/>
              </a:ext>
            </a:extLst>
          </p:cNvPr>
          <p:cNvSpPr txBox="1"/>
          <p:nvPr/>
        </p:nvSpPr>
        <p:spPr>
          <a:xfrm>
            <a:off x="102948" y="6587326"/>
            <a:ext cx="1165704" cy="253916"/>
          </a:xfrm>
          <a:prstGeom prst="rect">
            <a:avLst/>
          </a:prstGeom>
          <a:noFill/>
        </p:spPr>
        <p:txBody>
          <a:bodyPr wrap="none" rtlCol="0">
            <a:spAutoFit/>
          </a:bodyPr>
          <a:lstStyle/>
          <a:p>
            <a:r>
              <a:rPr lang="cs-CZ" sz="1050" dirty="0"/>
              <a:t>[M. </a:t>
            </a:r>
            <a:r>
              <a:rPr lang="cs-CZ" sz="1050" dirty="0" err="1"/>
              <a:t>Ferus</a:t>
            </a:r>
            <a:r>
              <a:rPr lang="cs-CZ" sz="1050" dirty="0"/>
              <a:t> et al.]</a:t>
            </a:r>
            <a:endParaRPr lang="en-US" sz="1050" dirty="0"/>
          </a:p>
        </p:txBody>
      </p:sp>
    </p:spTree>
    <p:extLst>
      <p:ext uri="{BB962C8B-B14F-4D97-AF65-F5344CB8AC3E}">
        <p14:creationId xmlns:p14="http://schemas.microsoft.com/office/powerpoint/2010/main" val="59210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86B7A9BE-D07E-46DA-868D-DBBE99321434}"/>
              </a:ext>
            </a:extLst>
          </p:cNvPr>
          <p:cNvSpPr>
            <a:spLocks noGrp="1"/>
          </p:cNvSpPr>
          <p:nvPr>
            <p:ph type="sldNum" sz="quarter" idx="12"/>
          </p:nvPr>
        </p:nvSpPr>
        <p:spPr>
          <a:xfrm>
            <a:off x="8988626" y="6475216"/>
            <a:ext cx="2743200" cy="365125"/>
          </a:xfrm>
        </p:spPr>
        <p:txBody>
          <a:bodyPr/>
          <a:lstStyle/>
          <a:p>
            <a:fld id="{6D22F896-40B5-4ADD-8801-0D06FADFA095}" type="slidenum">
              <a:rPr lang="en-US" sz="2000" smtClean="0"/>
              <a:t>17</a:t>
            </a:fld>
            <a:endParaRPr lang="en-US" sz="2000" dirty="0"/>
          </a:p>
        </p:txBody>
      </p:sp>
      <p:grpSp>
        <p:nvGrpSpPr>
          <p:cNvPr id="74" name="Skupina 73">
            <a:extLst>
              <a:ext uri="{FF2B5EF4-FFF2-40B4-BE49-F238E27FC236}">
                <a16:creationId xmlns:a16="http://schemas.microsoft.com/office/drawing/2014/main" id="{C2301AFF-A932-4F65-AF7D-88AE6330E4E9}"/>
              </a:ext>
            </a:extLst>
          </p:cNvPr>
          <p:cNvGrpSpPr/>
          <p:nvPr/>
        </p:nvGrpSpPr>
        <p:grpSpPr>
          <a:xfrm>
            <a:off x="1232452" y="-276985"/>
            <a:ext cx="9727096" cy="7002463"/>
            <a:chOff x="0" y="-144463"/>
            <a:chExt cx="9180512" cy="6880803"/>
          </a:xfrm>
        </p:grpSpPr>
        <p:pic>
          <p:nvPicPr>
            <p:cNvPr id="5" name="Obrázek 4">
              <a:extLst>
                <a:ext uri="{FF2B5EF4-FFF2-40B4-BE49-F238E27FC236}">
                  <a16:creationId xmlns:a16="http://schemas.microsoft.com/office/drawing/2014/main" id="{DBC0002A-5330-4152-9C45-4B87A47EBDCA}"/>
                </a:ext>
              </a:extLst>
            </p:cNvPr>
            <p:cNvPicPr/>
            <p:nvPr/>
          </p:nvPicPr>
          <p:blipFill rotWithShape="1">
            <a:blip r:embed="rId2" cstate="print">
              <a:extLst>
                <a:ext uri="{28A0092B-C50C-407E-A947-70E740481C1C}">
                  <a14:useLocalDpi xmlns:a14="http://schemas.microsoft.com/office/drawing/2010/main" val="0"/>
                </a:ext>
              </a:extLst>
            </a:blip>
            <a:srcRect l="20486" r="9860" b="15461"/>
            <a:stretch/>
          </p:blipFill>
          <p:spPr bwMode="auto">
            <a:xfrm>
              <a:off x="1433950" y="1293628"/>
              <a:ext cx="670584" cy="986925"/>
            </a:xfrm>
            <a:prstGeom prst="rect">
              <a:avLst/>
            </a:prstGeom>
            <a:ln>
              <a:noFill/>
            </a:ln>
            <a:effectLst>
              <a:outerShdw blurRad="292100" dist="139700" dir="2700000" algn="tl" rotWithShape="0">
                <a:srgbClr val="333333">
                  <a:alpha val="65000"/>
                </a:srgbClr>
              </a:outerShdw>
            </a:effectLst>
          </p:spPr>
        </p:pic>
        <p:pic>
          <p:nvPicPr>
            <p:cNvPr id="6" name="Obrázek 5" descr="G:\Martin Ferus\kancl\Granty a grantové zprávy\2017-návrhy\Regionalni meteory\konference Valmez 2017\lenza_libor.jpg">
              <a:extLst>
                <a:ext uri="{FF2B5EF4-FFF2-40B4-BE49-F238E27FC236}">
                  <a16:creationId xmlns:a16="http://schemas.microsoft.com/office/drawing/2014/main" id="{8EE4945D-5032-4BFE-8E6E-6558226A063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792" y="1294963"/>
              <a:ext cx="942832" cy="1007220"/>
            </a:xfrm>
            <a:prstGeom prst="rect">
              <a:avLst/>
            </a:prstGeom>
            <a:ln>
              <a:noFill/>
            </a:ln>
            <a:effectLst>
              <a:outerShdw blurRad="292100" dist="139700" dir="2700000" algn="tl" rotWithShape="0">
                <a:srgbClr val="333333">
                  <a:alpha val="65000"/>
                </a:srgbClr>
              </a:outerShdw>
            </a:effectLst>
          </p:spPr>
        </p:pic>
        <p:pic>
          <p:nvPicPr>
            <p:cNvPr id="7" name="Obrázek 6" descr="P:\ferus\fotkyOV\DSC_0238.jpg">
              <a:extLst>
                <a:ext uri="{FF2B5EF4-FFF2-40B4-BE49-F238E27FC236}">
                  <a16:creationId xmlns:a16="http://schemas.microsoft.com/office/drawing/2014/main" id="{5835050B-8805-44E0-82CF-D13C2873B848}"/>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3875" y="1315258"/>
              <a:ext cx="811975" cy="1000471"/>
            </a:xfrm>
            <a:prstGeom prst="rect">
              <a:avLst/>
            </a:prstGeom>
            <a:ln>
              <a:noFill/>
            </a:ln>
            <a:effectLst>
              <a:outerShdw blurRad="292100" dist="139700" dir="2700000" algn="tl" rotWithShape="0">
                <a:srgbClr val="333333">
                  <a:alpha val="65000"/>
                </a:srgbClr>
              </a:outerShdw>
            </a:effectLst>
          </p:spPr>
        </p:pic>
        <p:pic>
          <p:nvPicPr>
            <p:cNvPr id="8" name="Obrázek 7">
              <a:extLst>
                <a:ext uri="{FF2B5EF4-FFF2-40B4-BE49-F238E27FC236}">
                  <a16:creationId xmlns:a16="http://schemas.microsoft.com/office/drawing/2014/main" id="{1D4D5B07-2DF8-412A-B066-68083CA86C0E}"/>
                </a:ext>
              </a:extLst>
            </p:cNvPr>
            <p:cNvPicPr/>
            <p:nvPr/>
          </p:nvPicPr>
          <p:blipFill rotWithShape="1">
            <a:blip r:embed="rId5" cstate="print">
              <a:extLst>
                <a:ext uri="{28A0092B-C50C-407E-A947-70E740481C1C}">
                  <a14:useLocalDpi xmlns:a14="http://schemas.microsoft.com/office/drawing/2010/main" val="0"/>
                </a:ext>
              </a:extLst>
            </a:blip>
            <a:srcRect l="3811" r="24161"/>
            <a:stretch/>
          </p:blipFill>
          <p:spPr>
            <a:xfrm>
              <a:off x="4149290" y="1294963"/>
              <a:ext cx="1045079" cy="1020766"/>
            </a:xfrm>
            <a:prstGeom prst="rect">
              <a:avLst/>
            </a:prstGeom>
            <a:ln>
              <a:noFill/>
            </a:ln>
            <a:effectLst>
              <a:outerShdw blurRad="292100" dist="139700" dir="2700000" algn="tl" rotWithShape="0">
                <a:srgbClr val="333333">
                  <a:alpha val="65000"/>
                </a:srgbClr>
              </a:outerShdw>
            </a:effectLst>
          </p:spPr>
        </p:pic>
        <p:pic>
          <p:nvPicPr>
            <p:cNvPr id="9" name="Obrázek 8" descr="H:\personal archiv\foto\2016\Ceny W a US\P1210793.JPG">
              <a:extLst>
                <a:ext uri="{FF2B5EF4-FFF2-40B4-BE49-F238E27FC236}">
                  <a16:creationId xmlns:a16="http://schemas.microsoft.com/office/drawing/2014/main" id="{84619641-AB73-4701-A9F9-C8596ACD0D95}"/>
                </a:ext>
              </a:extLst>
            </p:cNvPr>
            <p:cNvPicPr/>
            <p:nvPr/>
          </p:nvPicPr>
          <p:blipFill rotWithShape="1">
            <a:blip r:embed="rId6" cstate="print">
              <a:extLst>
                <a:ext uri="{28A0092B-C50C-407E-A947-70E740481C1C}">
                  <a14:useLocalDpi xmlns:a14="http://schemas.microsoft.com/office/drawing/2010/main" val="0"/>
                </a:ext>
              </a:extLst>
            </a:blip>
            <a:srcRect l="38649" t="7623" r="31700" b="45584"/>
            <a:stretch/>
          </p:blipFill>
          <p:spPr bwMode="auto">
            <a:xfrm>
              <a:off x="373504" y="1268760"/>
              <a:ext cx="861619" cy="99016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0" name="Obrázek 9">
              <a:extLst>
                <a:ext uri="{FF2B5EF4-FFF2-40B4-BE49-F238E27FC236}">
                  <a16:creationId xmlns:a16="http://schemas.microsoft.com/office/drawing/2014/main" id="{DA2F9A24-45B8-41A1-AAA6-D8DB2E807A4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26391" y="2996952"/>
              <a:ext cx="785709" cy="1064311"/>
            </a:xfrm>
            <a:prstGeom prst="rect">
              <a:avLst/>
            </a:prstGeom>
            <a:ln>
              <a:noFill/>
            </a:ln>
            <a:effectLst>
              <a:outerShdw blurRad="292100" dist="139700" dir="2700000" algn="tl" rotWithShape="0">
                <a:srgbClr val="333333">
                  <a:alpha val="65000"/>
                </a:srgbClr>
              </a:outerShdw>
            </a:effectLst>
          </p:spPr>
        </p:pic>
        <p:pic>
          <p:nvPicPr>
            <p:cNvPr id="11" name="Obrázek 10" descr="C:\Users\Admin\AppData\Local\Microsoft\Windows\INetCache\Content.Word\janička.png">
              <a:extLst>
                <a:ext uri="{FF2B5EF4-FFF2-40B4-BE49-F238E27FC236}">
                  <a16:creationId xmlns:a16="http://schemas.microsoft.com/office/drawing/2014/main" id="{F2ECD4CA-304B-4BC2-922E-C1A856E58533}"/>
                </a:ext>
              </a:extLst>
            </p:cNvPr>
            <p:cNvPicPr/>
            <p:nvPr/>
          </p:nvPicPr>
          <p:blipFill rotWithShape="1">
            <a:blip r:embed="rId8" cstate="print">
              <a:extLst>
                <a:ext uri="{28A0092B-C50C-407E-A947-70E740481C1C}">
                  <a14:useLocalDpi xmlns:a14="http://schemas.microsoft.com/office/drawing/2010/main" val="0"/>
                </a:ext>
              </a:extLst>
            </a:blip>
            <a:srcRect l="17681" t="8744" r="7703" b="26618"/>
            <a:stretch/>
          </p:blipFill>
          <p:spPr bwMode="auto">
            <a:xfrm>
              <a:off x="4898700" y="2996952"/>
              <a:ext cx="885652" cy="1064311"/>
            </a:xfrm>
            <a:prstGeom prst="rect">
              <a:avLst/>
            </a:prstGeom>
            <a:ln>
              <a:noFill/>
            </a:ln>
            <a:effectLst>
              <a:outerShdw blurRad="292100" dist="139700" dir="2700000" algn="tl" rotWithShape="0">
                <a:srgbClr val="333333">
                  <a:alpha val="65000"/>
                </a:srgbClr>
              </a:outerShdw>
            </a:effectLst>
          </p:spPr>
        </p:pic>
        <p:pic>
          <p:nvPicPr>
            <p:cNvPr id="12" name="Obrázek 11">
              <a:extLst>
                <a:ext uri="{FF2B5EF4-FFF2-40B4-BE49-F238E27FC236}">
                  <a16:creationId xmlns:a16="http://schemas.microsoft.com/office/drawing/2014/main" id="{772EF795-53FA-40E7-A55B-781A86CFBC51}"/>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5866166" y="2996952"/>
              <a:ext cx="926298" cy="1064311"/>
            </a:xfrm>
            <a:prstGeom prst="rect">
              <a:avLst/>
            </a:prstGeom>
            <a:ln>
              <a:noFill/>
            </a:ln>
            <a:effectLst>
              <a:outerShdw blurRad="292100" dist="139700" dir="2700000" algn="tl" rotWithShape="0">
                <a:srgbClr val="333333">
                  <a:alpha val="65000"/>
                </a:srgbClr>
              </a:outerShdw>
            </a:effectLst>
          </p:spPr>
        </p:pic>
        <p:pic>
          <p:nvPicPr>
            <p:cNvPr id="13" name="Picture 2">
              <a:extLst>
                <a:ext uri="{FF2B5EF4-FFF2-40B4-BE49-F238E27FC236}">
                  <a16:creationId xmlns:a16="http://schemas.microsoft.com/office/drawing/2014/main" id="{2B9FACC7-6401-436A-935D-83C499F254D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9952" y="4922964"/>
              <a:ext cx="873767" cy="1079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a:extLst>
                <a:ext uri="{FF2B5EF4-FFF2-40B4-BE49-F238E27FC236}">
                  <a16:creationId xmlns:a16="http://schemas.microsoft.com/office/drawing/2014/main" id="{6A850451-35B2-456E-A958-D302534951D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95770" y="4944677"/>
              <a:ext cx="968718" cy="1086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a:extLst>
                <a:ext uri="{FF2B5EF4-FFF2-40B4-BE49-F238E27FC236}">
                  <a16:creationId xmlns:a16="http://schemas.microsoft.com/office/drawing/2014/main" id="{5D442F42-75C5-4F07-81D7-E7C8AD5F59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76056" y="4922965"/>
              <a:ext cx="906941" cy="1079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a:extLst>
                <a:ext uri="{FF2B5EF4-FFF2-40B4-BE49-F238E27FC236}">
                  <a16:creationId xmlns:a16="http://schemas.microsoft.com/office/drawing/2014/main" id="{4732224E-C252-4F22-BD5F-2DAED788D11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84168" y="4922965"/>
              <a:ext cx="829512" cy="1079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8">
              <a:extLst>
                <a:ext uri="{FF2B5EF4-FFF2-40B4-BE49-F238E27FC236}">
                  <a16:creationId xmlns:a16="http://schemas.microsoft.com/office/drawing/2014/main" id="{532611BC-6052-476E-BBD3-DCCBE599AE1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20272" y="4922964"/>
              <a:ext cx="848631" cy="1079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bdélník 17">
              <a:extLst>
                <a:ext uri="{FF2B5EF4-FFF2-40B4-BE49-F238E27FC236}">
                  <a16:creationId xmlns:a16="http://schemas.microsoft.com/office/drawing/2014/main" id="{E1470090-D937-46D4-8BC3-6385321F1DEB}"/>
                </a:ext>
              </a:extLst>
            </p:cNvPr>
            <p:cNvSpPr/>
            <p:nvPr/>
          </p:nvSpPr>
          <p:spPr>
            <a:xfrm>
              <a:off x="0" y="44624"/>
              <a:ext cx="9144000" cy="646331"/>
            </a:xfrm>
            <a:prstGeom prst="rect">
              <a:avLst/>
            </a:prstGeom>
          </p:spPr>
          <p:txBody>
            <a:bodyPr wrap="square">
              <a:spAutoFit/>
            </a:bodyPr>
            <a:lstStyle/>
            <a:p>
              <a:pPr algn="ctr"/>
              <a:r>
                <a:rPr lang="cs-CZ"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Discharge</a:t>
              </a:r>
              <a:r>
                <a:rPr lang="cs-CZ"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cs-CZ"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Chemistry</a:t>
              </a:r>
              <a:endParaRPr lang="cs-CZ"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9" name="Zaoblený obdélník 23">
              <a:extLst>
                <a:ext uri="{FF2B5EF4-FFF2-40B4-BE49-F238E27FC236}">
                  <a16:creationId xmlns:a16="http://schemas.microsoft.com/office/drawing/2014/main" id="{3F5769C3-F61F-41F5-BADC-6A8920AB9EC6}"/>
                </a:ext>
              </a:extLst>
            </p:cNvPr>
            <p:cNvSpPr/>
            <p:nvPr/>
          </p:nvSpPr>
          <p:spPr>
            <a:xfrm>
              <a:off x="168075" y="124594"/>
              <a:ext cx="8724405" cy="97045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 name="Picture 8">
              <a:extLst>
                <a:ext uri="{FF2B5EF4-FFF2-40B4-BE49-F238E27FC236}">
                  <a16:creationId xmlns:a16="http://schemas.microsoft.com/office/drawing/2014/main" id="{20C94CA8-B193-442B-9A69-C6A8A12C8BD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08435" y="188640"/>
              <a:ext cx="864096" cy="4200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1A4BA68F-4601-4375-A768-D98C0B152F0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0083" y="166911"/>
              <a:ext cx="315277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ovéPole 21">
              <a:extLst>
                <a:ext uri="{FF2B5EF4-FFF2-40B4-BE49-F238E27FC236}">
                  <a16:creationId xmlns:a16="http://schemas.microsoft.com/office/drawing/2014/main" id="{AB0E480E-8161-4BD7-ABF6-27011ED71575}"/>
                </a:ext>
              </a:extLst>
            </p:cNvPr>
            <p:cNvSpPr txBox="1"/>
            <p:nvPr/>
          </p:nvSpPr>
          <p:spPr>
            <a:xfrm>
              <a:off x="1104179" y="764704"/>
              <a:ext cx="2449197" cy="338554"/>
            </a:xfrm>
            <a:prstGeom prst="rect">
              <a:avLst/>
            </a:prstGeom>
            <a:noFill/>
          </p:spPr>
          <p:txBody>
            <a:bodyPr wrap="none" rtlCol="0">
              <a:spAutoFit/>
            </a:bodyPr>
            <a:lstStyle/>
            <a:p>
              <a:r>
                <a:rPr lang="cs-CZ" sz="1600" dirty="0"/>
                <a:t>Czech </a:t>
              </a:r>
              <a:r>
                <a:rPr lang="cs-CZ" sz="1600" dirty="0" err="1"/>
                <a:t>Academy</a:t>
              </a:r>
              <a:r>
                <a:rPr lang="cs-CZ" sz="1600" dirty="0"/>
                <a:t> </a:t>
              </a:r>
              <a:r>
                <a:rPr lang="cs-CZ" sz="1600" dirty="0" err="1"/>
                <a:t>of</a:t>
              </a:r>
              <a:r>
                <a:rPr lang="cs-CZ" sz="1600" dirty="0"/>
                <a:t> </a:t>
              </a:r>
              <a:r>
                <a:rPr lang="cs-CZ" sz="1600" dirty="0" err="1"/>
                <a:t>Sciences</a:t>
              </a:r>
              <a:endParaRPr lang="cs-CZ" sz="1600" dirty="0"/>
            </a:p>
          </p:txBody>
        </p:sp>
        <p:pic>
          <p:nvPicPr>
            <p:cNvPr id="23" name="Picture 3">
              <a:extLst>
                <a:ext uri="{FF2B5EF4-FFF2-40B4-BE49-F238E27FC236}">
                  <a16:creationId xmlns:a16="http://schemas.microsoft.com/office/drawing/2014/main" id="{DACC5F43-1D7F-404F-A832-58F4129A11A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40684" y="124593"/>
              <a:ext cx="1164796" cy="928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a:extLst>
                <a:ext uri="{FF2B5EF4-FFF2-40B4-BE49-F238E27FC236}">
                  <a16:creationId xmlns:a16="http://schemas.microsoft.com/office/drawing/2014/main" id="{ECEB90D9-2CF5-4308-A591-04EC421A934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533096" y="654000"/>
              <a:ext cx="739435" cy="398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a:extLst>
                <a:ext uri="{FF2B5EF4-FFF2-40B4-BE49-F238E27FC236}">
                  <a16:creationId xmlns:a16="http://schemas.microsoft.com/office/drawing/2014/main" id="{B2DEFD45-2292-4614-B082-F17F19C47E8F}"/>
                </a:ext>
              </a:extLst>
            </p:cNvPr>
            <p:cNvPicPr>
              <a:picLocks noChangeAspect="1" noChangeArrowheads="1"/>
            </p:cNvPicPr>
            <p:nvPr/>
          </p:nvPicPr>
          <p:blipFill>
            <a:blip r:embed="rId19">
              <a:extLst>
                <a:ext uri="{BEBA8EAE-BF5A-486C-A8C5-ECC9F3942E4B}">
                  <a14:imgProps xmlns:a14="http://schemas.microsoft.com/office/drawing/2010/main">
                    <a14:imgLayer r:embed="rId20">
                      <a14:imgEffect>
                        <a14:brightnessContrast bright="26000" contrast="-36000"/>
                      </a14:imgEffect>
                    </a14:imgLayer>
                  </a14:imgProps>
                </a:ext>
                <a:ext uri="{28A0092B-C50C-407E-A947-70E740481C1C}">
                  <a14:useLocalDpi xmlns:a14="http://schemas.microsoft.com/office/drawing/2010/main" val="0"/>
                </a:ext>
              </a:extLst>
            </a:blip>
            <a:srcRect/>
            <a:stretch>
              <a:fillRect/>
            </a:stretch>
          </p:blipFill>
          <p:spPr bwMode="auto">
            <a:xfrm>
              <a:off x="4402433" y="188640"/>
              <a:ext cx="1238250" cy="37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a:extLst>
                <a:ext uri="{FF2B5EF4-FFF2-40B4-BE49-F238E27FC236}">
                  <a16:creationId xmlns:a16="http://schemas.microsoft.com/office/drawing/2014/main" id="{5A0ED7F7-743B-4B29-925B-5B6F7341690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28672" y="78487"/>
              <a:ext cx="1133475" cy="97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a:extLst>
                <a:ext uri="{FF2B5EF4-FFF2-40B4-BE49-F238E27FC236}">
                  <a16:creationId xmlns:a16="http://schemas.microsoft.com/office/drawing/2014/main" id="{E89C1D3C-82D5-4A02-AB22-260DF9C030B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4539" y="638186"/>
              <a:ext cx="1349637" cy="4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AutoShape 2" descr="Výsledek obrázku pro petr kubelík">
              <a:extLst>
                <a:ext uri="{FF2B5EF4-FFF2-40B4-BE49-F238E27FC236}">
                  <a16:creationId xmlns:a16="http://schemas.microsoft.com/office/drawing/2014/main" id="{572D9BF3-C991-4291-B9F4-CF6D3D677461}"/>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9" name="AutoShape 4" descr="Výsledek obrázku pro petr kubelík">
              <a:extLst>
                <a:ext uri="{FF2B5EF4-FFF2-40B4-BE49-F238E27FC236}">
                  <a16:creationId xmlns:a16="http://schemas.microsoft.com/office/drawing/2014/main" id="{25DC75F8-6734-4887-A496-5DB1FD967804}"/>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0" name="Picture 2" descr="http://osw-web.avcr.cz/ufp/foto/krusm.jpg">
              <a:extLst>
                <a:ext uri="{FF2B5EF4-FFF2-40B4-BE49-F238E27FC236}">
                  <a16:creationId xmlns:a16="http://schemas.microsoft.com/office/drawing/2014/main" id="{60D3530A-0F89-472C-A2E7-FF325272921E}"/>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109866" y="3018146"/>
              <a:ext cx="799047" cy="1079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1" name="Picture 4" descr="Paul Rimmer">
              <a:extLst>
                <a:ext uri="{FF2B5EF4-FFF2-40B4-BE49-F238E27FC236}">
                  <a16:creationId xmlns:a16="http://schemas.microsoft.com/office/drawing/2014/main" id="{D9ECEC6E-5545-4A1C-9DC0-55B33E6DB90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5713" y="4912495"/>
              <a:ext cx="905071" cy="10860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2" name="Picture 6" descr="Ingo Waldmann">
              <a:extLst>
                <a:ext uri="{FF2B5EF4-FFF2-40B4-BE49-F238E27FC236}">
                  <a16:creationId xmlns:a16="http://schemas.microsoft.com/office/drawing/2014/main" id="{A1F55104-479A-4649-8D9F-875FAC57EEA0}"/>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18326" t="15064" r="19709" b="27766"/>
            <a:stretch/>
          </p:blipFill>
          <p:spPr bwMode="auto">
            <a:xfrm>
              <a:off x="2195736" y="4926771"/>
              <a:ext cx="790873" cy="10945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 name="Picture 8" descr="VÃ½sledek obrÃ¡zku pro jonathan tennyson">
              <a:extLst>
                <a:ext uri="{FF2B5EF4-FFF2-40B4-BE49-F238E27FC236}">
                  <a16:creationId xmlns:a16="http://schemas.microsoft.com/office/drawing/2014/main" id="{F08C8C64-0A75-4923-B00D-2D6B8D34A847}"/>
                </a:ext>
              </a:extLst>
            </p:cNvPr>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r="53451" b="10381"/>
            <a:stretch/>
          </p:blipFill>
          <p:spPr bwMode="auto">
            <a:xfrm>
              <a:off x="3059832" y="4906763"/>
              <a:ext cx="998473" cy="1111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4" name="Picture 10" descr="VÃ½sledek obrÃ¡zku pro cambridge university">
              <a:extLst>
                <a:ext uri="{FF2B5EF4-FFF2-40B4-BE49-F238E27FC236}">
                  <a16:creationId xmlns:a16="http://schemas.microsoft.com/office/drawing/2014/main" id="{B28C0797-B6E8-4B37-A431-B234CA310D48}"/>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10338" t="16100" r="10001" b="14247"/>
            <a:stretch/>
          </p:blipFill>
          <p:spPr bwMode="auto">
            <a:xfrm>
              <a:off x="7962147" y="188640"/>
              <a:ext cx="852453" cy="792088"/>
            </a:xfrm>
            <a:prstGeom prst="rect">
              <a:avLst/>
            </a:prstGeom>
            <a:noFill/>
            <a:extLst>
              <a:ext uri="{909E8E84-426E-40DD-AFC4-6F175D3DCCD1}">
                <a14:hiddenFill xmlns:a14="http://schemas.microsoft.com/office/drawing/2010/main">
                  <a:solidFill>
                    <a:srgbClr val="FFFFFF"/>
                  </a:solidFill>
                </a14:hiddenFill>
              </a:ext>
            </a:extLst>
          </p:spPr>
        </p:pic>
        <p:sp>
          <p:nvSpPr>
            <p:cNvPr id="35" name="TextovéPole 34">
              <a:extLst>
                <a:ext uri="{FF2B5EF4-FFF2-40B4-BE49-F238E27FC236}">
                  <a16:creationId xmlns:a16="http://schemas.microsoft.com/office/drawing/2014/main" id="{C748ADB1-AA21-4B10-B734-8F3133649988}"/>
                </a:ext>
              </a:extLst>
            </p:cNvPr>
            <p:cNvSpPr txBox="1"/>
            <p:nvPr/>
          </p:nvSpPr>
          <p:spPr>
            <a:xfrm>
              <a:off x="1233479" y="2294099"/>
              <a:ext cx="1094467" cy="646331"/>
            </a:xfrm>
            <a:prstGeom prst="rect">
              <a:avLst/>
            </a:prstGeom>
            <a:noFill/>
          </p:spPr>
          <p:txBody>
            <a:bodyPr wrap="none" rtlCol="0">
              <a:spAutoFit/>
            </a:bodyPr>
            <a:lstStyle/>
            <a:p>
              <a:pPr algn="ctr"/>
              <a:r>
                <a:rPr lang="cs-CZ" dirty="0"/>
                <a:t>Svatopluk</a:t>
              </a:r>
            </a:p>
            <a:p>
              <a:pPr algn="ctr"/>
              <a:r>
                <a:rPr lang="cs-CZ" dirty="0" err="1"/>
                <a:t>Civiš</a:t>
              </a:r>
              <a:endParaRPr lang="cs-CZ" dirty="0"/>
            </a:p>
          </p:txBody>
        </p:sp>
        <p:sp>
          <p:nvSpPr>
            <p:cNvPr id="36" name="TextovéPole 35">
              <a:extLst>
                <a:ext uri="{FF2B5EF4-FFF2-40B4-BE49-F238E27FC236}">
                  <a16:creationId xmlns:a16="http://schemas.microsoft.com/office/drawing/2014/main" id="{C9BB7F19-CB18-4586-8711-86E829FC8685}"/>
                </a:ext>
              </a:extLst>
            </p:cNvPr>
            <p:cNvSpPr txBox="1"/>
            <p:nvPr/>
          </p:nvSpPr>
          <p:spPr>
            <a:xfrm>
              <a:off x="380890" y="2293120"/>
              <a:ext cx="824265" cy="646331"/>
            </a:xfrm>
            <a:prstGeom prst="rect">
              <a:avLst/>
            </a:prstGeom>
            <a:noFill/>
          </p:spPr>
          <p:txBody>
            <a:bodyPr wrap="none" rtlCol="0">
              <a:spAutoFit/>
            </a:bodyPr>
            <a:lstStyle/>
            <a:p>
              <a:pPr algn="ctr"/>
              <a:r>
                <a:rPr lang="cs-CZ" dirty="0"/>
                <a:t>Martin</a:t>
              </a:r>
            </a:p>
            <a:p>
              <a:pPr algn="ctr"/>
              <a:r>
                <a:rPr lang="cs-CZ" dirty="0"/>
                <a:t>Ferus</a:t>
              </a:r>
            </a:p>
          </p:txBody>
        </p:sp>
        <p:sp>
          <p:nvSpPr>
            <p:cNvPr id="37" name="TextovéPole 36">
              <a:extLst>
                <a:ext uri="{FF2B5EF4-FFF2-40B4-BE49-F238E27FC236}">
                  <a16:creationId xmlns:a16="http://schemas.microsoft.com/office/drawing/2014/main" id="{914EF6E8-E329-43B8-B6E1-AB3008AA0CF0}"/>
                </a:ext>
              </a:extLst>
            </p:cNvPr>
            <p:cNvSpPr txBox="1"/>
            <p:nvPr/>
          </p:nvSpPr>
          <p:spPr>
            <a:xfrm>
              <a:off x="2222658" y="2345140"/>
              <a:ext cx="870367" cy="646331"/>
            </a:xfrm>
            <a:prstGeom prst="rect">
              <a:avLst/>
            </a:prstGeom>
            <a:noFill/>
          </p:spPr>
          <p:txBody>
            <a:bodyPr wrap="none" rtlCol="0">
              <a:spAutoFit/>
            </a:bodyPr>
            <a:lstStyle/>
            <a:p>
              <a:pPr algn="ctr"/>
              <a:r>
                <a:rPr lang="cs-CZ" dirty="0"/>
                <a:t>Petr</a:t>
              </a:r>
            </a:p>
            <a:p>
              <a:pPr algn="ctr"/>
              <a:r>
                <a:rPr lang="cs-CZ" dirty="0"/>
                <a:t>Kubelík</a:t>
              </a:r>
            </a:p>
          </p:txBody>
        </p:sp>
        <p:sp>
          <p:nvSpPr>
            <p:cNvPr id="38" name="TextovéPole 37">
              <a:extLst>
                <a:ext uri="{FF2B5EF4-FFF2-40B4-BE49-F238E27FC236}">
                  <a16:creationId xmlns:a16="http://schemas.microsoft.com/office/drawing/2014/main" id="{59E7B746-2776-4D4C-81F8-6B91C4F71348}"/>
                </a:ext>
              </a:extLst>
            </p:cNvPr>
            <p:cNvSpPr txBox="1"/>
            <p:nvPr/>
          </p:nvSpPr>
          <p:spPr>
            <a:xfrm>
              <a:off x="3209064" y="2345140"/>
              <a:ext cx="717825" cy="646331"/>
            </a:xfrm>
            <a:prstGeom prst="rect">
              <a:avLst/>
            </a:prstGeom>
            <a:noFill/>
          </p:spPr>
          <p:txBody>
            <a:bodyPr wrap="none" rtlCol="0">
              <a:spAutoFit/>
            </a:bodyPr>
            <a:lstStyle/>
            <a:p>
              <a:pPr algn="ctr"/>
              <a:r>
                <a:rPr lang="cs-CZ" dirty="0"/>
                <a:t>Libor</a:t>
              </a:r>
            </a:p>
            <a:p>
              <a:pPr algn="ctr"/>
              <a:r>
                <a:rPr lang="cs-CZ" dirty="0" err="1"/>
                <a:t>Lenža</a:t>
              </a:r>
              <a:endParaRPr lang="cs-CZ" dirty="0"/>
            </a:p>
          </p:txBody>
        </p:sp>
        <p:sp>
          <p:nvSpPr>
            <p:cNvPr id="39" name="TextovéPole 38">
              <a:extLst>
                <a:ext uri="{FF2B5EF4-FFF2-40B4-BE49-F238E27FC236}">
                  <a16:creationId xmlns:a16="http://schemas.microsoft.com/office/drawing/2014/main" id="{8FCBB400-0900-4A67-8288-D8937313954A}"/>
                </a:ext>
              </a:extLst>
            </p:cNvPr>
            <p:cNvSpPr txBox="1"/>
            <p:nvPr/>
          </p:nvSpPr>
          <p:spPr>
            <a:xfrm>
              <a:off x="4167873" y="2336380"/>
              <a:ext cx="930511" cy="646331"/>
            </a:xfrm>
            <a:prstGeom prst="rect">
              <a:avLst/>
            </a:prstGeom>
            <a:noFill/>
          </p:spPr>
          <p:txBody>
            <a:bodyPr wrap="none" rtlCol="0">
              <a:spAutoFit/>
            </a:bodyPr>
            <a:lstStyle/>
            <a:p>
              <a:pPr algn="ctr"/>
              <a:r>
                <a:rPr lang="cs-CZ" dirty="0"/>
                <a:t>Antonín</a:t>
              </a:r>
            </a:p>
            <a:p>
              <a:pPr algn="ctr"/>
              <a:r>
                <a:rPr lang="cs-CZ" dirty="0"/>
                <a:t>Knížek</a:t>
              </a:r>
            </a:p>
          </p:txBody>
        </p:sp>
        <p:sp>
          <p:nvSpPr>
            <p:cNvPr id="40" name="TextovéPole 39">
              <a:extLst>
                <a:ext uri="{FF2B5EF4-FFF2-40B4-BE49-F238E27FC236}">
                  <a16:creationId xmlns:a16="http://schemas.microsoft.com/office/drawing/2014/main" id="{6F1BB188-B08E-4BAF-A3C6-6E6E3ED7D661}"/>
                </a:ext>
              </a:extLst>
            </p:cNvPr>
            <p:cNvSpPr txBox="1"/>
            <p:nvPr/>
          </p:nvSpPr>
          <p:spPr>
            <a:xfrm>
              <a:off x="5265253" y="2362278"/>
              <a:ext cx="788742" cy="646331"/>
            </a:xfrm>
            <a:prstGeom prst="rect">
              <a:avLst/>
            </a:prstGeom>
            <a:noFill/>
          </p:spPr>
          <p:txBody>
            <a:bodyPr wrap="none" rtlCol="0">
              <a:spAutoFit/>
            </a:bodyPr>
            <a:lstStyle/>
            <a:p>
              <a:pPr algn="ctr"/>
              <a:r>
                <a:rPr lang="cs-CZ" dirty="0"/>
                <a:t>Lukáš</a:t>
              </a:r>
            </a:p>
            <a:p>
              <a:pPr algn="ctr"/>
              <a:r>
                <a:rPr lang="cs-CZ" dirty="0"/>
                <a:t>Petera</a:t>
              </a:r>
            </a:p>
          </p:txBody>
        </p:sp>
        <p:sp>
          <p:nvSpPr>
            <p:cNvPr id="41" name="TextovéPole 40">
              <a:extLst>
                <a:ext uri="{FF2B5EF4-FFF2-40B4-BE49-F238E27FC236}">
                  <a16:creationId xmlns:a16="http://schemas.microsoft.com/office/drawing/2014/main" id="{9184DE81-717F-4E9F-9A86-85D385D1E1E1}"/>
                </a:ext>
              </a:extLst>
            </p:cNvPr>
            <p:cNvSpPr txBox="1"/>
            <p:nvPr/>
          </p:nvSpPr>
          <p:spPr>
            <a:xfrm>
              <a:off x="3883805" y="4151819"/>
              <a:ext cx="989438" cy="646331"/>
            </a:xfrm>
            <a:prstGeom prst="rect">
              <a:avLst/>
            </a:prstGeom>
            <a:noFill/>
          </p:spPr>
          <p:txBody>
            <a:bodyPr wrap="none" rtlCol="0">
              <a:spAutoFit/>
            </a:bodyPr>
            <a:lstStyle/>
            <a:p>
              <a:pPr algn="ctr"/>
              <a:r>
                <a:rPr lang="cs-CZ" dirty="0"/>
                <a:t>Adam</a:t>
              </a:r>
            </a:p>
            <a:p>
              <a:pPr algn="ctr"/>
              <a:r>
                <a:rPr lang="cs-CZ" dirty="0"/>
                <a:t>Pastorek</a:t>
              </a:r>
            </a:p>
          </p:txBody>
        </p:sp>
        <p:sp>
          <p:nvSpPr>
            <p:cNvPr id="42" name="TextovéPole 41">
              <a:extLst>
                <a:ext uri="{FF2B5EF4-FFF2-40B4-BE49-F238E27FC236}">
                  <a16:creationId xmlns:a16="http://schemas.microsoft.com/office/drawing/2014/main" id="{CBECA6EA-B1F4-444B-B789-CDC1E3941EC1}"/>
                </a:ext>
              </a:extLst>
            </p:cNvPr>
            <p:cNvSpPr txBox="1"/>
            <p:nvPr/>
          </p:nvSpPr>
          <p:spPr>
            <a:xfrm>
              <a:off x="4788878" y="4150821"/>
              <a:ext cx="1090235" cy="646331"/>
            </a:xfrm>
            <a:prstGeom prst="rect">
              <a:avLst/>
            </a:prstGeom>
            <a:noFill/>
          </p:spPr>
          <p:txBody>
            <a:bodyPr wrap="none" rtlCol="0">
              <a:spAutoFit/>
            </a:bodyPr>
            <a:lstStyle/>
            <a:p>
              <a:pPr algn="ctr"/>
              <a:r>
                <a:rPr lang="cs-CZ" dirty="0"/>
                <a:t>Jana</a:t>
              </a:r>
            </a:p>
            <a:p>
              <a:pPr algn="ctr"/>
              <a:r>
                <a:rPr lang="cs-CZ" dirty="0"/>
                <a:t>Hrnčířová</a:t>
              </a:r>
            </a:p>
          </p:txBody>
        </p:sp>
        <p:sp>
          <p:nvSpPr>
            <p:cNvPr id="43" name="TextovéPole 42">
              <a:extLst>
                <a:ext uri="{FF2B5EF4-FFF2-40B4-BE49-F238E27FC236}">
                  <a16:creationId xmlns:a16="http://schemas.microsoft.com/office/drawing/2014/main" id="{746722C2-9EC0-4A58-A57C-B3C0EBADDB33}"/>
                </a:ext>
              </a:extLst>
            </p:cNvPr>
            <p:cNvSpPr txBox="1"/>
            <p:nvPr/>
          </p:nvSpPr>
          <p:spPr>
            <a:xfrm>
              <a:off x="5914423" y="4108783"/>
              <a:ext cx="827662" cy="646331"/>
            </a:xfrm>
            <a:prstGeom prst="rect">
              <a:avLst/>
            </a:prstGeom>
            <a:noFill/>
          </p:spPr>
          <p:txBody>
            <a:bodyPr wrap="none" rtlCol="0">
              <a:spAutoFit/>
            </a:bodyPr>
            <a:lstStyle/>
            <a:p>
              <a:pPr algn="ctr"/>
              <a:r>
                <a:rPr lang="cs-CZ" dirty="0"/>
                <a:t>Ondřej</a:t>
              </a:r>
            </a:p>
            <a:p>
              <a:pPr algn="ctr"/>
              <a:r>
                <a:rPr lang="cs-CZ" dirty="0"/>
                <a:t>Ivanek</a:t>
              </a:r>
            </a:p>
          </p:txBody>
        </p:sp>
        <p:sp>
          <p:nvSpPr>
            <p:cNvPr id="44" name="AutoShape 2" descr="VÃ½sledek obrÃ¡zku pro didier queloz">
              <a:extLst>
                <a:ext uri="{FF2B5EF4-FFF2-40B4-BE49-F238E27FC236}">
                  <a16:creationId xmlns:a16="http://schemas.microsoft.com/office/drawing/2014/main" id="{D1BCD1BA-9FEE-4EA5-9FE8-65B2963C0277}"/>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5" name="AutoShape 4" descr="VÃ½sledek obrÃ¡zku pro didier queloz">
              <a:extLst>
                <a:ext uri="{FF2B5EF4-FFF2-40B4-BE49-F238E27FC236}">
                  <a16:creationId xmlns:a16="http://schemas.microsoft.com/office/drawing/2014/main" id="{8A1243DF-8AC1-4BCE-B0FC-EBE24857A009}"/>
                </a:ext>
              </a:extLst>
            </p:cNvP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46" name="Picture 5">
              <a:extLst>
                <a:ext uri="{FF2B5EF4-FFF2-40B4-BE49-F238E27FC236}">
                  <a16:creationId xmlns:a16="http://schemas.microsoft.com/office/drawing/2014/main" id="{6F716BB0-7FA9-486F-90B6-C3F10434FE6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82048" y="4926771"/>
              <a:ext cx="947049" cy="10790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Obrázek 46">
              <a:extLst>
                <a:ext uri="{FF2B5EF4-FFF2-40B4-BE49-F238E27FC236}">
                  <a16:creationId xmlns:a16="http://schemas.microsoft.com/office/drawing/2014/main" id="{DD2D1093-D39B-4FD9-9726-1F965C831600}"/>
                </a:ext>
              </a:extLst>
            </p:cNvPr>
            <p:cNvPicPr/>
            <p:nvPr/>
          </p:nvPicPr>
          <p:blipFill>
            <a:blip r:embed="rId29">
              <a:extLst>
                <a:ext uri="{28A0092B-C50C-407E-A947-70E740481C1C}">
                  <a14:useLocalDpi xmlns:a14="http://schemas.microsoft.com/office/drawing/2010/main" val="0"/>
                </a:ext>
              </a:extLst>
            </a:blip>
            <a:srcRect/>
            <a:stretch>
              <a:fillRect/>
            </a:stretch>
          </p:blipFill>
          <p:spPr bwMode="auto">
            <a:xfrm>
              <a:off x="221635" y="2996952"/>
              <a:ext cx="871252" cy="1079013"/>
            </a:xfrm>
            <a:prstGeom prst="rect">
              <a:avLst/>
            </a:prstGeom>
            <a:ln>
              <a:noFill/>
            </a:ln>
            <a:effectLst>
              <a:outerShdw blurRad="292100" dist="139700" dir="2700000" algn="tl" rotWithShape="0">
                <a:srgbClr val="333333">
                  <a:alpha val="65000"/>
                </a:srgbClr>
              </a:outerShdw>
            </a:effectLst>
          </p:spPr>
        </p:pic>
        <p:sp>
          <p:nvSpPr>
            <p:cNvPr id="48" name="TextovéPole 47">
              <a:extLst>
                <a:ext uri="{FF2B5EF4-FFF2-40B4-BE49-F238E27FC236}">
                  <a16:creationId xmlns:a16="http://schemas.microsoft.com/office/drawing/2014/main" id="{8CF32FC2-77F1-4952-AFD4-526F093DB002}"/>
                </a:ext>
              </a:extLst>
            </p:cNvPr>
            <p:cNvSpPr txBox="1"/>
            <p:nvPr/>
          </p:nvSpPr>
          <p:spPr>
            <a:xfrm>
              <a:off x="246282" y="4131134"/>
              <a:ext cx="892231" cy="646331"/>
            </a:xfrm>
            <a:prstGeom prst="rect">
              <a:avLst/>
            </a:prstGeom>
            <a:noFill/>
          </p:spPr>
          <p:txBody>
            <a:bodyPr wrap="none" rtlCol="0">
              <a:spAutoFit/>
            </a:bodyPr>
            <a:lstStyle/>
            <a:p>
              <a:pPr algn="ctr"/>
              <a:r>
                <a:rPr lang="cs-CZ" dirty="0"/>
                <a:t>Vojtěch</a:t>
              </a:r>
            </a:p>
            <a:p>
              <a:pPr algn="ctr"/>
              <a:r>
                <a:rPr lang="cs-CZ" dirty="0" err="1"/>
                <a:t>Laitl</a:t>
              </a:r>
              <a:endParaRPr lang="cs-CZ" dirty="0"/>
            </a:p>
          </p:txBody>
        </p:sp>
        <p:pic>
          <p:nvPicPr>
            <p:cNvPr id="49" name="Obrázek 48" descr="C:\Users\Admin\AppData\Local\Microsoft\Windows\INetCache\Content.Word\IMAG0940.jpg">
              <a:extLst>
                <a:ext uri="{FF2B5EF4-FFF2-40B4-BE49-F238E27FC236}">
                  <a16:creationId xmlns:a16="http://schemas.microsoft.com/office/drawing/2014/main" id="{35CF6533-2046-476C-85EB-B444C42A967A}"/>
                </a:ext>
              </a:extLst>
            </p:cNvPr>
            <p:cNvPicPr/>
            <p:nvPr/>
          </p:nvPicPr>
          <p:blipFill rotWithShape="1">
            <a:blip r:embed="rId30" cstate="print">
              <a:extLst>
                <a:ext uri="{28A0092B-C50C-407E-A947-70E740481C1C}">
                  <a14:useLocalDpi xmlns:a14="http://schemas.microsoft.com/office/drawing/2010/main" val="0"/>
                </a:ext>
              </a:extLst>
            </a:blip>
            <a:srcRect l="29040" t="15990" r="11302" b="24864"/>
            <a:stretch/>
          </p:blipFill>
          <p:spPr bwMode="auto">
            <a:xfrm>
              <a:off x="5263763" y="1283865"/>
              <a:ext cx="852362" cy="1031864"/>
            </a:xfrm>
            <a:prstGeom prst="rect">
              <a:avLst/>
            </a:prstGeom>
            <a:ln>
              <a:noFill/>
            </a:ln>
            <a:effectLst>
              <a:outerShdw blurRad="292100" dist="139700" dir="2700000" algn="tl" rotWithShape="0">
                <a:srgbClr val="333333">
                  <a:alpha val="65000"/>
                </a:srgbClr>
              </a:outerShdw>
            </a:effectLst>
          </p:spPr>
        </p:pic>
        <p:pic>
          <p:nvPicPr>
            <p:cNvPr id="50" name="Obrázek 49" descr="C:\Users\Admin\AppData\Local\Microsoft\Windows\INetCache\Content.Word\Tadeáš.jpg">
              <a:extLst>
                <a:ext uri="{FF2B5EF4-FFF2-40B4-BE49-F238E27FC236}">
                  <a16:creationId xmlns:a16="http://schemas.microsoft.com/office/drawing/2014/main" id="{F69B3284-DA97-48DE-9A06-E09F10DE3D86}"/>
                </a:ext>
              </a:extLst>
            </p:cNvPr>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164403" y="2996952"/>
              <a:ext cx="863699" cy="1079013"/>
            </a:xfrm>
            <a:prstGeom prst="rect">
              <a:avLst/>
            </a:prstGeom>
            <a:noFill/>
            <a:ln>
              <a:noFill/>
            </a:ln>
          </p:spPr>
        </p:pic>
        <p:sp>
          <p:nvSpPr>
            <p:cNvPr id="51" name="TextovéPole 50">
              <a:extLst>
                <a:ext uri="{FF2B5EF4-FFF2-40B4-BE49-F238E27FC236}">
                  <a16:creationId xmlns:a16="http://schemas.microsoft.com/office/drawing/2014/main" id="{2AD6BD74-9D79-429B-AF25-BBF3DC3BCB3A}"/>
                </a:ext>
              </a:extLst>
            </p:cNvPr>
            <p:cNvSpPr txBox="1"/>
            <p:nvPr/>
          </p:nvSpPr>
          <p:spPr>
            <a:xfrm>
              <a:off x="1111271" y="4155047"/>
              <a:ext cx="920893" cy="646331"/>
            </a:xfrm>
            <a:prstGeom prst="rect">
              <a:avLst/>
            </a:prstGeom>
            <a:noFill/>
          </p:spPr>
          <p:txBody>
            <a:bodyPr wrap="none" rtlCol="0">
              <a:spAutoFit/>
            </a:bodyPr>
            <a:lstStyle/>
            <a:p>
              <a:pPr algn="ctr"/>
              <a:r>
                <a:rPr lang="cs-CZ" dirty="0"/>
                <a:t>Tadeáš</a:t>
              </a:r>
            </a:p>
            <a:p>
              <a:pPr algn="ctr"/>
              <a:r>
                <a:rPr lang="cs-CZ" dirty="0"/>
                <a:t>Kalvoda</a:t>
              </a:r>
            </a:p>
          </p:txBody>
        </p:sp>
        <p:pic>
          <p:nvPicPr>
            <p:cNvPr id="52" name="Picture 6">
              <a:extLst>
                <a:ext uri="{FF2B5EF4-FFF2-40B4-BE49-F238E27FC236}">
                  <a16:creationId xmlns:a16="http://schemas.microsoft.com/office/drawing/2014/main" id="{747259FA-0C4A-4A64-B2FD-29F2D6236502}"/>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142953" y="2996952"/>
              <a:ext cx="892954" cy="107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ovéPole 52">
              <a:extLst>
                <a:ext uri="{FF2B5EF4-FFF2-40B4-BE49-F238E27FC236}">
                  <a16:creationId xmlns:a16="http://schemas.microsoft.com/office/drawing/2014/main" id="{C734F01B-BB06-4BD9-98C2-97637BCA975B}"/>
                </a:ext>
              </a:extLst>
            </p:cNvPr>
            <p:cNvSpPr txBox="1"/>
            <p:nvPr/>
          </p:nvSpPr>
          <p:spPr>
            <a:xfrm>
              <a:off x="2029204" y="4151240"/>
              <a:ext cx="1069524" cy="646331"/>
            </a:xfrm>
            <a:prstGeom prst="rect">
              <a:avLst/>
            </a:prstGeom>
            <a:noFill/>
          </p:spPr>
          <p:txBody>
            <a:bodyPr wrap="none" rtlCol="0">
              <a:spAutoFit/>
            </a:bodyPr>
            <a:lstStyle/>
            <a:p>
              <a:pPr algn="ctr"/>
              <a:r>
                <a:rPr lang="cs-CZ" dirty="0"/>
                <a:t>Giuseppe</a:t>
              </a:r>
            </a:p>
            <a:p>
              <a:pPr algn="ctr"/>
              <a:r>
                <a:rPr lang="cs-CZ" dirty="0" err="1"/>
                <a:t>Cassone</a:t>
              </a:r>
              <a:endParaRPr lang="cs-CZ" dirty="0"/>
            </a:p>
          </p:txBody>
        </p:sp>
        <p:sp>
          <p:nvSpPr>
            <p:cNvPr id="54" name="TextovéPole 53">
              <a:extLst>
                <a:ext uri="{FF2B5EF4-FFF2-40B4-BE49-F238E27FC236}">
                  <a16:creationId xmlns:a16="http://schemas.microsoft.com/office/drawing/2014/main" id="{321ED004-3E55-4B10-BEA5-D5915A966692}"/>
                </a:ext>
              </a:extLst>
            </p:cNvPr>
            <p:cNvSpPr txBox="1"/>
            <p:nvPr/>
          </p:nvSpPr>
          <p:spPr>
            <a:xfrm>
              <a:off x="3048048" y="4149080"/>
              <a:ext cx="986616" cy="646331"/>
            </a:xfrm>
            <a:prstGeom prst="rect">
              <a:avLst/>
            </a:prstGeom>
            <a:noFill/>
          </p:spPr>
          <p:txBody>
            <a:bodyPr wrap="none" rtlCol="0">
              <a:spAutoFit/>
            </a:bodyPr>
            <a:lstStyle/>
            <a:p>
              <a:pPr algn="ctr"/>
              <a:r>
                <a:rPr lang="cs-CZ" dirty="0"/>
                <a:t>Miroslav</a:t>
              </a:r>
            </a:p>
            <a:p>
              <a:pPr algn="ctr"/>
              <a:r>
                <a:rPr lang="cs-CZ" dirty="0" err="1"/>
                <a:t>Krůs</a:t>
              </a:r>
              <a:endParaRPr lang="cs-CZ" dirty="0"/>
            </a:p>
          </p:txBody>
        </p:sp>
        <p:sp>
          <p:nvSpPr>
            <p:cNvPr id="55" name="TextovéPole 54">
              <a:extLst>
                <a:ext uri="{FF2B5EF4-FFF2-40B4-BE49-F238E27FC236}">
                  <a16:creationId xmlns:a16="http://schemas.microsoft.com/office/drawing/2014/main" id="{0E0392F8-00D5-45A4-9EC1-577E263D9882}"/>
                </a:ext>
              </a:extLst>
            </p:cNvPr>
            <p:cNvSpPr txBox="1"/>
            <p:nvPr/>
          </p:nvSpPr>
          <p:spPr>
            <a:xfrm>
              <a:off x="7966717" y="6090009"/>
              <a:ext cx="1213795" cy="646331"/>
            </a:xfrm>
            <a:prstGeom prst="rect">
              <a:avLst/>
            </a:prstGeom>
            <a:noFill/>
          </p:spPr>
          <p:txBody>
            <a:bodyPr wrap="none" rtlCol="0">
              <a:spAutoFit/>
            </a:bodyPr>
            <a:lstStyle/>
            <a:p>
              <a:pPr algn="ctr"/>
              <a:r>
                <a:rPr lang="cs-CZ" dirty="0"/>
                <a:t>John</a:t>
              </a:r>
            </a:p>
            <a:p>
              <a:pPr algn="ctr"/>
              <a:r>
                <a:rPr lang="cs-CZ" dirty="0" err="1"/>
                <a:t>Sutherland</a:t>
              </a:r>
              <a:endParaRPr lang="cs-CZ" dirty="0"/>
            </a:p>
          </p:txBody>
        </p:sp>
        <p:sp>
          <p:nvSpPr>
            <p:cNvPr id="56" name="TextovéPole 55">
              <a:extLst>
                <a:ext uri="{FF2B5EF4-FFF2-40B4-BE49-F238E27FC236}">
                  <a16:creationId xmlns:a16="http://schemas.microsoft.com/office/drawing/2014/main" id="{3AB6334B-8C16-495F-B3E8-3DA9172085FD}"/>
                </a:ext>
              </a:extLst>
            </p:cNvPr>
            <p:cNvSpPr txBox="1"/>
            <p:nvPr/>
          </p:nvSpPr>
          <p:spPr>
            <a:xfrm>
              <a:off x="4210861" y="6072793"/>
              <a:ext cx="854721" cy="646331"/>
            </a:xfrm>
            <a:prstGeom prst="rect">
              <a:avLst/>
            </a:prstGeom>
            <a:noFill/>
          </p:spPr>
          <p:txBody>
            <a:bodyPr wrap="none" rtlCol="0">
              <a:spAutoFit/>
            </a:bodyPr>
            <a:lstStyle/>
            <a:p>
              <a:pPr algn="ctr"/>
              <a:r>
                <a:rPr lang="cs-CZ" dirty="0"/>
                <a:t>Judit E.</a:t>
              </a:r>
            </a:p>
            <a:p>
              <a:pPr algn="ctr"/>
              <a:r>
                <a:rPr lang="cs-CZ" dirty="0" err="1"/>
                <a:t>Šponer</a:t>
              </a:r>
              <a:endParaRPr lang="cs-CZ" dirty="0"/>
            </a:p>
          </p:txBody>
        </p:sp>
        <p:sp>
          <p:nvSpPr>
            <p:cNvPr id="57" name="TextovéPole 56">
              <a:extLst>
                <a:ext uri="{FF2B5EF4-FFF2-40B4-BE49-F238E27FC236}">
                  <a16:creationId xmlns:a16="http://schemas.microsoft.com/office/drawing/2014/main" id="{15188B49-EBFB-4FF1-8513-287E5D02D174}"/>
                </a:ext>
              </a:extLst>
            </p:cNvPr>
            <p:cNvSpPr txBox="1"/>
            <p:nvPr/>
          </p:nvSpPr>
          <p:spPr>
            <a:xfrm>
              <a:off x="5148064" y="6070446"/>
              <a:ext cx="854721" cy="646331"/>
            </a:xfrm>
            <a:prstGeom prst="rect">
              <a:avLst/>
            </a:prstGeom>
            <a:noFill/>
          </p:spPr>
          <p:txBody>
            <a:bodyPr wrap="none" rtlCol="0">
              <a:spAutoFit/>
            </a:bodyPr>
            <a:lstStyle/>
            <a:p>
              <a:pPr algn="ctr"/>
              <a:r>
                <a:rPr lang="cs-CZ" dirty="0"/>
                <a:t>Jiří</a:t>
              </a:r>
            </a:p>
            <a:p>
              <a:pPr algn="ctr"/>
              <a:r>
                <a:rPr lang="cs-CZ" dirty="0" err="1"/>
                <a:t>Šponer</a:t>
              </a:r>
              <a:endParaRPr lang="cs-CZ" dirty="0"/>
            </a:p>
          </p:txBody>
        </p:sp>
        <p:sp>
          <p:nvSpPr>
            <p:cNvPr id="58" name="TextovéPole 57">
              <a:extLst>
                <a:ext uri="{FF2B5EF4-FFF2-40B4-BE49-F238E27FC236}">
                  <a16:creationId xmlns:a16="http://schemas.microsoft.com/office/drawing/2014/main" id="{8202E357-26A6-44BF-B1D1-49C7AE602472}"/>
                </a:ext>
              </a:extLst>
            </p:cNvPr>
            <p:cNvSpPr txBox="1"/>
            <p:nvPr/>
          </p:nvSpPr>
          <p:spPr>
            <a:xfrm>
              <a:off x="5967933" y="6073953"/>
              <a:ext cx="1052339" cy="646331"/>
            </a:xfrm>
            <a:prstGeom prst="rect">
              <a:avLst/>
            </a:prstGeom>
            <a:noFill/>
          </p:spPr>
          <p:txBody>
            <a:bodyPr wrap="none" rtlCol="0">
              <a:spAutoFit/>
            </a:bodyPr>
            <a:lstStyle/>
            <a:p>
              <a:pPr algn="ctr"/>
              <a:r>
                <a:rPr lang="cs-CZ" dirty="0" err="1"/>
                <a:t>Antonino</a:t>
              </a:r>
              <a:endParaRPr lang="cs-CZ" dirty="0"/>
            </a:p>
            <a:p>
              <a:pPr algn="ctr"/>
              <a:r>
                <a:rPr lang="cs-CZ" dirty="0"/>
                <a:t>M. </a:t>
              </a:r>
              <a:r>
                <a:rPr lang="cs-CZ" dirty="0" err="1"/>
                <a:t>Saitta</a:t>
              </a:r>
              <a:endParaRPr lang="cs-CZ" dirty="0"/>
            </a:p>
          </p:txBody>
        </p:sp>
        <p:sp>
          <p:nvSpPr>
            <p:cNvPr id="59" name="TextovéPole 58">
              <a:extLst>
                <a:ext uri="{FF2B5EF4-FFF2-40B4-BE49-F238E27FC236}">
                  <a16:creationId xmlns:a16="http://schemas.microsoft.com/office/drawing/2014/main" id="{33CA9EDB-441E-43B3-B5E6-F5FF69A3101B}"/>
                </a:ext>
              </a:extLst>
            </p:cNvPr>
            <p:cNvSpPr txBox="1"/>
            <p:nvPr/>
          </p:nvSpPr>
          <p:spPr>
            <a:xfrm>
              <a:off x="7020272" y="6076413"/>
              <a:ext cx="997774" cy="646331"/>
            </a:xfrm>
            <a:prstGeom prst="rect">
              <a:avLst/>
            </a:prstGeom>
            <a:noFill/>
          </p:spPr>
          <p:txBody>
            <a:bodyPr wrap="none" rtlCol="0">
              <a:spAutoFit/>
            </a:bodyPr>
            <a:lstStyle/>
            <a:p>
              <a:pPr algn="ctr"/>
              <a:r>
                <a:rPr lang="cs-CZ" dirty="0" err="1"/>
                <a:t>Fabio</a:t>
              </a:r>
              <a:endParaRPr lang="cs-CZ" dirty="0"/>
            </a:p>
            <a:p>
              <a:pPr algn="ctr"/>
              <a:r>
                <a:rPr lang="cs-CZ" dirty="0" err="1"/>
                <a:t>Pietrucci</a:t>
              </a:r>
              <a:endParaRPr lang="cs-CZ" dirty="0"/>
            </a:p>
          </p:txBody>
        </p:sp>
        <p:sp>
          <p:nvSpPr>
            <p:cNvPr id="60" name="TextovéPole 59">
              <a:extLst>
                <a:ext uri="{FF2B5EF4-FFF2-40B4-BE49-F238E27FC236}">
                  <a16:creationId xmlns:a16="http://schemas.microsoft.com/office/drawing/2014/main" id="{D63ECE40-69CE-4A0E-8D71-0B6B2C808159}"/>
                </a:ext>
              </a:extLst>
            </p:cNvPr>
            <p:cNvSpPr txBox="1"/>
            <p:nvPr/>
          </p:nvSpPr>
          <p:spPr>
            <a:xfrm>
              <a:off x="107504" y="6030762"/>
              <a:ext cx="926857" cy="646331"/>
            </a:xfrm>
            <a:prstGeom prst="rect">
              <a:avLst/>
            </a:prstGeom>
            <a:noFill/>
          </p:spPr>
          <p:txBody>
            <a:bodyPr wrap="none" rtlCol="0">
              <a:spAutoFit/>
            </a:bodyPr>
            <a:lstStyle/>
            <a:p>
              <a:pPr algn="ctr"/>
              <a:r>
                <a:rPr lang="cs-CZ" dirty="0"/>
                <a:t>Paul</a:t>
              </a:r>
            </a:p>
            <a:p>
              <a:pPr algn="ctr"/>
              <a:r>
                <a:rPr lang="cs-CZ" dirty="0" err="1"/>
                <a:t>Rimmer</a:t>
              </a:r>
              <a:endParaRPr lang="cs-CZ" dirty="0"/>
            </a:p>
          </p:txBody>
        </p:sp>
        <p:sp>
          <p:nvSpPr>
            <p:cNvPr id="61" name="TextovéPole 60">
              <a:extLst>
                <a:ext uri="{FF2B5EF4-FFF2-40B4-BE49-F238E27FC236}">
                  <a16:creationId xmlns:a16="http://schemas.microsoft.com/office/drawing/2014/main" id="{9663DE03-1BB3-405B-B583-2F632E271E10}"/>
                </a:ext>
              </a:extLst>
            </p:cNvPr>
            <p:cNvSpPr txBox="1"/>
            <p:nvPr/>
          </p:nvSpPr>
          <p:spPr>
            <a:xfrm>
              <a:off x="1115616" y="6036408"/>
              <a:ext cx="840488" cy="646331"/>
            </a:xfrm>
            <a:prstGeom prst="rect">
              <a:avLst/>
            </a:prstGeom>
            <a:noFill/>
          </p:spPr>
          <p:txBody>
            <a:bodyPr wrap="none" rtlCol="0">
              <a:spAutoFit/>
            </a:bodyPr>
            <a:lstStyle/>
            <a:p>
              <a:pPr algn="ctr"/>
              <a:r>
                <a:rPr lang="cs-CZ" dirty="0" err="1"/>
                <a:t>Didier</a:t>
              </a:r>
              <a:endParaRPr lang="cs-CZ" dirty="0"/>
            </a:p>
            <a:p>
              <a:pPr algn="ctr"/>
              <a:r>
                <a:rPr lang="cs-CZ" dirty="0" err="1"/>
                <a:t>Queloz</a:t>
              </a:r>
              <a:endParaRPr lang="cs-CZ" dirty="0"/>
            </a:p>
          </p:txBody>
        </p:sp>
        <p:sp>
          <p:nvSpPr>
            <p:cNvPr id="62" name="TextovéPole 61">
              <a:extLst>
                <a:ext uri="{FF2B5EF4-FFF2-40B4-BE49-F238E27FC236}">
                  <a16:creationId xmlns:a16="http://schemas.microsoft.com/office/drawing/2014/main" id="{A305AAF6-A95F-4A48-99EA-4E789BD40637}"/>
                </a:ext>
              </a:extLst>
            </p:cNvPr>
            <p:cNvSpPr txBox="1"/>
            <p:nvPr/>
          </p:nvSpPr>
          <p:spPr>
            <a:xfrm>
              <a:off x="1895784" y="6041770"/>
              <a:ext cx="1205779" cy="646331"/>
            </a:xfrm>
            <a:prstGeom prst="rect">
              <a:avLst/>
            </a:prstGeom>
            <a:noFill/>
          </p:spPr>
          <p:txBody>
            <a:bodyPr wrap="none" rtlCol="0">
              <a:spAutoFit/>
            </a:bodyPr>
            <a:lstStyle/>
            <a:p>
              <a:pPr algn="ctr"/>
              <a:r>
                <a:rPr lang="cs-CZ" dirty="0"/>
                <a:t>Ingo</a:t>
              </a:r>
            </a:p>
            <a:p>
              <a:pPr algn="ctr"/>
              <a:r>
                <a:rPr lang="cs-CZ" dirty="0" err="1"/>
                <a:t>Waldmann</a:t>
              </a:r>
              <a:endParaRPr lang="cs-CZ" dirty="0"/>
            </a:p>
          </p:txBody>
        </p:sp>
        <p:sp>
          <p:nvSpPr>
            <p:cNvPr id="63" name="TextovéPole 62">
              <a:extLst>
                <a:ext uri="{FF2B5EF4-FFF2-40B4-BE49-F238E27FC236}">
                  <a16:creationId xmlns:a16="http://schemas.microsoft.com/office/drawing/2014/main" id="{FEFE0CEA-72B4-478A-B5CF-E395CFF08F60}"/>
                </a:ext>
              </a:extLst>
            </p:cNvPr>
            <p:cNvSpPr txBox="1"/>
            <p:nvPr/>
          </p:nvSpPr>
          <p:spPr>
            <a:xfrm>
              <a:off x="3053995" y="6047416"/>
              <a:ext cx="1066639" cy="646331"/>
            </a:xfrm>
            <a:prstGeom prst="rect">
              <a:avLst/>
            </a:prstGeom>
            <a:noFill/>
          </p:spPr>
          <p:txBody>
            <a:bodyPr wrap="none" rtlCol="0">
              <a:spAutoFit/>
            </a:bodyPr>
            <a:lstStyle/>
            <a:p>
              <a:pPr algn="ctr"/>
              <a:r>
                <a:rPr lang="cs-CZ" dirty="0"/>
                <a:t>Jonathan</a:t>
              </a:r>
            </a:p>
            <a:p>
              <a:pPr algn="ctr"/>
              <a:r>
                <a:rPr lang="cs-CZ" dirty="0" err="1"/>
                <a:t>Tennyson</a:t>
              </a:r>
              <a:endParaRPr lang="cs-CZ" dirty="0"/>
            </a:p>
          </p:txBody>
        </p:sp>
        <p:pic>
          <p:nvPicPr>
            <p:cNvPr id="64" name="Obrázek 63" descr="http://www.astro.cz/images/uzivatele/p-obr-s-1424615061.jpg">
              <a:extLst>
                <a:ext uri="{FF2B5EF4-FFF2-40B4-BE49-F238E27FC236}">
                  <a16:creationId xmlns:a16="http://schemas.microsoft.com/office/drawing/2014/main" id="{1414C9FA-A3F9-403A-94F9-79B76A1CC8B4}"/>
                </a:ext>
              </a:extLst>
            </p:cNvPr>
            <p:cNvPicPr/>
            <p:nvPr/>
          </p:nvPicPr>
          <p:blipFill>
            <a:blip r:embed="rId33">
              <a:extLst>
                <a:ext uri="{28A0092B-C50C-407E-A947-70E740481C1C}">
                  <a14:useLocalDpi xmlns:a14="http://schemas.microsoft.com/office/drawing/2010/main" val="0"/>
                </a:ext>
              </a:extLst>
            </a:blip>
            <a:srcRect/>
            <a:stretch>
              <a:fillRect/>
            </a:stretch>
          </p:blipFill>
          <p:spPr bwMode="auto">
            <a:xfrm>
              <a:off x="6216379" y="1283866"/>
              <a:ext cx="845675" cy="1018318"/>
            </a:xfrm>
            <a:prstGeom prst="rect">
              <a:avLst/>
            </a:prstGeom>
            <a:ln>
              <a:noFill/>
            </a:ln>
            <a:effectLst>
              <a:outerShdw blurRad="292100" dist="139700" dir="2700000" algn="tl" rotWithShape="0">
                <a:srgbClr val="333333">
                  <a:alpha val="65000"/>
                </a:srgbClr>
              </a:outerShdw>
            </a:effectLst>
          </p:spPr>
        </p:pic>
        <p:pic>
          <p:nvPicPr>
            <p:cNvPr id="65" name="Obrázek 64" descr="G:\Martin Ferus\kancl\Granty a grantové zprávy\2017-návrhy\Regionalni meteory\konference Valmez 2017\DSC_0008-srba.jpg">
              <a:extLst>
                <a:ext uri="{FF2B5EF4-FFF2-40B4-BE49-F238E27FC236}">
                  <a16:creationId xmlns:a16="http://schemas.microsoft.com/office/drawing/2014/main" id="{FDA854CC-FA82-4E95-A46B-49FB73EC6B6F}"/>
                </a:ext>
              </a:extLst>
            </p:cNvPr>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115549" y="1271998"/>
              <a:ext cx="714169" cy="1030186"/>
            </a:xfrm>
            <a:prstGeom prst="rect">
              <a:avLst/>
            </a:prstGeom>
            <a:ln>
              <a:noFill/>
            </a:ln>
            <a:effectLst>
              <a:outerShdw blurRad="292100" dist="139700" dir="2700000" algn="tl" rotWithShape="0">
                <a:srgbClr val="333333">
                  <a:alpha val="65000"/>
                </a:srgbClr>
              </a:outerShdw>
            </a:effectLst>
          </p:spPr>
        </p:pic>
        <p:pic>
          <p:nvPicPr>
            <p:cNvPr id="66" name="Obrázek 65">
              <a:extLst>
                <a:ext uri="{FF2B5EF4-FFF2-40B4-BE49-F238E27FC236}">
                  <a16:creationId xmlns:a16="http://schemas.microsoft.com/office/drawing/2014/main" id="{2E9E70EC-34EA-42EC-A910-53B8C06353FB}"/>
                </a:ext>
              </a:extLst>
            </p:cNvPr>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7932824" y="1271998"/>
              <a:ext cx="780687" cy="1030186"/>
            </a:xfrm>
            <a:prstGeom prst="rect">
              <a:avLst/>
            </a:prstGeom>
            <a:ln>
              <a:noFill/>
            </a:ln>
            <a:effectLst>
              <a:outerShdw blurRad="292100" dist="139700" dir="2700000" algn="tl" rotWithShape="0">
                <a:srgbClr val="333333">
                  <a:alpha val="65000"/>
                </a:srgbClr>
              </a:outerShdw>
            </a:effectLst>
          </p:spPr>
        </p:pic>
        <p:pic>
          <p:nvPicPr>
            <p:cNvPr id="67" name="Obrázek 66">
              <a:extLst>
                <a:ext uri="{FF2B5EF4-FFF2-40B4-BE49-F238E27FC236}">
                  <a16:creationId xmlns:a16="http://schemas.microsoft.com/office/drawing/2014/main" id="{0E420E81-1A58-4171-A10C-E89813CC7AD2}"/>
                </a:ext>
              </a:extLst>
            </p:cNvPr>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865705" y="2996952"/>
              <a:ext cx="790855" cy="1064311"/>
            </a:xfrm>
            <a:prstGeom prst="rect">
              <a:avLst/>
            </a:prstGeom>
            <a:ln>
              <a:noFill/>
            </a:ln>
            <a:effectLst>
              <a:outerShdw blurRad="292100" dist="139700" dir="2700000" algn="tl" rotWithShape="0">
                <a:srgbClr val="333333">
                  <a:alpha val="65000"/>
                </a:srgbClr>
              </a:outerShdw>
            </a:effectLst>
          </p:spPr>
        </p:pic>
        <p:pic>
          <p:nvPicPr>
            <p:cNvPr id="68" name="Picture 8" descr="Výsledek obrázku pro elias chatzitheodoridis">
              <a:extLst>
                <a:ext uri="{FF2B5EF4-FFF2-40B4-BE49-F238E27FC236}">
                  <a16:creationId xmlns:a16="http://schemas.microsoft.com/office/drawing/2014/main" id="{EEEA8C68-5F00-43EF-BF1F-5C9161DF4873}"/>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714273" y="2996952"/>
              <a:ext cx="1064311" cy="1064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9" name="TextovéPole 68">
              <a:extLst>
                <a:ext uri="{FF2B5EF4-FFF2-40B4-BE49-F238E27FC236}">
                  <a16:creationId xmlns:a16="http://schemas.microsoft.com/office/drawing/2014/main" id="{6E27B9D2-FEB5-4F65-A25D-6DE495219C69}"/>
                </a:ext>
              </a:extLst>
            </p:cNvPr>
            <p:cNvSpPr txBox="1"/>
            <p:nvPr/>
          </p:nvSpPr>
          <p:spPr>
            <a:xfrm>
              <a:off x="6196714" y="2362278"/>
              <a:ext cx="808106" cy="646331"/>
            </a:xfrm>
            <a:prstGeom prst="rect">
              <a:avLst/>
            </a:prstGeom>
            <a:noFill/>
          </p:spPr>
          <p:txBody>
            <a:bodyPr wrap="none" rtlCol="0">
              <a:spAutoFit/>
            </a:bodyPr>
            <a:lstStyle/>
            <a:p>
              <a:pPr algn="ctr"/>
              <a:r>
                <a:rPr lang="cs-CZ" dirty="0"/>
                <a:t>Jakub</a:t>
              </a:r>
            </a:p>
            <a:p>
              <a:pPr algn="ctr"/>
              <a:r>
                <a:rPr lang="cs-CZ" dirty="0"/>
                <a:t>Koukal</a:t>
              </a:r>
            </a:p>
          </p:txBody>
        </p:sp>
        <p:sp>
          <p:nvSpPr>
            <p:cNvPr id="70" name="TextovéPole 69">
              <a:extLst>
                <a:ext uri="{FF2B5EF4-FFF2-40B4-BE49-F238E27FC236}">
                  <a16:creationId xmlns:a16="http://schemas.microsoft.com/office/drawing/2014/main" id="{939EB2BE-5BB9-478C-B53B-46676107FCEA}"/>
                </a:ext>
              </a:extLst>
            </p:cNvPr>
            <p:cNvSpPr txBox="1"/>
            <p:nvPr/>
          </p:nvSpPr>
          <p:spPr>
            <a:xfrm>
              <a:off x="7175613" y="2343444"/>
              <a:ext cx="603050" cy="646331"/>
            </a:xfrm>
            <a:prstGeom prst="rect">
              <a:avLst/>
            </a:prstGeom>
            <a:noFill/>
          </p:spPr>
          <p:txBody>
            <a:bodyPr wrap="none" rtlCol="0">
              <a:spAutoFit/>
            </a:bodyPr>
            <a:lstStyle/>
            <a:p>
              <a:pPr algn="ctr"/>
              <a:r>
                <a:rPr lang="cs-CZ" dirty="0"/>
                <a:t>Jiří</a:t>
              </a:r>
            </a:p>
            <a:p>
              <a:pPr algn="ctr"/>
              <a:r>
                <a:rPr lang="cs-CZ" dirty="0"/>
                <a:t>Srba</a:t>
              </a:r>
            </a:p>
          </p:txBody>
        </p:sp>
        <p:sp>
          <p:nvSpPr>
            <p:cNvPr id="71" name="TextovéPole 70">
              <a:extLst>
                <a:ext uri="{FF2B5EF4-FFF2-40B4-BE49-F238E27FC236}">
                  <a16:creationId xmlns:a16="http://schemas.microsoft.com/office/drawing/2014/main" id="{D84BF8D2-1F1A-4FEB-A62C-A238868588F0}"/>
                </a:ext>
              </a:extLst>
            </p:cNvPr>
            <p:cNvSpPr txBox="1"/>
            <p:nvPr/>
          </p:nvSpPr>
          <p:spPr>
            <a:xfrm>
              <a:off x="7853283" y="2343443"/>
              <a:ext cx="967189" cy="646331"/>
            </a:xfrm>
            <a:prstGeom prst="rect">
              <a:avLst/>
            </a:prstGeom>
            <a:noFill/>
          </p:spPr>
          <p:txBody>
            <a:bodyPr wrap="none" rtlCol="0">
              <a:spAutoFit/>
            </a:bodyPr>
            <a:lstStyle/>
            <a:p>
              <a:pPr algn="ctr"/>
              <a:r>
                <a:rPr lang="cs-CZ" dirty="0"/>
                <a:t>Anna</a:t>
              </a:r>
            </a:p>
            <a:p>
              <a:pPr algn="ctr"/>
              <a:r>
                <a:rPr lang="cs-CZ" dirty="0"/>
                <a:t>Křivková</a:t>
              </a:r>
            </a:p>
          </p:txBody>
        </p:sp>
        <p:sp>
          <p:nvSpPr>
            <p:cNvPr id="72" name="TextovéPole 71">
              <a:extLst>
                <a:ext uri="{FF2B5EF4-FFF2-40B4-BE49-F238E27FC236}">
                  <a16:creationId xmlns:a16="http://schemas.microsoft.com/office/drawing/2014/main" id="{EADBF998-845E-49DB-ABFC-7F5635BF9541}"/>
                </a:ext>
              </a:extLst>
            </p:cNvPr>
            <p:cNvSpPr txBox="1"/>
            <p:nvPr/>
          </p:nvSpPr>
          <p:spPr>
            <a:xfrm>
              <a:off x="6810274" y="4005064"/>
              <a:ext cx="938527" cy="923330"/>
            </a:xfrm>
            <a:prstGeom prst="rect">
              <a:avLst/>
            </a:prstGeom>
            <a:noFill/>
          </p:spPr>
          <p:txBody>
            <a:bodyPr wrap="none" rtlCol="0">
              <a:spAutoFit/>
            </a:bodyPr>
            <a:lstStyle/>
            <a:p>
              <a:pPr algn="ctr"/>
              <a:r>
                <a:rPr lang="cs-CZ" dirty="0"/>
                <a:t>Alex</a:t>
              </a:r>
            </a:p>
            <a:p>
              <a:pPr algn="ctr"/>
              <a:r>
                <a:rPr lang="cs-CZ" dirty="0"/>
                <a:t>Rosen-</a:t>
              </a:r>
            </a:p>
            <a:p>
              <a:pPr algn="ctr"/>
              <a:r>
                <a:rPr lang="cs-CZ" dirty="0" err="1"/>
                <a:t>bergová</a:t>
              </a:r>
              <a:endParaRPr lang="cs-CZ" dirty="0"/>
            </a:p>
          </p:txBody>
        </p:sp>
        <p:sp>
          <p:nvSpPr>
            <p:cNvPr id="73" name="TextovéPole 72">
              <a:extLst>
                <a:ext uri="{FF2B5EF4-FFF2-40B4-BE49-F238E27FC236}">
                  <a16:creationId xmlns:a16="http://schemas.microsoft.com/office/drawing/2014/main" id="{C66BBC02-BBCF-4EC2-828D-1B55095898D3}"/>
                </a:ext>
              </a:extLst>
            </p:cNvPr>
            <p:cNvSpPr txBox="1"/>
            <p:nvPr/>
          </p:nvSpPr>
          <p:spPr>
            <a:xfrm>
              <a:off x="7626301" y="4005064"/>
              <a:ext cx="1266179" cy="923330"/>
            </a:xfrm>
            <a:prstGeom prst="rect">
              <a:avLst/>
            </a:prstGeom>
            <a:noFill/>
          </p:spPr>
          <p:txBody>
            <a:bodyPr wrap="none" rtlCol="0">
              <a:spAutoFit/>
            </a:bodyPr>
            <a:lstStyle/>
            <a:p>
              <a:pPr algn="ctr"/>
              <a:r>
                <a:rPr lang="cs-CZ" dirty="0"/>
                <a:t>Elias</a:t>
              </a:r>
            </a:p>
            <a:p>
              <a:pPr algn="ctr"/>
              <a:r>
                <a:rPr lang="cs-CZ" dirty="0" err="1"/>
                <a:t>Chatzitheo</a:t>
              </a:r>
              <a:r>
                <a:rPr lang="cs-CZ" dirty="0"/>
                <a:t>-</a:t>
              </a:r>
            </a:p>
            <a:p>
              <a:pPr algn="ctr"/>
              <a:r>
                <a:rPr lang="cs-CZ" dirty="0" err="1"/>
                <a:t>doridis</a:t>
              </a:r>
              <a:endParaRPr lang="cs-CZ" dirty="0"/>
            </a:p>
          </p:txBody>
        </p:sp>
      </p:grpSp>
    </p:spTree>
    <p:extLst>
      <p:ext uri="{BB962C8B-B14F-4D97-AF65-F5344CB8AC3E}">
        <p14:creationId xmlns:p14="http://schemas.microsoft.com/office/powerpoint/2010/main" val="1971899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9E30FC-B6BE-4F70-BE2D-A29158AD83A4}"/>
              </a:ext>
            </a:extLst>
          </p:cNvPr>
          <p:cNvSpPr>
            <a:spLocks noGrp="1"/>
          </p:cNvSpPr>
          <p:nvPr>
            <p:ph type="title"/>
          </p:nvPr>
        </p:nvSpPr>
        <p:spPr>
          <a:xfrm>
            <a:off x="1790700" y="2782486"/>
            <a:ext cx="8610600" cy="1293028"/>
          </a:xfrm>
        </p:spPr>
        <p:txBody>
          <a:bodyPr/>
          <a:lstStyle/>
          <a:p>
            <a:pPr algn="ctr"/>
            <a:r>
              <a:rPr lang="cs-CZ" dirty="0"/>
              <a:t>Děkuji za pozornost</a:t>
            </a:r>
            <a:endParaRPr lang="en-US" dirty="0"/>
          </a:p>
        </p:txBody>
      </p:sp>
    </p:spTree>
    <p:extLst>
      <p:ext uri="{BB962C8B-B14F-4D97-AF65-F5344CB8AC3E}">
        <p14:creationId xmlns:p14="http://schemas.microsoft.com/office/powerpoint/2010/main" val="3843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3D0634-64D5-499E-B866-37FCDE390964}"/>
              </a:ext>
            </a:extLst>
          </p:cNvPr>
          <p:cNvSpPr>
            <a:spLocks noGrp="1"/>
          </p:cNvSpPr>
          <p:nvPr>
            <p:ph type="title"/>
          </p:nvPr>
        </p:nvSpPr>
        <p:spPr/>
        <p:txBody>
          <a:bodyPr/>
          <a:lstStyle/>
          <a:p>
            <a:r>
              <a:rPr lang="cs-CZ" dirty="0"/>
              <a:t>Osnova</a:t>
            </a:r>
            <a:endParaRPr lang="en-US" dirty="0"/>
          </a:p>
        </p:txBody>
      </p:sp>
      <p:sp>
        <p:nvSpPr>
          <p:cNvPr id="3" name="Zástupný symbol pro obsah 2">
            <a:extLst>
              <a:ext uri="{FF2B5EF4-FFF2-40B4-BE49-F238E27FC236}">
                <a16:creationId xmlns:a16="http://schemas.microsoft.com/office/drawing/2014/main" id="{0F890829-A742-48A9-A73E-44760314212F}"/>
              </a:ext>
            </a:extLst>
          </p:cNvPr>
          <p:cNvSpPr>
            <a:spLocks noGrp="1"/>
          </p:cNvSpPr>
          <p:nvPr>
            <p:ph idx="1"/>
          </p:nvPr>
        </p:nvSpPr>
        <p:spPr/>
        <p:txBody>
          <a:bodyPr/>
          <a:lstStyle/>
          <a:p>
            <a:pPr>
              <a:spcAft>
                <a:spcPts val="1200"/>
              </a:spcAft>
            </a:pPr>
            <a:r>
              <a:rPr lang="cs-CZ" dirty="0"/>
              <a:t>Proč studium meziplanetární hmoty?</a:t>
            </a:r>
          </a:p>
          <a:p>
            <a:pPr lvl="2">
              <a:spcAft>
                <a:spcPts val="1200"/>
              </a:spcAft>
            </a:pPr>
            <a:r>
              <a:rPr lang="cs-CZ" dirty="0"/>
              <a:t>Proč meteory?</a:t>
            </a:r>
          </a:p>
          <a:p>
            <a:pPr>
              <a:spcAft>
                <a:spcPts val="1200"/>
              </a:spcAft>
            </a:pPr>
            <a:r>
              <a:rPr lang="cs-CZ" dirty="0"/>
              <a:t>Shrnutí bakalářské práce</a:t>
            </a:r>
          </a:p>
          <a:p>
            <a:pPr lvl="2">
              <a:spcAft>
                <a:spcPts val="1200"/>
              </a:spcAft>
            </a:pPr>
            <a:r>
              <a:rPr lang="cs-CZ" dirty="0"/>
              <a:t>Kvalitativní atlas nízce rozlišených spekter minerálů</a:t>
            </a:r>
          </a:p>
          <a:p>
            <a:pPr lvl="2">
              <a:spcAft>
                <a:spcPts val="1200"/>
              </a:spcAft>
            </a:pPr>
            <a:r>
              <a:rPr lang="cs-CZ" dirty="0"/>
              <a:t>LIBS metoda</a:t>
            </a:r>
          </a:p>
          <a:p>
            <a:pPr>
              <a:spcAft>
                <a:spcPts val="1200"/>
              </a:spcAft>
            </a:pPr>
            <a:r>
              <a:rPr lang="cs-CZ" dirty="0"/>
              <a:t>Výzkumný úkol</a:t>
            </a:r>
          </a:p>
          <a:p>
            <a:pPr lvl="2">
              <a:spcAft>
                <a:spcPts val="1200"/>
              </a:spcAft>
            </a:pPr>
            <a:r>
              <a:rPr lang="cs-CZ" dirty="0"/>
              <a:t>Cíle</a:t>
            </a:r>
          </a:p>
          <a:p>
            <a:pPr lvl="2">
              <a:spcAft>
                <a:spcPts val="1200"/>
              </a:spcAft>
            </a:pPr>
            <a:r>
              <a:rPr lang="cs-CZ" dirty="0"/>
              <a:t>Lasery</a:t>
            </a:r>
          </a:p>
        </p:txBody>
      </p:sp>
      <p:sp>
        <p:nvSpPr>
          <p:cNvPr id="6" name="Zástupný symbol pro číslo snímku 5">
            <a:extLst>
              <a:ext uri="{FF2B5EF4-FFF2-40B4-BE49-F238E27FC236}">
                <a16:creationId xmlns:a16="http://schemas.microsoft.com/office/drawing/2014/main" id="{D8DAFB49-5AF9-4EC6-BF77-EA94F16FAD1A}"/>
              </a:ext>
            </a:extLst>
          </p:cNvPr>
          <p:cNvSpPr>
            <a:spLocks noGrp="1"/>
          </p:cNvSpPr>
          <p:nvPr>
            <p:ph type="sldNum" sz="quarter" idx="12"/>
          </p:nvPr>
        </p:nvSpPr>
        <p:spPr>
          <a:xfrm>
            <a:off x="8763000" y="6218685"/>
            <a:ext cx="2743200" cy="365125"/>
          </a:xfrm>
        </p:spPr>
        <p:txBody>
          <a:bodyPr/>
          <a:lstStyle/>
          <a:p>
            <a:fld id="{6D22F896-40B5-4ADD-8801-0D06FADFA095}" type="slidenum">
              <a:rPr lang="en-US" sz="2000" smtClean="0"/>
              <a:t>2</a:t>
            </a:fld>
            <a:endParaRPr lang="en-US" sz="2000" dirty="0"/>
          </a:p>
        </p:txBody>
      </p:sp>
    </p:spTree>
    <p:extLst>
      <p:ext uri="{BB962C8B-B14F-4D97-AF65-F5344CB8AC3E}">
        <p14:creationId xmlns:p14="http://schemas.microsoft.com/office/powerpoint/2010/main" val="319379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BEE86B-B2D5-4860-9610-B2C7028EEEE6}"/>
              </a:ext>
            </a:extLst>
          </p:cNvPr>
          <p:cNvSpPr>
            <a:spLocks noGrp="1"/>
          </p:cNvSpPr>
          <p:nvPr>
            <p:ph type="title"/>
          </p:nvPr>
        </p:nvSpPr>
        <p:spPr/>
        <p:txBody>
          <a:bodyPr/>
          <a:lstStyle/>
          <a:p>
            <a:r>
              <a:rPr lang="cs-CZ" dirty="0"/>
              <a:t>Proč studium meziplanetární hmoty?</a:t>
            </a:r>
            <a:endParaRPr lang="en-US" dirty="0"/>
          </a:p>
        </p:txBody>
      </p:sp>
      <p:sp>
        <p:nvSpPr>
          <p:cNvPr id="4" name="Zástupný symbol pro číslo snímku 3">
            <a:extLst>
              <a:ext uri="{FF2B5EF4-FFF2-40B4-BE49-F238E27FC236}">
                <a16:creationId xmlns:a16="http://schemas.microsoft.com/office/drawing/2014/main" id="{506CA97F-2943-4C92-AEA0-359251118002}"/>
              </a:ext>
            </a:extLst>
          </p:cNvPr>
          <p:cNvSpPr>
            <a:spLocks noGrp="1"/>
          </p:cNvSpPr>
          <p:nvPr>
            <p:ph type="sldNum" sz="quarter" idx="12"/>
          </p:nvPr>
        </p:nvSpPr>
        <p:spPr>
          <a:xfrm>
            <a:off x="8763000" y="6218685"/>
            <a:ext cx="2743200" cy="365125"/>
          </a:xfrm>
        </p:spPr>
        <p:txBody>
          <a:bodyPr/>
          <a:lstStyle/>
          <a:p>
            <a:fld id="{6D22F896-40B5-4ADD-8801-0D06FADFA095}" type="slidenum">
              <a:rPr lang="en-US" sz="2000" smtClean="0"/>
              <a:t>3</a:t>
            </a:fld>
            <a:endParaRPr lang="en-US" sz="2000" dirty="0"/>
          </a:p>
        </p:txBody>
      </p:sp>
      <p:pic>
        <p:nvPicPr>
          <p:cNvPr id="5" name="Picture 2" descr="Související obrázek">
            <a:extLst>
              <a:ext uri="{FF2B5EF4-FFF2-40B4-BE49-F238E27FC236}">
                <a16:creationId xmlns:a16="http://schemas.microsoft.com/office/drawing/2014/main" id="{C76151E7-F526-400F-B53D-338D7BCCDF2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185" y="1773490"/>
            <a:ext cx="4438561" cy="2633046"/>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pic>
        <p:nvPicPr>
          <p:cNvPr id="1026" name="Picture 2" descr="https://media.npr.org/assets/img/2013/03/07/tagishlake-article-2012-nasa-s_wide-3fbce255b99c784cd4d7659391138b442cee240f-s800-c85.jpg">
            <a:extLst>
              <a:ext uri="{FF2B5EF4-FFF2-40B4-BE49-F238E27FC236}">
                <a16:creationId xmlns:a16="http://schemas.microsoft.com/office/drawing/2014/main" id="{FD84A6B9-EB2D-4A64-9862-C12610AE65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7246" y="3716549"/>
            <a:ext cx="4677508" cy="262525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28" name="Picture 4" descr="https://www.rolepages.com/wp-content/uploads/2018/07/main-qimg-f57ae1bbe9cc270eab090f4ac350527d-1.jpg">
            <a:extLst>
              <a:ext uri="{FF2B5EF4-FFF2-40B4-BE49-F238E27FC236}">
                <a16:creationId xmlns:a16="http://schemas.microsoft.com/office/drawing/2014/main" id="{ABB82AF7-33B2-4310-9152-0C0B32C107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8739" y="1943643"/>
            <a:ext cx="4123076" cy="232179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64277370-7557-40B4-BB79-E7403D0A8411}"/>
              </a:ext>
            </a:extLst>
          </p:cNvPr>
          <p:cNvSpPr txBox="1"/>
          <p:nvPr/>
        </p:nvSpPr>
        <p:spPr>
          <a:xfrm>
            <a:off x="1390326" y="4920829"/>
            <a:ext cx="1898277" cy="461665"/>
          </a:xfrm>
          <a:prstGeom prst="rect">
            <a:avLst/>
          </a:prstGeom>
          <a:noFill/>
        </p:spPr>
        <p:txBody>
          <a:bodyPr wrap="none" rtlCol="0">
            <a:spAutoFit/>
          </a:bodyPr>
          <a:lstStyle/>
          <a:p>
            <a:r>
              <a:rPr lang="cs-CZ" sz="2400" dirty="0"/>
              <a:t>Vznik života</a:t>
            </a:r>
            <a:endParaRPr lang="en-US" sz="2400" dirty="0"/>
          </a:p>
        </p:txBody>
      </p:sp>
      <p:sp>
        <p:nvSpPr>
          <p:cNvPr id="7" name="TextovéPole 6">
            <a:extLst>
              <a:ext uri="{FF2B5EF4-FFF2-40B4-BE49-F238E27FC236}">
                <a16:creationId xmlns:a16="http://schemas.microsoft.com/office/drawing/2014/main" id="{A1872951-601E-42C5-A915-6BB6D8A8AD9A}"/>
              </a:ext>
            </a:extLst>
          </p:cNvPr>
          <p:cNvSpPr txBox="1"/>
          <p:nvPr/>
        </p:nvSpPr>
        <p:spPr>
          <a:xfrm>
            <a:off x="8422432" y="4920829"/>
            <a:ext cx="3424335" cy="461665"/>
          </a:xfrm>
          <a:prstGeom prst="rect">
            <a:avLst/>
          </a:prstGeom>
          <a:noFill/>
        </p:spPr>
        <p:txBody>
          <a:bodyPr wrap="none" rtlCol="0">
            <a:spAutoFit/>
          </a:bodyPr>
          <a:lstStyle/>
          <a:p>
            <a:r>
              <a:rPr lang="cs-CZ" sz="2400" dirty="0"/>
              <a:t>Těžba na asteroidech</a:t>
            </a:r>
            <a:endParaRPr lang="en-US" sz="2400" dirty="0"/>
          </a:p>
        </p:txBody>
      </p:sp>
      <p:sp>
        <p:nvSpPr>
          <p:cNvPr id="8" name="TextovéPole 7">
            <a:extLst>
              <a:ext uri="{FF2B5EF4-FFF2-40B4-BE49-F238E27FC236}">
                <a16:creationId xmlns:a16="http://schemas.microsoft.com/office/drawing/2014/main" id="{CEDBF781-737F-4DCD-8C15-3439017BC89F}"/>
              </a:ext>
            </a:extLst>
          </p:cNvPr>
          <p:cNvSpPr txBox="1"/>
          <p:nvPr/>
        </p:nvSpPr>
        <p:spPr>
          <a:xfrm>
            <a:off x="4480389" y="2471476"/>
            <a:ext cx="3231221" cy="830997"/>
          </a:xfrm>
          <a:prstGeom prst="rect">
            <a:avLst/>
          </a:prstGeom>
          <a:noFill/>
        </p:spPr>
        <p:txBody>
          <a:bodyPr wrap="square" rtlCol="0">
            <a:spAutoFit/>
          </a:bodyPr>
          <a:lstStyle/>
          <a:p>
            <a:pPr algn="ctr"/>
            <a:r>
              <a:rPr lang="cs-CZ" sz="2400" dirty="0"/>
              <a:t>Evoluce planet a sluneční soustavy</a:t>
            </a:r>
            <a:endParaRPr lang="en-US" sz="2400" dirty="0"/>
          </a:p>
        </p:txBody>
      </p:sp>
    </p:spTree>
    <p:extLst>
      <p:ext uri="{BB962C8B-B14F-4D97-AF65-F5344CB8AC3E}">
        <p14:creationId xmlns:p14="http://schemas.microsoft.com/office/powerpoint/2010/main" val="1495716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9E0F88-ADFD-487C-99B7-1E35302EA3B8}"/>
              </a:ext>
            </a:extLst>
          </p:cNvPr>
          <p:cNvSpPr>
            <a:spLocks noGrp="1"/>
          </p:cNvSpPr>
          <p:nvPr>
            <p:ph type="title"/>
          </p:nvPr>
        </p:nvSpPr>
        <p:spPr>
          <a:xfrm>
            <a:off x="8627872" y="433474"/>
            <a:ext cx="3564128" cy="365125"/>
          </a:xfrm>
        </p:spPr>
        <p:txBody>
          <a:bodyPr>
            <a:noAutofit/>
          </a:bodyPr>
          <a:lstStyle/>
          <a:p>
            <a:pPr algn="ctr"/>
            <a:r>
              <a:rPr lang="cs-CZ" sz="2800" dirty="0"/>
              <a:t>Proč Meteory?</a:t>
            </a:r>
            <a:endParaRPr lang="en-US" sz="2800" dirty="0"/>
          </a:p>
        </p:txBody>
      </p:sp>
      <p:pic>
        <p:nvPicPr>
          <p:cNvPr id="8" name="Obrázek 7" descr="H:\Martin Ferus\drafts + papers\rozpracované\porangaba\Figures\orbit-porangaba-tmavsi(1).jpg">
            <a:extLst>
              <a:ext uri="{FF2B5EF4-FFF2-40B4-BE49-F238E27FC236}">
                <a16:creationId xmlns:a16="http://schemas.microsoft.com/office/drawing/2014/main" id="{DA076EE9-F4A4-42B1-A1C1-311DECD5606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1650" y="3429000"/>
            <a:ext cx="2316571" cy="2674846"/>
          </a:xfrm>
          <a:prstGeom prst="rect">
            <a:avLst/>
          </a:prstGeom>
          <a:noFill/>
          <a:ln>
            <a:noFill/>
          </a:ln>
        </p:spPr>
      </p:pic>
      <p:sp>
        <p:nvSpPr>
          <p:cNvPr id="5" name="Zástupný symbol pro číslo snímku 3">
            <a:extLst>
              <a:ext uri="{FF2B5EF4-FFF2-40B4-BE49-F238E27FC236}">
                <a16:creationId xmlns:a16="http://schemas.microsoft.com/office/drawing/2014/main" id="{8A33A6B0-D679-49A3-83ED-CCB321D377F7}"/>
              </a:ext>
            </a:extLst>
          </p:cNvPr>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8C743B6-FFCA-4D71-958E-28FDD97B2CD1}" type="slidenum">
              <a:rPr lang="en-US" sz="2400" smtClean="0"/>
              <a:pPr/>
              <a:t>4</a:t>
            </a:fld>
            <a:endParaRPr lang="en-US" sz="2400" dirty="0"/>
          </a:p>
        </p:txBody>
      </p:sp>
      <p:pic>
        <p:nvPicPr>
          <p:cNvPr id="7" name="Obrázok 1" descr="G:\Work\AMOS\sprektra-nova\002.jpg">
            <a:extLst>
              <a:ext uri="{FF2B5EF4-FFF2-40B4-BE49-F238E27FC236}">
                <a16:creationId xmlns:a16="http://schemas.microsoft.com/office/drawing/2014/main" id="{848D15C1-AB21-439B-A358-7597F17231B1}"/>
              </a:ext>
            </a:extLst>
          </p:cNvPr>
          <p:cNvPicPr>
            <a:picLocks/>
          </p:cNvPicPr>
          <p:nvPr/>
        </p:nvPicPr>
        <p:blipFill rotWithShape="1">
          <a:blip r:embed="rId4" cstate="print"/>
          <a:srcRect l="29316" t="12075" r="5266" b="5870"/>
          <a:stretch/>
        </p:blipFill>
        <p:spPr bwMode="auto">
          <a:xfrm>
            <a:off x="4264445" y="3149093"/>
            <a:ext cx="2860153" cy="3083150"/>
          </a:xfrm>
          <a:prstGeom prst="ellipse">
            <a:avLst/>
          </a:prstGeom>
          <a:noFill/>
          <a:ln w="9525">
            <a:noFill/>
            <a:miter lim="800000"/>
            <a:headEnd/>
            <a:tailEnd/>
          </a:ln>
          <a:effectLst>
            <a:softEdge rad="635000"/>
          </a:effectLst>
        </p:spPr>
      </p:pic>
      <p:pic>
        <p:nvPicPr>
          <p:cNvPr id="9" name="Picture 2">
            <a:extLst>
              <a:ext uri="{FF2B5EF4-FFF2-40B4-BE49-F238E27FC236}">
                <a16:creationId xmlns:a16="http://schemas.microsoft.com/office/drawing/2014/main" id="{9FBF5370-AA24-45C4-8260-E338DD59B72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484" b="6041"/>
          <a:stretch/>
        </p:blipFill>
        <p:spPr bwMode="auto">
          <a:xfrm>
            <a:off x="297899" y="3556747"/>
            <a:ext cx="2160240" cy="2419351"/>
          </a:xfrm>
          <a:prstGeom prst="ellipse">
            <a:avLst/>
          </a:prstGeom>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ovéPole 9">
            <a:extLst>
              <a:ext uri="{FF2B5EF4-FFF2-40B4-BE49-F238E27FC236}">
                <a16:creationId xmlns:a16="http://schemas.microsoft.com/office/drawing/2014/main" id="{C93396D6-1836-4D8D-8A7B-29BC36CD5815}"/>
              </a:ext>
            </a:extLst>
          </p:cNvPr>
          <p:cNvSpPr txBox="1"/>
          <p:nvPr/>
        </p:nvSpPr>
        <p:spPr>
          <a:xfrm>
            <a:off x="164337" y="6004700"/>
            <a:ext cx="2110771" cy="369332"/>
          </a:xfrm>
          <a:prstGeom prst="rect">
            <a:avLst/>
          </a:prstGeom>
          <a:noFill/>
        </p:spPr>
        <p:txBody>
          <a:bodyPr wrap="none" rtlCol="0">
            <a:spAutoFit/>
          </a:bodyPr>
          <a:lstStyle/>
          <a:p>
            <a:r>
              <a:rPr lang="cs-CZ" b="1" dirty="0"/>
              <a:t>Experimentální data</a:t>
            </a:r>
          </a:p>
        </p:txBody>
      </p:sp>
      <p:pic>
        <p:nvPicPr>
          <p:cNvPr id="12" name="Picture 4" descr="VÃ½sledek obrÃ¡zku pro computer">
            <a:extLst>
              <a:ext uri="{FF2B5EF4-FFF2-40B4-BE49-F238E27FC236}">
                <a16:creationId xmlns:a16="http://schemas.microsoft.com/office/drawing/2014/main" id="{7F4F0F4E-E85D-4E24-B008-6506388B50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1668" y="543191"/>
            <a:ext cx="2674845" cy="2674845"/>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13" name="TextovéPole 12">
            <a:extLst>
              <a:ext uri="{FF2B5EF4-FFF2-40B4-BE49-F238E27FC236}">
                <a16:creationId xmlns:a16="http://schemas.microsoft.com/office/drawing/2014/main" id="{82D23230-90AE-4B95-A0FE-335C2B32D7E0}"/>
              </a:ext>
            </a:extLst>
          </p:cNvPr>
          <p:cNvSpPr txBox="1"/>
          <p:nvPr/>
        </p:nvSpPr>
        <p:spPr>
          <a:xfrm>
            <a:off x="2134951" y="2811222"/>
            <a:ext cx="2129494" cy="369332"/>
          </a:xfrm>
          <a:prstGeom prst="rect">
            <a:avLst/>
          </a:prstGeom>
          <a:noFill/>
        </p:spPr>
        <p:txBody>
          <a:bodyPr wrap="none" rtlCol="0">
            <a:spAutoFit/>
          </a:bodyPr>
          <a:lstStyle/>
          <a:p>
            <a:r>
              <a:rPr lang="cs-CZ" b="1" dirty="0"/>
              <a:t>Srovnávací databáze</a:t>
            </a:r>
          </a:p>
        </p:txBody>
      </p:sp>
      <p:sp>
        <p:nvSpPr>
          <p:cNvPr id="15" name="TextovéPole 14">
            <a:extLst>
              <a:ext uri="{FF2B5EF4-FFF2-40B4-BE49-F238E27FC236}">
                <a16:creationId xmlns:a16="http://schemas.microsoft.com/office/drawing/2014/main" id="{0CAF2B25-47AD-40B7-997D-6F52A2318CE8}"/>
              </a:ext>
            </a:extLst>
          </p:cNvPr>
          <p:cNvSpPr txBox="1"/>
          <p:nvPr/>
        </p:nvSpPr>
        <p:spPr>
          <a:xfrm>
            <a:off x="4806513" y="6047577"/>
            <a:ext cx="1236877" cy="369332"/>
          </a:xfrm>
          <a:prstGeom prst="rect">
            <a:avLst/>
          </a:prstGeom>
          <a:noFill/>
        </p:spPr>
        <p:txBody>
          <a:bodyPr wrap="none" rtlCol="0">
            <a:spAutoFit/>
          </a:bodyPr>
          <a:lstStyle/>
          <a:p>
            <a:r>
              <a:rPr lang="cs-CZ" b="1" dirty="0"/>
              <a:t>Pozorování</a:t>
            </a:r>
          </a:p>
        </p:txBody>
      </p:sp>
      <p:pic>
        <p:nvPicPr>
          <p:cNvPr id="17" name="Picture 6" descr="VÃ½sledek obrÃ¡zku pro meteorite classification">
            <a:extLst>
              <a:ext uri="{FF2B5EF4-FFF2-40B4-BE49-F238E27FC236}">
                <a16:creationId xmlns:a16="http://schemas.microsoft.com/office/drawing/2014/main" id="{35523FFC-DEA0-4FD9-BFC9-0294ABF002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1867" y="1247729"/>
            <a:ext cx="2860153" cy="1411459"/>
          </a:xfrm>
          <a:prstGeom prst="rect">
            <a:avLst/>
          </a:prstGeom>
          <a:noFill/>
          <a:extLst>
            <a:ext uri="{909E8E84-426E-40DD-AFC4-6F175D3DCCD1}">
              <a14:hiddenFill xmlns:a14="http://schemas.microsoft.com/office/drawing/2010/main">
                <a:solidFill>
                  <a:srgbClr val="FFFFFF"/>
                </a:solidFill>
              </a14:hiddenFill>
            </a:ext>
          </a:extLst>
        </p:spPr>
      </p:pic>
      <p:sp>
        <p:nvSpPr>
          <p:cNvPr id="18" name="TextovéPole 17">
            <a:extLst>
              <a:ext uri="{FF2B5EF4-FFF2-40B4-BE49-F238E27FC236}">
                <a16:creationId xmlns:a16="http://schemas.microsoft.com/office/drawing/2014/main" id="{AAAC306F-4FF8-4A01-BAFA-DC0750A00810}"/>
              </a:ext>
            </a:extLst>
          </p:cNvPr>
          <p:cNvSpPr txBox="1"/>
          <p:nvPr/>
        </p:nvSpPr>
        <p:spPr>
          <a:xfrm>
            <a:off x="7526075" y="2815604"/>
            <a:ext cx="1191736" cy="369332"/>
          </a:xfrm>
          <a:prstGeom prst="rect">
            <a:avLst/>
          </a:prstGeom>
          <a:noFill/>
        </p:spPr>
        <p:txBody>
          <a:bodyPr wrap="none" rtlCol="0">
            <a:spAutoFit/>
          </a:bodyPr>
          <a:lstStyle/>
          <a:p>
            <a:r>
              <a:rPr lang="cs-CZ" b="1" dirty="0"/>
              <a:t>Klasifikace</a:t>
            </a:r>
          </a:p>
        </p:txBody>
      </p:sp>
      <p:sp>
        <p:nvSpPr>
          <p:cNvPr id="20" name="TextovéPole 19">
            <a:extLst>
              <a:ext uri="{FF2B5EF4-FFF2-40B4-BE49-F238E27FC236}">
                <a16:creationId xmlns:a16="http://schemas.microsoft.com/office/drawing/2014/main" id="{C89CA8E4-7BD2-48BF-A511-B2F60C5DB0E9}"/>
              </a:ext>
            </a:extLst>
          </p:cNvPr>
          <p:cNvSpPr txBox="1"/>
          <p:nvPr/>
        </p:nvSpPr>
        <p:spPr>
          <a:xfrm>
            <a:off x="9656003" y="5944483"/>
            <a:ext cx="1153521" cy="369332"/>
          </a:xfrm>
          <a:prstGeom prst="rect">
            <a:avLst/>
          </a:prstGeom>
          <a:noFill/>
        </p:spPr>
        <p:txBody>
          <a:bodyPr wrap="none" rtlCol="0">
            <a:spAutoFit/>
          </a:bodyPr>
          <a:lstStyle/>
          <a:p>
            <a:r>
              <a:rPr lang="cs-CZ" b="1" dirty="0"/>
              <a:t>Lokalizace</a:t>
            </a:r>
          </a:p>
        </p:txBody>
      </p:sp>
      <p:cxnSp>
        <p:nvCxnSpPr>
          <p:cNvPr id="23" name="Přímá spojnice se šipkou 22">
            <a:extLst>
              <a:ext uri="{FF2B5EF4-FFF2-40B4-BE49-F238E27FC236}">
                <a16:creationId xmlns:a16="http://schemas.microsoft.com/office/drawing/2014/main" id="{0C9A4D4E-086C-4DF3-96E0-9928E6844E58}"/>
              </a:ext>
            </a:extLst>
          </p:cNvPr>
          <p:cNvCxnSpPr>
            <a:cxnSpLocks/>
          </p:cNvCxnSpPr>
          <p:nvPr/>
        </p:nvCxnSpPr>
        <p:spPr>
          <a:xfrm flipV="1">
            <a:off x="2275108" y="3246638"/>
            <a:ext cx="768343" cy="902281"/>
          </a:xfrm>
          <a:prstGeom prst="straightConnector1">
            <a:avLst/>
          </a:prstGeom>
          <a:ln w="7620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Přímá spojnice se šipkou 25">
            <a:extLst>
              <a:ext uri="{FF2B5EF4-FFF2-40B4-BE49-F238E27FC236}">
                <a16:creationId xmlns:a16="http://schemas.microsoft.com/office/drawing/2014/main" id="{8002443A-83A3-4D9D-B851-3504F9A5AF0C}"/>
              </a:ext>
            </a:extLst>
          </p:cNvPr>
          <p:cNvCxnSpPr>
            <a:cxnSpLocks/>
          </p:cNvCxnSpPr>
          <p:nvPr/>
        </p:nvCxnSpPr>
        <p:spPr>
          <a:xfrm>
            <a:off x="3679133" y="3246638"/>
            <a:ext cx="752098" cy="901849"/>
          </a:xfrm>
          <a:prstGeom prst="straightConnector1">
            <a:avLst/>
          </a:prstGeom>
          <a:ln w="7620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Přímá spojnice se šipkou 30">
            <a:extLst>
              <a:ext uri="{FF2B5EF4-FFF2-40B4-BE49-F238E27FC236}">
                <a16:creationId xmlns:a16="http://schemas.microsoft.com/office/drawing/2014/main" id="{86016980-CD3F-4B68-B309-08D08ED2AFC7}"/>
              </a:ext>
            </a:extLst>
          </p:cNvPr>
          <p:cNvCxnSpPr>
            <a:cxnSpLocks/>
          </p:cNvCxnSpPr>
          <p:nvPr/>
        </p:nvCxnSpPr>
        <p:spPr>
          <a:xfrm flipV="1">
            <a:off x="6936944" y="3346220"/>
            <a:ext cx="768343" cy="902281"/>
          </a:xfrm>
          <a:prstGeom prst="straightConnector1">
            <a:avLst/>
          </a:prstGeom>
          <a:ln w="7620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Přímá spojnice se šipkou 31">
            <a:extLst>
              <a:ext uri="{FF2B5EF4-FFF2-40B4-BE49-F238E27FC236}">
                <a16:creationId xmlns:a16="http://schemas.microsoft.com/office/drawing/2014/main" id="{AF3DC659-F1CE-4774-881E-78F32B4D1686}"/>
              </a:ext>
            </a:extLst>
          </p:cNvPr>
          <p:cNvCxnSpPr>
            <a:cxnSpLocks/>
          </p:cNvCxnSpPr>
          <p:nvPr/>
        </p:nvCxnSpPr>
        <p:spPr>
          <a:xfrm>
            <a:off x="8386445" y="3359867"/>
            <a:ext cx="752098" cy="901849"/>
          </a:xfrm>
          <a:prstGeom prst="straightConnector1">
            <a:avLst/>
          </a:prstGeom>
          <a:ln w="7620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603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A3081A-17D3-49BC-83D0-F8FABD78FE90}"/>
              </a:ext>
            </a:extLst>
          </p:cNvPr>
          <p:cNvSpPr>
            <a:spLocks noGrp="1"/>
          </p:cNvSpPr>
          <p:nvPr>
            <p:ph type="title"/>
          </p:nvPr>
        </p:nvSpPr>
        <p:spPr>
          <a:xfrm>
            <a:off x="3213652" y="0"/>
            <a:ext cx="8610600" cy="1293028"/>
          </a:xfrm>
        </p:spPr>
        <p:txBody>
          <a:bodyPr/>
          <a:lstStyle/>
          <a:p>
            <a:r>
              <a:rPr lang="cs-CZ" dirty="0"/>
              <a:t>Bakalářská práce</a:t>
            </a:r>
            <a:endParaRPr lang="en-US" dirty="0"/>
          </a:p>
        </p:txBody>
      </p:sp>
      <p:sp>
        <p:nvSpPr>
          <p:cNvPr id="3" name="Zástupný symbol pro obsah 2">
            <a:extLst>
              <a:ext uri="{FF2B5EF4-FFF2-40B4-BE49-F238E27FC236}">
                <a16:creationId xmlns:a16="http://schemas.microsoft.com/office/drawing/2014/main" id="{87F875AE-AB8D-4B2A-A704-E6FCBEF64E91}"/>
              </a:ext>
            </a:extLst>
          </p:cNvPr>
          <p:cNvSpPr>
            <a:spLocks noGrp="1"/>
          </p:cNvSpPr>
          <p:nvPr>
            <p:ph idx="1"/>
          </p:nvPr>
        </p:nvSpPr>
        <p:spPr>
          <a:xfrm>
            <a:off x="685800" y="1930034"/>
            <a:ext cx="10820400" cy="4024125"/>
          </a:xfrm>
        </p:spPr>
        <p:txBody>
          <a:bodyPr/>
          <a:lstStyle/>
          <a:p>
            <a:pPr marL="0" indent="0">
              <a:spcAft>
                <a:spcPts val="1200"/>
              </a:spcAft>
              <a:buNone/>
            </a:pPr>
            <a:r>
              <a:rPr lang="cs-CZ" dirty="0"/>
              <a:t>Hlavní cíl: kvalitativní atlas nízce rozlišených spekter minerálů</a:t>
            </a:r>
          </a:p>
          <a:p>
            <a:pPr marL="0" indent="0">
              <a:spcAft>
                <a:spcPts val="1200"/>
              </a:spcAft>
              <a:buNone/>
            </a:pPr>
            <a:endParaRPr lang="cs-CZ" dirty="0"/>
          </a:p>
          <a:p>
            <a:pPr marL="0" indent="0">
              <a:spcAft>
                <a:spcPts val="1200"/>
              </a:spcAft>
              <a:buNone/>
            </a:pPr>
            <a:endParaRPr lang="en-US" dirty="0"/>
          </a:p>
        </p:txBody>
      </p:sp>
      <p:sp>
        <p:nvSpPr>
          <p:cNvPr id="4" name="Zástupný symbol pro číslo snímku 3">
            <a:extLst>
              <a:ext uri="{FF2B5EF4-FFF2-40B4-BE49-F238E27FC236}">
                <a16:creationId xmlns:a16="http://schemas.microsoft.com/office/drawing/2014/main" id="{BA5719F4-E577-4227-9978-A7A59C81A2B1}"/>
              </a:ext>
            </a:extLst>
          </p:cNvPr>
          <p:cNvSpPr>
            <a:spLocks noGrp="1"/>
          </p:cNvSpPr>
          <p:nvPr>
            <p:ph type="sldNum" sz="quarter" idx="12"/>
          </p:nvPr>
        </p:nvSpPr>
        <p:spPr>
          <a:xfrm>
            <a:off x="8763000" y="6355844"/>
            <a:ext cx="2743200" cy="365125"/>
          </a:xfrm>
        </p:spPr>
        <p:txBody>
          <a:bodyPr/>
          <a:lstStyle/>
          <a:p>
            <a:fld id="{6D22F896-40B5-4ADD-8801-0D06FADFA095}" type="slidenum">
              <a:rPr lang="en-US" sz="2000" smtClean="0"/>
              <a:t>5</a:t>
            </a:fld>
            <a:endParaRPr lang="en-US" sz="2000" dirty="0"/>
          </a:p>
        </p:txBody>
      </p:sp>
      <p:sp>
        <p:nvSpPr>
          <p:cNvPr id="5" name="TextovéPole 4">
            <a:extLst>
              <a:ext uri="{FF2B5EF4-FFF2-40B4-BE49-F238E27FC236}">
                <a16:creationId xmlns:a16="http://schemas.microsoft.com/office/drawing/2014/main" id="{83E0D700-F9AF-4F31-AA55-8155749C134E}"/>
              </a:ext>
            </a:extLst>
          </p:cNvPr>
          <p:cNvSpPr txBox="1"/>
          <p:nvPr/>
        </p:nvSpPr>
        <p:spPr>
          <a:xfrm>
            <a:off x="2305411" y="1097463"/>
            <a:ext cx="9621545" cy="430887"/>
          </a:xfrm>
          <a:prstGeom prst="rect">
            <a:avLst/>
          </a:prstGeom>
          <a:noFill/>
        </p:spPr>
        <p:txBody>
          <a:bodyPr wrap="none" rtlCol="0">
            <a:spAutoFit/>
          </a:bodyPr>
          <a:lstStyle/>
          <a:p>
            <a:r>
              <a:rPr lang="cs-CZ" sz="2200" i="1" dirty="0"/>
              <a:t>Od vzniku prvků k výzkumu chemického složení meziplanetární hmoty</a:t>
            </a:r>
            <a:endParaRPr lang="en-US" sz="2200" i="1" dirty="0"/>
          </a:p>
        </p:txBody>
      </p:sp>
      <p:pic>
        <p:nvPicPr>
          <p:cNvPr id="8" name="Obrázek 7">
            <a:extLst>
              <a:ext uri="{FF2B5EF4-FFF2-40B4-BE49-F238E27FC236}">
                <a16:creationId xmlns:a16="http://schemas.microsoft.com/office/drawing/2014/main" id="{EF5F7230-0BCC-4069-BF30-535C1CD567BE}"/>
              </a:ext>
            </a:extLst>
          </p:cNvPr>
          <p:cNvPicPr>
            <a:picLocks noChangeAspect="1"/>
          </p:cNvPicPr>
          <p:nvPr/>
        </p:nvPicPr>
        <p:blipFill>
          <a:blip r:embed="rId3"/>
          <a:stretch>
            <a:fillRect/>
          </a:stretch>
        </p:blipFill>
        <p:spPr>
          <a:xfrm>
            <a:off x="7365016" y="2608740"/>
            <a:ext cx="4523328" cy="3151797"/>
          </a:xfrm>
          <a:prstGeom prst="rect">
            <a:avLst/>
          </a:prstGeom>
        </p:spPr>
      </p:pic>
      <p:pic>
        <p:nvPicPr>
          <p:cNvPr id="6" name="Obrázek 5">
            <a:extLst>
              <a:ext uri="{FF2B5EF4-FFF2-40B4-BE49-F238E27FC236}">
                <a16:creationId xmlns:a16="http://schemas.microsoft.com/office/drawing/2014/main" id="{66559BF5-687B-4A25-9AA1-90928E5DB5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50948"/>
            <a:ext cx="7486867" cy="3178857"/>
          </a:xfrm>
          <a:prstGeom prst="rect">
            <a:avLst/>
          </a:prstGeom>
        </p:spPr>
      </p:pic>
    </p:spTree>
    <p:extLst>
      <p:ext uri="{BB962C8B-B14F-4D97-AF65-F5344CB8AC3E}">
        <p14:creationId xmlns:p14="http://schemas.microsoft.com/office/powerpoint/2010/main" val="11978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4A54027-5130-4E3C-AA32-2330C03847A6}"/>
              </a:ext>
            </a:extLst>
          </p:cNvPr>
          <p:cNvSpPr>
            <a:spLocks noGrp="1"/>
          </p:cNvSpPr>
          <p:nvPr>
            <p:ph type="sldNum" sz="quarter" idx="12"/>
          </p:nvPr>
        </p:nvSpPr>
        <p:spPr>
          <a:xfrm>
            <a:off x="8763000" y="6370982"/>
            <a:ext cx="2743200" cy="365125"/>
          </a:xfrm>
        </p:spPr>
        <p:txBody>
          <a:bodyPr/>
          <a:lstStyle/>
          <a:p>
            <a:fld id="{6D22F896-40B5-4ADD-8801-0D06FADFA095}" type="slidenum">
              <a:rPr lang="en-US" sz="2000" smtClean="0"/>
              <a:t>6</a:t>
            </a:fld>
            <a:endParaRPr lang="en-US" sz="2000" dirty="0"/>
          </a:p>
        </p:txBody>
      </p:sp>
      <p:pic>
        <p:nvPicPr>
          <p:cNvPr id="5" name="Obrázek 4">
            <a:extLst>
              <a:ext uri="{FF2B5EF4-FFF2-40B4-BE49-F238E27FC236}">
                <a16:creationId xmlns:a16="http://schemas.microsoft.com/office/drawing/2014/main" id="{F2B85077-B737-47EE-ABA9-ED6ABE0C6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60" y="1468691"/>
            <a:ext cx="10241280" cy="4902291"/>
          </a:xfrm>
          <a:prstGeom prst="rect">
            <a:avLst/>
          </a:prstGeom>
        </p:spPr>
      </p:pic>
    </p:spTree>
    <p:extLst>
      <p:ext uri="{BB962C8B-B14F-4D97-AF65-F5344CB8AC3E}">
        <p14:creationId xmlns:p14="http://schemas.microsoft.com/office/powerpoint/2010/main" val="2444818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BFA7842A-D4D1-41E2-87E9-466AE2DCD5B0}"/>
              </a:ext>
            </a:extLst>
          </p:cNvPr>
          <p:cNvSpPr>
            <a:spLocks noGrp="1"/>
          </p:cNvSpPr>
          <p:nvPr>
            <p:ph type="sldNum" sz="quarter" idx="12"/>
          </p:nvPr>
        </p:nvSpPr>
        <p:spPr>
          <a:xfrm>
            <a:off x="8763000" y="6355844"/>
            <a:ext cx="2743200" cy="365125"/>
          </a:xfrm>
        </p:spPr>
        <p:txBody>
          <a:bodyPr/>
          <a:lstStyle/>
          <a:p>
            <a:fld id="{6D22F896-40B5-4ADD-8801-0D06FADFA095}" type="slidenum">
              <a:rPr lang="en-US" sz="2000" smtClean="0"/>
              <a:t>7</a:t>
            </a:fld>
            <a:endParaRPr lang="en-US" sz="2000" dirty="0"/>
          </a:p>
        </p:txBody>
      </p:sp>
      <p:pic>
        <p:nvPicPr>
          <p:cNvPr id="5" name="Obrázek 4">
            <a:extLst>
              <a:ext uri="{FF2B5EF4-FFF2-40B4-BE49-F238E27FC236}">
                <a16:creationId xmlns:a16="http://schemas.microsoft.com/office/drawing/2014/main" id="{C2FA0317-F2E4-491A-9163-98938BF28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544" y="1370610"/>
            <a:ext cx="9944912" cy="4826208"/>
          </a:xfrm>
          <a:prstGeom prst="rect">
            <a:avLst/>
          </a:prstGeom>
        </p:spPr>
      </p:pic>
    </p:spTree>
    <p:extLst>
      <p:ext uri="{BB962C8B-B14F-4D97-AF65-F5344CB8AC3E}">
        <p14:creationId xmlns:p14="http://schemas.microsoft.com/office/powerpoint/2010/main" val="1204410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2D62D7-1AEF-47D5-9F96-4A9CB4DDCB21}"/>
              </a:ext>
            </a:extLst>
          </p:cNvPr>
          <p:cNvSpPr>
            <a:spLocks noGrp="1"/>
          </p:cNvSpPr>
          <p:nvPr>
            <p:ph type="title"/>
          </p:nvPr>
        </p:nvSpPr>
        <p:spPr>
          <a:xfrm>
            <a:off x="2895599" y="353289"/>
            <a:ext cx="8610600" cy="1293028"/>
          </a:xfrm>
        </p:spPr>
        <p:txBody>
          <a:bodyPr/>
          <a:lstStyle/>
          <a:p>
            <a:r>
              <a:rPr lang="cs-CZ" dirty="0"/>
              <a:t>LIBS metoda</a:t>
            </a:r>
            <a:endParaRPr lang="en-US" dirty="0"/>
          </a:p>
        </p:txBody>
      </p:sp>
      <p:pic>
        <p:nvPicPr>
          <p:cNvPr id="6" name="Zástupný symbol pro obsah 5">
            <a:extLst>
              <a:ext uri="{FF2B5EF4-FFF2-40B4-BE49-F238E27FC236}">
                <a16:creationId xmlns:a16="http://schemas.microsoft.com/office/drawing/2014/main" id="{681A9643-E7F9-4930-8ED3-6B0B5EEFF5FC}"/>
              </a:ext>
            </a:extLst>
          </p:cNvPr>
          <p:cNvPicPr>
            <a:picLocks noGrp="1" noChangeAspect="1"/>
          </p:cNvPicPr>
          <p:nvPr>
            <p:ph idx="1"/>
          </p:nvPr>
        </p:nvPicPr>
        <p:blipFill>
          <a:blip r:embed="rId3"/>
          <a:stretch>
            <a:fillRect/>
          </a:stretch>
        </p:blipFill>
        <p:spPr>
          <a:xfrm>
            <a:off x="-136867" y="1700640"/>
            <a:ext cx="6232867" cy="3578127"/>
          </a:xfrm>
        </p:spPr>
      </p:pic>
      <p:sp>
        <p:nvSpPr>
          <p:cNvPr id="4" name="Zástupný symbol pro číslo snímku 3">
            <a:extLst>
              <a:ext uri="{FF2B5EF4-FFF2-40B4-BE49-F238E27FC236}">
                <a16:creationId xmlns:a16="http://schemas.microsoft.com/office/drawing/2014/main" id="{D2394E76-7063-4E18-B320-4695626E1768}"/>
              </a:ext>
            </a:extLst>
          </p:cNvPr>
          <p:cNvSpPr>
            <a:spLocks noGrp="1"/>
          </p:cNvSpPr>
          <p:nvPr>
            <p:ph type="sldNum" sz="quarter" idx="12"/>
          </p:nvPr>
        </p:nvSpPr>
        <p:spPr>
          <a:xfrm>
            <a:off x="8763000" y="6355844"/>
            <a:ext cx="2743200" cy="365125"/>
          </a:xfrm>
        </p:spPr>
        <p:txBody>
          <a:bodyPr/>
          <a:lstStyle/>
          <a:p>
            <a:fld id="{6D22F896-40B5-4ADD-8801-0D06FADFA095}" type="slidenum">
              <a:rPr lang="en-US" sz="2000" smtClean="0"/>
              <a:t>8</a:t>
            </a:fld>
            <a:endParaRPr lang="en-US" sz="2000" dirty="0"/>
          </a:p>
        </p:txBody>
      </p:sp>
      <p:pic>
        <p:nvPicPr>
          <p:cNvPr id="2050" name="Picture 2" descr="https://www.razorrobotics.com/wordpress/wp-content/uploads/2017/02/space-robot-rover.jpg">
            <a:extLst>
              <a:ext uri="{FF2B5EF4-FFF2-40B4-BE49-F238E27FC236}">
                <a16:creationId xmlns:a16="http://schemas.microsoft.com/office/drawing/2014/main" id="{9E7675A6-4DA5-4314-BB6D-3B4D76B1C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049" y="1510707"/>
            <a:ext cx="6457950" cy="362902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C261B9A7-C6D0-406E-BC13-D17CFF194A5F}"/>
              </a:ext>
            </a:extLst>
          </p:cNvPr>
          <p:cNvSpPr txBox="1"/>
          <p:nvPr/>
        </p:nvSpPr>
        <p:spPr>
          <a:xfrm>
            <a:off x="-26031" y="5333090"/>
            <a:ext cx="5456109" cy="507831"/>
          </a:xfrm>
          <a:prstGeom prst="rect">
            <a:avLst/>
          </a:prstGeom>
          <a:noFill/>
        </p:spPr>
        <p:txBody>
          <a:bodyPr wrap="none" rtlCol="0">
            <a:spAutoFit/>
          </a:bodyPr>
          <a:lstStyle/>
          <a:p>
            <a:pPr algn="ctr"/>
            <a:r>
              <a:rPr lang="cs-CZ" dirty="0"/>
              <a:t>Typické uspořádání aparatury pro LIBS metodu</a:t>
            </a:r>
          </a:p>
          <a:p>
            <a:endParaRPr lang="cs-CZ" sz="900" i="1" dirty="0"/>
          </a:p>
        </p:txBody>
      </p:sp>
      <p:sp>
        <p:nvSpPr>
          <p:cNvPr id="8" name="TextovéPole 7">
            <a:extLst>
              <a:ext uri="{FF2B5EF4-FFF2-40B4-BE49-F238E27FC236}">
                <a16:creationId xmlns:a16="http://schemas.microsoft.com/office/drawing/2014/main" id="{2A89A78D-A3FE-415A-AB4D-1DE2E0773442}"/>
              </a:ext>
            </a:extLst>
          </p:cNvPr>
          <p:cNvSpPr txBox="1"/>
          <p:nvPr/>
        </p:nvSpPr>
        <p:spPr>
          <a:xfrm>
            <a:off x="4913940" y="5373820"/>
            <a:ext cx="8098167" cy="1492716"/>
          </a:xfrm>
          <a:prstGeom prst="rect">
            <a:avLst/>
          </a:prstGeom>
          <a:noFill/>
        </p:spPr>
        <p:txBody>
          <a:bodyPr wrap="square" rtlCol="0">
            <a:spAutoFit/>
          </a:bodyPr>
          <a:lstStyle/>
          <a:p>
            <a:pPr algn="ctr"/>
            <a:r>
              <a:rPr lang="cs-CZ" dirty="0"/>
              <a:t>Rover </a:t>
            </a:r>
            <a:r>
              <a:rPr lang="cs-CZ" dirty="0" err="1"/>
              <a:t>Curiosity</a:t>
            </a:r>
            <a:endParaRPr lang="cs-CZ" dirty="0"/>
          </a:p>
          <a:p>
            <a:pPr algn="ctr"/>
            <a:endParaRPr lang="cs-CZ" dirty="0"/>
          </a:p>
          <a:p>
            <a:pPr algn="ctr"/>
            <a:endParaRPr lang="cs-CZ" dirty="0"/>
          </a:p>
          <a:p>
            <a:pPr algn="ctr"/>
            <a:endParaRPr lang="cs-CZ" dirty="0"/>
          </a:p>
          <a:p>
            <a:pPr algn="ctr"/>
            <a:r>
              <a:rPr lang="cs-CZ" sz="1000" dirty="0"/>
              <a:t>[www.razorrobotics.com, 2019]</a:t>
            </a:r>
            <a:endParaRPr lang="cs-CZ" sz="900" dirty="0"/>
          </a:p>
          <a:p>
            <a:pPr algn="ctr"/>
            <a:endParaRPr lang="en-US" sz="900" dirty="0"/>
          </a:p>
        </p:txBody>
      </p:sp>
      <p:sp>
        <p:nvSpPr>
          <p:cNvPr id="3" name="TextovéPole 2">
            <a:extLst>
              <a:ext uri="{FF2B5EF4-FFF2-40B4-BE49-F238E27FC236}">
                <a16:creationId xmlns:a16="http://schemas.microsoft.com/office/drawing/2014/main" id="{3A991EAB-675B-4180-AB38-F3D9B99B9E5F}"/>
              </a:ext>
            </a:extLst>
          </p:cNvPr>
          <p:cNvSpPr txBox="1"/>
          <p:nvPr/>
        </p:nvSpPr>
        <p:spPr>
          <a:xfrm>
            <a:off x="1048407" y="6466426"/>
            <a:ext cx="2496196" cy="400110"/>
          </a:xfrm>
          <a:prstGeom prst="rect">
            <a:avLst/>
          </a:prstGeom>
          <a:noFill/>
        </p:spPr>
        <p:txBody>
          <a:bodyPr wrap="none" rtlCol="0">
            <a:spAutoFit/>
          </a:bodyPr>
          <a:lstStyle/>
          <a:p>
            <a:r>
              <a:rPr lang="cs-CZ" sz="1000" i="1" dirty="0"/>
              <a:t>[ www.appliedphotonics.co.uk, 2019]</a:t>
            </a:r>
          </a:p>
          <a:p>
            <a:endParaRPr lang="en-US" sz="1000" dirty="0"/>
          </a:p>
        </p:txBody>
      </p:sp>
    </p:spTree>
    <p:extLst>
      <p:ext uri="{BB962C8B-B14F-4D97-AF65-F5344CB8AC3E}">
        <p14:creationId xmlns:p14="http://schemas.microsoft.com/office/powerpoint/2010/main" val="3222929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 name="Obrázek 47">
            <a:extLst>
              <a:ext uri="{FF2B5EF4-FFF2-40B4-BE49-F238E27FC236}">
                <a16:creationId xmlns:a16="http://schemas.microsoft.com/office/drawing/2014/main" id="{C1DA31BA-7062-4544-8A7C-859995313A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4700" y="1501161"/>
            <a:ext cx="5816600" cy="5174276"/>
          </a:xfrm>
          <a:prstGeom prst="rect">
            <a:avLst/>
          </a:prstGeom>
        </p:spPr>
      </p:pic>
      <p:sp>
        <p:nvSpPr>
          <p:cNvPr id="2" name="Nadpis 1">
            <a:extLst>
              <a:ext uri="{FF2B5EF4-FFF2-40B4-BE49-F238E27FC236}">
                <a16:creationId xmlns:a16="http://schemas.microsoft.com/office/drawing/2014/main" id="{C6A3B89E-C09B-4BD6-ABB4-24E672DC0F38}"/>
              </a:ext>
            </a:extLst>
          </p:cNvPr>
          <p:cNvSpPr>
            <a:spLocks noGrp="1"/>
          </p:cNvSpPr>
          <p:nvPr>
            <p:ph type="title"/>
          </p:nvPr>
        </p:nvSpPr>
        <p:spPr>
          <a:xfrm>
            <a:off x="3060700" y="390696"/>
            <a:ext cx="8610600" cy="1293028"/>
          </a:xfrm>
        </p:spPr>
        <p:txBody>
          <a:bodyPr>
            <a:normAutofit/>
          </a:bodyPr>
          <a:lstStyle/>
          <a:p>
            <a:r>
              <a:rPr lang="cs-CZ" dirty="0"/>
              <a:t>Navazující výzkum</a:t>
            </a:r>
            <a:endParaRPr lang="en-US" dirty="0"/>
          </a:p>
        </p:txBody>
      </p:sp>
      <p:sp>
        <p:nvSpPr>
          <p:cNvPr id="4" name="Zástupný symbol pro číslo snímku 3">
            <a:extLst>
              <a:ext uri="{FF2B5EF4-FFF2-40B4-BE49-F238E27FC236}">
                <a16:creationId xmlns:a16="http://schemas.microsoft.com/office/drawing/2014/main" id="{53C0F14E-6B61-48C8-9E7F-09775A36A0D5}"/>
              </a:ext>
            </a:extLst>
          </p:cNvPr>
          <p:cNvSpPr>
            <a:spLocks noGrp="1"/>
          </p:cNvSpPr>
          <p:nvPr>
            <p:ph type="sldNum" sz="quarter" idx="12"/>
          </p:nvPr>
        </p:nvSpPr>
        <p:spPr>
          <a:xfrm>
            <a:off x="8763000" y="6492875"/>
            <a:ext cx="2743200" cy="365125"/>
          </a:xfrm>
        </p:spPr>
        <p:txBody>
          <a:bodyPr>
            <a:normAutofit fontScale="92500" lnSpcReduction="10000"/>
          </a:bodyPr>
          <a:lstStyle/>
          <a:p>
            <a:pPr>
              <a:spcAft>
                <a:spcPts val="600"/>
              </a:spcAft>
            </a:pPr>
            <a:fld id="{6D22F896-40B5-4ADD-8801-0D06FADFA095}" type="slidenum">
              <a:rPr lang="en-US" sz="2000" smtClean="0"/>
              <a:pPr>
                <a:spcAft>
                  <a:spcPts val="600"/>
                </a:spcAft>
              </a:pPr>
              <a:t>9</a:t>
            </a:fld>
            <a:endParaRPr lang="en-US" sz="2000" dirty="0"/>
          </a:p>
        </p:txBody>
      </p:sp>
      <p:sp>
        <p:nvSpPr>
          <p:cNvPr id="3" name="Zástupný symbol pro obsah 2">
            <a:extLst>
              <a:ext uri="{FF2B5EF4-FFF2-40B4-BE49-F238E27FC236}">
                <a16:creationId xmlns:a16="http://schemas.microsoft.com/office/drawing/2014/main" id="{0CD89511-E9B7-4069-B1CD-45DA7F0FA935}"/>
              </a:ext>
            </a:extLst>
          </p:cNvPr>
          <p:cNvSpPr>
            <a:spLocks noGrp="1"/>
          </p:cNvSpPr>
          <p:nvPr>
            <p:ph idx="1"/>
          </p:nvPr>
        </p:nvSpPr>
        <p:spPr>
          <a:xfrm>
            <a:off x="677333" y="2194560"/>
            <a:ext cx="5816600" cy="4024125"/>
          </a:xfrm>
        </p:spPr>
        <p:txBody>
          <a:bodyPr>
            <a:normAutofit/>
          </a:bodyPr>
          <a:lstStyle/>
          <a:p>
            <a:pPr>
              <a:spcAft>
                <a:spcPts val="1800"/>
              </a:spcAft>
            </a:pPr>
            <a:r>
              <a:rPr lang="cs-CZ" dirty="0"/>
              <a:t>Vysoce rozlišená spektra</a:t>
            </a:r>
          </a:p>
          <a:p>
            <a:pPr>
              <a:spcAft>
                <a:spcPts val="1800"/>
              </a:spcAft>
            </a:pPr>
            <a:r>
              <a:rPr lang="cs-CZ" dirty="0"/>
              <a:t>Kvantitativní zhodnocení</a:t>
            </a:r>
          </a:p>
          <a:p>
            <a:pPr>
              <a:spcAft>
                <a:spcPts val="1800"/>
              </a:spcAft>
            </a:pPr>
            <a:r>
              <a:rPr lang="cs-CZ" dirty="0"/>
              <a:t>Měření mikrosondou</a:t>
            </a:r>
          </a:p>
        </p:txBody>
      </p:sp>
      <p:sp>
        <p:nvSpPr>
          <p:cNvPr id="6" name="TextovéPole 5">
            <a:extLst>
              <a:ext uri="{FF2B5EF4-FFF2-40B4-BE49-F238E27FC236}">
                <a16:creationId xmlns:a16="http://schemas.microsoft.com/office/drawing/2014/main" id="{946E49CD-8EBD-445E-8E4E-B607B2CDDBD3}"/>
              </a:ext>
            </a:extLst>
          </p:cNvPr>
          <p:cNvSpPr txBox="1"/>
          <p:nvPr/>
        </p:nvSpPr>
        <p:spPr>
          <a:xfrm>
            <a:off x="6493933" y="1751672"/>
            <a:ext cx="3722842" cy="1384995"/>
          </a:xfrm>
          <a:prstGeom prst="rect">
            <a:avLst/>
          </a:prstGeom>
          <a:noFill/>
        </p:spPr>
        <p:txBody>
          <a:bodyPr wrap="square" rtlCol="0">
            <a:spAutoFit/>
          </a:bodyPr>
          <a:lstStyle/>
          <a:p>
            <a:pPr algn="ctr"/>
            <a:r>
              <a:rPr lang="cs-CZ" sz="2800" b="1" dirty="0">
                <a:ln>
                  <a:solidFill>
                    <a:schemeClr val="tx1">
                      <a:lumMod val="65000"/>
                      <a:lumOff val="35000"/>
                    </a:schemeClr>
                  </a:solidFill>
                </a:ln>
                <a:solidFill>
                  <a:schemeClr val="bg1"/>
                </a:solidFill>
              </a:rPr>
              <a:t>Mikroskopie meteoritu</a:t>
            </a:r>
          </a:p>
          <a:p>
            <a:pPr algn="ctr"/>
            <a:r>
              <a:rPr lang="cs-CZ" sz="2800" b="1" dirty="0" err="1">
                <a:ln>
                  <a:solidFill>
                    <a:schemeClr val="tx1">
                      <a:lumMod val="65000"/>
                      <a:lumOff val="35000"/>
                    </a:schemeClr>
                  </a:solidFill>
                </a:ln>
                <a:solidFill>
                  <a:schemeClr val="bg1"/>
                </a:solidFill>
              </a:rPr>
              <a:t>Porangaba</a:t>
            </a:r>
            <a:endParaRPr lang="en-US" sz="2800" b="1" dirty="0">
              <a:ln>
                <a:solidFill>
                  <a:schemeClr val="tx1">
                    <a:lumMod val="65000"/>
                    <a:lumOff val="35000"/>
                  </a:schemeClr>
                </a:solidFill>
              </a:ln>
              <a:solidFill>
                <a:schemeClr val="bg1"/>
              </a:solidFill>
            </a:endParaRPr>
          </a:p>
        </p:txBody>
      </p:sp>
      <p:sp>
        <p:nvSpPr>
          <p:cNvPr id="49" name="TextovéPole 48">
            <a:extLst>
              <a:ext uri="{FF2B5EF4-FFF2-40B4-BE49-F238E27FC236}">
                <a16:creationId xmlns:a16="http://schemas.microsoft.com/office/drawing/2014/main" id="{D1BB9F55-0B0C-48D2-914D-8A4CA57CC79E}"/>
              </a:ext>
            </a:extLst>
          </p:cNvPr>
          <p:cNvSpPr txBox="1"/>
          <p:nvPr/>
        </p:nvSpPr>
        <p:spPr>
          <a:xfrm>
            <a:off x="7675843" y="6571530"/>
            <a:ext cx="1122423" cy="246221"/>
          </a:xfrm>
          <a:prstGeom prst="rect">
            <a:avLst/>
          </a:prstGeom>
          <a:noFill/>
        </p:spPr>
        <p:txBody>
          <a:bodyPr wrap="none" rtlCol="0">
            <a:spAutoFit/>
          </a:bodyPr>
          <a:lstStyle/>
          <a:p>
            <a:r>
              <a:rPr lang="cs-CZ" sz="1000" dirty="0"/>
              <a:t>[M. </a:t>
            </a:r>
            <a:r>
              <a:rPr lang="cs-CZ" sz="1000" dirty="0" err="1"/>
              <a:t>Ferus</a:t>
            </a:r>
            <a:r>
              <a:rPr lang="cs-CZ" sz="1000" dirty="0"/>
              <a:t> et al.]</a:t>
            </a:r>
            <a:endParaRPr lang="en-US" sz="1000" dirty="0"/>
          </a:p>
        </p:txBody>
      </p:sp>
    </p:spTree>
    <p:extLst>
      <p:ext uri="{BB962C8B-B14F-4D97-AF65-F5344CB8AC3E}">
        <p14:creationId xmlns:p14="http://schemas.microsoft.com/office/powerpoint/2010/main" val="1278211275"/>
      </p:ext>
    </p:extLst>
  </p:cSld>
  <p:clrMapOvr>
    <a:masterClrMapping/>
  </p:clrMapOvr>
</p:sld>
</file>

<file path=ppt/theme/theme1.xml><?xml version="1.0" encoding="utf-8"?>
<a:theme xmlns:a="http://schemas.openxmlformats.org/drawingml/2006/main" name="Kondenzační stopa">
  <a:themeElements>
    <a:clrScheme name="Kondenzační stopa">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Kondenzační stopa">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denzační stopa">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TotalTime>
  <Words>1338</Words>
  <Application>Microsoft Office PowerPoint</Application>
  <PresentationFormat>Širokoúhlá obrazovka</PresentationFormat>
  <Paragraphs>232</Paragraphs>
  <Slides>18</Slides>
  <Notes>13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18</vt:i4>
      </vt:variant>
    </vt:vector>
  </HeadingPairs>
  <TitlesOfParts>
    <vt:vector size="23" baseType="lpstr">
      <vt:lpstr>Arial</vt:lpstr>
      <vt:lpstr>Calibri</vt:lpstr>
      <vt:lpstr>Century Gothic</vt:lpstr>
      <vt:lpstr>Times New Roman</vt:lpstr>
      <vt:lpstr>Kondenzační stopa</vt:lpstr>
      <vt:lpstr>Výzkum prvkového složení meziplanetární hmoty</vt:lpstr>
      <vt:lpstr>Osnova</vt:lpstr>
      <vt:lpstr>Proč studium meziplanetární hmoty?</vt:lpstr>
      <vt:lpstr>Proč Meteory?</vt:lpstr>
      <vt:lpstr>Bakalářská práce</vt:lpstr>
      <vt:lpstr>Prezentace aplikace PowerPoint</vt:lpstr>
      <vt:lpstr>Prezentace aplikace PowerPoint</vt:lpstr>
      <vt:lpstr>LIBS metoda</vt:lpstr>
      <vt:lpstr>Navazující výzkum</vt:lpstr>
      <vt:lpstr>Výzkumný úkol</vt:lpstr>
      <vt:lpstr>Výzkumný úkol - cíle</vt:lpstr>
      <vt:lpstr>Výzkumný úkol</vt:lpstr>
      <vt:lpstr>Prezentace aplikace PowerPoint</vt:lpstr>
      <vt:lpstr>DHO1763 – Ti:Saf</vt:lpstr>
      <vt:lpstr>DHO1763 – Asterix (600 j) </vt:lpstr>
      <vt:lpstr>Prezentace aplikace PowerPoint</vt:lpstr>
      <vt:lpstr>Prezentace aplikace PowerPoint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Výzkum prvkového složení meziplanetární hmoty</dc:title>
  <dc:creator>Anna Křivková</dc:creator>
  <cp:lastModifiedBy>Anna Křivková</cp:lastModifiedBy>
  <cp:revision>91</cp:revision>
  <dcterms:created xsi:type="dcterms:W3CDTF">2019-01-07T00:05:28Z</dcterms:created>
  <dcterms:modified xsi:type="dcterms:W3CDTF">2019-01-10T07:43:36Z</dcterms:modified>
</cp:coreProperties>
</file>