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258" r:id="rId4"/>
    <p:sldId id="262" r:id="rId5"/>
    <p:sldId id="263" r:id="rId6"/>
    <p:sldId id="264" r:id="rId7"/>
    <p:sldId id="265" r:id="rId8"/>
    <p:sldId id="260" r:id="rId9"/>
    <p:sldId id="259" r:id="rId10"/>
    <p:sldId id="266" r:id="rId11"/>
    <p:sldId id="267" r:id="rId12"/>
    <p:sldId id="268" r:id="rId13"/>
    <p:sldId id="269" r:id="rId14"/>
  </p:sldIdLst>
  <p:sldSz cx="12192000" cy="6858000"/>
  <p:notesSz cx="6858000" cy="9144000"/>
  <p:defaultTextStyle>
    <a:defPPr>
      <a:defRPr lang="es-ES_trad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202B0CA-FC54-4496-8BCA-5EF66A818D29}" styleName="Estilo oscuro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873"/>
    <p:restoredTop sz="94673"/>
  </p:normalViewPr>
  <p:slideViewPr>
    <p:cSldViewPr snapToGrid="0" snapToObjects="1">
      <p:cViewPr>
        <p:scale>
          <a:sx n="105" d="100"/>
          <a:sy n="105" d="100"/>
        </p:scale>
        <p:origin x="1832" y="13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notesMaster" Target="notesMasters/notesMaster1.xml"/><Relationship Id="rId16" Type="http://schemas.openxmlformats.org/officeDocument/2006/relationships/presProps" Target="presProps.xml"/><Relationship Id="rId17" Type="http://schemas.openxmlformats.org/officeDocument/2006/relationships/viewProps" Target="viewProps.xml"/><Relationship Id="rId18" Type="http://schemas.openxmlformats.org/officeDocument/2006/relationships/theme" Target="theme/theme1.xml"/><Relationship Id="rId1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022E96-1F52-B141-A097-21FCFED7004E}" type="datetimeFigureOut">
              <a:rPr lang="es-ES_tradnl" smtClean="0"/>
              <a:t>9/1/19</a:t>
            </a:fld>
            <a:endParaRPr lang="es-ES_tradnl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B1ECE2-2C4D-794E-AF41-589D3DB7985A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7911209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_tradnl" smtClean="0"/>
              <a:t>Haga clic para modificar el estilo de subtítulo del patrón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F07FF-6677-6845-B34F-3955D2F50A58}" type="datetimeFigureOut">
              <a:rPr lang="es-ES_tradnl" smtClean="0"/>
              <a:t>9/1/19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93DF0-BF1B-794E-8044-35E8D8838864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9382299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F07FF-6677-6845-B34F-3955D2F50A58}" type="datetimeFigureOut">
              <a:rPr lang="es-ES_tradnl" smtClean="0"/>
              <a:t>9/1/19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93DF0-BF1B-794E-8044-35E8D8838864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1350765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F07FF-6677-6845-B34F-3955D2F50A58}" type="datetimeFigureOut">
              <a:rPr lang="es-ES_tradnl" smtClean="0"/>
              <a:t>9/1/19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93DF0-BF1B-794E-8044-35E8D8838864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9272172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F07FF-6677-6845-B34F-3955D2F50A58}" type="datetimeFigureOut">
              <a:rPr lang="es-ES_tradnl" smtClean="0"/>
              <a:t>9/1/19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93DF0-BF1B-794E-8044-35E8D8838864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0050938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F07FF-6677-6845-B34F-3955D2F50A58}" type="datetimeFigureOut">
              <a:rPr lang="es-ES_tradnl" smtClean="0"/>
              <a:t>9/1/19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93DF0-BF1B-794E-8044-35E8D8838864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2992507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F07FF-6677-6845-B34F-3955D2F50A58}" type="datetimeFigureOut">
              <a:rPr lang="es-ES_tradnl" smtClean="0"/>
              <a:t>9/1/19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93DF0-BF1B-794E-8044-35E8D8838864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8936661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F07FF-6677-6845-B34F-3955D2F50A58}" type="datetimeFigureOut">
              <a:rPr lang="es-ES_tradnl" smtClean="0"/>
              <a:t>9/1/19</a:t>
            </a:fld>
            <a:endParaRPr lang="es-ES_tradnl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93DF0-BF1B-794E-8044-35E8D8838864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466584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F07FF-6677-6845-B34F-3955D2F50A58}" type="datetimeFigureOut">
              <a:rPr lang="es-ES_tradnl" smtClean="0"/>
              <a:t>9/1/19</a:t>
            </a:fld>
            <a:endParaRPr lang="es-ES_tradnl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93DF0-BF1B-794E-8044-35E8D8838864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655692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F07FF-6677-6845-B34F-3955D2F50A58}" type="datetimeFigureOut">
              <a:rPr lang="es-ES_tradnl" smtClean="0"/>
              <a:t>9/1/19</a:t>
            </a:fld>
            <a:endParaRPr lang="es-ES_tradnl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93DF0-BF1B-794E-8044-35E8D8838864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7318182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F07FF-6677-6845-B34F-3955D2F50A58}" type="datetimeFigureOut">
              <a:rPr lang="es-ES_tradnl" smtClean="0"/>
              <a:t>9/1/19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93DF0-BF1B-794E-8044-35E8D8838864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8226196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_tradn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F07FF-6677-6845-B34F-3955D2F50A58}" type="datetimeFigureOut">
              <a:rPr lang="es-ES_tradnl" smtClean="0"/>
              <a:t>9/1/19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93DF0-BF1B-794E-8044-35E8D8838864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610276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FF07FF-6677-6845-B34F-3955D2F50A58}" type="datetimeFigureOut">
              <a:rPr lang="es-ES_tradnl" smtClean="0"/>
              <a:t>9/1/19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F93DF0-BF1B-794E-8044-35E8D8838864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7650337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_trad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tif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tiff"/><Relationship Id="rId3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g"/><Relationship Id="rId3" Type="http://schemas.openxmlformats.org/officeDocument/2006/relationships/image" Target="../media/image16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tiff"/><Relationship Id="rId3" Type="http://schemas.openxmlformats.org/officeDocument/2006/relationships/image" Target="../media/image8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ctrTitle"/>
          </p:nvPr>
        </p:nvSpPr>
        <p:spPr>
          <a:xfrm>
            <a:off x="3280253" y="1482570"/>
            <a:ext cx="5863748" cy="4225771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Helvetica Neue Thin" charset="0"/>
                <a:ea typeface="Helvetica Neue Thin" charset="0"/>
                <a:cs typeface="Helvetica Neue Thin" charset="0"/>
              </a:rPr>
              <a:t>Costa Rica Plasma Laboratory for Fusion Energy and Applications</a:t>
            </a:r>
            <a:r>
              <a:rPr lang="en-US" dirty="0" smtClean="0"/>
              <a:t> 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sz="2700" dirty="0">
              <a:solidFill>
                <a:srgbClr val="FF0000"/>
              </a:solidFill>
              <a:latin typeface="Helvetica Neue Thin" charset="0"/>
              <a:ea typeface="Helvetica Neue Thin" charset="0"/>
              <a:cs typeface="Helvetica Neue Thi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0612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767873" y="289022"/>
            <a:ext cx="5863748" cy="20546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_tradnl" dirty="0" smtClean="0"/>
              <a:t/>
            </a:r>
            <a:br>
              <a:rPr lang="es-ES_tradnl" dirty="0" smtClean="0"/>
            </a:br>
            <a:r>
              <a:rPr lang="es-ES_tradnl" dirty="0" smtClean="0"/>
              <a:t/>
            </a:r>
            <a:br>
              <a:rPr lang="es-ES_tradnl" dirty="0" smtClean="0"/>
            </a:br>
            <a:endParaRPr lang="en-US" sz="2700" dirty="0">
              <a:solidFill>
                <a:srgbClr val="FF0000"/>
              </a:solidFill>
              <a:latin typeface="Helvetica Neue Thin" charset="0"/>
              <a:ea typeface="Helvetica Neue Thin" charset="0"/>
              <a:cs typeface="Helvetica Neue Thin" charset="0"/>
            </a:endParaRPr>
          </a:p>
        </p:txBody>
      </p:sp>
      <p:sp>
        <p:nvSpPr>
          <p:cNvPr id="9" name="Título 1"/>
          <p:cNvSpPr txBox="1">
            <a:spLocks/>
          </p:cNvSpPr>
          <p:nvPr/>
        </p:nvSpPr>
        <p:spPr>
          <a:xfrm>
            <a:off x="936977" y="772357"/>
            <a:ext cx="10776496" cy="15713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>
                <a:solidFill>
                  <a:srgbClr val="002060"/>
                </a:solidFill>
                <a:latin typeface="Helvetica Neue Thin" charset="0"/>
                <a:ea typeface="Helvetica Neue Thin" charset="0"/>
                <a:cs typeface="Helvetica Neue Thin" charset="0"/>
              </a:rPr>
              <a:t>Operating parameters of the SCR-1</a:t>
            </a:r>
            <a:r>
              <a:rPr lang="en-US" dirty="0" smtClean="0">
                <a:solidFill>
                  <a:srgbClr val="002060"/>
                </a:solidFill>
              </a:rPr>
              <a:t/>
            </a:r>
            <a:br>
              <a:rPr lang="en-US" dirty="0" smtClean="0">
                <a:solidFill>
                  <a:srgbClr val="002060"/>
                </a:solidFill>
              </a:rPr>
            </a:br>
            <a:r>
              <a:rPr lang="en-US" dirty="0" smtClean="0">
                <a:solidFill>
                  <a:srgbClr val="002060"/>
                </a:solidFill>
              </a:rPr>
              <a:t/>
            </a:r>
            <a:br>
              <a:rPr lang="en-US" dirty="0" smtClean="0">
                <a:solidFill>
                  <a:srgbClr val="002060"/>
                </a:solidFill>
              </a:rPr>
            </a:br>
            <a:endParaRPr lang="en-US" sz="2700" dirty="0">
              <a:solidFill>
                <a:srgbClr val="002060"/>
              </a:solidFill>
              <a:latin typeface="Helvetica Neue Thin" charset="0"/>
              <a:ea typeface="Helvetica Neue Thin" charset="0"/>
              <a:cs typeface="Helvetica Neue Thin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5895" y="2049388"/>
            <a:ext cx="4829758" cy="3658702"/>
          </a:xfrm>
          <a:prstGeom prst="rect">
            <a:avLst/>
          </a:prstGeom>
        </p:spPr>
      </p:pic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312933"/>
              </p:ext>
            </p:extLst>
          </p:nvPr>
        </p:nvGraphicFramePr>
        <p:xfrm>
          <a:off x="7273675" y="2496979"/>
          <a:ext cx="4003040" cy="2763520"/>
        </p:xfrm>
        <a:graphic>
          <a:graphicData uri="http://schemas.openxmlformats.org/drawingml/2006/table">
            <a:tbl>
              <a:tblPr firstRow="1" bandRow="1">
                <a:tableStyleId>{5202B0CA-FC54-4496-8BCA-5EF66A818D29}</a:tableStyleId>
              </a:tblPr>
              <a:tblGrid>
                <a:gridCol w="2001520"/>
                <a:gridCol w="2001520"/>
              </a:tblGrid>
              <a:tr h="370840">
                <a:tc>
                  <a:txBody>
                    <a:bodyPr/>
                    <a:lstStyle/>
                    <a:p>
                      <a:r>
                        <a:rPr lang="es-ES_tradnl" b="0" i="0" dirty="0" err="1" smtClean="0">
                          <a:latin typeface="Helvetica Neue Thin" charset="0"/>
                          <a:ea typeface="Helvetica Neue Thin" charset="0"/>
                          <a:cs typeface="Helvetica Neue Thin" charset="0"/>
                        </a:rPr>
                        <a:t>Parameter</a:t>
                      </a:r>
                      <a:r>
                        <a:rPr lang="es-ES_tradnl" b="0" i="0" dirty="0" smtClean="0">
                          <a:latin typeface="Helvetica Neue Thin" charset="0"/>
                          <a:ea typeface="Helvetica Neue Thin" charset="0"/>
                          <a:cs typeface="Helvetica Neue Thin" charset="0"/>
                        </a:rPr>
                        <a:t> </a:t>
                      </a:r>
                      <a:endParaRPr lang="es-ES_tradnl" b="0" i="0" dirty="0">
                        <a:latin typeface="Helvetica Neue Thin" charset="0"/>
                        <a:ea typeface="Helvetica Neue Thin" charset="0"/>
                        <a:cs typeface="Helvetica Neue Thin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b="0" i="0" dirty="0" err="1" smtClean="0">
                          <a:latin typeface="Helvetica Neue Thin" charset="0"/>
                          <a:ea typeface="Helvetica Neue Thin" charset="0"/>
                          <a:cs typeface="Helvetica Neue Thin" charset="0"/>
                        </a:rPr>
                        <a:t>Value</a:t>
                      </a:r>
                      <a:r>
                        <a:rPr lang="es-ES_tradnl" b="0" i="0" dirty="0" smtClean="0">
                          <a:latin typeface="Helvetica Neue Thin" charset="0"/>
                          <a:ea typeface="Helvetica Neue Thin" charset="0"/>
                          <a:cs typeface="Helvetica Neue Thin" charset="0"/>
                        </a:rPr>
                        <a:t> </a:t>
                      </a:r>
                      <a:endParaRPr lang="es-ES_tradnl" b="0" i="0" dirty="0">
                        <a:latin typeface="Helvetica Neue Thin" charset="0"/>
                        <a:ea typeface="Helvetica Neue Thin" charset="0"/>
                        <a:cs typeface="Helvetica Neue Thin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S_tradnl" b="0" i="0" dirty="0" err="1" smtClean="0">
                          <a:latin typeface="Helvetica Neue Thin" charset="0"/>
                          <a:ea typeface="Helvetica Neue Thin" charset="0"/>
                          <a:cs typeface="Helvetica Neue Thin" charset="0"/>
                        </a:rPr>
                        <a:t>Major</a:t>
                      </a:r>
                      <a:r>
                        <a:rPr lang="es-ES_tradnl" b="0" i="0" dirty="0" smtClean="0">
                          <a:latin typeface="Helvetica Neue Thin" charset="0"/>
                          <a:ea typeface="Helvetica Neue Thin" charset="0"/>
                          <a:cs typeface="Helvetica Neue Thin" charset="0"/>
                        </a:rPr>
                        <a:t> </a:t>
                      </a:r>
                      <a:r>
                        <a:rPr lang="es-ES_tradnl" b="0" i="0" dirty="0" err="1" smtClean="0">
                          <a:latin typeface="Helvetica Neue Thin" charset="0"/>
                          <a:ea typeface="Helvetica Neue Thin" charset="0"/>
                          <a:cs typeface="Helvetica Neue Thin" charset="0"/>
                        </a:rPr>
                        <a:t>Radius</a:t>
                      </a:r>
                      <a:r>
                        <a:rPr lang="es-ES_tradnl" b="0" i="0" dirty="0" smtClean="0">
                          <a:latin typeface="Helvetica Neue Thin" charset="0"/>
                          <a:ea typeface="Helvetica Neue Thin" charset="0"/>
                          <a:cs typeface="Helvetica Neue Thin" charset="0"/>
                        </a:rPr>
                        <a:t> </a:t>
                      </a:r>
                      <a:endParaRPr lang="es-ES_tradnl" b="0" i="0" dirty="0">
                        <a:latin typeface="Helvetica Neue Thin" charset="0"/>
                        <a:ea typeface="Helvetica Neue Thin" charset="0"/>
                        <a:cs typeface="Helvetica Neue Thin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b="0" i="0" dirty="0" smtClean="0">
                          <a:latin typeface="Helvetica Neue Thin" charset="0"/>
                          <a:ea typeface="Helvetica Neue Thin" charset="0"/>
                          <a:cs typeface="Helvetica Neue Thin" charset="0"/>
                        </a:rPr>
                        <a:t>238.1 mm (</a:t>
                      </a:r>
                      <a:r>
                        <a:rPr lang="es-ES_tradnl" b="0" i="0" dirty="0" err="1" smtClean="0">
                          <a:latin typeface="Helvetica Neue Thin" charset="0"/>
                          <a:ea typeface="Helvetica Neue Thin" charset="0"/>
                          <a:cs typeface="Helvetica Neue Thin" charset="0"/>
                        </a:rPr>
                        <a:t>device</a:t>
                      </a:r>
                      <a:r>
                        <a:rPr lang="es-ES_tradnl" b="0" i="0" dirty="0" smtClean="0">
                          <a:latin typeface="Helvetica Neue Thin" charset="0"/>
                          <a:ea typeface="Helvetica Neue Thin" charset="0"/>
                          <a:cs typeface="Helvetica Neue Thin" charset="0"/>
                        </a:rPr>
                        <a:t>)</a:t>
                      </a:r>
                    </a:p>
                    <a:p>
                      <a:r>
                        <a:rPr lang="es-ES_tradnl" b="0" i="0" dirty="0" smtClean="0">
                          <a:latin typeface="Helvetica Neue Thin" charset="0"/>
                          <a:ea typeface="Helvetica Neue Thin" charset="0"/>
                          <a:cs typeface="Helvetica Neue Thin" charset="0"/>
                        </a:rPr>
                        <a:t>140 mm (plasma)</a:t>
                      </a:r>
                      <a:endParaRPr lang="es-ES_tradnl" b="0" i="0" dirty="0">
                        <a:latin typeface="Helvetica Neue Thin" charset="0"/>
                        <a:ea typeface="Helvetica Neue Thin" charset="0"/>
                        <a:cs typeface="Helvetica Neue Thin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S_tradnl" b="0" i="0" dirty="0" err="1" smtClean="0">
                          <a:latin typeface="Helvetica Neue Thin" charset="0"/>
                          <a:ea typeface="Helvetica Neue Thin" charset="0"/>
                          <a:cs typeface="Helvetica Neue Thin" charset="0"/>
                        </a:rPr>
                        <a:t>Minor</a:t>
                      </a:r>
                      <a:r>
                        <a:rPr lang="es-ES_tradnl" b="0" i="0" dirty="0" smtClean="0">
                          <a:latin typeface="Helvetica Neue Thin" charset="0"/>
                          <a:ea typeface="Helvetica Neue Thin" charset="0"/>
                          <a:cs typeface="Helvetica Neue Thin" charset="0"/>
                        </a:rPr>
                        <a:t> </a:t>
                      </a:r>
                      <a:r>
                        <a:rPr lang="es-ES_tradnl" b="0" i="0" dirty="0" err="1" smtClean="0">
                          <a:latin typeface="Helvetica Neue Thin" charset="0"/>
                          <a:ea typeface="Helvetica Neue Thin" charset="0"/>
                          <a:cs typeface="Helvetica Neue Thin" charset="0"/>
                        </a:rPr>
                        <a:t>Radius</a:t>
                      </a:r>
                      <a:r>
                        <a:rPr lang="es-ES_tradnl" b="0" i="0" dirty="0" smtClean="0">
                          <a:latin typeface="Helvetica Neue Thin" charset="0"/>
                          <a:ea typeface="Helvetica Neue Thin" charset="0"/>
                          <a:cs typeface="Helvetica Neue Thin" charset="0"/>
                        </a:rPr>
                        <a:t> </a:t>
                      </a:r>
                      <a:endParaRPr lang="es-ES_tradnl" b="0" i="0" dirty="0">
                        <a:latin typeface="Helvetica Neue Thin" charset="0"/>
                        <a:ea typeface="Helvetica Neue Thin" charset="0"/>
                        <a:cs typeface="Helvetica Neue Thin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b="0" i="0" dirty="0" smtClean="0">
                          <a:latin typeface="Helvetica Neue Thin" charset="0"/>
                          <a:ea typeface="Helvetica Neue Thin" charset="0"/>
                          <a:cs typeface="Helvetica Neue Thin" charset="0"/>
                        </a:rPr>
                        <a:t>42.2 mm (</a:t>
                      </a:r>
                      <a:r>
                        <a:rPr lang="es-ES_tradnl" b="0" i="0" dirty="0" err="1" smtClean="0">
                          <a:latin typeface="Helvetica Neue Thin" charset="0"/>
                          <a:ea typeface="Helvetica Neue Thin" charset="0"/>
                          <a:cs typeface="Helvetica Neue Thin" charset="0"/>
                        </a:rPr>
                        <a:t>device</a:t>
                      </a:r>
                      <a:r>
                        <a:rPr lang="es-ES_tradnl" b="0" i="0" dirty="0" smtClean="0">
                          <a:latin typeface="Helvetica Neue Thin" charset="0"/>
                          <a:ea typeface="Helvetica Neue Thin" charset="0"/>
                          <a:cs typeface="Helvetica Neue Thin" charset="0"/>
                        </a:rPr>
                        <a:t>)</a:t>
                      </a:r>
                    </a:p>
                    <a:p>
                      <a:r>
                        <a:rPr lang="es-ES_tradnl" b="0" i="0" dirty="0" smtClean="0">
                          <a:latin typeface="Helvetica Neue Thin" charset="0"/>
                          <a:ea typeface="Helvetica Neue Thin" charset="0"/>
                          <a:cs typeface="Helvetica Neue Thin" charset="0"/>
                        </a:rPr>
                        <a:t>100 mm (plasma)</a:t>
                      </a:r>
                      <a:endParaRPr lang="es-ES_tradnl" b="0" i="0" dirty="0">
                        <a:latin typeface="Helvetica Neue Thin" charset="0"/>
                        <a:ea typeface="Helvetica Neue Thin" charset="0"/>
                        <a:cs typeface="Helvetica Neue Thin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S_tradnl" b="0" i="0" dirty="0" err="1" smtClean="0">
                          <a:latin typeface="Helvetica Neue Thin" charset="0"/>
                          <a:ea typeface="Helvetica Neue Thin" charset="0"/>
                          <a:cs typeface="Helvetica Neue Thin" charset="0"/>
                        </a:rPr>
                        <a:t>Magnetic</a:t>
                      </a:r>
                      <a:r>
                        <a:rPr lang="es-ES_tradnl" b="0" i="0" dirty="0" smtClean="0">
                          <a:latin typeface="Helvetica Neue Thin" charset="0"/>
                          <a:ea typeface="Helvetica Neue Thin" charset="0"/>
                          <a:cs typeface="Helvetica Neue Thin" charset="0"/>
                        </a:rPr>
                        <a:t> Field</a:t>
                      </a:r>
                      <a:endParaRPr lang="es-ES_tradnl" b="0" i="0" dirty="0">
                        <a:latin typeface="Helvetica Neue Thin" charset="0"/>
                        <a:ea typeface="Helvetica Neue Thin" charset="0"/>
                        <a:cs typeface="Helvetica Neue Thin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b="0" i="0" dirty="0" smtClean="0">
                          <a:latin typeface="Helvetica Neue Thin" charset="0"/>
                          <a:ea typeface="Helvetica Neue Thin" charset="0"/>
                          <a:cs typeface="Helvetica Neue Thin" charset="0"/>
                        </a:rPr>
                        <a:t>0.043 T</a:t>
                      </a:r>
                      <a:endParaRPr lang="es-ES_tradnl" b="0" i="0" dirty="0">
                        <a:latin typeface="Helvetica Neue Thin" charset="0"/>
                        <a:ea typeface="Helvetica Neue Thin" charset="0"/>
                        <a:cs typeface="Helvetica Neue Thin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S_tradnl" b="0" i="0" dirty="0" smtClean="0">
                          <a:latin typeface="Helvetica Neue Thin" charset="0"/>
                          <a:ea typeface="Helvetica Neue Thin" charset="0"/>
                          <a:cs typeface="Helvetica Neue Thin" charset="0"/>
                        </a:rPr>
                        <a:t>Plasma </a:t>
                      </a:r>
                      <a:r>
                        <a:rPr lang="es-ES_tradnl" b="0" i="0" dirty="0" err="1" smtClean="0">
                          <a:latin typeface="Helvetica Neue Thin" charset="0"/>
                          <a:ea typeface="Helvetica Neue Thin" charset="0"/>
                          <a:cs typeface="Helvetica Neue Thin" charset="0"/>
                        </a:rPr>
                        <a:t>Life</a:t>
                      </a:r>
                      <a:r>
                        <a:rPr lang="es-ES_tradnl" b="0" i="0" dirty="0" smtClean="0">
                          <a:latin typeface="Helvetica Neue Thin" charset="0"/>
                          <a:ea typeface="Helvetica Neue Thin" charset="0"/>
                          <a:cs typeface="Helvetica Neue Thin" charset="0"/>
                        </a:rPr>
                        <a:t> </a:t>
                      </a:r>
                      <a:endParaRPr lang="es-ES_tradnl" b="0" i="0" dirty="0">
                        <a:latin typeface="Helvetica Neue Thin" charset="0"/>
                        <a:ea typeface="Helvetica Neue Thin" charset="0"/>
                        <a:cs typeface="Helvetica Neue Thin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b="0" i="0" dirty="0" smtClean="0">
                          <a:latin typeface="Helvetica Neue Thin" charset="0"/>
                          <a:ea typeface="Helvetica Neue Thin" charset="0"/>
                          <a:cs typeface="Helvetica Neue Thin" charset="0"/>
                        </a:rPr>
                        <a:t>3 ms</a:t>
                      </a:r>
                      <a:endParaRPr lang="es-ES_tradnl" b="0" i="0" dirty="0">
                        <a:latin typeface="Helvetica Neue Thin" charset="0"/>
                        <a:ea typeface="Helvetica Neue Thin" charset="0"/>
                        <a:cs typeface="Helvetica Neue Thin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S_tradnl" b="0" i="0" dirty="0" smtClean="0">
                          <a:latin typeface="Helvetica Neue Thin" charset="0"/>
                          <a:ea typeface="Helvetica Neue Thin" charset="0"/>
                          <a:cs typeface="Helvetica Neue Thin" charset="0"/>
                        </a:rPr>
                        <a:t>Plasma </a:t>
                      </a:r>
                      <a:r>
                        <a:rPr lang="es-ES_tradnl" b="0" i="0" dirty="0" err="1" smtClean="0">
                          <a:latin typeface="Helvetica Neue Thin" charset="0"/>
                          <a:ea typeface="Helvetica Neue Thin" charset="0"/>
                          <a:cs typeface="Helvetica Neue Thin" charset="0"/>
                        </a:rPr>
                        <a:t>Current</a:t>
                      </a:r>
                      <a:endParaRPr lang="es-ES_tradnl" b="0" i="0" dirty="0">
                        <a:latin typeface="Helvetica Neue Thin" charset="0"/>
                        <a:ea typeface="Helvetica Neue Thin" charset="0"/>
                        <a:cs typeface="Helvetica Neue Thin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b="0" i="0" dirty="0" smtClean="0">
                          <a:latin typeface="Helvetica Neue Thin" charset="0"/>
                          <a:ea typeface="Helvetica Neue Thin" charset="0"/>
                          <a:cs typeface="Helvetica Neue Thin" charset="0"/>
                        </a:rPr>
                        <a:t>40</a:t>
                      </a:r>
                      <a:r>
                        <a:rPr lang="es-ES_tradnl" b="0" i="0" baseline="0" dirty="0" smtClean="0">
                          <a:latin typeface="Helvetica Neue Thin" charset="0"/>
                          <a:ea typeface="Helvetica Neue Thin" charset="0"/>
                          <a:cs typeface="Helvetica Neue Thin" charset="0"/>
                        </a:rPr>
                        <a:t> </a:t>
                      </a:r>
                      <a:r>
                        <a:rPr lang="es-ES_tradnl" b="0" i="0" baseline="0" dirty="0" err="1" smtClean="0">
                          <a:latin typeface="Helvetica Neue Thin" charset="0"/>
                          <a:ea typeface="Helvetica Neue Thin" charset="0"/>
                          <a:cs typeface="Helvetica Neue Thin" charset="0"/>
                        </a:rPr>
                        <a:t>kA</a:t>
                      </a:r>
                      <a:endParaRPr lang="es-ES_tradnl" b="0" i="0" dirty="0">
                        <a:latin typeface="Helvetica Neue Thin" charset="0"/>
                        <a:ea typeface="Helvetica Neue Thin" charset="0"/>
                        <a:cs typeface="Helvetica Neue Thin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84042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767873" y="289022"/>
            <a:ext cx="5863748" cy="20546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_tradnl" dirty="0" smtClean="0"/>
              <a:t/>
            </a:r>
            <a:br>
              <a:rPr lang="es-ES_tradnl" dirty="0" smtClean="0"/>
            </a:br>
            <a:r>
              <a:rPr lang="es-ES_tradnl" dirty="0" smtClean="0"/>
              <a:t/>
            </a:r>
            <a:br>
              <a:rPr lang="es-ES_tradnl" dirty="0" smtClean="0"/>
            </a:br>
            <a:endParaRPr lang="en-US" sz="2700" dirty="0">
              <a:solidFill>
                <a:srgbClr val="FF0000"/>
              </a:solidFill>
              <a:latin typeface="Helvetica Neue Thin" charset="0"/>
              <a:ea typeface="Helvetica Neue Thin" charset="0"/>
              <a:cs typeface="Helvetica Neue Thin" charset="0"/>
            </a:endParaRPr>
          </a:p>
        </p:txBody>
      </p:sp>
      <p:sp>
        <p:nvSpPr>
          <p:cNvPr id="9" name="Título 1"/>
          <p:cNvSpPr txBox="1">
            <a:spLocks/>
          </p:cNvSpPr>
          <p:nvPr/>
        </p:nvSpPr>
        <p:spPr>
          <a:xfrm>
            <a:off x="936977" y="772357"/>
            <a:ext cx="10776496" cy="15713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rgbClr val="002060"/>
                </a:solidFill>
                <a:latin typeface="Helvetica Neue Thin" charset="0"/>
                <a:ea typeface="Helvetica Neue Thin" charset="0"/>
                <a:cs typeface="Helvetica Neue Thin" charset="0"/>
              </a:rPr>
              <a:t>Operating parameters of the MEDUSA-CR</a:t>
            </a:r>
            <a:r>
              <a:rPr lang="en-US" dirty="0" smtClean="0">
                <a:solidFill>
                  <a:srgbClr val="002060"/>
                </a:solidFill>
              </a:rPr>
              <a:t/>
            </a:r>
            <a:br>
              <a:rPr lang="en-US" dirty="0" smtClean="0">
                <a:solidFill>
                  <a:srgbClr val="002060"/>
                </a:solidFill>
              </a:rPr>
            </a:br>
            <a:r>
              <a:rPr lang="en-US" dirty="0" smtClean="0">
                <a:solidFill>
                  <a:srgbClr val="002060"/>
                </a:solidFill>
              </a:rPr>
              <a:t/>
            </a:r>
            <a:br>
              <a:rPr lang="en-US" dirty="0" smtClean="0">
                <a:solidFill>
                  <a:srgbClr val="002060"/>
                </a:solidFill>
              </a:rPr>
            </a:br>
            <a:endParaRPr lang="en-US" sz="2700" dirty="0">
              <a:solidFill>
                <a:srgbClr val="002060"/>
              </a:solidFill>
              <a:latin typeface="Helvetica Neue Thin" charset="0"/>
              <a:ea typeface="Helvetica Neue Thin" charset="0"/>
              <a:cs typeface="Helvetica Neue Thin" charset="0"/>
            </a:endParaRPr>
          </a:p>
        </p:txBody>
      </p:sp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1766150"/>
              </p:ext>
            </p:extLst>
          </p:nvPr>
        </p:nvGraphicFramePr>
        <p:xfrm>
          <a:off x="7806385" y="2574019"/>
          <a:ext cx="4003040" cy="2225040"/>
        </p:xfrm>
        <a:graphic>
          <a:graphicData uri="http://schemas.openxmlformats.org/drawingml/2006/table">
            <a:tbl>
              <a:tblPr firstRow="1" bandRow="1">
                <a:tableStyleId>{5202B0CA-FC54-4496-8BCA-5EF66A818D29}</a:tableStyleId>
              </a:tblPr>
              <a:tblGrid>
                <a:gridCol w="2001520"/>
                <a:gridCol w="2001520"/>
              </a:tblGrid>
              <a:tr h="370840">
                <a:tc>
                  <a:txBody>
                    <a:bodyPr/>
                    <a:lstStyle/>
                    <a:p>
                      <a:r>
                        <a:rPr lang="es-ES_tradnl" b="0" i="0" dirty="0" err="1" smtClean="0">
                          <a:latin typeface="Helvetica Neue Thin" charset="0"/>
                          <a:ea typeface="Helvetica Neue Thin" charset="0"/>
                          <a:cs typeface="Helvetica Neue Thin" charset="0"/>
                        </a:rPr>
                        <a:t>Parameter</a:t>
                      </a:r>
                      <a:r>
                        <a:rPr lang="es-ES_tradnl" b="0" i="0" dirty="0" smtClean="0">
                          <a:latin typeface="Helvetica Neue Thin" charset="0"/>
                          <a:ea typeface="Helvetica Neue Thin" charset="0"/>
                          <a:cs typeface="Helvetica Neue Thin" charset="0"/>
                        </a:rPr>
                        <a:t> </a:t>
                      </a:r>
                      <a:endParaRPr lang="es-ES_tradnl" b="0" i="0" dirty="0">
                        <a:latin typeface="Helvetica Neue Thin" charset="0"/>
                        <a:ea typeface="Helvetica Neue Thin" charset="0"/>
                        <a:cs typeface="Helvetica Neue Thin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b="0" i="0" dirty="0" err="1" smtClean="0">
                          <a:latin typeface="Helvetica Neue Thin" charset="0"/>
                          <a:ea typeface="Helvetica Neue Thin" charset="0"/>
                          <a:cs typeface="Helvetica Neue Thin" charset="0"/>
                        </a:rPr>
                        <a:t>Value</a:t>
                      </a:r>
                      <a:r>
                        <a:rPr lang="es-ES_tradnl" b="0" i="0" dirty="0" smtClean="0">
                          <a:latin typeface="Helvetica Neue Thin" charset="0"/>
                          <a:ea typeface="Helvetica Neue Thin" charset="0"/>
                          <a:cs typeface="Helvetica Neue Thin" charset="0"/>
                        </a:rPr>
                        <a:t> </a:t>
                      </a:r>
                      <a:endParaRPr lang="es-ES_tradnl" b="0" i="0" dirty="0">
                        <a:latin typeface="Helvetica Neue Thin" charset="0"/>
                        <a:ea typeface="Helvetica Neue Thin" charset="0"/>
                        <a:cs typeface="Helvetica Neue Thin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S_tradnl" b="0" i="0" dirty="0" err="1" smtClean="0">
                          <a:latin typeface="Helvetica Neue Thin" charset="0"/>
                          <a:ea typeface="Helvetica Neue Thin" charset="0"/>
                          <a:cs typeface="Helvetica Neue Thin" charset="0"/>
                        </a:rPr>
                        <a:t>Major</a:t>
                      </a:r>
                      <a:r>
                        <a:rPr lang="es-ES_tradnl" b="0" i="0" dirty="0" smtClean="0">
                          <a:latin typeface="Helvetica Neue Thin" charset="0"/>
                          <a:ea typeface="Helvetica Neue Thin" charset="0"/>
                          <a:cs typeface="Helvetica Neue Thin" charset="0"/>
                        </a:rPr>
                        <a:t> </a:t>
                      </a:r>
                      <a:r>
                        <a:rPr lang="es-ES_tradnl" b="0" i="0" dirty="0" err="1" smtClean="0">
                          <a:latin typeface="Helvetica Neue Thin" charset="0"/>
                          <a:ea typeface="Helvetica Neue Thin" charset="0"/>
                          <a:cs typeface="Helvetica Neue Thin" charset="0"/>
                        </a:rPr>
                        <a:t>Radius</a:t>
                      </a:r>
                      <a:r>
                        <a:rPr lang="es-ES_tradnl" b="0" i="0" dirty="0" smtClean="0">
                          <a:latin typeface="Helvetica Neue Thin" charset="0"/>
                          <a:ea typeface="Helvetica Neue Thin" charset="0"/>
                          <a:cs typeface="Helvetica Neue Thin" charset="0"/>
                        </a:rPr>
                        <a:t> </a:t>
                      </a:r>
                      <a:endParaRPr lang="es-ES_tradnl" b="0" i="0" dirty="0">
                        <a:latin typeface="Helvetica Neue Thin" charset="0"/>
                        <a:ea typeface="Helvetica Neue Thin" charset="0"/>
                        <a:cs typeface="Helvetica Neue Thin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b="0" i="0" dirty="0" smtClean="0">
                          <a:latin typeface="Helvetica Neue Thin" charset="0"/>
                          <a:ea typeface="Helvetica Neue Thin" charset="0"/>
                          <a:cs typeface="Helvetica Neue Thin" charset="0"/>
                        </a:rPr>
                        <a:t>0.09 m </a:t>
                      </a:r>
                      <a:r>
                        <a:rPr lang="mr-IN" b="0" i="0" dirty="0" smtClean="0">
                          <a:latin typeface="Helvetica Neue Thin" charset="0"/>
                          <a:ea typeface="Helvetica Neue Thin" charset="0"/>
                          <a:cs typeface="Helvetica Neue Thin" charset="0"/>
                        </a:rPr>
                        <a:t>–</a:t>
                      </a:r>
                      <a:r>
                        <a:rPr lang="es-ES_tradnl" b="0" i="0" baseline="0" dirty="0" smtClean="0">
                          <a:latin typeface="Helvetica Neue Thin" charset="0"/>
                          <a:ea typeface="Helvetica Neue Thin" charset="0"/>
                          <a:cs typeface="Helvetica Neue Thin" charset="0"/>
                        </a:rPr>
                        <a:t> 0.14 m</a:t>
                      </a:r>
                      <a:endParaRPr lang="es-ES_tradnl" b="0" i="0" dirty="0">
                        <a:latin typeface="Helvetica Neue Thin" charset="0"/>
                        <a:ea typeface="Helvetica Neue Thin" charset="0"/>
                        <a:cs typeface="Helvetica Neue Thin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S_tradnl" b="0" i="0" dirty="0" err="1" smtClean="0">
                          <a:latin typeface="Helvetica Neue Thin" charset="0"/>
                          <a:ea typeface="Helvetica Neue Thin" charset="0"/>
                          <a:cs typeface="Helvetica Neue Thin" charset="0"/>
                        </a:rPr>
                        <a:t>Minor</a:t>
                      </a:r>
                      <a:r>
                        <a:rPr lang="es-ES_tradnl" b="0" i="0" dirty="0" smtClean="0">
                          <a:latin typeface="Helvetica Neue Thin" charset="0"/>
                          <a:ea typeface="Helvetica Neue Thin" charset="0"/>
                          <a:cs typeface="Helvetica Neue Thin" charset="0"/>
                        </a:rPr>
                        <a:t> </a:t>
                      </a:r>
                      <a:r>
                        <a:rPr lang="es-ES_tradnl" b="0" i="0" dirty="0" err="1" smtClean="0">
                          <a:latin typeface="Helvetica Neue Thin" charset="0"/>
                          <a:ea typeface="Helvetica Neue Thin" charset="0"/>
                          <a:cs typeface="Helvetica Neue Thin" charset="0"/>
                        </a:rPr>
                        <a:t>Radius</a:t>
                      </a:r>
                      <a:r>
                        <a:rPr lang="es-ES_tradnl" b="0" i="0" dirty="0" smtClean="0">
                          <a:latin typeface="Helvetica Neue Thin" charset="0"/>
                          <a:ea typeface="Helvetica Neue Thin" charset="0"/>
                          <a:cs typeface="Helvetica Neue Thin" charset="0"/>
                        </a:rPr>
                        <a:t> </a:t>
                      </a:r>
                      <a:endParaRPr lang="es-ES_tradnl" b="0" i="0" dirty="0">
                        <a:latin typeface="Helvetica Neue Thin" charset="0"/>
                        <a:ea typeface="Helvetica Neue Thin" charset="0"/>
                        <a:cs typeface="Helvetica Neue Thin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b="0" i="0" dirty="0" smtClean="0">
                          <a:latin typeface="Helvetica Neue Thin" charset="0"/>
                          <a:ea typeface="Helvetica Neue Thin" charset="0"/>
                          <a:cs typeface="Helvetica Neue Thin" charset="0"/>
                        </a:rPr>
                        <a:t>0.04</a:t>
                      </a:r>
                      <a:r>
                        <a:rPr lang="es-ES_tradnl" b="0" i="0" baseline="0" dirty="0" smtClean="0">
                          <a:latin typeface="Helvetica Neue Thin" charset="0"/>
                          <a:ea typeface="Helvetica Neue Thin" charset="0"/>
                          <a:cs typeface="Helvetica Neue Thin" charset="0"/>
                        </a:rPr>
                        <a:t> m </a:t>
                      </a:r>
                      <a:r>
                        <a:rPr lang="mr-IN" b="0" i="0" baseline="0" dirty="0" smtClean="0">
                          <a:latin typeface="Helvetica Neue Thin" charset="0"/>
                          <a:ea typeface="Helvetica Neue Thin" charset="0"/>
                          <a:cs typeface="Helvetica Neue Thin" charset="0"/>
                        </a:rPr>
                        <a:t>–</a:t>
                      </a:r>
                      <a:r>
                        <a:rPr lang="es-ES_tradnl" b="0" i="0" baseline="0" dirty="0" smtClean="0">
                          <a:latin typeface="Helvetica Neue Thin" charset="0"/>
                          <a:ea typeface="Helvetica Neue Thin" charset="0"/>
                          <a:cs typeface="Helvetica Neue Thin" charset="0"/>
                        </a:rPr>
                        <a:t> 0.10 m</a:t>
                      </a:r>
                      <a:endParaRPr lang="es-ES_tradnl" b="0" i="0" dirty="0">
                        <a:latin typeface="Helvetica Neue Thin" charset="0"/>
                        <a:ea typeface="Helvetica Neue Thin" charset="0"/>
                        <a:cs typeface="Helvetica Neue Thin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S_tradnl" b="0" i="0" dirty="0" err="1" smtClean="0">
                          <a:latin typeface="Helvetica Neue Thin" charset="0"/>
                          <a:ea typeface="Helvetica Neue Thin" charset="0"/>
                          <a:cs typeface="Helvetica Neue Thin" charset="0"/>
                        </a:rPr>
                        <a:t>Aspect</a:t>
                      </a:r>
                      <a:r>
                        <a:rPr lang="es-ES_tradnl" b="0" i="0" baseline="0" dirty="0" smtClean="0">
                          <a:latin typeface="Helvetica Neue Thin" charset="0"/>
                          <a:ea typeface="Helvetica Neue Thin" charset="0"/>
                          <a:cs typeface="Helvetica Neue Thin" charset="0"/>
                        </a:rPr>
                        <a:t> Ratio</a:t>
                      </a:r>
                      <a:endParaRPr lang="es-ES_tradnl" b="0" i="0" dirty="0">
                        <a:latin typeface="Helvetica Neue Thin" charset="0"/>
                        <a:ea typeface="Helvetica Neue Thin" charset="0"/>
                        <a:cs typeface="Helvetica Neue Thin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b="0" i="0" dirty="0" smtClean="0">
                          <a:latin typeface="Helvetica Neue Thin" charset="0"/>
                          <a:ea typeface="Helvetica Neue Thin" charset="0"/>
                          <a:cs typeface="Helvetica Neue Thin" charset="0"/>
                        </a:rPr>
                        <a:t>1.5</a:t>
                      </a:r>
                      <a:endParaRPr lang="es-ES_tradnl" b="0" i="0" dirty="0">
                        <a:latin typeface="Helvetica Neue Thin" charset="0"/>
                        <a:ea typeface="Helvetica Neue Thin" charset="0"/>
                        <a:cs typeface="Helvetica Neue Thin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S_tradnl" b="0" i="0" dirty="0" smtClean="0">
                          <a:latin typeface="Helvetica Neue Thin" charset="0"/>
                          <a:ea typeface="Helvetica Neue Thin" charset="0"/>
                          <a:cs typeface="Helvetica Neue Thin" charset="0"/>
                        </a:rPr>
                        <a:t>Plasma </a:t>
                      </a:r>
                      <a:r>
                        <a:rPr lang="es-ES_tradnl" b="0" i="0" dirty="0" err="1" smtClean="0">
                          <a:latin typeface="Helvetica Neue Thin" charset="0"/>
                          <a:ea typeface="Helvetica Neue Thin" charset="0"/>
                          <a:cs typeface="Helvetica Neue Thin" charset="0"/>
                        </a:rPr>
                        <a:t>Life</a:t>
                      </a:r>
                      <a:r>
                        <a:rPr lang="es-ES_tradnl" b="0" i="0" dirty="0" smtClean="0">
                          <a:latin typeface="Helvetica Neue Thin" charset="0"/>
                          <a:ea typeface="Helvetica Neue Thin" charset="0"/>
                          <a:cs typeface="Helvetica Neue Thin" charset="0"/>
                        </a:rPr>
                        <a:t> </a:t>
                      </a:r>
                      <a:endParaRPr lang="es-ES_tradnl" b="0" i="0" dirty="0">
                        <a:latin typeface="Helvetica Neue Thin" charset="0"/>
                        <a:ea typeface="Helvetica Neue Thin" charset="0"/>
                        <a:cs typeface="Helvetica Neue Thin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b="0" i="0" dirty="0" smtClean="0">
                          <a:latin typeface="Helvetica Neue Thin" charset="0"/>
                          <a:ea typeface="Helvetica Neue Thin" charset="0"/>
                          <a:cs typeface="Helvetica Neue Thin" charset="0"/>
                        </a:rPr>
                        <a:t>3 ms</a:t>
                      </a:r>
                      <a:endParaRPr lang="es-ES_tradnl" b="0" i="0" dirty="0">
                        <a:latin typeface="Helvetica Neue Thin" charset="0"/>
                        <a:ea typeface="Helvetica Neue Thin" charset="0"/>
                        <a:cs typeface="Helvetica Neue Thin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S_tradnl" b="0" i="0" dirty="0" smtClean="0">
                          <a:latin typeface="Helvetica Neue Thin" charset="0"/>
                          <a:ea typeface="Helvetica Neue Thin" charset="0"/>
                          <a:cs typeface="Helvetica Neue Thin" charset="0"/>
                        </a:rPr>
                        <a:t>Plasma </a:t>
                      </a:r>
                      <a:r>
                        <a:rPr lang="es-ES_tradnl" b="0" i="0" dirty="0" err="1" smtClean="0">
                          <a:latin typeface="Helvetica Neue Thin" charset="0"/>
                          <a:ea typeface="Helvetica Neue Thin" charset="0"/>
                          <a:cs typeface="Helvetica Neue Thin" charset="0"/>
                        </a:rPr>
                        <a:t>Current</a:t>
                      </a:r>
                      <a:endParaRPr lang="es-ES_tradnl" b="0" i="0" dirty="0">
                        <a:latin typeface="Helvetica Neue Thin" charset="0"/>
                        <a:ea typeface="Helvetica Neue Thin" charset="0"/>
                        <a:cs typeface="Helvetica Neue Thin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b="0" i="0" dirty="0" smtClean="0">
                          <a:latin typeface="Helvetica Neue Thin" charset="0"/>
                          <a:ea typeface="Helvetica Neue Thin" charset="0"/>
                          <a:cs typeface="Helvetica Neue Thin" charset="0"/>
                        </a:rPr>
                        <a:t>20</a:t>
                      </a:r>
                      <a:r>
                        <a:rPr lang="es-ES_tradnl" b="0" i="0" baseline="0" dirty="0" smtClean="0">
                          <a:latin typeface="Helvetica Neue Thin" charset="0"/>
                          <a:ea typeface="Helvetica Neue Thin" charset="0"/>
                          <a:cs typeface="Helvetica Neue Thin" charset="0"/>
                        </a:rPr>
                        <a:t> </a:t>
                      </a:r>
                      <a:r>
                        <a:rPr lang="es-ES_tradnl" b="0" i="0" baseline="0" dirty="0" err="1" smtClean="0">
                          <a:latin typeface="Helvetica Neue Thin" charset="0"/>
                          <a:ea typeface="Helvetica Neue Thin" charset="0"/>
                          <a:cs typeface="Helvetica Neue Thin" charset="0"/>
                        </a:rPr>
                        <a:t>kA</a:t>
                      </a:r>
                      <a:endParaRPr lang="es-ES_tradnl" b="0" i="0" dirty="0">
                        <a:latin typeface="Helvetica Neue Thin" charset="0"/>
                        <a:ea typeface="Helvetica Neue Thin" charset="0"/>
                        <a:cs typeface="Helvetica Neue Thin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9203" y="1950720"/>
            <a:ext cx="2603729" cy="3471638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3618" y="1950720"/>
            <a:ext cx="3668919" cy="3471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3298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767873" y="289022"/>
            <a:ext cx="5863748" cy="20546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_tradnl" dirty="0" smtClean="0"/>
              <a:t/>
            </a:r>
            <a:br>
              <a:rPr lang="es-ES_tradnl" dirty="0" smtClean="0"/>
            </a:br>
            <a:r>
              <a:rPr lang="es-ES_tradnl" dirty="0" smtClean="0"/>
              <a:t/>
            </a:r>
            <a:br>
              <a:rPr lang="es-ES_tradnl" dirty="0" smtClean="0"/>
            </a:br>
            <a:endParaRPr lang="en-US" sz="2700" dirty="0">
              <a:solidFill>
                <a:srgbClr val="FF0000"/>
              </a:solidFill>
              <a:latin typeface="Helvetica Neue Thin" charset="0"/>
              <a:ea typeface="Helvetica Neue Thin" charset="0"/>
              <a:cs typeface="Helvetica Neue Thin" charset="0"/>
            </a:endParaRPr>
          </a:p>
        </p:txBody>
      </p:sp>
      <p:sp>
        <p:nvSpPr>
          <p:cNvPr id="9" name="Título 1"/>
          <p:cNvSpPr txBox="1">
            <a:spLocks/>
          </p:cNvSpPr>
          <p:nvPr/>
        </p:nvSpPr>
        <p:spPr>
          <a:xfrm>
            <a:off x="936977" y="772357"/>
            <a:ext cx="10776496" cy="15713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rgbClr val="002060"/>
                </a:solidFill>
                <a:latin typeface="Helvetica Neue Thin" charset="0"/>
                <a:ea typeface="Helvetica Neue Thin" charset="0"/>
                <a:cs typeface="Helvetica Neue Thin" charset="0"/>
              </a:rPr>
              <a:t>Design of the magnetic diagnostics for MEDUSA-CR</a:t>
            </a:r>
            <a:r>
              <a:rPr lang="en-US" dirty="0" smtClean="0">
                <a:solidFill>
                  <a:srgbClr val="002060"/>
                </a:solidFill>
              </a:rPr>
              <a:t/>
            </a:r>
            <a:br>
              <a:rPr lang="en-US" dirty="0" smtClean="0">
                <a:solidFill>
                  <a:srgbClr val="002060"/>
                </a:solidFill>
              </a:rPr>
            </a:br>
            <a:r>
              <a:rPr lang="en-US" dirty="0" smtClean="0">
                <a:solidFill>
                  <a:srgbClr val="002060"/>
                </a:solidFill>
              </a:rPr>
              <a:t/>
            </a:r>
            <a:br>
              <a:rPr lang="en-US" dirty="0" smtClean="0">
                <a:solidFill>
                  <a:srgbClr val="002060"/>
                </a:solidFill>
              </a:rPr>
            </a:br>
            <a:endParaRPr lang="en-US" sz="2700" dirty="0">
              <a:solidFill>
                <a:srgbClr val="002060"/>
              </a:solidFill>
              <a:latin typeface="Helvetica Neue Thin" charset="0"/>
              <a:ea typeface="Helvetica Neue Thin" charset="0"/>
              <a:cs typeface="Helvetica Neue Thin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522419" y="1442403"/>
            <a:ext cx="3512653" cy="4683537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916298" y="1455543"/>
            <a:ext cx="3501390" cy="4668520"/>
          </a:xfrm>
          <a:prstGeom prst="rect">
            <a:avLst/>
          </a:prstGeom>
        </p:spPr>
      </p:pic>
      <p:sp>
        <p:nvSpPr>
          <p:cNvPr id="11" name="Título 1"/>
          <p:cNvSpPr txBox="1">
            <a:spLocks/>
          </p:cNvSpPr>
          <p:nvPr/>
        </p:nvSpPr>
        <p:spPr>
          <a:xfrm>
            <a:off x="4356566" y="5932349"/>
            <a:ext cx="3937318" cy="6042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000" dirty="0" smtClean="0">
                <a:solidFill>
                  <a:schemeClr val="bg1">
                    <a:lumMod val="65000"/>
                  </a:schemeClr>
                </a:solidFill>
                <a:latin typeface="Helvetica Neue Thin" charset="0"/>
                <a:ea typeface="Helvetica Neue Thin" charset="0"/>
                <a:cs typeface="Helvetica Neue Thin" charset="0"/>
              </a:rPr>
              <a:t>Implemented </a:t>
            </a:r>
            <a:r>
              <a:rPr lang="en-US" sz="2000" dirty="0" err="1" smtClean="0">
                <a:solidFill>
                  <a:schemeClr val="bg1">
                    <a:lumMod val="65000"/>
                  </a:schemeClr>
                </a:solidFill>
                <a:latin typeface="Helvetica Neue Thin" charset="0"/>
                <a:ea typeface="Helvetica Neue Thin" charset="0"/>
                <a:cs typeface="Helvetica Neue Thin" charset="0"/>
              </a:rPr>
              <a:t>Mirnov</a:t>
            </a:r>
            <a:r>
              <a:rPr lang="en-US" sz="2000" dirty="0" smtClean="0">
                <a:solidFill>
                  <a:schemeClr val="bg1">
                    <a:lumMod val="65000"/>
                  </a:schemeClr>
                </a:solidFill>
                <a:latin typeface="Helvetica Neue Thin" charset="0"/>
                <a:ea typeface="Helvetica Neue Thin" charset="0"/>
                <a:cs typeface="Helvetica Neue Thin" charset="0"/>
              </a:rPr>
              <a:t> Coils (L) and constructed </a:t>
            </a:r>
            <a:r>
              <a:rPr lang="en-US" sz="2000" dirty="0" err="1" smtClean="0">
                <a:solidFill>
                  <a:schemeClr val="bg1">
                    <a:lumMod val="65000"/>
                  </a:schemeClr>
                </a:solidFill>
                <a:latin typeface="Helvetica Neue Thin" charset="0"/>
                <a:ea typeface="Helvetica Neue Thin" charset="0"/>
                <a:cs typeface="Helvetica Neue Thin" charset="0"/>
              </a:rPr>
              <a:t>Rogowski</a:t>
            </a:r>
            <a:r>
              <a:rPr lang="en-US" sz="2000" dirty="0" smtClean="0">
                <a:solidFill>
                  <a:schemeClr val="bg1">
                    <a:lumMod val="65000"/>
                  </a:schemeClr>
                </a:solidFill>
                <a:latin typeface="Helvetica Neue Thin" charset="0"/>
                <a:ea typeface="Helvetica Neue Thin" charset="0"/>
                <a:cs typeface="Helvetica Neue Thin" charset="0"/>
              </a:rPr>
              <a:t> Coil (R)</a:t>
            </a:r>
            <a:endParaRPr lang="en-US" sz="2000" dirty="0">
              <a:solidFill>
                <a:schemeClr val="bg1">
                  <a:lumMod val="65000"/>
                </a:schemeClr>
              </a:solidFill>
              <a:latin typeface="Helvetica Neue Thin" charset="0"/>
              <a:ea typeface="Helvetica Neue Thin" charset="0"/>
              <a:cs typeface="Helvetica Neue Thi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8806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767873" y="289022"/>
            <a:ext cx="5863748" cy="20546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_tradnl" dirty="0" smtClean="0"/>
              <a:t/>
            </a:r>
            <a:br>
              <a:rPr lang="es-ES_tradnl" dirty="0" smtClean="0"/>
            </a:br>
            <a:r>
              <a:rPr lang="es-ES_tradnl" dirty="0" smtClean="0"/>
              <a:t/>
            </a:r>
            <a:br>
              <a:rPr lang="es-ES_tradnl" dirty="0" smtClean="0"/>
            </a:br>
            <a:endParaRPr lang="en-US" sz="2700" dirty="0">
              <a:solidFill>
                <a:srgbClr val="FF0000"/>
              </a:solidFill>
              <a:latin typeface="Helvetica Neue Thin" charset="0"/>
              <a:ea typeface="Helvetica Neue Thin" charset="0"/>
              <a:cs typeface="Helvetica Neue Thin" charset="0"/>
            </a:endParaRPr>
          </a:p>
        </p:txBody>
      </p:sp>
      <p:sp>
        <p:nvSpPr>
          <p:cNvPr id="9" name="Título 1"/>
          <p:cNvSpPr txBox="1">
            <a:spLocks/>
          </p:cNvSpPr>
          <p:nvPr/>
        </p:nvSpPr>
        <p:spPr>
          <a:xfrm>
            <a:off x="936977" y="530689"/>
            <a:ext cx="10776496" cy="15713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rgbClr val="002060"/>
                </a:solidFill>
                <a:latin typeface="Helvetica Neue Thin" charset="0"/>
                <a:ea typeface="Helvetica Neue Thin" charset="0"/>
                <a:cs typeface="Helvetica Neue Thin" charset="0"/>
              </a:rPr>
              <a:t>Design of the magnetic diagnostics for MEDUSA-CR</a:t>
            </a:r>
            <a:r>
              <a:rPr lang="en-US" dirty="0" smtClean="0">
                <a:solidFill>
                  <a:srgbClr val="002060"/>
                </a:solidFill>
              </a:rPr>
              <a:t/>
            </a:r>
            <a:br>
              <a:rPr lang="en-US" dirty="0" smtClean="0">
                <a:solidFill>
                  <a:srgbClr val="002060"/>
                </a:solidFill>
              </a:rPr>
            </a:br>
            <a:r>
              <a:rPr lang="en-US" dirty="0" smtClean="0">
                <a:solidFill>
                  <a:srgbClr val="002060"/>
                </a:solidFill>
              </a:rPr>
              <a:t/>
            </a:r>
            <a:br>
              <a:rPr lang="en-US" dirty="0" smtClean="0">
                <a:solidFill>
                  <a:srgbClr val="002060"/>
                </a:solidFill>
              </a:rPr>
            </a:br>
            <a:endParaRPr lang="en-US" sz="2700" dirty="0">
              <a:solidFill>
                <a:srgbClr val="002060"/>
              </a:solidFill>
              <a:latin typeface="Helvetica Neue Thin" charset="0"/>
              <a:ea typeface="Helvetica Neue Thin" charset="0"/>
              <a:cs typeface="Helvetica Neue Thin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0948" y="1920818"/>
            <a:ext cx="4840673" cy="403096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5933" y="3936298"/>
            <a:ext cx="3296179" cy="2776944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8975" y="1497669"/>
            <a:ext cx="2258018" cy="2258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92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992" y="4097956"/>
            <a:ext cx="4360903" cy="2503566"/>
          </a:xfrm>
          <a:prstGeom prst="rect">
            <a:avLst/>
          </a:prstGeom>
        </p:spPr>
      </p:pic>
      <p:sp>
        <p:nvSpPr>
          <p:cNvPr id="7" name="Título 1"/>
          <p:cNvSpPr txBox="1">
            <a:spLocks/>
          </p:cNvSpPr>
          <p:nvPr/>
        </p:nvSpPr>
        <p:spPr>
          <a:xfrm>
            <a:off x="767873" y="289022"/>
            <a:ext cx="5863748" cy="20546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_tradnl" dirty="0" smtClean="0"/>
              <a:t/>
            </a:r>
            <a:br>
              <a:rPr lang="es-ES_tradnl" dirty="0" smtClean="0"/>
            </a:br>
            <a:r>
              <a:rPr lang="es-ES_tradnl" dirty="0" smtClean="0"/>
              <a:t/>
            </a:r>
            <a:br>
              <a:rPr lang="es-ES_tradnl" dirty="0" smtClean="0"/>
            </a:br>
            <a:endParaRPr lang="en-US" sz="2700" dirty="0">
              <a:solidFill>
                <a:srgbClr val="FF0000"/>
              </a:solidFill>
              <a:latin typeface="Helvetica Neue Thin" charset="0"/>
              <a:ea typeface="Helvetica Neue Thin" charset="0"/>
              <a:cs typeface="Helvetica Neue Thin" charset="0"/>
            </a:endParaRPr>
          </a:p>
        </p:txBody>
      </p:sp>
      <p:sp>
        <p:nvSpPr>
          <p:cNvPr id="9" name="Título 1"/>
          <p:cNvSpPr txBox="1">
            <a:spLocks/>
          </p:cNvSpPr>
          <p:nvPr/>
        </p:nvSpPr>
        <p:spPr>
          <a:xfrm>
            <a:off x="925826" y="181342"/>
            <a:ext cx="10776496" cy="14578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rgbClr val="002060"/>
                </a:solidFill>
                <a:latin typeface="Helvetica Neue Thin" charset="0"/>
                <a:ea typeface="Helvetica Neue Thin" charset="0"/>
                <a:cs typeface="Helvetica Neue Thin" charset="0"/>
              </a:rPr>
              <a:t>It is a student-focused laboratory located inside the main campus of the Costa Rica Institute of Technology</a:t>
            </a:r>
            <a:r>
              <a:rPr lang="en-US" dirty="0" smtClean="0">
                <a:solidFill>
                  <a:srgbClr val="002060"/>
                </a:solidFill>
              </a:rPr>
              <a:t> </a:t>
            </a:r>
            <a:br>
              <a:rPr lang="en-US" dirty="0" smtClean="0">
                <a:solidFill>
                  <a:srgbClr val="002060"/>
                </a:solidFill>
              </a:rPr>
            </a:br>
            <a:r>
              <a:rPr lang="en-US" dirty="0" smtClean="0">
                <a:solidFill>
                  <a:srgbClr val="002060"/>
                </a:solidFill>
              </a:rPr>
              <a:t/>
            </a:r>
            <a:br>
              <a:rPr lang="en-US" dirty="0" smtClean="0">
                <a:solidFill>
                  <a:srgbClr val="002060"/>
                </a:solidFill>
              </a:rPr>
            </a:br>
            <a:endParaRPr lang="en-US" sz="2700" dirty="0">
              <a:solidFill>
                <a:srgbClr val="002060"/>
              </a:solidFill>
              <a:latin typeface="Helvetica Neue Thin" charset="0"/>
              <a:ea typeface="Helvetica Neue Thin" charset="0"/>
              <a:cs typeface="Helvetica Neue Thin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991" y="1238316"/>
            <a:ext cx="4360903" cy="2646658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84141" y="1238316"/>
            <a:ext cx="6339299" cy="3341339"/>
          </a:xfrm>
          <a:prstGeom prst="rect">
            <a:avLst/>
          </a:prstGeom>
        </p:spPr>
      </p:pic>
      <p:sp>
        <p:nvSpPr>
          <p:cNvPr id="10" name="Título 1"/>
          <p:cNvSpPr txBox="1">
            <a:spLocks/>
          </p:cNvSpPr>
          <p:nvPr/>
        </p:nvSpPr>
        <p:spPr>
          <a:xfrm>
            <a:off x="7439047" y="5032685"/>
            <a:ext cx="3138100" cy="9925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 smtClean="0">
                <a:solidFill>
                  <a:schemeClr val="bg1">
                    <a:lumMod val="65000"/>
                  </a:schemeClr>
                </a:solidFill>
                <a:latin typeface="Helvetica Neue Thin" charset="0"/>
                <a:ea typeface="Helvetica Neue Thin" charset="0"/>
                <a:cs typeface="Helvetica Neue Thin" charset="0"/>
              </a:rPr>
              <a:t>Aerial view of the Costa Rica Institute of Technology main campus. </a:t>
            </a:r>
            <a:endParaRPr lang="en-US" sz="2000" dirty="0">
              <a:solidFill>
                <a:schemeClr val="bg1">
                  <a:lumMod val="65000"/>
                </a:schemeClr>
              </a:solidFill>
              <a:latin typeface="Helvetica Neue Thin" charset="0"/>
              <a:ea typeface="Helvetica Neue Thin" charset="0"/>
              <a:cs typeface="Helvetica Neue Thi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15013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767873" y="289022"/>
            <a:ext cx="5863748" cy="20546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_tradnl" dirty="0" smtClean="0"/>
              <a:t/>
            </a:r>
            <a:br>
              <a:rPr lang="es-ES_tradnl" dirty="0" smtClean="0"/>
            </a:br>
            <a:r>
              <a:rPr lang="es-ES_tradnl" dirty="0" smtClean="0"/>
              <a:t/>
            </a:r>
            <a:br>
              <a:rPr lang="es-ES_tradnl" dirty="0" smtClean="0"/>
            </a:br>
            <a:endParaRPr lang="en-US" sz="2700" dirty="0">
              <a:solidFill>
                <a:srgbClr val="FF0000"/>
              </a:solidFill>
              <a:latin typeface="Helvetica Neue Thin" charset="0"/>
              <a:ea typeface="Helvetica Neue Thin" charset="0"/>
              <a:cs typeface="Helvetica Neue Thin" charset="0"/>
            </a:endParaRPr>
          </a:p>
        </p:txBody>
      </p:sp>
      <p:sp>
        <p:nvSpPr>
          <p:cNvPr id="9" name="Título 1"/>
          <p:cNvSpPr txBox="1">
            <a:spLocks/>
          </p:cNvSpPr>
          <p:nvPr/>
        </p:nvSpPr>
        <p:spPr>
          <a:xfrm>
            <a:off x="936977" y="772357"/>
            <a:ext cx="10776496" cy="15713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rgbClr val="002060"/>
                </a:solidFill>
                <a:latin typeface="Helvetica Neue Thin" charset="0"/>
                <a:ea typeface="Helvetica Neue Thin" charset="0"/>
                <a:cs typeface="Helvetica Neue Thin" charset="0"/>
              </a:rPr>
              <a:t>It  was founded in 2008 by Prof. Ivan Vargas-Blanco, </a:t>
            </a:r>
            <a:r>
              <a:rPr lang="en-US" dirty="0" err="1" smtClean="0">
                <a:solidFill>
                  <a:srgbClr val="002060"/>
                </a:solidFill>
                <a:latin typeface="Helvetica Neue Thin" charset="0"/>
                <a:ea typeface="Helvetica Neue Thin" charset="0"/>
                <a:cs typeface="Helvetica Neue Thin" charset="0"/>
              </a:rPr>
              <a:t>Phd</a:t>
            </a:r>
            <a:r>
              <a:rPr lang="en-US" dirty="0" smtClean="0">
                <a:solidFill>
                  <a:srgbClr val="002060"/>
                </a:solidFill>
                <a:latin typeface="Helvetica Neue Thin" charset="0"/>
                <a:ea typeface="Helvetica Neue Thin" charset="0"/>
                <a:cs typeface="Helvetica Neue Thin" charset="0"/>
              </a:rPr>
              <a:t>. </a:t>
            </a:r>
            <a:r>
              <a:rPr lang="en-US" dirty="0" smtClean="0">
                <a:solidFill>
                  <a:srgbClr val="002060"/>
                </a:solidFill>
              </a:rPr>
              <a:t/>
            </a:r>
            <a:br>
              <a:rPr lang="en-US" dirty="0" smtClean="0">
                <a:solidFill>
                  <a:srgbClr val="002060"/>
                </a:solidFill>
              </a:rPr>
            </a:br>
            <a:r>
              <a:rPr lang="en-US" dirty="0" smtClean="0">
                <a:solidFill>
                  <a:srgbClr val="002060"/>
                </a:solidFill>
              </a:rPr>
              <a:t/>
            </a:r>
            <a:br>
              <a:rPr lang="en-US" dirty="0" smtClean="0">
                <a:solidFill>
                  <a:srgbClr val="002060"/>
                </a:solidFill>
              </a:rPr>
            </a:br>
            <a:endParaRPr lang="en-US" sz="2700" dirty="0">
              <a:solidFill>
                <a:srgbClr val="002060"/>
              </a:solidFill>
              <a:latin typeface="Helvetica Neue Thin" charset="0"/>
              <a:ea typeface="Helvetica Neue Thin" charset="0"/>
              <a:cs typeface="Helvetica Neue Thin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8572" y="2461399"/>
            <a:ext cx="4913447" cy="3062719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3102" y="2461400"/>
            <a:ext cx="4420575" cy="3062719"/>
          </a:xfrm>
          <a:prstGeom prst="rect">
            <a:avLst/>
          </a:prstGeom>
        </p:spPr>
      </p:pic>
      <p:sp>
        <p:nvSpPr>
          <p:cNvPr id="8" name="Título 1"/>
          <p:cNvSpPr txBox="1">
            <a:spLocks/>
          </p:cNvSpPr>
          <p:nvPr/>
        </p:nvSpPr>
        <p:spPr>
          <a:xfrm>
            <a:off x="4177982" y="5753312"/>
            <a:ext cx="3937318" cy="6042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000" dirty="0" smtClean="0">
                <a:solidFill>
                  <a:schemeClr val="bg1">
                    <a:lumMod val="65000"/>
                  </a:schemeClr>
                </a:solidFill>
                <a:latin typeface="Helvetica Neue Thin" charset="0"/>
                <a:ea typeface="Helvetica Neue Thin" charset="0"/>
                <a:cs typeface="Helvetica Neue Thin" charset="0"/>
              </a:rPr>
              <a:t>Dr. Ivan Vargas with the SCR-1 </a:t>
            </a:r>
            <a:r>
              <a:rPr lang="en-US" sz="2000" dirty="0" err="1" smtClean="0">
                <a:solidFill>
                  <a:schemeClr val="bg1">
                    <a:lumMod val="65000"/>
                  </a:schemeClr>
                </a:solidFill>
                <a:latin typeface="Helvetica Neue Thin" charset="0"/>
                <a:ea typeface="Helvetica Neue Thin" charset="0"/>
                <a:cs typeface="Helvetica Neue Thin" charset="0"/>
              </a:rPr>
              <a:t>stellarator</a:t>
            </a:r>
            <a:r>
              <a:rPr lang="en-US" sz="2000" dirty="0" smtClean="0">
                <a:solidFill>
                  <a:schemeClr val="bg1">
                    <a:lumMod val="65000"/>
                  </a:schemeClr>
                </a:solidFill>
                <a:latin typeface="Helvetica Neue Thin" charset="0"/>
                <a:ea typeface="Helvetica Neue Thin" charset="0"/>
                <a:cs typeface="Helvetica Neue Thin" charset="0"/>
              </a:rPr>
              <a:t> (L) and at COMPASS facilities (R) </a:t>
            </a:r>
            <a:endParaRPr lang="en-US" sz="2000" dirty="0">
              <a:solidFill>
                <a:schemeClr val="bg1">
                  <a:lumMod val="65000"/>
                </a:schemeClr>
              </a:solidFill>
              <a:latin typeface="Helvetica Neue Thin" charset="0"/>
              <a:ea typeface="Helvetica Neue Thin" charset="0"/>
              <a:cs typeface="Helvetica Neue Thi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29649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/>
          </p:cNvSpPr>
          <p:nvPr/>
        </p:nvSpPr>
        <p:spPr>
          <a:xfrm>
            <a:off x="697416" y="256558"/>
            <a:ext cx="4893310" cy="11238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rgbClr val="002060"/>
                </a:solidFill>
                <a:latin typeface="Helvetica Neue Thin" charset="0"/>
                <a:ea typeface="Helvetica Neue Thin" charset="0"/>
                <a:cs typeface="Helvetica Neue Thin" charset="0"/>
              </a:rPr>
              <a:t>Current research areas of the laboratory (</a:t>
            </a:r>
            <a:r>
              <a:rPr lang="en-US" dirty="0" err="1" smtClean="0">
                <a:solidFill>
                  <a:srgbClr val="002060"/>
                </a:solidFill>
                <a:latin typeface="Helvetica Neue Thin" charset="0"/>
                <a:ea typeface="Helvetica Neue Thin" charset="0"/>
                <a:cs typeface="Helvetica Neue Thin" charset="0"/>
              </a:rPr>
              <a:t>Plasmatec</a:t>
            </a:r>
            <a:r>
              <a:rPr lang="en-US" dirty="0" smtClean="0">
                <a:solidFill>
                  <a:srgbClr val="002060"/>
                </a:solidFill>
                <a:latin typeface="Helvetica Neue Thin" charset="0"/>
                <a:ea typeface="Helvetica Neue Thin" charset="0"/>
                <a:cs typeface="Helvetica Neue Thin" charset="0"/>
              </a:rPr>
              <a:t>)</a:t>
            </a:r>
            <a:endParaRPr lang="en-US" sz="2700" dirty="0">
              <a:solidFill>
                <a:srgbClr val="FF0000"/>
              </a:solidFill>
              <a:latin typeface="Helvetica Neue Thin" charset="0"/>
              <a:ea typeface="Helvetica Neue Thin" charset="0"/>
              <a:cs typeface="Helvetica Neue Thin" charset="0"/>
            </a:endParaRPr>
          </a:p>
        </p:txBody>
      </p:sp>
      <p:sp>
        <p:nvSpPr>
          <p:cNvPr id="5" name="Título 1"/>
          <p:cNvSpPr txBox="1">
            <a:spLocks/>
          </p:cNvSpPr>
          <p:nvPr/>
        </p:nvSpPr>
        <p:spPr>
          <a:xfrm>
            <a:off x="4669257" y="1537077"/>
            <a:ext cx="2614353" cy="6961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 smtClean="0">
                <a:solidFill>
                  <a:srgbClr val="002060"/>
                </a:solidFill>
                <a:latin typeface="Helvetica Neue Thin" charset="0"/>
                <a:ea typeface="Helvetica Neue Thin" charset="0"/>
                <a:cs typeface="Helvetica Neue Thin" charset="0"/>
              </a:rPr>
              <a:t>Plasmatec</a:t>
            </a:r>
            <a:endParaRPr lang="en-US" sz="2700" dirty="0">
              <a:solidFill>
                <a:srgbClr val="FF0000"/>
              </a:solidFill>
              <a:latin typeface="Helvetica Neue Thin" charset="0"/>
              <a:ea typeface="Helvetica Neue Thin" charset="0"/>
              <a:cs typeface="Helvetica Neue Thin" charset="0"/>
            </a:endParaRPr>
          </a:p>
        </p:txBody>
      </p:sp>
      <p:sp>
        <p:nvSpPr>
          <p:cNvPr id="6" name="Título 1"/>
          <p:cNvSpPr txBox="1">
            <a:spLocks/>
          </p:cNvSpPr>
          <p:nvPr/>
        </p:nvSpPr>
        <p:spPr>
          <a:xfrm>
            <a:off x="2124593" y="2660911"/>
            <a:ext cx="1787930" cy="7680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>
                <a:solidFill>
                  <a:srgbClr val="002060"/>
                </a:solidFill>
                <a:latin typeface="Helvetica Neue Thin" charset="0"/>
                <a:ea typeface="Helvetica Neue Thin" charset="0"/>
                <a:cs typeface="Helvetica Neue Thin" charset="0"/>
              </a:rPr>
              <a:t>Fusion</a:t>
            </a:r>
            <a:endParaRPr lang="en-US" sz="2700" dirty="0">
              <a:solidFill>
                <a:srgbClr val="FF0000"/>
              </a:solidFill>
              <a:latin typeface="Helvetica Neue Thin" charset="0"/>
              <a:ea typeface="Helvetica Neue Thin" charset="0"/>
              <a:cs typeface="Helvetica Neue Thin" charset="0"/>
            </a:endParaRPr>
          </a:p>
        </p:txBody>
      </p:sp>
      <p:sp>
        <p:nvSpPr>
          <p:cNvPr id="8" name="Título 1"/>
          <p:cNvSpPr txBox="1">
            <a:spLocks/>
          </p:cNvSpPr>
          <p:nvPr/>
        </p:nvSpPr>
        <p:spPr>
          <a:xfrm>
            <a:off x="8040345" y="2653697"/>
            <a:ext cx="2614353" cy="8368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>
                <a:solidFill>
                  <a:srgbClr val="002060"/>
                </a:solidFill>
                <a:latin typeface="Helvetica Neue Thin" charset="0"/>
                <a:ea typeface="Helvetica Neue Thin" charset="0"/>
                <a:cs typeface="Helvetica Neue Thin" charset="0"/>
              </a:rPr>
              <a:t>Industrial Plasmas</a:t>
            </a:r>
            <a:endParaRPr lang="en-US" sz="2700" dirty="0">
              <a:solidFill>
                <a:srgbClr val="FF0000"/>
              </a:solidFill>
              <a:latin typeface="Helvetica Neue Thin" charset="0"/>
              <a:ea typeface="Helvetica Neue Thin" charset="0"/>
              <a:cs typeface="Helvetica Neue Thin" charset="0"/>
            </a:endParaRPr>
          </a:p>
        </p:txBody>
      </p:sp>
      <p:sp>
        <p:nvSpPr>
          <p:cNvPr id="10" name="Título 1"/>
          <p:cNvSpPr txBox="1">
            <a:spLocks/>
          </p:cNvSpPr>
          <p:nvPr/>
        </p:nvSpPr>
        <p:spPr>
          <a:xfrm>
            <a:off x="518240" y="3909418"/>
            <a:ext cx="1960926" cy="9351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Helvetica Neue Thin" charset="0"/>
                <a:ea typeface="Helvetica Neue Thin" charset="0"/>
                <a:cs typeface="Helvetica Neue Thin" charset="0"/>
              </a:rPr>
              <a:t>SCR-1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  <a:latin typeface="Helvetica Neue Thin" charset="0"/>
                <a:ea typeface="Helvetica Neue Thin" charset="0"/>
                <a:cs typeface="Helvetica Neue Thin" charset="0"/>
              </a:rPr>
              <a:t>s</a:t>
            </a:r>
            <a:r>
              <a:rPr lang="en-US" dirty="0" err="1" smtClean="0">
                <a:solidFill>
                  <a:schemeClr val="bg1">
                    <a:lumMod val="50000"/>
                  </a:schemeClr>
                </a:solidFill>
                <a:latin typeface="Helvetica Neue Thin" charset="0"/>
                <a:ea typeface="Helvetica Neue Thin" charset="0"/>
                <a:cs typeface="Helvetica Neue Thin" charset="0"/>
              </a:rPr>
              <a:t>tellarator</a:t>
            </a:r>
            <a:endParaRPr lang="en-US" sz="2700" dirty="0">
              <a:solidFill>
                <a:schemeClr val="bg1">
                  <a:lumMod val="50000"/>
                </a:schemeClr>
              </a:solidFill>
              <a:latin typeface="Helvetica Neue Thin" charset="0"/>
              <a:ea typeface="Helvetica Neue Thin" charset="0"/>
              <a:cs typeface="Helvetica Neue Thin" charset="0"/>
            </a:endParaRPr>
          </a:p>
        </p:txBody>
      </p:sp>
      <p:sp>
        <p:nvSpPr>
          <p:cNvPr id="11" name="Título 1"/>
          <p:cNvSpPr txBox="1">
            <a:spLocks/>
          </p:cNvSpPr>
          <p:nvPr/>
        </p:nvSpPr>
        <p:spPr>
          <a:xfrm>
            <a:off x="3802116" y="3909418"/>
            <a:ext cx="1960926" cy="9351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Helvetica Neue Thin" charset="0"/>
                <a:ea typeface="Helvetica Neue Thin" charset="0"/>
                <a:cs typeface="Helvetica Neue Thin" charset="0"/>
              </a:rPr>
              <a:t>MEDUSA-CR spherical tokamak</a:t>
            </a:r>
            <a:endParaRPr lang="en-US" sz="2700" dirty="0">
              <a:solidFill>
                <a:schemeClr val="bg1">
                  <a:lumMod val="50000"/>
                </a:schemeClr>
              </a:solidFill>
              <a:latin typeface="Helvetica Neue Thin" charset="0"/>
              <a:ea typeface="Helvetica Neue Thin" charset="0"/>
              <a:cs typeface="Helvetica Neue Thin" charset="0"/>
            </a:endParaRPr>
          </a:p>
        </p:txBody>
      </p:sp>
      <p:sp>
        <p:nvSpPr>
          <p:cNvPr id="12" name="Título 1"/>
          <p:cNvSpPr txBox="1">
            <a:spLocks/>
          </p:cNvSpPr>
          <p:nvPr/>
        </p:nvSpPr>
        <p:spPr>
          <a:xfrm>
            <a:off x="6321665" y="3909418"/>
            <a:ext cx="1718680" cy="6713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Helvetica Neue Thin" charset="0"/>
                <a:ea typeface="Helvetica Neue Thin" charset="0"/>
                <a:cs typeface="Helvetica Neue Thin" charset="0"/>
              </a:rPr>
              <a:t>Plasma Medicine</a:t>
            </a:r>
          </a:p>
        </p:txBody>
      </p:sp>
      <p:sp>
        <p:nvSpPr>
          <p:cNvPr id="13" name="Título 1"/>
          <p:cNvSpPr txBox="1">
            <a:spLocks/>
          </p:cNvSpPr>
          <p:nvPr/>
        </p:nvSpPr>
        <p:spPr>
          <a:xfrm>
            <a:off x="8488181" y="3909418"/>
            <a:ext cx="1718680" cy="6713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Helvetica Neue Thin" charset="0"/>
                <a:ea typeface="Helvetica Neue Thin" charset="0"/>
                <a:cs typeface="Helvetica Neue Thin" charset="0"/>
              </a:rPr>
              <a:t>Plasma Agriculture</a:t>
            </a:r>
          </a:p>
        </p:txBody>
      </p:sp>
      <p:sp>
        <p:nvSpPr>
          <p:cNvPr id="14" name="Título 1"/>
          <p:cNvSpPr txBox="1">
            <a:spLocks/>
          </p:cNvSpPr>
          <p:nvPr/>
        </p:nvSpPr>
        <p:spPr>
          <a:xfrm>
            <a:off x="10369869" y="3909418"/>
            <a:ext cx="1718680" cy="8384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5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Helvetica Neue Thin" charset="0"/>
                <a:ea typeface="Helvetica Neue Thin" charset="0"/>
                <a:cs typeface="Helvetica Neue Thin" charset="0"/>
              </a:rPr>
              <a:t>Plasma for Waste Treatment</a:t>
            </a:r>
          </a:p>
        </p:txBody>
      </p:sp>
      <p:cxnSp>
        <p:nvCxnSpPr>
          <p:cNvPr id="3" name="Conector angular 2"/>
          <p:cNvCxnSpPr>
            <a:stCxn id="5" idx="2"/>
            <a:endCxn id="6" idx="0"/>
          </p:cNvCxnSpPr>
          <p:nvPr/>
        </p:nvCxnSpPr>
        <p:spPr>
          <a:xfrm rot="5400000">
            <a:off x="4283664" y="968141"/>
            <a:ext cx="427664" cy="2957876"/>
          </a:xfrm>
          <a:prstGeom prst="bentConnector3">
            <a:avLst/>
          </a:prstGeom>
          <a:ln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angular 15"/>
          <p:cNvCxnSpPr>
            <a:stCxn id="5" idx="2"/>
            <a:endCxn id="8" idx="0"/>
          </p:cNvCxnSpPr>
          <p:nvPr/>
        </p:nvCxnSpPr>
        <p:spPr>
          <a:xfrm rot="16200000" flipH="1">
            <a:off x="7451753" y="757928"/>
            <a:ext cx="420450" cy="3371088"/>
          </a:xfrm>
          <a:prstGeom prst="bentConnector3">
            <a:avLst/>
          </a:prstGeom>
          <a:ln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angular 17"/>
          <p:cNvCxnSpPr>
            <a:stCxn id="6" idx="2"/>
            <a:endCxn id="10" idx="0"/>
          </p:cNvCxnSpPr>
          <p:nvPr/>
        </p:nvCxnSpPr>
        <p:spPr>
          <a:xfrm rot="5400000">
            <a:off x="2018422" y="2909282"/>
            <a:ext cx="480418" cy="1519855"/>
          </a:xfrm>
          <a:prstGeom prst="bentConnector3">
            <a:avLst/>
          </a:prstGeom>
          <a:ln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ector angular 19"/>
          <p:cNvCxnSpPr>
            <a:stCxn id="6" idx="2"/>
            <a:endCxn id="11" idx="0"/>
          </p:cNvCxnSpPr>
          <p:nvPr/>
        </p:nvCxnSpPr>
        <p:spPr>
          <a:xfrm rot="16200000" flipH="1">
            <a:off x="3660359" y="2787198"/>
            <a:ext cx="480418" cy="1764021"/>
          </a:xfrm>
          <a:prstGeom prst="bentConnector3">
            <a:avLst/>
          </a:prstGeom>
          <a:ln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ector angular 21"/>
          <p:cNvCxnSpPr>
            <a:stCxn id="8" idx="2"/>
            <a:endCxn id="12" idx="0"/>
          </p:cNvCxnSpPr>
          <p:nvPr/>
        </p:nvCxnSpPr>
        <p:spPr>
          <a:xfrm rot="5400000">
            <a:off x="8054828" y="2616724"/>
            <a:ext cx="418872" cy="2166517"/>
          </a:xfrm>
          <a:prstGeom prst="bentConnector3">
            <a:avLst/>
          </a:prstGeom>
          <a:ln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ector angular 23"/>
          <p:cNvCxnSpPr>
            <a:stCxn id="8" idx="2"/>
            <a:endCxn id="13" idx="0"/>
          </p:cNvCxnSpPr>
          <p:nvPr/>
        </p:nvCxnSpPr>
        <p:spPr>
          <a:xfrm rot="5400000">
            <a:off x="9138086" y="3699982"/>
            <a:ext cx="418872" cy="1"/>
          </a:xfrm>
          <a:prstGeom prst="bentConnector3">
            <a:avLst/>
          </a:prstGeom>
          <a:ln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ector angular 26"/>
          <p:cNvCxnSpPr>
            <a:stCxn id="8" idx="2"/>
            <a:endCxn id="14" idx="0"/>
          </p:cNvCxnSpPr>
          <p:nvPr/>
        </p:nvCxnSpPr>
        <p:spPr>
          <a:xfrm rot="16200000" flipH="1">
            <a:off x="10078929" y="2759138"/>
            <a:ext cx="418872" cy="1881687"/>
          </a:xfrm>
          <a:prstGeom prst="bentConnector3">
            <a:avLst/>
          </a:prstGeom>
          <a:ln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5097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767872" y="289023"/>
            <a:ext cx="6205495" cy="9625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_tradnl" dirty="0" smtClean="0"/>
              <a:t/>
            </a:r>
            <a:br>
              <a:rPr lang="es-ES_tradnl" dirty="0" smtClean="0"/>
            </a:br>
            <a:r>
              <a:rPr lang="es-ES_tradnl" dirty="0" smtClean="0"/>
              <a:t/>
            </a:r>
            <a:br>
              <a:rPr lang="es-ES_tradnl" dirty="0" smtClean="0"/>
            </a:br>
            <a:endParaRPr lang="en-US" sz="2700" dirty="0">
              <a:solidFill>
                <a:srgbClr val="FF0000"/>
              </a:solidFill>
              <a:latin typeface="Helvetica Neue Thin" charset="0"/>
              <a:ea typeface="Helvetica Neue Thin" charset="0"/>
              <a:cs typeface="Helvetica Neue Thin" charset="0"/>
            </a:endParaRPr>
          </a:p>
        </p:txBody>
      </p:sp>
      <p:sp>
        <p:nvSpPr>
          <p:cNvPr id="4" name="Título 1"/>
          <p:cNvSpPr txBox="1">
            <a:spLocks/>
          </p:cNvSpPr>
          <p:nvPr/>
        </p:nvSpPr>
        <p:spPr>
          <a:xfrm>
            <a:off x="767872" y="483461"/>
            <a:ext cx="6292351" cy="7680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mtClean="0">
                <a:solidFill>
                  <a:srgbClr val="002060"/>
                </a:solidFill>
                <a:latin typeface="Helvetica Neue Thin" charset="0"/>
                <a:ea typeface="Helvetica Neue Thin" charset="0"/>
                <a:cs typeface="Helvetica Neue Thin" charset="0"/>
              </a:rPr>
              <a:t>Brief History of the Fusion Project</a:t>
            </a:r>
            <a:endParaRPr lang="en-US" sz="2700" dirty="0">
              <a:solidFill>
                <a:srgbClr val="FF0000"/>
              </a:solidFill>
              <a:latin typeface="Helvetica Neue Thin" charset="0"/>
              <a:ea typeface="Helvetica Neue Thin" charset="0"/>
              <a:cs typeface="Helvetica Neue Thin" charset="0"/>
            </a:endParaRPr>
          </a:p>
        </p:txBody>
      </p:sp>
      <p:sp>
        <p:nvSpPr>
          <p:cNvPr id="5" name="Título 1"/>
          <p:cNvSpPr txBox="1">
            <a:spLocks/>
          </p:cNvSpPr>
          <p:nvPr/>
        </p:nvSpPr>
        <p:spPr>
          <a:xfrm>
            <a:off x="767872" y="1458062"/>
            <a:ext cx="1787930" cy="7680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>
                <a:solidFill>
                  <a:srgbClr val="002060"/>
                </a:solidFill>
                <a:latin typeface="Helvetica Neue Thin" charset="0"/>
                <a:ea typeface="Helvetica Neue Thin" charset="0"/>
                <a:cs typeface="Helvetica Neue Thin" charset="0"/>
              </a:rPr>
              <a:t>2008</a:t>
            </a:r>
            <a:endParaRPr lang="en-US" sz="2700" dirty="0">
              <a:solidFill>
                <a:srgbClr val="FF0000"/>
              </a:solidFill>
              <a:latin typeface="Helvetica Neue Thin" charset="0"/>
              <a:ea typeface="Helvetica Neue Thin" charset="0"/>
              <a:cs typeface="Helvetica Neue Thin" charset="0"/>
            </a:endParaRPr>
          </a:p>
        </p:txBody>
      </p:sp>
      <p:sp>
        <p:nvSpPr>
          <p:cNvPr id="6" name="Título 1"/>
          <p:cNvSpPr txBox="1">
            <a:spLocks/>
          </p:cNvSpPr>
          <p:nvPr/>
        </p:nvSpPr>
        <p:spPr>
          <a:xfrm>
            <a:off x="767872" y="3481734"/>
            <a:ext cx="1787930" cy="7680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>
                <a:solidFill>
                  <a:srgbClr val="002060"/>
                </a:solidFill>
                <a:latin typeface="Helvetica Neue Thin" charset="0"/>
                <a:ea typeface="Helvetica Neue Thin" charset="0"/>
                <a:cs typeface="Helvetica Neue Thin" charset="0"/>
              </a:rPr>
              <a:t>2010</a:t>
            </a:r>
            <a:endParaRPr lang="en-US" sz="2700" dirty="0">
              <a:solidFill>
                <a:srgbClr val="FF0000"/>
              </a:solidFill>
              <a:latin typeface="Helvetica Neue Thin" charset="0"/>
              <a:ea typeface="Helvetica Neue Thin" charset="0"/>
              <a:cs typeface="Helvetica Neue Thin" charset="0"/>
            </a:endParaRPr>
          </a:p>
        </p:txBody>
      </p:sp>
      <p:sp>
        <p:nvSpPr>
          <p:cNvPr id="8" name="Título 1"/>
          <p:cNvSpPr txBox="1">
            <a:spLocks/>
          </p:cNvSpPr>
          <p:nvPr/>
        </p:nvSpPr>
        <p:spPr>
          <a:xfrm>
            <a:off x="767872" y="5387852"/>
            <a:ext cx="1787930" cy="7680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>
                <a:solidFill>
                  <a:srgbClr val="002060"/>
                </a:solidFill>
                <a:latin typeface="Helvetica Neue Thin" charset="0"/>
                <a:ea typeface="Helvetica Neue Thin" charset="0"/>
                <a:cs typeface="Helvetica Neue Thin" charset="0"/>
              </a:rPr>
              <a:t>2013</a:t>
            </a:r>
            <a:endParaRPr lang="en-US" sz="2700" dirty="0">
              <a:solidFill>
                <a:srgbClr val="FF0000"/>
              </a:solidFill>
              <a:latin typeface="Helvetica Neue Thin" charset="0"/>
              <a:ea typeface="Helvetica Neue Thin" charset="0"/>
              <a:cs typeface="Helvetica Neue Thin" charset="0"/>
            </a:endParaRPr>
          </a:p>
        </p:txBody>
      </p:sp>
      <p:sp>
        <p:nvSpPr>
          <p:cNvPr id="16" name="Título 1"/>
          <p:cNvSpPr txBox="1">
            <a:spLocks/>
          </p:cNvSpPr>
          <p:nvPr/>
        </p:nvSpPr>
        <p:spPr>
          <a:xfrm>
            <a:off x="2555802" y="1626026"/>
            <a:ext cx="6292351" cy="1435357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5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indent="-571500">
              <a:buFont typeface="Arial" charset="0"/>
              <a:buChar char="•"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Helvetica Neue Thin" charset="0"/>
                <a:ea typeface="Helvetica Neue Thin" charset="0"/>
                <a:cs typeface="Helvetica Neue Thin" charset="0"/>
              </a:rPr>
              <a:t>The laboratory is founded.</a:t>
            </a:r>
            <a:endParaRPr lang="en-US" dirty="0">
              <a:solidFill>
                <a:schemeClr val="bg1">
                  <a:lumMod val="50000"/>
                </a:schemeClr>
              </a:solidFill>
              <a:latin typeface="Helvetica Neue Thin" charset="0"/>
              <a:ea typeface="Helvetica Neue Thin" charset="0"/>
              <a:cs typeface="Helvetica Neue Thin" charset="0"/>
            </a:endParaRPr>
          </a:p>
          <a:p>
            <a:pPr marL="571500" indent="-571500">
              <a:buFont typeface="Arial" charset="0"/>
              <a:buChar char="•"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Helvetica Neue Thin" charset="0"/>
                <a:ea typeface="Helvetica Neue Thin" charset="0"/>
                <a:cs typeface="Helvetica Neue Thin" charset="0"/>
              </a:rPr>
              <a:t>An agreement is made with the</a:t>
            </a:r>
            <a:r>
              <a:rPr lang="en-US" sz="4300" dirty="0" smtClean="0">
                <a:solidFill>
                  <a:schemeClr val="bg1">
                    <a:lumMod val="50000"/>
                  </a:schemeClr>
                </a:solidFill>
                <a:latin typeface="Helvetica Neue Thin" charset="0"/>
                <a:ea typeface="Helvetica Neue Thin" charset="0"/>
                <a:cs typeface="Helvetica Neue Thin" charset="0"/>
              </a:rPr>
              <a:t> </a:t>
            </a:r>
            <a:r>
              <a:rPr lang="en-US" sz="4300" dirty="0">
                <a:solidFill>
                  <a:schemeClr val="bg1">
                    <a:lumMod val="50000"/>
                  </a:schemeClr>
                </a:solidFill>
                <a:latin typeface="Helvetica Neue Thin" charset="0"/>
                <a:ea typeface="Helvetica Neue Thin" charset="0"/>
                <a:cs typeface="Helvetica Neue Thin" charset="0"/>
              </a:rPr>
              <a:t>Center for Energy, Environmental and Technological Research of Spain (CIEMAT</a:t>
            </a:r>
            <a:r>
              <a:rPr lang="en-US" sz="4300" dirty="0" smtClean="0">
                <a:solidFill>
                  <a:schemeClr val="bg1">
                    <a:lumMod val="50000"/>
                  </a:schemeClr>
                </a:solidFill>
                <a:latin typeface="Helvetica Neue Thin" charset="0"/>
                <a:ea typeface="Helvetica Neue Thin" charset="0"/>
                <a:cs typeface="Helvetica Neue Thin" charset="0"/>
              </a:rPr>
              <a:t>) for future collaborations. </a:t>
            </a:r>
            <a:endParaRPr lang="en-US" sz="4300" dirty="0">
              <a:solidFill>
                <a:schemeClr val="bg1">
                  <a:lumMod val="50000"/>
                </a:schemeClr>
              </a:solidFill>
              <a:latin typeface="Helvetica Neue Thin" charset="0"/>
              <a:ea typeface="Helvetica Neue Thin" charset="0"/>
              <a:cs typeface="Helvetica Neue Thin" charset="0"/>
            </a:endParaRPr>
          </a:p>
          <a:p>
            <a:pPr marL="571500" indent="-571500" algn="ctr">
              <a:buFont typeface="Arial" charset="0"/>
              <a:buChar char="•"/>
            </a:pPr>
            <a:endParaRPr lang="en-US" dirty="0" smtClean="0">
              <a:solidFill>
                <a:srgbClr val="002060"/>
              </a:solidFill>
              <a:latin typeface="Helvetica Neue Thin" charset="0"/>
              <a:ea typeface="Helvetica Neue Thin" charset="0"/>
              <a:cs typeface="Helvetica Neue Thin" charset="0"/>
            </a:endParaRPr>
          </a:p>
        </p:txBody>
      </p:sp>
      <p:sp>
        <p:nvSpPr>
          <p:cNvPr id="17" name="Título 1"/>
          <p:cNvSpPr txBox="1">
            <a:spLocks/>
          </p:cNvSpPr>
          <p:nvPr/>
        </p:nvSpPr>
        <p:spPr>
          <a:xfrm>
            <a:off x="2555801" y="3435857"/>
            <a:ext cx="6292351" cy="1409607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3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indent="-571500">
              <a:buFont typeface="Arial" charset="0"/>
              <a:buChar char="•"/>
            </a:pPr>
            <a:r>
              <a:rPr lang="en-US" sz="6700" dirty="0" smtClean="0">
                <a:solidFill>
                  <a:schemeClr val="bg1">
                    <a:lumMod val="50000"/>
                  </a:schemeClr>
                </a:solidFill>
                <a:latin typeface="Helvetica Neue Thin" charset="0"/>
                <a:ea typeface="Helvetica Neue Thin" charset="0"/>
                <a:cs typeface="Helvetica Neue Thin" charset="0"/>
              </a:rPr>
              <a:t>First designs of the SCR-</a:t>
            </a:r>
            <a:r>
              <a:rPr lang="en-US" sz="6700" dirty="0" err="1" smtClean="0">
                <a:solidFill>
                  <a:schemeClr val="bg1">
                    <a:lumMod val="50000"/>
                  </a:schemeClr>
                </a:solidFill>
                <a:latin typeface="Helvetica Neue Thin" charset="0"/>
                <a:ea typeface="Helvetica Neue Thin" charset="0"/>
                <a:cs typeface="Helvetica Neue Thin" charset="0"/>
              </a:rPr>
              <a:t>stellarator</a:t>
            </a:r>
            <a:r>
              <a:rPr lang="en-US" sz="6700" dirty="0" smtClean="0">
                <a:solidFill>
                  <a:schemeClr val="bg1">
                    <a:lumMod val="50000"/>
                  </a:schemeClr>
                </a:solidFill>
                <a:latin typeface="Helvetica Neue Thin" charset="0"/>
                <a:ea typeface="Helvetica Neue Thin" charset="0"/>
                <a:cs typeface="Helvetica Neue Thin" charset="0"/>
              </a:rPr>
              <a:t>.</a:t>
            </a:r>
          </a:p>
          <a:p>
            <a:pPr marL="571500" indent="-571500">
              <a:buFont typeface="Arial" charset="0"/>
              <a:buChar char="•"/>
            </a:pPr>
            <a:r>
              <a:rPr lang="en-US" sz="6700" dirty="0">
                <a:solidFill>
                  <a:schemeClr val="bg1">
                    <a:lumMod val="50000"/>
                  </a:schemeClr>
                </a:solidFill>
                <a:latin typeface="Helvetica Neue Thin" charset="0"/>
                <a:ea typeface="Helvetica Neue Thin" charset="0"/>
                <a:cs typeface="Helvetica Neue Thin" charset="0"/>
              </a:rPr>
              <a:t>Costa Rica Institute of Technology declares the research in plasma physics as a matter of institutional interest.</a:t>
            </a:r>
          </a:p>
          <a:p>
            <a:pPr marL="571500" indent="-571500">
              <a:buFont typeface="Arial" charset="0"/>
              <a:buChar char="•"/>
            </a:pPr>
            <a:r>
              <a:rPr lang="en-US" sz="6700" dirty="0">
                <a:solidFill>
                  <a:schemeClr val="bg1">
                    <a:lumMod val="50000"/>
                  </a:schemeClr>
                </a:solidFill>
                <a:latin typeface="Helvetica Neue Thin" charset="0"/>
                <a:ea typeface="Helvetica Neue Thin" charset="0"/>
                <a:cs typeface="Helvetica Neue Thin" charset="0"/>
              </a:rPr>
              <a:t>Costa Rica government </a:t>
            </a:r>
            <a:r>
              <a:rPr lang="en-US" sz="6700" dirty="0" smtClean="0">
                <a:solidFill>
                  <a:schemeClr val="bg1">
                    <a:lumMod val="50000"/>
                  </a:schemeClr>
                </a:solidFill>
                <a:latin typeface="Helvetica Neue Thin" charset="0"/>
                <a:ea typeface="Helvetica Neue Thin" charset="0"/>
                <a:cs typeface="Helvetica Neue Thin" charset="0"/>
              </a:rPr>
              <a:t>declares research in plasma physics a matter of public interest.  </a:t>
            </a:r>
            <a:endParaRPr lang="en-US" sz="6700" dirty="0">
              <a:solidFill>
                <a:schemeClr val="bg1">
                  <a:lumMod val="50000"/>
                </a:schemeClr>
              </a:solidFill>
              <a:latin typeface="Helvetica Neue Thin" charset="0"/>
              <a:ea typeface="Helvetica Neue Thin" charset="0"/>
              <a:cs typeface="Helvetica Neue Thin" charset="0"/>
            </a:endParaRPr>
          </a:p>
          <a:p>
            <a:pPr marL="571500" indent="-571500" algn="ctr">
              <a:buFont typeface="Arial" charset="0"/>
              <a:buChar char="•"/>
            </a:pPr>
            <a:endParaRPr lang="en-US" dirty="0" smtClean="0">
              <a:solidFill>
                <a:srgbClr val="002060"/>
              </a:solidFill>
              <a:latin typeface="Helvetica Neue Thin" charset="0"/>
              <a:ea typeface="Helvetica Neue Thin" charset="0"/>
              <a:cs typeface="Helvetica Neue Thin" charset="0"/>
            </a:endParaRPr>
          </a:p>
        </p:txBody>
      </p:sp>
      <p:sp>
        <p:nvSpPr>
          <p:cNvPr id="18" name="Título 1"/>
          <p:cNvSpPr txBox="1">
            <a:spLocks/>
          </p:cNvSpPr>
          <p:nvPr/>
        </p:nvSpPr>
        <p:spPr>
          <a:xfrm>
            <a:off x="2555801" y="5387852"/>
            <a:ext cx="6292351" cy="106422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2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indent="-571500">
              <a:buFont typeface="Arial" charset="0"/>
              <a:buChar char="•"/>
            </a:pPr>
            <a:r>
              <a:rPr lang="en-US" sz="8000" dirty="0">
                <a:solidFill>
                  <a:schemeClr val="bg1">
                    <a:lumMod val="50000"/>
                  </a:schemeClr>
                </a:solidFill>
                <a:latin typeface="Helvetica Neue Thin" charset="0"/>
                <a:ea typeface="Helvetica Neue Thin" charset="0"/>
                <a:cs typeface="Helvetica Neue Thin" charset="0"/>
              </a:rPr>
              <a:t>Spherical tokamak MEDUSA (</a:t>
            </a:r>
            <a:r>
              <a:rPr lang="en-US" sz="8000" b="1" dirty="0">
                <a:solidFill>
                  <a:schemeClr val="bg1">
                    <a:lumMod val="50000"/>
                  </a:schemeClr>
                </a:solidFill>
                <a:latin typeface="Helvetica Neue Thin" charset="0"/>
                <a:ea typeface="Helvetica Neue Thin" charset="0"/>
                <a:cs typeface="Helvetica Neue Thin" charset="0"/>
              </a:rPr>
              <a:t>M</a:t>
            </a:r>
            <a:r>
              <a:rPr lang="en-US" sz="8000" dirty="0">
                <a:solidFill>
                  <a:schemeClr val="bg1">
                    <a:lumMod val="50000"/>
                  </a:schemeClr>
                </a:solidFill>
                <a:latin typeface="Helvetica Neue Thin" charset="0"/>
                <a:ea typeface="Helvetica Neue Thin" charset="0"/>
                <a:cs typeface="Helvetica Neue Thin" charset="0"/>
              </a:rPr>
              <a:t>adison </a:t>
            </a:r>
            <a:r>
              <a:rPr lang="en-US" sz="8000" b="1" dirty="0" err="1">
                <a:solidFill>
                  <a:schemeClr val="bg1">
                    <a:lumMod val="50000"/>
                  </a:schemeClr>
                </a:solidFill>
                <a:latin typeface="Helvetica Neue Thin" charset="0"/>
                <a:ea typeface="Helvetica Neue Thin" charset="0"/>
                <a:cs typeface="Helvetica Neue Thin" charset="0"/>
              </a:rPr>
              <a:t>EDU</a:t>
            </a:r>
            <a:r>
              <a:rPr lang="en-US" sz="8000" dirty="0" err="1">
                <a:solidFill>
                  <a:schemeClr val="bg1">
                    <a:lumMod val="50000"/>
                  </a:schemeClr>
                </a:solidFill>
                <a:latin typeface="Helvetica Neue Thin" charset="0"/>
                <a:ea typeface="Helvetica Neue Thin" charset="0"/>
                <a:cs typeface="Helvetica Neue Thin" charset="0"/>
              </a:rPr>
              <a:t>cation</a:t>
            </a:r>
            <a:r>
              <a:rPr lang="en-US" sz="8000" dirty="0">
                <a:solidFill>
                  <a:schemeClr val="bg1">
                    <a:lumMod val="50000"/>
                  </a:schemeClr>
                </a:solidFill>
                <a:latin typeface="Helvetica Neue Thin" charset="0"/>
                <a:ea typeface="Helvetica Neue Thin" charset="0"/>
                <a:cs typeface="Helvetica Neue Thin" charset="0"/>
              </a:rPr>
              <a:t> </a:t>
            </a:r>
            <a:r>
              <a:rPr lang="en-US" sz="8000" b="1" dirty="0">
                <a:solidFill>
                  <a:schemeClr val="bg1">
                    <a:lumMod val="50000"/>
                  </a:schemeClr>
                </a:solidFill>
                <a:latin typeface="Helvetica Neue Thin" charset="0"/>
                <a:ea typeface="Helvetica Neue Thin" charset="0"/>
                <a:cs typeface="Helvetica Neue Thin" charset="0"/>
              </a:rPr>
              <a:t>S</a:t>
            </a:r>
            <a:r>
              <a:rPr lang="en-US" sz="8000" dirty="0">
                <a:solidFill>
                  <a:schemeClr val="bg1">
                    <a:lumMod val="50000"/>
                  </a:schemeClr>
                </a:solidFill>
                <a:latin typeface="Helvetica Neue Thin" charset="0"/>
                <a:ea typeface="Helvetica Neue Thin" charset="0"/>
                <a:cs typeface="Helvetica Neue Thin" charset="0"/>
              </a:rPr>
              <a:t>mall </a:t>
            </a:r>
            <a:r>
              <a:rPr lang="en-US" sz="8000" b="1" dirty="0">
                <a:solidFill>
                  <a:schemeClr val="bg1">
                    <a:lumMod val="50000"/>
                  </a:schemeClr>
                </a:solidFill>
                <a:latin typeface="Helvetica Neue Thin" charset="0"/>
                <a:ea typeface="Helvetica Neue Thin" charset="0"/>
                <a:cs typeface="Helvetica Neue Thin" charset="0"/>
              </a:rPr>
              <a:t>A</a:t>
            </a:r>
            <a:r>
              <a:rPr lang="en-US" sz="8000" dirty="0">
                <a:solidFill>
                  <a:schemeClr val="bg1">
                    <a:lumMod val="50000"/>
                  </a:schemeClr>
                </a:solidFill>
                <a:latin typeface="Helvetica Neue Thin" charset="0"/>
                <a:ea typeface="Helvetica Neue Thin" charset="0"/>
                <a:cs typeface="Helvetica Neue Thin" charset="0"/>
              </a:rPr>
              <a:t>spect ratio tokamak</a:t>
            </a:r>
            <a:r>
              <a:rPr lang="en-US" sz="8000" dirty="0" smtClean="0">
                <a:solidFill>
                  <a:schemeClr val="bg1">
                    <a:lumMod val="50000"/>
                  </a:schemeClr>
                </a:solidFill>
                <a:latin typeface="Helvetica Neue Thin" charset="0"/>
                <a:ea typeface="Helvetica Neue Thin" charset="0"/>
                <a:cs typeface="Helvetica Neue Thin" charset="0"/>
              </a:rPr>
              <a:t>) was purchased from the University of Wisconsin-Madison </a:t>
            </a:r>
            <a:r>
              <a:rPr lang="en-US" sz="8000" dirty="0">
                <a:solidFill>
                  <a:schemeClr val="bg1">
                    <a:lumMod val="50000"/>
                  </a:schemeClr>
                </a:solidFill>
                <a:latin typeface="Helvetica Neue Thin" charset="0"/>
                <a:ea typeface="Helvetica Neue Thin" charset="0"/>
                <a:cs typeface="Helvetica Neue Thin" charset="0"/>
              </a:rPr>
              <a:t>for a total cost of one US dollar ($1) .</a:t>
            </a:r>
          </a:p>
          <a:p>
            <a:pPr marL="571500" indent="-571500" algn="ctr">
              <a:buFont typeface="Arial" charset="0"/>
              <a:buChar char="•"/>
            </a:pPr>
            <a:endParaRPr lang="en-US" dirty="0" smtClean="0">
              <a:solidFill>
                <a:srgbClr val="002060"/>
              </a:solidFill>
              <a:latin typeface="Helvetica Neue Thin" charset="0"/>
              <a:ea typeface="Helvetica Neue Thin" charset="0"/>
              <a:cs typeface="Helvetica Neue Thin" charset="0"/>
            </a:endParaRPr>
          </a:p>
        </p:txBody>
      </p:sp>
      <p:pic>
        <p:nvPicPr>
          <p:cNvPr id="1026" name="Picture 2" descr="https://upload.wikimedia.org/wikipedia/commons/3/3d/SCR-1_vacuum_vessel_drawin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1117" y="3061383"/>
            <a:ext cx="1928489" cy="1278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Imagen 18"/>
          <p:cNvPicPr/>
          <p:nvPr/>
        </p:nvPicPr>
        <p:blipFill>
          <a:blip r:embed="rId3"/>
          <a:stretch>
            <a:fillRect/>
          </a:stretch>
        </p:blipFill>
        <p:spPr>
          <a:xfrm>
            <a:off x="8976339" y="1907063"/>
            <a:ext cx="2596515" cy="638175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44888" y="4691641"/>
            <a:ext cx="1423168" cy="1897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19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767872" y="289023"/>
            <a:ext cx="6205495" cy="9625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_tradnl" dirty="0" smtClean="0"/>
              <a:t/>
            </a:r>
            <a:br>
              <a:rPr lang="es-ES_tradnl" dirty="0" smtClean="0"/>
            </a:br>
            <a:r>
              <a:rPr lang="es-ES_tradnl" dirty="0" smtClean="0"/>
              <a:t/>
            </a:r>
            <a:br>
              <a:rPr lang="es-ES_tradnl" dirty="0" smtClean="0"/>
            </a:br>
            <a:endParaRPr lang="en-US" sz="2700" dirty="0">
              <a:solidFill>
                <a:srgbClr val="FF0000"/>
              </a:solidFill>
              <a:latin typeface="Helvetica Neue Thin" charset="0"/>
              <a:ea typeface="Helvetica Neue Thin" charset="0"/>
              <a:cs typeface="Helvetica Neue Thin" charset="0"/>
            </a:endParaRPr>
          </a:p>
        </p:txBody>
      </p:sp>
      <p:sp>
        <p:nvSpPr>
          <p:cNvPr id="4" name="Título 1"/>
          <p:cNvSpPr txBox="1">
            <a:spLocks/>
          </p:cNvSpPr>
          <p:nvPr/>
        </p:nvSpPr>
        <p:spPr>
          <a:xfrm>
            <a:off x="767872" y="483461"/>
            <a:ext cx="6292351" cy="7680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mtClean="0">
                <a:solidFill>
                  <a:srgbClr val="002060"/>
                </a:solidFill>
                <a:latin typeface="Helvetica Neue Thin" charset="0"/>
                <a:ea typeface="Helvetica Neue Thin" charset="0"/>
                <a:cs typeface="Helvetica Neue Thin" charset="0"/>
              </a:rPr>
              <a:t>Brief History of the Fusion Project</a:t>
            </a:r>
            <a:endParaRPr lang="en-US" sz="2700" dirty="0">
              <a:solidFill>
                <a:srgbClr val="FF0000"/>
              </a:solidFill>
              <a:latin typeface="Helvetica Neue Thin" charset="0"/>
              <a:ea typeface="Helvetica Neue Thin" charset="0"/>
              <a:cs typeface="Helvetica Neue Thin" charset="0"/>
            </a:endParaRPr>
          </a:p>
        </p:txBody>
      </p:sp>
      <p:sp>
        <p:nvSpPr>
          <p:cNvPr id="5" name="Título 1"/>
          <p:cNvSpPr txBox="1">
            <a:spLocks/>
          </p:cNvSpPr>
          <p:nvPr/>
        </p:nvSpPr>
        <p:spPr>
          <a:xfrm>
            <a:off x="767872" y="1458062"/>
            <a:ext cx="1787930" cy="7680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>
                <a:solidFill>
                  <a:srgbClr val="002060"/>
                </a:solidFill>
                <a:latin typeface="Helvetica Neue Thin" charset="0"/>
                <a:ea typeface="Helvetica Neue Thin" charset="0"/>
                <a:cs typeface="Helvetica Neue Thin" charset="0"/>
              </a:rPr>
              <a:t>2015</a:t>
            </a:r>
            <a:endParaRPr lang="en-US" sz="2700" dirty="0">
              <a:solidFill>
                <a:srgbClr val="FF0000"/>
              </a:solidFill>
              <a:latin typeface="Helvetica Neue Thin" charset="0"/>
              <a:ea typeface="Helvetica Neue Thin" charset="0"/>
              <a:cs typeface="Helvetica Neue Thin" charset="0"/>
            </a:endParaRPr>
          </a:p>
        </p:txBody>
      </p:sp>
      <p:sp>
        <p:nvSpPr>
          <p:cNvPr id="6" name="Título 1"/>
          <p:cNvSpPr txBox="1">
            <a:spLocks/>
          </p:cNvSpPr>
          <p:nvPr/>
        </p:nvSpPr>
        <p:spPr>
          <a:xfrm>
            <a:off x="767872" y="3481734"/>
            <a:ext cx="1787930" cy="7680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>
                <a:solidFill>
                  <a:srgbClr val="002060"/>
                </a:solidFill>
                <a:latin typeface="Helvetica Neue Thin" charset="0"/>
                <a:ea typeface="Helvetica Neue Thin" charset="0"/>
                <a:cs typeface="Helvetica Neue Thin" charset="0"/>
              </a:rPr>
              <a:t>2016</a:t>
            </a:r>
            <a:endParaRPr lang="en-US" sz="2700" dirty="0">
              <a:solidFill>
                <a:srgbClr val="FF0000"/>
              </a:solidFill>
              <a:latin typeface="Helvetica Neue Thin" charset="0"/>
              <a:ea typeface="Helvetica Neue Thin" charset="0"/>
              <a:cs typeface="Helvetica Neue Thin" charset="0"/>
            </a:endParaRPr>
          </a:p>
        </p:txBody>
      </p:sp>
      <p:sp>
        <p:nvSpPr>
          <p:cNvPr id="8" name="Título 1"/>
          <p:cNvSpPr txBox="1">
            <a:spLocks/>
          </p:cNvSpPr>
          <p:nvPr/>
        </p:nvSpPr>
        <p:spPr>
          <a:xfrm>
            <a:off x="767872" y="5387852"/>
            <a:ext cx="1787930" cy="7680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>
                <a:solidFill>
                  <a:srgbClr val="002060"/>
                </a:solidFill>
                <a:latin typeface="Helvetica Neue Thin" charset="0"/>
                <a:ea typeface="Helvetica Neue Thin" charset="0"/>
                <a:cs typeface="Helvetica Neue Thin" charset="0"/>
              </a:rPr>
              <a:t>2017</a:t>
            </a:r>
            <a:endParaRPr lang="en-US" sz="2700" dirty="0">
              <a:solidFill>
                <a:srgbClr val="FF0000"/>
              </a:solidFill>
              <a:latin typeface="Helvetica Neue Thin" charset="0"/>
              <a:ea typeface="Helvetica Neue Thin" charset="0"/>
              <a:cs typeface="Helvetica Neue Thin" charset="0"/>
            </a:endParaRPr>
          </a:p>
        </p:txBody>
      </p:sp>
      <p:sp>
        <p:nvSpPr>
          <p:cNvPr id="16" name="Título 1"/>
          <p:cNvSpPr txBox="1">
            <a:spLocks/>
          </p:cNvSpPr>
          <p:nvPr/>
        </p:nvSpPr>
        <p:spPr>
          <a:xfrm>
            <a:off x="2555802" y="1626026"/>
            <a:ext cx="6292351" cy="1435357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6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indent="-571500">
              <a:buFont typeface="Arial" charset="0"/>
              <a:buChar char="•"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Helvetica Neue Thin" charset="0"/>
                <a:ea typeface="Helvetica Neue Thin" charset="0"/>
                <a:cs typeface="Helvetica Neue Thin" charset="0"/>
              </a:rPr>
              <a:t>Construction of SCR-1 </a:t>
            </a:r>
            <a:r>
              <a:rPr lang="en-US" dirty="0" err="1" smtClean="0">
                <a:solidFill>
                  <a:schemeClr val="bg1">
                    <a:lumMod val="50000"/>
                  </a:schemeClr>
                </a:solidFill>
                <a:latin typeface="Helvetica Neue Thin" charset="0"/>
                <a:ea typeface="Helvetica Neue Thin" charset="0"/>
                <a:cs typeface="Helvetica Neue Thin" charset="0"/>
              </a:rPr>
              <a:t>stellarator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Helvetica Neue Thin" charset="0"/>
                <a:ea typeface="Helvetica Neue Thin" charset="0"/>
                <a:cs typeface="Helvetica Neue Thin" charset="0"/>
              </a:rPr>
              <a:t> is completed. </a:t>
            </a:r>
          </a:p>
          <a:p>
            <a:pPr marL="571500" indent="-571500">
              <a:buFont typeface="Arial" charset="0"/>
              <a:buChar char="•"/>
            </a:pPr>
            <a:r>
              <a:rPr lang="en-US" sz="4300" dirty="0" smtClean="0">
                <a:solidFill>
                  <a:schemeClr val="bg1">
                    <a:lumMod val="50000"/>
                  </a:schemeClr>
                </a:solidFill>
                <a:latin typeface="Helvetica Neue Thin" charset="0"/>
                <a:ea typeface="Helvetica Neue Thin" charset="0"/>
                <a:cs typeface="Helvetica Neue Thin" charset="0"/>
              </a:rPr>
              <a:t>The machine was entirely designed and built in Costa Rica.</a:t>
            </a:r>
            <a:endParaRPr lang="en-US" sz="4300" dirty="0">
              <a:solidFill>
                <a:schemeClr val="bg1">
                  <a:lumMod val="50000"/>
                </a:schemeClr>
              </a:solidFill>
              <a:latin typeface="Helvetica Neue Thin" charset="0"/>
              <a:ea typeface="Helvetica Neue Thin" charset="0"/>
              <a:cs typeface="Helvetica Neue Thin" charset="0"/>
            </a:endParaRPr>
          </a:p>
          <a:p>
            <a:pPr marL="571500" indent="-571500" algn="ctr">
              <a:buFont typeface="Arial" charset="0"/>
              <a:buChar char="•"/>
            </a:pPr>
            <a:endParaRPr lang="en-US" dirty="0" smtClean="0">
              <a:solidFill>
                <a:srgbClr val="002060"/>
              </a:solidFill>
              <a:latin typeface="Helvetica Neue Thin" charset="0"/>
              <a:ea typeface="Helvetica Neue Thin" charset="0"/>
              <a:cs typeface="Helvetica Neue Thin" charset="0"/>
            </a:endParaRPr>
          </a:p>
        </p:txBody>
      </p:sp>
      <p:sp>
        <p:nvSpPr>
          <p:cNvPr id="17" name="Título 1"/>
          <p:cNvSpPr txBox="1">
            <a:spLocks/>
          </p:cNvSpPr>
          <p:nvPr/>
        </p:nvSpPr>
        <p:spPr>
          <a:xfrm>
            <a:off x="2555801" y="3435857"/>
            <a:ext cx="6292351" cy="155488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indent="-571500">
              <a:buFont typeface="Arial" charset="0"/>
              <a:buChar char="•"/>
            </a:pPr>
            <a:r>
              <a:rPr lang="en-US" sz="2100" dirty="0" smtClean="0">
                <a:solidFill>
                  <a:schemeClr val="bg1">
                    <a:lumMod val="50000"/>
                  </a:schemeClr>
                </a:solidFill>
                <a:latin typeface="Helvetica Neue Thin" charset="0"/>
                <a:ea typeface="Helvetica Neue Thin" charset="0"/>
                <a:cs typeface="Helvetica Neue Thin" charset="0"/>
              </a:rPr>
              <a:t>First plasma discharge made by SCR-1. </a:t>
            </a:r>
          </a:p>
          <a:p>
            <a:pPr marL="571500" indent="-571500">
              <a:buFont typeface="Arial" charset="0"/>
              <a:buChar char="•"/>
            </a:pPr>
            <a:r>
              <a:rPr lang="en-US" sz="2100" dirty="0" smtClean="0">
                <a:solidFill>
                  <a:schemeClr val="bg1">
                    <a:lumMod val="50000"/>
                  </a:schemeClr>
                </a:solidFill>
                <a:latin typeface="Helvetica Neue Thin" charset="0"/>
                <a:ea typeface="Helvetica Neue Thin" charset="0"/>
                <a:cs typeface="Helvetica Neue Thin" charset="0"/>
              </a:rPr>
              <a:t>Latin America´s first </a:t>
            </a:r>
            <a:r>
              <a:rPr lang="en-US" sz="2100" dirty="0" err="1" smtClean="0">
                <a:solidFill>
                  <a:schemeClr val="bg1">
                    <a:lumMod val="50000"/>
                  </a:schemeClr>
                </a:solidFill>
                <a:latin typeface="Helvetica Neue Thin" charset="0"/>
                <a:ea typeface="Helvetica Neue Thin" charset="0"/>
                <a:cs typeface="Helvetica Neue Thin" charset="0"/>
              </a:rPr>
              <a:t>stellarator</a:t>
            </a:r>
            <a:r>
              <a:rPr lang="en-US" sz="2100" dirty="0" smtClean="0">
                <a:solidFill>
                  <a:schemeClr val="bg1">
                    <a:lumMod val="50000"/>
                  </a:schemeClr>
                </a:solidFill>
                <a:latin typeface="Helvetica Neue Thin" charset="0"/>
                <a:ea typeface="Helvetica Neue Thin" charset="0"/>
                <a:cs typeface="Helvetica Neue Thin" charset="0"/>
              </a:rPr>
              <a:t>. </a:t>
            </a:r>
          </a:p>
          <a:p>
            <a:pPr marL="571500" indent="-571500">
              <a:buFont typeface="Arial" charset="0"/>
              <a:buChar char="•"/>
            </a:pPr>
            <a:r>
              <a:rPr lang="en-US" sz="2100" dirty="0" smtClean="0">
                <a:solidFill>
                  <a:schemeClr val="bg1">
                    <a:lumMod val="50000"/>
                  </a:schemeClr>
                </a:solidFill>
                <a:latin typeface="Helvetica Neue Thin" charset="0"/>
                <a:ea typeface="Helvetica Neue Thin" charset="0"/>
                <a:cs typeface="Helvetica Neue Thin" charset="0"/>
              </a:rPr>
              <a:t>MEDUSA-CR begins recommissioning process. </a:t>
            </a:r>
          </a:p>
          <a:p>
            <a:pPr marL="571500" indent="-571500">
              <a:buFont typeface="Arial" charset="0"/>
              <a:buChar char="•"/>
            </a:pPr>
            <a:r>
              <a:rPr lang="en-US" sz="2100" dirty="0" smtClean="0">
                <a:solidFill>
                  <a:schemeClr val="bg1">
                    <a:lumMod val="50000"/>
                  </a:schemeClr>
                </a:solidFill>
                <a:latin typeface="Helvetica Neue Thin" charset="0"/>
                <a:ea typeface="Helvetica Neue Thin" charset="0"/>
                <a:cs typeface="Helvetica Neue Thin" charset="0"/>
              </a:rPr>
              <a:t>First vacuum tests in MEDUSA-CR glass vacuum vessel. </a:t>
            </a:r>
          </a:p>
          <a:p>
            <a:pPr marL="571500" indent="-571500" algn="ctr">
              <a:buFont typeface="Arial" charset="0"/>
              <a:buChar char="•"/>
            </a:pPr>
            <a:endParaRPr lang="en-US" sz="2200" dirty="0" smtClean="0">
              <a:solidFill>
                <a:srgbClr val="002060"/>
              </a:solidFill>
              <a:latin typeface="Helvetica Neue Thin" charset="0"/>
              <a:ea typeface="Helvetica Neue Thin" charset="0"/>
              <a:cs typeface="Helvetica Neue Thin" charset="0"/>
            </a:endParaRPr>
          </a:p>
        </p:txBody>
      </p:sp>
      <p:sp>
        <p:nvSpPr>
          <p:cNvPr id="18" name="Título 1"/>
          <p:cNvSpPr txBox="1">
            <a:spLocks/>
          </p:cNvSpPr>
          <p:nvPr/>
        </p:nvSpPr>
        <p:spPr>
          <a:xfrm>
            <a:off x="2555801" y="5387852"/>
            <a:ext cx="6292351" cy="106422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2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indent="-571500">
              <a:buFont typeface="Arial" charset="0"/>
              <a:buChar char="•"/>
            </a:pPr>
            <a:r>
              <a:rPr lang="en-US" sz="10000" dirty="0" smtClean="0">
                <a:solidFill>
                  <a:schemeClr val="bg1">
                    <a:lumMod val="50000"/>
                  </a:schemeClr>
                </a:solidFill>
                <a:latin typeface="Helvetica Neue Thin" charset="0"/>
                <a:ea typeface="Helvetica Neue Thin" charset="0"/>
                <a:cs typeface="Helvetica Neue Thin" charset="0"/>
              </a:rPr>
              <a:t>Vacuum performance in MEDUSA-CR suggested to replace the old glass vessel with a new stainless-steel chamber.</a:t>
            </a:r>
            <a:endParaRPr lang="en-US" dirty="0" smtClean="0">
              <a:solidFill>
                <a:srgbClr val="002060"/>
              </a:solidFill>
              <a:latin typeface="Helvetica Neue Thin" charset="0"/>
              <a:ea typeface="Helvetica Neue Thin" charset="0"/>
              <a:cs typeface="Helvetica Neue Thin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55095" y="1334705"/>
            <a:ext cx="2307365" cy="1726678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5094" y="3227321"/>
            <a:ext cx="2307365" cy="1677769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5093" y="5081078"/>
            <a:ext cx="2307365" cy="1677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533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767872" y="289023"/>
            <a:ext cx="6205495" cy="9625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_tradnl" dirty="0" smtClean="0"/>
              <a:t/>
            </a:r>
            <a:br>
              <a:rPr lang="es-ES_tradnl" dirty="0" smtClean="0"/>
            </a:br>
            <a:r>
              <a:rPr lang="es-ES_tradnl" dirty="0" smtClean="0"/>
              <a:t/>
            </a:r>
            <a:br>
              <a:rPr lang="es-ES_tradnl" dirty="0" smtClean="0"/>
            </a:br>
            <a:endParaRPr lang="en-US" sz="2700" dirty="0">
              <a:solidFill>
                <a:srgbClr val="FF0000"/>
              </a:solidFill>
              <a:latin typeface="Helvetica Neue Thin" charset="0"/>
              <a:ea typeface="Helvetica Neue Thin" charset="0"/>
              <a:cs typeface="Helvetica Neue Thin" charset="0"/>
            </a:endParaRPr>
          </a:p>
        </p:txBody>
      </p:sp>
      <p:sp>
        <p:nvSpPr>
          <p:cNvPr id="4" name="Título 1"/>
          <p:cNvSpPr txBox="1">
            <a:spLocks/>
          </p:cNvSpPr>
          <p:nvPr/>
        </p:nvSpPr>
        <p:spPr>
          <a:xfrm>
            <a:off x="767872" y="483461"/>
            <a:ext cx="6292351" cy="7680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mtClean="0">
                <a:solidFill>
                  <a:srgbClr val="002060"/>
                </a:solidFill>
                <a:latin typeface="Helvetica Neue Thin" charset="0"/>
                <a:ea typeface="Helvetica Neue Thin" charset="0"/>
                <a:cs typeface="Helvetica Neue Thin" charset="0"/>
              </a:rPr>
              <a:t>Brief History of the Fusion Project</a:t>
            </a:r>
            <a:endParaRPr lang="en-US" sz="2700" dirty="0">
              <a:solidFill>
                <a:srgbClr val="FF0000"/>
              </a:solidFill>
              <a:latin typeface="Helvetica Neue Thin" charset="0"/>
              <a:ea typeface="Helvetica Neue Thin" charset="0"/>
              <a:cs typeface="Helvetica Neue Thin" charset="0"/>
            </a:endParaRPr>
          </a:p>
        </p:txBody>
      </p:sp>
      <p:sp>
        <p:nvSpPr>
          <p:cNvPr id="5" name="Título 1"/>
          <p:cNvSpPr txBox="1">
            <a:spLocks/>
          </p:cNvSpPr>
          <p:nvPr/>
        </p:nvSpPr>
        <p:spPr>
          <a:xfrm>
            <a:off x="767872" y="1458062"/>
            <a:ext cx="1787930" cy="7680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>
                <a:solidFill>
                  <a:srgbClr val="002060"/>
                </a:solidFill>
                <a:latin typeface="Helvetica Neue Thin" charset="0"/>
                <a:ea typeface="Helvetica Neue Thin" charset="0"/>
                <a:cs typeface="Helvetica Neue Thin" charset="0"/>
              </a:rPr>
              <a:t>2017</a:t>
            </a:r>
            <a:endParaRPr lang="en-US" sz="2700" dirty="0">
              <a:solidFill>
                <a:srgbClr val="FF0000"/>
              </a:solidFill>
              <a:latin typeface="Helvetica Neue Thin" charset="0"/>
              <a:ea typeface="Helvetica Neue Thin" charset="0"/>
              <a:cs typeface="Helvetica Neue Thin" charset="0"/>
            </a:endParaRPr>
          </a:p>
        </p:txBody>
      </p:sp>
      <p:sp>
        <p:nvSpPr>
          <p:cNvPr id="16" name="Título 1"/>
          <p:cNvSpPr txBox="1">
            <a:spLocks/>
          </p:cNvSpPr>
          <p:nvPr/>
        </p:nvSpPr>
        <p:spPr>
          <a:xfrm>
            <a:off x="2555802" y="1626026"/>
            <a:ext cx="6292351" cy="1435357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5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indent="-571500">
              <a:buFont typeface="Arial" charset="0"/>
              <a:buChar char="•"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Helvetica Neue Thin" charset="0"/>
                <a:ea typeface="Helvetica Neue Thin" charset="0"/>
                <a:cs typeface="Helvetica Neue Thin" charset="0"/>
              </a:rPr>
              <a:t>New laboratory facilities are finished in the Costa Rica Institute of Technology main campus. </a:t>
            </a:r>
            <a:endParaRPr lang="en-US" dirty="0" smtClean="0">
              <a:solidFill>
                <a:schemeClr val="bg1">
                  <a:lumMod val="50000"/>
                </a:schemeClr>
              </a:solidFill>
              <a:latin typeface="Helvetica Neue Thin" charset="0"/>
              <a:ea typeface="Helvetica Neue Thin" charset="0"/>
              <a:cs typeface="Helvetica Neue Thin" charset="0"/>
            </a:endParaRPr>
          </a:p>
          <a:p>
            <a:pPr marL="571500" indent="-571500">
              <a:buFont typeface="Arial" charset="0"/>
              <a:buChar char="•"/>
            </a:pPr>
            <a:r>
              <a:rPr lang="en-US" sz="4300" dirty="0" smtClean="0">
                <a:solidFill>
                  <a:schemeClr val="bg1">
                    <a:lumMod val="50000"/>
                  </a:schemeClr>
                </a:solidFill>
                <a:latin typeface="Helvetica Neue Thin" charset="0"/>
                <a:ea typeface="Helvetica Neue Thin" charset="0"/>
                <a:cs typeface="Helvetica Neue Thin" charset="0"/>
              </a:rPr>
              <a:t>An external vacuum vessel is proposed to MEDUSA-CR to avoid Eddy currents.</a:t>
            </a:r>
            <a:endParaRPr lang="en-US" sz="4300" dirty="0">
              <a:solidFill>
                <a:schemeClr val="bg1">
                  <a:lumMod val="50000"/>
                </a:schemeClr>
              </a:solidFill>
              <a:latin typeface="Helvetica Neue Thin" charset="0"/>
              <a:ea typeface="Helvetica Neue Thin" charset="0"/>
              <a:cs typeface="Helvetica Neue Thin" charset="0"/>
            </a:endParaRPr>
          </a:p>
          <a:p>
            <a:pPr marL="571500" indent="-571500" algn="ctr">
              <a:buFont typeface="Arial" charset="0"/>
              <a:buChar char="•"/>
            </a:pPr>
            <a:endParaRPr lang="en-US" dirty="0" smtClean="0">
              <a:solidFill>
                <a:srgbClr val="002060"/>
              </a:solidFill>
              <a:latin typeface="Helvetica Neue Thin" charset="0"/>
              <a:ea typeface="Helvetica Neue Thin" charset="0"/>
              <a:cs typeface="Helvetica Neue Thin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5345" y="769120"/>
            <a:ext cx="2463492" cy="2292263"/>
          </a:xfrm>
          <a:prstGeom prst="rect">
            <a:avLst/>
          </a:prstGeom>
        </p:spPr>
      </p:pic>
      <p:sp>
        <p:nvSpPr>
          <p:cNvPr id="15" name="Título 1"/>
          <p:cNvSpPr txBox="1">
            <a:spLocks/>
          </p:cNvSpPr>
          <p:nvPr/>
        </p:nvSpPr>
        <p:spPr>
          <a:xfrm>
            <a:off x="767872" y="3481734"/>
            <a:ext cx="1787930" cy="7680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>
                <a:solidFill>
                  <a:srgbClr val="002060"/>
                </a:solidFill>
                <a:latin typeface="Helvetica Neue Thin" charset="0"/>
                <a:ea typeface="Helvetica Neue Thin" charset="0"/>
                <a:cs typeface="Helvetica Neue Thin" charset="0"/>
              </a:rPr>
              <a:t>2018</a:t>
            </a:r>
            <a:endParaRPr lang="en-US" sz="2700" dirty="0">
              <a:solidFill>
                <a:srgbClr val="FF0000"/>
              </a:solidFill>
              <a:latin typeface="Helvetica Neue Thin" charset="0"/>
              <a:ea typeface="Helvetica Neue Thin" charset="0"/>
              <a:cs typeface="Helvetica Neue Thin" charset="0"/>
            </a:endParaRPr>
          </a:p>
        </p:txBody>
      </p:sp>
      <p:sp>
        <p:nvSpPr>
          <p:cNvPr id="19" name="Título 1"/>
          <p:cNvSpPr txBox="1">
            <a:spLocks/>
          </p:cNvSpPr>
          <p:nvPr/>
        </p:nvSpPr>
        <p:spPr>
          <a:xfrm>
            <a:off x="2555801" y="3680420"/>
            <a:ext cx="6292351" cy="1558152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3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indent="-571500">
              <a:buFont typeface="Arial" charset="0"/>
              <a:buChar char="•"/>
            </a:pPr>
            <a:r>
              <a:rPr lang="en-US" sz="5900" dirty="0" smtClean="0">
                <a:solidFill>
                  <a:schemeClr val="bg1">
                    <a:lumMod val="50000"/>
                  </a:schemeClr>
                </a:solidFill>
                <a:latin typeface="Helvetica Neue Thin" charset="0"/>
                <a:ea typeface="Helvetica Neue Thin" charset="0"/>
                <a:cs typeface="Helvetica Neue Thin" charset="0"/>
              </a:rPr>
              <a:t>Design of a bigger </a:t>
            </a:r>
            <a:r>
              <a:rPr lang="en-US" sz="5900" dirty="0" err="1" smtClean="0">
                <a:solidFill>
                  <a:schemeClr val="bg1">
                    <a:lumMod val="50000"/>
                  </a:schemeClr>
                </a:solidFill>
                <a:latin typeface="Helvetica Neue Thin" charset="0"/>
                <a:ea typeface="Helvetica Neue Thin" charset="0"/>
                <a:cs typeface="Helvetica Neue Thin" charset="0"/>
              </a:rPr>
              <a:t>stellerator</a:t>
            </a:r>
            <a:r>
              <a:rPr lang="en-US" sz="5900" dirty="0" smtClean="0">
                <a:solidFill>
                  <a:schemeClr val="bg1">
                    <a:lumMod val="50000"/>
                  </a:schemeClr>
                </a:solidFill>
                <a:latin typeface="Helvetica Neue Thin" charset="0"/>
                <a:ea typeface="Helvetica Neue Thin" charset="0"/>
                <a:cs typeface="Helvetica Neue Thin" charset="0"/>
              </a:rPr>
              <a:t> (SCR-2) begins. </a:t>
            </a:r>
            <a:endParaRPr lang="en-US" sz="5900" dirty="0" smtClean="0">
              <a:solidFill>
                <a:schemeClr val="bg1">
                  <a:lumMod val="50000"/>
                </a:schemeClr>
              </a:solidFill>
              <a:latin typeface="Helvetica Neue Thin" charset="0"/>
              <a:ea typeface="Helvetica Neue Thin" charset="0"/>
              <a:cs typeface="Helvetica Neue Thin" charset="0"/>
            </a:endParaRPr>
          </a:p>
          <a:p>
            <a:pPr marL="571500" indent="-571500">
              <a:buFont typeface="Arial" charset="0"/>
              <a:buChar char="•"/>
            </a:pPr>
            <a:r>
              <a:rPr lang="en-US" sz="5900" dirty="0" smtClean="0">
                <a:solidFill>
                  <a:schemeClr val="bg1">
                    <a:lumMod val="50000"/>
                  </a:schemeClr>
                </a:solidFill>
                <a:latin typeface="Helvetica Neue Thin" charset="0"/>
                <a:ea typeface="Helvetica Neue Thin" charset="0"/>
                <a:cs typeface="Helvetica Neue Thin" charset="0"/>
              </a:rPr>
              <a:t>The construction of the external vacuum vessel for MEDSUSA-CR is given to a US company.</a:t>
            </a:r>
          </a:p>
          <a:p>
            <a:pPr marL="571500" indent="-571500">
              <a:buFont typeface="Arial" charset="0"/>
              <a:buChar char="•"/>
            </a:pPr>
            <a:r>
              <a:rPr lang="en-US" sz="5900" dirty="0" smtClean="0">
                <a:solidFill>
                  <a:schemeClr val="bg1">
                    <a:lumMod val="50000"/>
                  </a:schemeClr>
                </a:solidFill>
                <a:latin typeface="Helvetica Neue Thin" charset="0"/>
                <a:ea typeface="Helvetica Neue Thin" charset="0"/>
                <a:cs typeface="Helvetica Neue Thin" charset="0"/>
              </a:rPr>
              <a:t>Design the the magnetic diagnostics for MEDUSA-CR is held in collaboration with GOLEM. </a:t>
            </a:r>
            <a:endParaRPr lang="en-US" sz="5900" dirty="0">
              <a:solidFill>
                <a:schemeClr val="bg1">
                  <a:lumMod val="50000"/>
                </a:schemeClr>
              </a:solidFill>
              <a:latin typeface="Helvetica Neue Thin" charset="0"/>
              <a:ea typeface="Helvetica Neue Thin" charset="0"/>
              <a:cs typeface="Helvetica Neue Thin" charset="0"/>
            </a:endParaRPr>
          </a:p>
          <a:p>
            <a:pPr marL="571500" indent="-571500" algn="ctr">
              <a:buFont typeface="Arial" charset="0"/>
              <a:buChar char="•"/>
            </a:pPr>
            <a:endParaRPr lang="en-US" dirty="0" smtClean="0">
              <a:solidFill>
                <a:srgbClr val="002060"/>
              </a:solidFill>
              <a:latin typeface="Helvetica Neue Thin" charset="0"/>
              <a:ea typeface="Helvetica Neue Thin" charset="0"/>
              <a:cs typeface="Helvetica Neue Thin" charset="0"/>
            </a:endParaRP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5345" y="3481734"/>
            <a:ext cx="2460182" cy="1788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722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273050"/>
            <a:ext cx="11430000" cy="5893574"/>
          </a:xfrm>
          <a:prstGeom prst="rect">
            <a:avLst/>
          </a:prstGeom>
        </p:spPr>
      </p:pic>
      <p:sp>
        <p:nvSpPr>
          <p:cNvPr id="5" name="Título 1"/>
          <p:cNvSpPr txBox="1">
            <a:spLocks/>
          </p:cNvSpPr>
          <p:nvPr/>
        </p:nvSpPr>
        <p:spPr>
          <a:xfrm>
            <a:off x="7873682" y="6166624"/>
            <a:ext cx="3937318" cy="6042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000" dirty="0" smtClean="0">
                <a:solidFill>
                  <a:schemeClr val="bg1">
                    <a:lumMod val="65000"/>
                  </a:schemeClr>
                </a:solidFill>
                <a:latin typeface="Helvetica Neue Thin" charset="0"/>
                <a:ea typeface="Helvetica Neue Thin" charset="0"/>
                <a:cs typeface="Helvetica Neue Thin" charset="0"/>
              </a:rPr>
              <a:t>(2016)</a:t>
            </a:r>
            <a:endParaRPr lang="en-US" sz="2000" dirty="0">
              <a:solidFill>
                <a:schemeClr val="bg1">
                  <a:lumMod val="65000"/>
                </a:schemeClr>
              </a:solidFill>
              <a:latin typeface="Helvetica Neue Thin" charset="0"/>
              <a:ea typeface="Helvetica Neue Thin" charset="0"/>
              <a:cs typeface="Helvetica Neue Thi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59570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767873" y="289022"/>
            <a:ext cx="5863748" cy="20546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_tradnl" dirty="0" smtClean="0"/>
              <a:t/>
            </a:r>
            <a:br>
              <a:rPr lang="es-ES_tradnl" dirty="0" smtClean="0"/>
            </a:br>
            <a:r>
              <a:rPr lang="es-ES_tradnl" dirty="0" smtClean="0"/>
              <a:t/>
            </a:r>
            <a:br>
              <a:rPr lang="es-ES_tradnl" dirty="0" smtClean="0"/>
            </a:br>
            <a:endParaRPr lang="en-US" sz="2700" dirty="0">
              <a:solidFill>
                <a:srgbClr val="FF0000"/>
              </a:solidFill>
              <a:latin typeface="Helvetica Neue Thin" charset="0"/>
              <a:ea typeface="Helvetica Neue Thin" charset="0"/>
              <a:cs typeface="Helvetica Neue Thin" charset="0"/>
            </a:endParaRPr>
          </a:p>
        </p:txBody>
      </p:sp>
      <p:sp>
        <p:nvSpPr>
          <p:cNvPr id="9" name="Título 1"/>
          <p:cNvSpPr txBox="1">
            <a:spLocks/>
          </p:cNvSpPr>
          <p:nvPr/>
        </p:nvSpPr>
        <p:spPr>
          <a:xfrm>
            <a:off x="936977" y="772357"/>
            <a:ext cx="10776496" cy="16334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rgbClr val="002060"/>
                </a:solidFill>
                <a:latin typeface="Helvetica Neue Thin" charset="0"/>
                <a:ea typeface="Helvetica Neue Thin" charset="0"/>
                <a:cs typeface="Helvetica Neue Thin" charset="0"/>
              </a:rPr>
              <a:t>Currently there are two machines in the laboratory: The SCR-1 </a:t>
            </a:r>
            <a:r>
              <a:rPr lang="en-US" dirty="0" err="1" smtClean="0">
                <a:solidFill>
                  <a:srgbClr val="002060"/>
                </a:solidFill>
                <a:latin typeface="Helvetica Neue Thin" charset="0"/>
                <a:ea typeface="Helvetica Neue Thin" charset="0"/>
                <a:cs typeface="Helvetica Neue Thin" charset="0"/>
              </a:rPr>
              <a:t>stellarator</a:t>
            </a:r>
            <a:r>
              <a:rPr lang="en-US" dirty="0" smtClean="0">
                <a:solidFill>
                  <a:srgbClr val="002060"/>
                </a:solidFill>
                <a:latin typeface="Helvetica Neue Thin" charset="0"/>
                <a:ea typeface="Helvetica Neue Thin" charset="0"/>
                <a:cs typeface="Helvetica Neue Thin" charset="0"/>
              </a:rPr>
              <a:t> and the MEDUSA-CR spherical </a:t>
            </a:r>
            <a:r>
              <a:rPr lang="en-US" dirty="0" smtClean="0">
                <a:solidFill>
                  <a:srgbClr val="002060"/>
                </a:solidFill>
                <a:latin typeface="Helvetica Neue Thin" charset="0"/>
                <a:ea typeface="Helvetica Neue Thin" charset="0"/>
                <a:cs typeface="Helvetica Neue Thin" charset="0"/>
              </a:rPr>
              <a:t>tokamak</a:t>
            </a:r>
            <a:r>
              <a:rPr lang="en-US" dirty="0" smtClean="0">
                <a:solidFill>
                  <a:srgbClr val="002060"/>
                </a:solidFill>
              </a:rPr>
              <a:t/>
            </a:r>
            <a:br>
              <a:rPr lang="en-US" dirty="0" smtClean="0">
                <a:solidFill>
                  <a:srgbClr val="002060"/>
                </a:solidFill>
              </a:rPr>
            </a:br>
            <a:r>
              <a:rPr lang="en-US" dirty="0" smtClean="0">
                <a:solidFill>
                  <a:srgbClr val="002060"/>
                </a:solidFill>
              </a:rPr>
              <a:t/>
            </a:r>
            <a:br>
              <a:rPr lang="en-US" dirty="0" smtClean="0">
                <a:solidFill>
                  <a:srgbClr val="002060"/>
                </a:solidFill>
              </a:rPr>
            </a:br>
            <a:endParaRPr lang="en-US" sz="2700" dirty="0">
              <a:solidFill>
                <a:srgbClr val="002060"/>
              </a:solidFill>
              <a:latin typeface="Helvetica Neue Thin" charset="0"/>
              <a:ea typeface="Helvetica Neue Thin" charset="0"/>
              <a:cs typeface="Helvetica Neue Thin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8087" y="2049388"/>
            <a:ext cx="4829758" cy="3658702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8955" y="2049388"/>
            <a:ext cx="2744027" cy="3658702"/>
          </a:xfrm>
          <a:prstGeom prst="rect">
            <a:avLst/>
          </a:prstGeom>
        </p:spPr>
      </p:pic>
      <p:sp>
        <p:nvSpPr>
          <p:cNvPr id="8" name="Título 1"/>
          <p:cNvSpPr txBox="1">
            <a:spLocks/>
          </p:cNvSpPr>
          <p:nvPr/>
        </p:nvSpPr>
        <p:spPr>
          <a:xfrm>
            <a:off x="4356566" y="5932349"/>
            <a:ext cx="3937318" cy="6042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000" dirty="0" smtClean="0">
                <a:solidFill>
                  <a:schemeClr val="bg1">
                    <a:lumMod val="65000"/>
                  </a:schemeClr>
                </a:solidFill>
                <a:latin typeface="Helvetica Neue Thin" charset="0"/>
                <a:ea typeface="Helvetica Neue Thin" charset="0"/>
                <a:cs typeface="Helvetica Neue Thin" charset="0"/>
              </a:rPr>
              <a:t>SCR-1 (L) and assembled MEDUSA-CR (R)</a:t>
            </a:r>
            <a:endParaRPr lang="en-US" sz="2000" dirty="0">
              <a:solidFill>
                <a:schemeClr val="bg1">
                  <a:lumMod val="65000"/>
                </a:schemeClr>
              </a:solidFill>
              <a:latin typeface="Helvetica Neue Thin" charset="0"/>
              <a:ea typeface="Helvetica Neue Thin" charset="0"/>
              <a:cs typeface="Helvetica Neue Thi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954999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1243</TotalTime>
  <Words>478</Words>
  <Application>Microsoft Macintosh PowerPoint</Application>
  <PresentationFormat>Panorámica</PresentationFormat>
  <Paragraphs>87</Paragraphs>
  <Slides>13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13</vt:i4>
      </vt:variant>
    </vt:vector>
  </HeadingPairs>
  <TitlesOfParts>
    <vt:vector size="18" baseType="lpstr">
      <vt:lpstr>Calibri</vt:lpstr>
      <vt:lpstr>Calibri Light</vt:lpstr>
      <vt:lpstr>Helvetica Neue Thin</vt:lpstr>
      <vt:lpstr>Arial</vt:lpstr>
      <vt:lpstr>Tema de Office</vt:lpstr>
      <vt:lpstr>Costa Rica Plasma Laboratory for Fusion Energy and Applications  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15.0030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Plasma Laboratory for Fusion Energy and Applications   </dc:title>
  <dc:creator>Juan Monge</dc:creator>
  <cp:lastModifiedBy>Juan Monge</cp:lastModifiedBy>
  <cp:revision>32</cp:revision>
  <dcterms:created xsi:type="dcterms:W3CDTF">2019-01-08T16:14:08Z</dcterms:created>
  <dcterms:modified xsi:type="dcterms:W3CDTF">2019-01-09T19:42:26Z</dcterms:modified>
</cp:coreProperties>
</file>