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8" r:id="rId4"/>
    <p:sldId id="260" r:id="rId5"/>
    <p:sldId id="262" r:id="rId6"/>
    <p:sldId id="275" r:id="rId7"/>
    <p:sldId id="276" r:id="rId8"/>
    <p:sldId id="264" r:id="rId9"/>
    <p:sldId id="263" r:id="rId10"/>
    <p:sldId id="265" r:id="rId11"/>
    <p:sldId id="272" r:id="rId12"/>
    <p:sldId id="267" r:id="rId13"/>
    <p:sldId id="273" r:id="rId14"/>
    <p:sldId id="266" r:id="rId15"/>
    <p:sldId id="268" r:id="rId16"/>
    <p:sldId id="269" r:id="rId17"/>
    <p:sldId id="270" r:id="rId18"/>
    <p:sldId id="274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6549-EE4A-4322-86A5-F4DFE964FDD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9E1D8-5D51-4AC8-9D8B-6270F4AC7C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87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E1D8-5D51-4AC8-9D8B-6270F4AC7C3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61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558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67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44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4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87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814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33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506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398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0041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41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 dirty="0" smtClean="0"/>
              <a:t>SVK FTTF, Mariánska </a:t>
            </a:r>
            <a:r>
              <a:rPr lang="cs-CZ" dirty="0" smtClean="0"/>
              <a:t>201</a:t>
            </a:r>
            <a:r>
              <a:rPr lang="en-US" dirty="0" smtClean="0"/>
              <a:t>9</a:t>
            </a:r>
            <a:endParaRPr lang="en-A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25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4054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12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794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92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2019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251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16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85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55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532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87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SVK FTTF, Mariánska 2019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15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SVK FTTF, Mariánska 2019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12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55" y="253215"/>
            <a:ext cx="9144000" cy="2089125"/>
          </a:xfrm>
        </p:spPr>
        <p:txBody>
          <a:bodyPr/>
          <a:lstStyle/>
          <a:p>
            <a:r>
              <a:rPr lang="cs-CZ" b="1" dirty="0" smtClean="0"/>
              <a:t>P</a:t>
            </a:r>
            <a:r>
              <a:rPr lang="en-US" b="1" dirty="0" err="1" smtClean="0"/>
              <a:t>lasmaLab@CTU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b="1" dirty="0" smtClean="0"/>
              <a:t>– status a vývoj</a:t>
            </a:r>
            <a:endParaRPr lang="en-A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88516"/>
            <a:ext cx="9144000" cy="1655762"/>
          </a:xfrm>
        </p:spPr>
        <p:txBody>
          <a:bodyPr/>
          <a:lstStyle/>
          <a:p>
            <a:r>
              <a:rPr lang="en-US" i="1" dirty="0" smtClean="0"/>
              <a:t>Jana </a:t>
            </a:r>
            <a:r>
              <a:rPr lang="en-US" i="1" dirty="0" err="1" smtClean="0"/>
              <a:t>Brot</a:t>
            </a:r>
            <a:r>
              <a:rPr lang="cs-CZ" i="1" dirty="0" smtClean="0"/>
              <a:t>ánková, Jan Mlynář, Vojtěch Svoboda, Karel Kovařík, Jiří Matějíček, Miroslav Pfeifer, Martin Himmel, Ondřej Ficker</a:t>
            </a:r>
            <a:endParaRPr lang="en-AU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109"/>
            <a:ext cx="12192000" cy="19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ide _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8" y="2900925"/>
            <a:ext cx="3935484" cy="297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</a:t>
            </a:r>
            <a:r>
              <a:rPr lang="en-AU" dirty="0" err="1"/>
              <a:t>Rezonanční</a:t>
            </a:r>
            <a:r>
              <a:rPr lang="en-AU" dirty="0"/>
              <a:t> </a:t>
            </a:r>
            <a:r>
              <a:rPr lang="en-AU" dirty="0" err="1"/>
              <a:t>dutina</a:t>
            </a:r>
            <a:r>
              <a:rPr lang="en-AU" dirty="0"/>
              <a:t> s </a:t>
            </a:r>
            <a:r>
              <a:rPr lang="en-AU" dirty="0" err="1"/>
              <a:t>diagnostikou</a:t>
            </a:r>
            <a:r>
              <a:rPr lang="en-AU" dirty="0"/>
              <a:t> </a:t>
            </a:r>
            <a:r>
              <a:rPr lang="en-AU" dirty="0" err="1"/>
              <a:t>mikrovlnného</a:t>
            </a:r>
            <a:r>
              <a:rPr lang="en-AU" dirty="0"/>
              <a:t> </a:t>
            </a:r>
            <a:r>
              <a:rPr lang="en-AU" dirty="0" err="1"/>
              <a:t>výboje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2019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10</a:t>
            </a:fld>
            <a:endParaRPr lang="en-AU" dirty="0"/>
          </a:p>
        </p:txBody>
      </p:sp>
      <p:pic>
        <p:nvPicPr>
          <p:cNvPr id="8" name="Content Placeholder 7" descr="Plasmalab: Microwave Resonance Cavity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2900926"/>
            <a:ext cx="3585029" cy="297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anteny v mriz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193" y="2900924"/>
            <a:ext cx="4518139" cy="297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58313" y="2095181"/>
            <a:ext cx="2366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Vnitřní mříž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1426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MEP - Stend Langmuirových sond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068" y="1993079"/>
            <a:ext cx="5459437" cy="451890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Studium měření langmuirovými sondami, fyzika sheathu, určení elektronové teploty a hustoty</a:t>
            </a:r>
          </a:p>
          <a:p>
            <a:r>
              <a:rPr lang="cs-CZ" dirty="0" smtClean="0"/>
              <a:t>Zařízení: vakuová nádoba s plazmatem, langmuirovy sondy (single, double, triple), případně jiné (Ball-pen)</a:t>
            </a:r>
          </a:p>
          <a:p>
            <a:r>
              <a:rPr lang="cs-CZ" dirty="0" smtClean="0"/>
              <a:t>Experiment: měření VA charakteristiky sond a určení příslušnách parametrů plazmatu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Basic measurements in edge/SOL of fusion plasma</a:t>
            </a:r>
            <a:endParaRPr lang="en-AU" dirty="0"/>
          </a:p>
        </p:txBody>
      </p:sp>
      <p:pic>
        <p:nvPicPr>
          <p:cNvPr id="6" name="Picture 5" descr="Plasmalab: Langmuir Prob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8" y="2093848"/>
            <a:ext cx="5336161" cy="401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0" y="1799258"/>
            <a:ext cx="5608320" cy="4587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</a:t>
            </a:r>
            <a:r>
              <a:rPr lang="en-AU" dirty="0" smtClean="0"/>
              <a:t>2019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11</a:t>
            </a:fld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0" y="1951658"/>
            <a:ext cx="560832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Společný vakuový systém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67712"/>
            <a:ext cx="5181600" cy="384048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Úlohy:</a:t>
            </a:r>
          </a:p>
          <a:p>
            <a:r>
              <a:rPr lang="cs-CZ" dirty="0" smtClean="0"/>
              <a:t>Lineární magnetická past</a:t>
            </a:r>
          </a:p>
          <a:p>
            <a:r>
              <a:rPr lang="cs-CZ" dirty="0" smtClean="0"/>
              <a:t>Paschenova křivka</a:t>
            </a:r>
          </a:p>
          <a:p>
            <a:r>
              <a:rPr lang="cs-CZ" dirty="0" smtClean="0"/>
              <a:t>Langmuirovy sondy</a:t>
            </a:r>
          </a:p>
          <a:p>
            <a:r>
              <a:rPr lang="cs-CZ" dirty="0" smtClean="0"/>
              <a:t>Rezonanční dutina</a:t>
            </a:r>
          </a:p>
          <a:p>
            <a:endParaRPr lang="cs-CZ" dirty="0" smtClean="0"/>
          </a:p>
          <a:p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2019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2052" name="Picture 4" descr="napoust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7" y="2468708"/>
            <a:ext cx="4829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8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MEP - </a:t>
            </a:r>
            <a:r>
              <a:rPr lang="en-US" dirty="0" err="1" smtClean="0"/>
              <a:t>Stend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 a </a:t>
            </a:r>
            <a:r>
              <a:rPr lang="en-US" dirty="0" err="1" smtClean="0"/>
              <a:t>magnetického</a:t>
            </a:r>
            <a:r>
              <a:rPr lang="en-US" dirty="0" smtClean="0"/>
              <a:t> </a:t>
            </a:r>
            <a:r>
              <a:rPr lang="en-US" dirty="0" err="1" smtClean="0"/>
              <a:t>měření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59737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Studium magnetického pole, výpočet magnetického pole kolem „sloupce plazmatu“</a:t>
            </a:r>
          </a:p>
          <a:p>
            <a:r>
              <a:rPr lang="cs-CZ" dirty="0" smtClean="0"/>
              <a:t>Zařízení: centrální vodič, set (8</a:t>
            </a:r>
            <a:r>
              <a:rPr lang="en-AU" dirty="0" smtClean="0"/>
              <a:t>+</a:t>
            </a:r>
            <a:r>
              <a:rPr lang="cs-CZ" dirty="0" smtClean="0"/>
              <a:t>1) cívek</a:t>
            </a:r>
          </a:p>
          <a:p>
            <a:r>
              <a:rPr lang="cs-CZ" dirty="0" smtClean="0"/>
              <a:t>Experiment: určení </a:t>
            </a:r>
            <a:r>
              <a:rPr lang="cs-CZ" smtClean="0"/>
              <a:t>proudu v proudovém </a:t>
            </a:r>
            <a:r>
              <a:rPr lang="cs-CZ" dirty="0" smtClean="0"/>
              <a:t>vodiči</a:t>
            </a:r>
            <a:r>
              <a:rPr lang="en-AU" dirty="0" smtClean="0"/>
              <a:t>;</a:t>
            </a:r>
            <a:r>
              <a:rPr lang="cs-CZ" dirty="0" smtClean="0"/>
              <a:t> určení posunutí proudového vodiče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Standard diagnostic for measurement of current or magnetic </a:t>
            </a:r>
            <a:r>
              <a:rPr lang="en-US" dirty="0" smtClean="0"/>
              <a:t>field</a:t>
            </a:r>
            <a:r>
              <a:rPr lang="cs-CZ" dirty="0" smtClean="0"/>
              <a:t>, feed back</a:t>
            </a:r>
            <a:endParaRPr lang="en-AU" dirty="0"/>
          </a:p>
        </p:txBody>
      </p:sp>
      <p:pic>
        <p:nvPicPr>
          <p:cNvPr id="5" name="Picture 4" descr="Plasmalab: Magnetic Diagnost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4" y="1977041"/>
            <a:ext cx="5731510" cy="43167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</a:t>
            </a:r>
            <a:r>
              <a:rPr lang="en-AU" dirty="0" smtClean="0"/>
              <a:t>2019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39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MEP - Mikrovlnný stend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6493"/>
            <a:ext cx="5181600" cy="3886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11769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Princip interferometrie, propagace mikrovln, </a:t>
            </a:r>
            <a:r>
              <a:rPr lang="cs-CZ" dirty="0" smtClean="0"/>
              <a:t>nastaven</a:t>
            </a:r>
            <a:r>
              <a:rPr lang="cs-CZ" dirty="0"/>
              <a:t>í</a:t>
            </a:r>
            <a:r>
              <a:rPr lang="cs-CZ" dirty="0" smtClean="0"/>
              <a:t> </a:t>
            </a:r>
            <a:r>
              <a:rPr lang="cs-CZ" dirty="0" smtClean="0"/>
              <a:t>mikrovlnné aparatury</a:t>
            </a:r>
          </a:p>
          <a:p>
            <a:r>
              <a:rPr lang="cs-CZ" dirty="0" smtClean="0"/>
              <a:t>Zařízení: mikrovlnný interferometr s RF konverzí a fázovým detektorem</a:t>
            </a:r>
          </a:p>
          <a:p>
            <a:r>
              <a:rPr lang="cs-CZ" dirty="0" smtClean="0"/>
              <a:t>Experiment: Určit index lomu vzorku (sklo)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Interferometers are key diagnostics for plasma density measurements</a:t>
            </a:r>
            <a:endParaRPr lang="en-AU" dirty="0"/>
          </a:p>
        </p:txBody>
      </p:sp>
      <p:pic>
        <p:nvPicPr>
          <p:cNvPr id="6" name="Picture 5" descr="Plasmalab: Interferomete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" y="1981556"/>
            <a:ext cx="5731510" cy="4274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80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 - Spektroskopická lavice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20697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Demonstrace laserových metod k měření teploty a hustoty plazmatu</a:t>
            </a:r>
          </a:p>
          <a:p>
            <a:r>
              <a:rPr lang="cs-CZ" dirty="0" smtClean="0"/>
              <a:t>Zařízení: single mode diodový laser, absorpční/fluorescenční komora s parami Rb</a:t>
            </a:r>
            <a:endParaRPr lang="en-US" dirty="0" smtClean="0"/>
          </a:p>
          <a:p>
            <a:r>
              <a:rPr lang="en-US" dirty="0" smtClean="0"/>
              <a:t>Experiment: </a:t>
            </a:r>
            <a:r>
              <a:rPr lang="cs-CZ" dirty="0" smtClean="0"/>
              <a:t>měření Dopplerova posunu spektra (termální rozšíření čáry, hlavní laser jedním směrem)</a:t>
            </a:r>
            <a:r>
              <a:rPr lang="en-AU" dirty="0" smtClean="0"/>
              <a:t>;</a:t>
            </a:r>
            <a:r>
              <a:rPr lang="cs-CZ" dirty="0" smtClean="0"/>
              <a:t> měření izotopů Rb (s vedlejším laserem v protisměru)</a:t>
            </a:r>
            <a:r>
              <a:rPr lang="en-AU" dirty="0" smtClean="0"/>
              <a:t>;</a:t>
            </a:r>
            <a:r>
              <a:rPr lang="cs-CZ" dirty="0" smtClean="0"/>
              <a:t> fluorescenční spektrum (kolmo)</a:t>
            </a:r>
            <a:endParaRPr lang="en-US" dirty="0" smtClean="0"/>
          </a:p>
          <a:p>
            <a:r>
              <a:rPr lang="en-US" dirty="0" smtClean="0"/>
              <a:t>Fusion relevance:</a:t>
            </a:r>
            <a:r>
              <a:rPr lang="cs-CZ" dirty="0" smtClean="0"/>
              <a:t> </a:t>
            </a:r>
            <a:r>
              <a:rPr lang="en-US" dirty="0"/>
              <a:t>Advanced techniques for density and temperature measurements in plasmas, like LIF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15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87" y="2020697"/>
            <a:ext cx="5453058" cy="40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 - Generátor sonoluminiscence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7273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Demonstrace sonoluminiscence</a:t>
            </a:r>
          </a:p>
          <a:p>
            <a:r>
              <a:rPr lang="cs-CZ" dirty="0" smtClean="0"/>
              <a:t>Zařízení: skleněná trubice s kapalinou (voda)</a:t>
            </a:r>
          </a:p>
          <a:p>
            <a:r>
              <a:rPr lang="cs-CZ" dirty="0" smtClean="0"/>
              <a:t>Experiment: ve vodě budí zvuk stojaté vlnění (2 kmitny), které způsobuje kavitaci (vznik vakuových bublinek a jejich implozi), teplota v bublinkách je cca 10e5 K (10 eV)</a:t>
            </a:r>
          </a:p>
          <a:p>
            <a:r>
              <a:rPr lang="cs-CZ" dirty="0" smtClean="0"/>
              <a:t>Fusion relevance: optická měření vysoké teploty (</a:t>
            </a:r>
            <a:r>
              <a:rPr lang="en-AU" dirty="0" smtClean="0"/>
              <a:t>?), bubble fusion</a:t>
            </a:r>
            <a:endParaRPr lang="en-AU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057273"/>
            <a:ext cx="4227255" cy="424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9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 </a:t>
            </a:r>
            <a:r>
              <a:rPr lang="cs-CZ" dirty="0" smtClean="0"/>
              <a:t>– Mikroskop 3D</a:t>
            </a:r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Digitální </a:t>
            </a:r>
            <a:r>
              <a:rPr lang="cs-CZ" dirty="0"/>
              <a:t>počítačem řízený optický 3D </a:t>
            </a:r>
            <a:r>
              <a:rPr lang="cs-CZ" dirty="0" smtClean="0"/>
              <a:t>mikroskop</a:t>
            </a:r>
          </a:p>
          <a:p>
            <a:r>
              <a:rPr lang="cs-CZ" dirty="0" smtClean="0"/>
              <a:t>Studium důlsedků </a:t>
            </a:r>
            <a:r>
              <a:rPr lang="cs-CZ" dirty="0"/>
              <a:t>interakce materiálu s </a:t>
            </a:r>
            <a:r>
              <a:rPr lang="cs-CZ" dirty="0" smtClean="0"/>
              <a:t>plazmatem</a:t>
            </a:r>
          </a:p>
          <a:p>
            <a:pPr lvl="1"/>
            <a:r>
              <a:rPr lang="cs-CZ" dirty="0" smtClean="0"/>
              <a:t>z </a:t>
            </a:r>
            <a:r>
              <a:rPr lang="cs-CZ" dirty="0"/>
              <a:t>našich i zahraničních fúzních či laserových </a:t>
            </a:r>
            <a:r>
              <a:rPr lang="cs-CZ" dirty="0" smtClean="0"/>
              <a:t>experimentů</a:t>
            </a:r>
          </a:p>
          <a:p>
            <a:pPr lvl="1"/>
            <a:r>
              <a:rPr lang="cs-CZ" dirty="0" smtClean="0"/>
              <a:t>včetně </a:t>
            </a:r>
            <a:r>
              <a:rPr lang="cs-CZ" dirty="0"/>
              <a:t>využití k samostatné doktorské disertační práci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SVK FTTF, Mariánska 2019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4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27223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Projekty Joint Degree </a:t>
            </a:r>
            <a:r>
              <a:rPr lang="en-AU" dirty="0" smtClean="0"/>
              <a:t>&amp; </a:t>
            </a:r>
            <a:r>
              <a:rPr lang="en-AU" dirty="0" err="1" smtClean="0"/>
              <a:t>PlasmaLab</a:t>
            </a:r>
            <a:r>
              <a:rPr lang="cs-CZ" dirty="0"/>
              <a:t> </a:t>
            </a:r>
            <a:r>
              <a:rPr lang="en-AU" dirty="0" smtClean="0"/>
              <a:t>- r</a:t>
            </a:r>
            <a:r>
              <a:rPr lang="cs-CZ" dirty="0" smtClean="0"/>
              <a:t>ealizace v letech</a:t>
            </a:r>
            <a:r>
              <a:rPr lang="en-AU" dirty="0" smtClean="0"/>
              <a:t> </a:t>
            </a:r>
            <a:r>
              <a:rPr lang="cs-CZ" dirty="0" smtClean="0"/>
              <a:t>2017 </a:t>
            </a:r>
            <a:r>
              <a:rPr lang="en-AU" dirty="0" smtClean="0"/>
              <a:t>– 2022</a:t>
            </a:r>
            <a:endParaRPr lang="cs-CZ" dirty="0" smtClean="0"/>
          </a:p>
          <a:p>
            <a:r>
              <a:rPr lang="cs-CZ" dirty="0"/>
              <a:t>Co se </a:t>
            </a:r>
            <a:r>
              <a:rPr lang="cs-CZ" dirty="0" smtClean="0"/>
              <a:t>udělalo</a:t>
            </a:r>
          </a:p>
          <a:p>
            <a:pPr lvl="1"/>
            <a:r>
              <a:rPr lang="cs-CZ" dirty="0"/>
              <a:t>Nábytek </a:t>
            </a:r>
            <a:r>
              <a:rPr lang="en-AU" dirty="0"/>
              <a:t>– </a:t>
            </a:r>
            <a:r>
              <a:rPr lang="cs-CZ" dirty="0"/>
              <a:t>vybavení učebny a </a:t>
            </a:r>
            <a:r>
              <a:rPr lang="cs-CZ" dirty="0" smtClean="0"/>
              <a:t>zázemí, probíhá</a:t>
            </a:r>
            <a:endParaRPr lang="cs-CZ" dirty="0"/>
          </a:p>
          <a:p>
            <a:pPr lvl="1"/>
            <a:r>
              <a:rPr lang="cs-CZ" dirty="0"/>
              <a:t>Vakuový hledač netěsností</a:t>
            </a:r>
          </a:p>
          <a:p>
            <a:pPr lvl="1"/>
            <a:r>
              <a:rPr lang="cs-CZ" dirty="0"/>
              <a:t>VF </a:t>
            </a:r>
            <a:r>
              <a:rPr lang="cs-CZ" dirty="0" smtClean="0"/>
              <a:t>generátor</a:t>
            </a:r>
          </a:p>
          <a:p>
            <a:pPr lvl="1"/>
            <a:r>
              <a:rPr lang="cs-CZ" dirty="0" smtClean="0"/>
              <a:t>Výběrové řízení na Pracoviště 1 a Pracoviště </a:t>
            </a:r>
            <a:r>
              <a:rPr lang="cs-CZ" dirty="0" smtClean="0"/>
              <a:t>2 – Plazma a Elektrická a magnetická pole</a:t>
            </a:r>
            <a:endParaRPr lang="cs-CZ" dirty="0" smtClean="0"/>
          </a:p>
          <a:p>
            <a:pPr lvl="1"/>
            <a:r>
              <a:rPr lang="cs-CZ" dirty="0" smtClean="0"/>
              <a:t>Finální fáze výběrového řízení na Pracoviště 3 - </a:t>
            </a:r>
            <a:r>
              <a:rPr lang="cs-CZ" dirty="0" smtClean="0"/>
              <a:t>Optika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  <a:p>
            <a:pPr lvl="1"/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Z</a:t>
            </a:r>
            <a:r>
              <a:rPr lang="cs-CZ" dirty="0" smtClean="0"/>
              <a:t>ávěr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2019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3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smtClean="0"/>
              <a:t>Úvod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Joint degree fúze </a:t>
            </a:r>
          </a:p>
          <a:p>
            <a:r>
              <a:rPr lang="pl-PL" dirty="0" smtClean="0"/>
              <a:t>Plný název: Mezinárodní doktorský program vysokoteplotního plazmatu a jaderné fúze </a:t>
            </a:r>
          </a:p>
          <a:p>
            <a:r>
              <a:rPr lang="pl-PL" dirty="0" smtClean="0"/>
              <a:t>Cíl projektu: Akreditace joint degree s Univerzitou v Gentu </a:t>
            </a:r>
          </a:p>
          <a:p>
            <a:pPr marL="0" indent="0">
              <a:buNone/>
            </a:pPr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PlasmaLab@CTU</a:t>
            </a:r>
            <a:r>
              <a:rPr lang="pl-PL" dirty="0" smtClean="0"/>
              <a:t> </a:t>
            </a:r>
          </a:p>
          <a:p>
            <a:r>
              <a:rPr lang="pl-PL" dirty="0" smtClean="0"/>
              <a:t>Plný název: Laboratoř horkého plazmatu a fúzní techniky </a:t>
            </a:r>
          </a:p>
          <a:p>
            <a:r>
              <a:rPr lang="pl-PL" dirty="0" smtClean="0"/>
              <a:t>Cíl projektu: Vybudovat vzdělávací laboratoř v oboru fyziky horkého plazmatu a techniky fúze v kombinaci s rozvojem tokamaku GOLEM</a:t>
            </a:r>
          </a:p>
          <a:p>
            <a:endParaRPr lang="pl-PL" dirty="0"/>
          </a:p>
          <a:p>
            <a:r>
              <a:rPr lang="pl-PL" dirty="0" smtClean="0"/>
              <a:t>Oba projekty mají podporu od října 2017 do září 2022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dirty="0" smtClean="0"/>
              <a:t>SVK FTTF, Mariánska </a:t>
            </a:r>
            <a:r>
              <a:rPr lang="cs-CZ" dirty="0" smtClean="0"/>
              <a:t>201</a:t>
            </a:r>
            <a:r>
              <a:rPr lang="en-US" dirty="0" smtClean="0"/>
              <a:t>9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98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 err="1" smtClean="0"/>
              <a:t>Laboratoř</a:t>
            </a:r>
            <a:r>
              <a:rPr lang="en-AU" dirty="0" smtClean="0"/>
              <a:t> </a:t>
            </a:r>
            <a:r>
              <a:rPr lang="en-AU" dirty="0" err="1" smtClean="0"/>
              <a:t>horkého</a:t>
            </a:r>
            <a:r>
              <a:rPr lang="en-AU" dirty="0" smtClean="0"/>
              <a:t> </a:t>
            </a:r>
            <a:r>
              <a:rPr lang="en-AU" dirty="0" err="1" smtClean="0"/>
              <a:t>plazmatu</a:t>
            </a:r>
            <a:r>
              <a:rPr lang="en-AU" dirty="0" smtClean="0"/>
              <a:t> </a:t>
            </a:r>
            <a:r>
              <a:rPr lang="en-AU" dirty="0" err="1" smtClean="0"/>
              <a:t>PlasmaLab@CTU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err="1" smtClean="0"/>
              <a:t>Zajištění</a:t>
            </a:r>
            <a:r>
              <a:rPr lang="en-AU" dirty="0" smtClean="0"/>
              <a:t> </a:t>
            </a:r>
            <a:r>
              <a:rPr lang="en-AU" dirty="0" err="1" smtClean="0"/>
              <a:t>přístrojového</a:t>
            </a:r>
            <a:r>
              <a:rPr lang="en-AU" dirty="0" smtClean="0"/>
              <a:t> a </a:t>
            </a:r>
            <a:r>
              <a:rPr lang="en-AU" dirty="0" err="1" smtClean="0"/>
              <a:t>laboratorního</a:t>
            </a:r>
            <a:r>
              <a:rPr lang="en-AU" dirty="0" smtClean="0"/>
              <a:t> </a:t>
            </a:r>
            <a:r>
              <a:rPr lang="en-AU" dirty="0" err="1" smtClean="0"/>
              <a:t>vybavení</a:t>
            </a:r>
            <a:r>
              <a:rPr lang="en-AU" dirty="0" smtClean="0"/>
              <a:t> pro </a:t>
            </a:r>
            <a:r>
              <a:rPr lang="en-AU" dirty="0" err="1" smtClean="0"/>
              <a:t>výzkumně</a:t>
            </a:r>
            <a:r>
              <a:rPr lang="en-AU" dirty="0" smtClean="0"/>
              <a:t> </a:t>
            </a:r>
            <a:r>
              <a:rPr lang="en-AU" dirty="0" err="1" smtClean="0"/>
              <a:t>zaměřené</a:t>
            </a:r>
            <a:r>
              <a:rPr lang="en-AU" dirty="0" smtClean="0"/>
              <a:t> </a:t>
            </a:r>
            <a:r>
              <a:rPr lang="en-AU" dirty="0" err="1" smtClean="0"/>
              <a:t>studijní</a:t>
            </a:r>
            <a:r>
              <a:rPr lang="en-AU" dirty="0" smtClean="0"/>
              <a:t> </a:t>
            </a:r>
            <a:r>
              <a:rPr lang="en-AU" dirty="0" err="1" smtClean="0"/>
              <a:t>programy</a:t>
            </a:r>
            <a:endParaRPr lang="cs-CZ" dirty="0"/>
          </a:p>
          <a:p>
            <a:r>
              <a:rPr lang="en-AU" dirty="0" err="1" smtClean="0"/>
              <a:t>Zajištění</a:t>
            </a:r>
            <a:r>
              <a:rPr lang="en-AU" dirty="0" smtClean="0"/>
              <a:t> </a:t>
            </a:r>
            <a:r>
              <a:rPr lang="en-AU" dirty="0" err="1" smtClean="0"/>
              <a:t>dodatečného</a:t>
            </a:r>
            <a:r>
              <a:rPr lang="en-AU" dirty="0" smtClean="0"/>
              <a:t> </a:t>
            </a:r>
            <a:r>
              <a:rPr lang="en-AU" dirty="0" err="1" smtClean="0"/>
              <a:t>podpůrného</a:t>
            </a:r>
            <a:r>
              <a:rPr lang="en-AU" dirty="0" smtClean="0"/>
              <a:t> </a:t>
            </a:r>
            <a:r>
              <a:rPr lang="en-AU" dirty="0" err="1" smtClean="0"/>
              <a:t>vybavení</a:t>
            </a:r>
            <a:r>
              <a:rPr lang="en-AU" dirty="0" smtClean="0"/>
              <a:t> </a:t>
            </a:r>
            <a:r>
              <a:rPr lang="en-AU" dirty="0" err="1" smtClean="0"/>
              <a:t>nezbytného</a:t>
            </a:r>
            <a:r>
              <a:rPr lang="en-AU" dirty="0" smtClean="0"/>
              <a:t> pro </a:t>
            </a:r>
            <a:r>
              <a:rPr lang="en-AU" dirty="0" err="1" smtClean="0"/>
              <a:t>kvalitu</a:t>
            </a:r>
            <a:r>
              <a:rPr lang="en-AU" dirty="0" smtClean="0"/>
              <a:t> </a:t>
            </a:r>
            <a:r>
              <a:rPr lang="en-AU" dirty="0" err="1" smtClean="0"/>
              <a:t>výzkumně</a:t>
            </a:r>
            <a:r>
              <a:rPr lang="en-AU" dirty="0" smtClean="0"/>
              <a:t> </a:t>
            </a:r>
            <a:r>
              <a:rPr lang="en-AU" dirty="0" err="1" smtClean="0"/>
              <a:t>zaměřených</a:t>
            </a:r>
            <a:r>
              <a:rPr lang="en-AU" dirty="0" smtClean="0"/>
              <a:t> </a:t>
            </a:r>
            <a:r>
              <a:rPr lang="en-AU" dirty="0" err="1" smtClean="0"/>
              <a:t>programů</a:t>
            </a:r>
            <a:r>
              <a:rPr lang="en-AU" dirty="0" smtClean="0"/>
              <a:t> </a:t>
            </a:r>
            <a:r>
              <a:rPr lang="en-AU" dirty="0" err="1" smtClean="0"/>
              <a:t>včetně</a:t>
            </a:r>
            <a:r>
              <a:rPr lang="en-AU" dirty="0" smtClean="0"/>
              <a:t> </a:t>
            </a:r>
            <a:r>
              <a:rPr lang="en-AU" dirty="0" err="1" smtClean="0"/>
              <a:t>informační</a:t>
            </a:r>
            <a:r>
              <a:rPr lang="en-AU" dirty="0" smtClean="0"/>
              <a:t> </a:t>
            </a:r>
            <a:r>
              <a:rPr lang="en-AU" dirty="0" err="1" smtClean="0"/>
              <a:t>infrastruktury</a:t>
            </a:r>
            <a:endParaRPr lang="en-AU" dirty="0" smtClean="0"/>
          </a:p>
          <a:p>
            <a:r>
              <a:rPr lang="en-AU" dirty="0" err="1" smtClean="0"/>
              <a:t>Existuj</a:t>
            </a:r>
            <a:r>
              <a:rPr lang="cs-CZ" dirty="0" smtClean="0"/>
              <a:t>ící PlasmaLaby: Eindhoven</a:t>
            </a:r>
            <a:r>
              <a:rPr lang="en-AU" dirty="0" smtClean="0"/>
              <a:t> (TU)</a:t>
            </a:r>
            <a:r>
              <a:rPr lang="cs-CZ" dirty="0" smtClean="0"/>
              <a:t>,</a:t>
            </a:r>
            <a:r>
              <a:rPr lang="en-AU" dirty="0" smtClean="0"/>
              <a:t> Madison (Wisconsin University)</a:t>
            </a:r>
            <a:r>
              <a:rPr lang="cs-CZ" dirty="0" smtClean="0"/>
              <a:t> Lisabon</a:t>
            </a:r>
            <a:r>
              <a:rPr lang="en-AU" dirty="0" smtClean="0"/>
              <a:t> (IST), Gent (Gent University)</a:t>
            </a:r>
            <a:endParaRPr lang="cs-CZ" dirty="0" smtClean="0"/>
          </a:p>
          <a:p>
            <a:r>
              <a:rPr lang="cs-CZ" dirty="0" smtClean="0"/>
              <a:t>Pracoviště nové laboratoře: </a:t>
            </a:r>
          </a:p>
          <a:p>
            <a:pPr lvl="1"/>
            <a:r>
              <a:rPr lang="cs-CZ" dirty="0" smtClean="0"/>
              <a:t>PLA – Plazma</a:t>
            </a:r>
          </a:p>
          <a:p>
            <a:pPr lvl="1"/>
            <a:r>
              <a:rPr lang="cs-CZ" dirty="0" smtClean="0"/>
              <a:t>MEP – Magnetická a elektrická pole</a:t>
            </a:r>
          </a:p>
          <a:p>
            <a:pPr lvl="1"/>
            <a:r>
              <a:rPr lang="cs-CZ" dirty="0" smtClean="0"/>
              <a:t>OPT – Optika</a:t>
            </a:r>
          </a:p>
          <a:p>
            <a:pPr lvl="1"/>
            <a:r>
              <a:rPr lang="cs-CZ" dirty="0" smtClean="0"/>
              <a:t>GOL – Golem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dirty="0" smtClean="0"/>
              <a:t>SVK FTTF, Mariánska </a:t>
            </a:r>
            <a:r>
              <a:rPr lang="cs-CZ" dirty="0" smtClean="0"/>
              <a:t>201</a:t>
            </a:r>
            <a:r>
              <a:rPr lang="en-AU" dirty="0" smtClean="0"/>
              <a:t>9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4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smtClean="0"/>
              <a:t>Úlohy nové laboratoře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AU" b="1" dirty="0" err="1"/>
              <a:t>Pracoviště</a:t>
            </a:r>
            <a:r>
              <a:rPr lang="en-AU" b="1" dirty="0"/>
              <a:t> 1 – </a:t>
            </a:r>
            <a:r>
              <a:rPr lang="en-AU" b="1" dirty="0" err="1"/>
              <a:t>Plazma</a:t>
            </a:r>
            <a:endParaRPr lang="en-AU" dirty="0"/>
          </a:p>
          <a:p>
            <a:pPr lvl="1"/>
            <a:r>
              <a:rPr lang="en-AU" dirty="0" err="1"/>
              <a:t>Plazmový</a:t>
            </a:r>
            <a:r>
              <a:rPr lang="en-AU" dirty="0"/>
              <a:t> </a:t>
            </a:r>
            <a:r>
              <a:rPr lang="en-AU" dirty="0" err="1"/>
              <a:t>stend</a:t>
            </a:r>
            <a:r>
              <a:rPr lang="en-AU" dirty="0"/>
              <a:t> - </a:t>
            </a:r>
            <a:r>
              <a:rPr lang="en-AU" dirty="0" err="1"/>
              <a:t>lineární</a:t>
            </a:r>
            <a:r>
              <a:rPr lang="en-AU" dirty="0"/>
              <a:t> </a:t>
            </a:r>
            <a:r>
              <a:rPr lang="en-AU" dirty="0" err="1"/>
              <a:t>magnetická</a:t>
            </a:r>
            <a:r>
              <a:rPr lang="en-AU" dirty="0"/>
              <a:t> past (</a:t>
            </a:r>
            <a:r>
              <a:rPr lang="en-AU" dirty="0" err="1"/>
              <a:t>plazmové</a:t>
            </a:r>
            <a:r>
              <a:rPr lang="en-AU" dirty="0"/>
              <a:t> </a:t>
            </a:r>
            <a:r>
              <a:rPr lang="en-AU" dirty="0" err="1"/>
              <a:t>vlny</a:t>
            </a:r>
            <a:r>
              <a:rPr lang="en-AU" dirty="0"/>
              <a:t>)</a:t>
            </a:r>
          </a:p>
          <a:p>
            <a:pPr lvl="1"/>
            <a:r>
              <a:rPr lang="en-AU" dirty="0" err="1"/>
              <a:t>Měření</a:t>
            </a:r>
            <a:r>
              <a:rPr lang="en-AU" dirty="0"/>
              <a:t> </a:t>
            </a:r>
            <a:r>
              <a:rPr lang="en-AU" dirty="0" err="1"/>
              <a:t>Paschenovy</a:t>
            </a:r>
            <a:r>
              <a:rPr lang="en-AU" dirty="0"/>
              <a:t> </a:t>
            </a:r>
            <a:r>
              <a:rPr lang="en-AU" dirty="0" err="1"/>
              <a:t>křivky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Vakuová</a:t>
            </a:r>
            <a:r>
              <a:rPr lang="en-AU" dirty="0"/>
              <a:t> </a:t>
            </a:r>
            <a:r>
              <a:rPr lang="en-AU" dirty="0" err="1"/>
              <a:t>nádoba</a:t>
            </a:r>
            <a:r>
              <a:rPr lang="en-AU" dirty="0"/>
              <a:t> a set </a:t>
            </a:r>
            <a:r>
              <a:rPr lang="en-AU" dirty="0" err="1"/>
              <a:t>výbojových</a:t>
            </a:r>
            <a:r>
              <a:rPr lang="en-AU" dirty="0"/>
              <a:t> </a:t>
            </a:r>
            <a:r>
              <a:rPr lang="en-AU" dirty="0" err="1"/>
              <a:t>trubic</a:t>
            </a:r>
            <a:r>
              <a:rPr lang="en-AU" dirty="0"/>
              <a:t> se </a:t>
            </a:r>
            <a:r>
              <a:rPr lang="en-AU" dirty="0" err="1"/>
              <a:t>zdroji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Rezonanční</a:t>
            </a:r>
            <a:r>
              <a:rPr lang="en-AU" dirty="0"/>
              <a:t> </a:t>
            </a:r>
            <a:r>
              <a:rPr lang="en-AU" dirty="0" err="1"/>
              <a:t>dutina</a:t>
            </a:r>
            <a:r>
              <a:rPr lang="en-AU" dirty="0"/>
              <a:t> s </a:t>
            </a:r>
            <a:r>
              <a:rPr lang="en-AU" dirty="0" err="1"/>
              <a:t>diagnostikou</a:t>
            </a:r>
            <a:r>
              <a:rPr lang="en-AU" dirty="0"/>
              <a:t> </a:t>
            </a:r>
            <a:r>
              <a:rPr lang="en-AU" dirty="0" err="1"/>
              <a:t>mikrovlnného</a:t>
            </a:r>
            <a:r>
              <a:rPr lang="en-AU" dirty="0"/>
              <a:t> </a:t>
            </a:r>
            <a:r>
              <a:rPr lang="en-AU" dirty="0" err="1"/>
              <a:t>výboje</a:t>
            </a:r>
            <a:r>
              <a:rPr lang="en-AU" dirty="0"/>
              <a:t> </a:t>
            </a:r>
          </a:p>
          <a:p>
            <a:pPr lvl="0"/>
            <a:r>
              <a:rPr lang="en-AU" b="1" dirty="0" err="1"/>
              <a:t>Pracoviště</a:t>
            </a:r>
            <a:r>
              <a:rPr lang="en-AU" b="1" dirty="0"/>
              <a:t> 2 – </a:t>
            </a:r>
            <a:r>
              <a:rPr lang="en-AU" b="1" dirty="0" err="1"/>
              <a:t>Magnetická</a:t>
            </a:r>
            <a:r>
              <a:rPr lang="en-AU" b="1" dirty="0"/>
              <a:t> a </a:t>
            </a:r>
            <a:r>
              <a:rPr lang="en-AU" b="1" dirty="0" err="1"/>
              <a:t>elektrická</a:t>
            </a:r>
            <a:r>
              <a:rPr lang="en-AU" b="1" dirty="0"/>
              <a:t> pole</a:t>
            </a:r>
            <a:endParaRPr lang="en-AU" dirty="0"/>
          </a:p>
          <a:p>
            <a:pPr lvl="1"/>
            <a:r>
              <a:rPr lang="en-AU" dirty="0" err="1"/>
              <a:t>Stend</a:t>
            </a:r>
            <a:r>
              <a:rPr lang="en-AU" dirty="0"/>
              <a:t> </a:t>
            </a:r>
            <a:r>
              <a:rPr lang="en-AU" dirty="0" err="1"/>
              <a:t>magnetického</a:t>
            </a:r>
            <a:r>
              <a:rPr lang="en-AU" dirty="0"/>
              <a:t> pole a </a:t>
            </a:r>
            <a:r>
              <a:rPr lang="en-AU" dirty="0" err="1"/>
              <a:t>magnetického</a:t>
            </a:r>
            <a:r>
              <a:rPr lang="en-AU" dirty="0"/>
              <a:t> </a:t>
            </a:r>
            <a:r>
              <a:rPr lang="en-AU" dirty="0" err="1"/>
              <a:t>měření</a:t>
            </a:r>
            <a:endParaRPr lang="en-AU" dirty="0"/>
          </a:p>
          <a:p>
            <a:pPr lvl="1"/>
            <a:r>
              <a:rPr lang="en-AU" dirty="0" err="1"/>
              <a:t>Stend</a:t>
            </a:r>
            <a:r>
              <a:rPr lang="en-AU" dirty="0"/>
              <a:t> </a:t>
            </a:r>
            <a:r>
              <a:rPr lang="en-AU" dirty="0" err="1"/>
              <a:t>Langmuirových</a:t>
            </a:r>
            <a:r>
              <a:rPr lang="en-AU" dirty="0"/>
              <a:t> </a:t>
            </a:r>
            <a:r>
              <a:rPr lang="en-AU" dirty="0" err="1"/>
              <a:t>sond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Mikrovlnný</a:t>
            </a:r>
            <a:r>
              <a:rPr lang="en-AU" dirty="0"/>
              <a:t> </a:t>
            </a:r>
            <a:r>
              <a:rPr lang="en-AU" dirty="0" err="1"/>
              <a:t>stend</a:t>
            </a:r>
            <a:r>
              <a:rPr lang="en-AU" dirty="0"/>
              <a:t> </a:t>
            </a:r>
          </a:p>
          <a:p>
            <a:pPr lvl="0"/>
            <a:r>
              <a:rPr lang="en-AU" b="1" dirty="0" err="1"/>
              <a:t>Pracoviště</a:t>
            </a:r>
            <a:r>
              <a:rPr lang="en-AU" b="1" dirty="0"/>
              <a:t> 3 – </a:t>
            </a:r>
            <a:r>
              <a:rPr lang="en-AU" b="1" dirty="0" err="1"/>
              <a:t>Optika</a:t>
            </a:r>
            <a:endParaRPr lang="en-AU" dirty="0"/>
          </a:p>
          <a:p>
            <a:pPr lvl="1"/>
            <a:r>
              <a:rPr lang="en-AU" dirty="0" err="1"/>
              <a:t>Spektroskopická</a:t>
            </a:r>
            <a:r>
              <a:rPr lang="en-AU" dirty="0"/>
              <a:t> </a:t>
            </a:r>
            <a:r>
              <a:rPr lang="en-AU" dirty="0" err="1"/>
              <a:t>lavice</a:t>
            </a:r>
            <a:r>
              <a:rPr lang="en-AU" dirty="0"/>
              <a:t> </a:t>
            </a:r>
          </a:p>
          <a:p>
            <a:pPr lvl="1"/>
            <a:r>
              <a:rPr lang="en-AU" dirty="0" err="1"/>
              <a:t>Generátor</a:t>
            </a:r>
            <a:r>
              <a:rPr lang="en-AU" dirty="0"/>
              <a:t> </a:t>
            </a:r>
            <a:r>
              <a:rPr lang="en-AU" dirty="0" err="1"/>
              <a:t>sonoluminiscence</a:t>
            </a:r>
            <a:endParaRPr lang="en-AU" dirty="0"/>
          </a:p>
          <a:p>
            <a:pPr lvl="1"/>
            <a:r>
              <a:rPr lang="en-AU" dirty="0" err="1"/>
              <a:t>Mikroskop</a:t>
            </a:r>
            <a:r>
              <a:rPr lang="en-AU" dirty="0"/>
              <a:t> </a:t>
            </a:r>
            <a:r>
              <a:rPr lang="en-AU" dirty="0" smtClean="0"/>
              <a:t>3D</a:t>
            </a:r>
          </a:p>
          <a:p>
            <a:r>
              <a:rPr lang="en-AU" b="1" dirty="0" err="1" smtClean="0"/>
              <a:t>Pracovi</a:t>
            </a:r>
            <a:r>
              <a:rPr lang="cs-CZ" b="1" dirty="0" smtClean="0"/>
              <a:t>ště 4 – GOLEM</a:t>
            </a:r>
          </a:p>
          <a:p>
            <a:pPr lvl="1"/>
            <a:r>
              <a:rPr lang="cs-CZ" dirty="0" smtClean="0"/>
              <a:t>Řízený zdroj pro poloidální pole</a:t>
            </a:r>
          </a:p>
          <a:p>
            <a:pPr lvl="1"/>
            <a:r>
              <a:rPr lang="cs-CZ" dirty="0" smtClean="0"/>
              <a:t>Modernizace interferometrie</a:t>
            </a:r>
          </a:p>
          <a:p>
            <a:pPr lvl="1"/>
            <a:r>
              <a:rPr lang="cs-CZ" dirty="0" smtClean="0"/>
              <a:t>Stabilizované zdroje</a:t>
            </a:r>
          </a:p>
          <a:p>
            <a:pPr lvl="1"/>
            <a:r>
              <a:rPr lang="cs-CZ" dirty="0" smtClean="0"/>
              <a:t>Systémy sběru dat</a:t>
            </a:r>
          </a:p>
          <a:p>
            <a:endParaRPr lang="en-AU" dirty="0"/>
          </a:p>
          <a:p>
            <a:pPr lvl="0"/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dirty="0" smtClean="0"/>
              <a:t>SVK FTTF, Mariánska </a:t>
            </a:r>
            <a:r>
              <a:rPr lang="cs-CZ" dirty="0" smtClean="0"/>
              <a:t>201</a:t>
            </a:r>
            <a:r>
              <a:rPr lang="en-AU" dirty="0" smtClean="0"/>
              <a:t>9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Pracoviště 1 a 2: </a:t>
            </a:r>
          </a:p>
          <a:p>
            <a:pPr lvl="1"/>
            <a:r>
              <a:rPr lang="cs-CZ" dirty="0" smtClean="0"/>
              <a:t>V listopadu 2018 vysoutěžila výběrové řízení společnost MICo Robotic</a:t>
            </a:r>
          </a:p>
          <a:p>
            <a:pPr lvl="1"/>
            <a:r>
              <a:rPr lang="cs-CZ" dirty="0" smtClean="0"/>
              <a:t>Rok na dodání hardwaru, rok na zprovoznění</a:t>
            </a:r>
          </a:p>
          <a:p>
            <a:r>
              <a:rPr lang="cs-CZ" dirty="0" smtClean="0"/>
              <a:t>Pracoviště 3:</a:t>
            </a:r>
          </a:p>
          <a:p>
            <a:pPr lvl="1"/>
            <a:r>
              <a:rPr lang="cs-CZ" dirty="0" smtClean="0"/>
              <a:t>Tento týden bude vypsáno výběrové řízení</a:t>
            </a:r>
          </a:p>
          <a:p>
            <a:pPr lvl="1"/>
            <a:r>
              <a:rPr lang="cs-CZ" dirty="0" smtClean="0"/>
              <a:t>Dodávka: do </a:t>
            </a:r>
            <a:r>
              <a:rPr lang="en-AU" smtClean="0"/>
              <a:t>k</a:t>
            </a:r>
            <a:r>
              <a:rPr lang="cs-CZ" dirty="0" smtClean="0"/>
              <a:t>once kvetna 2019</a:t>
            </a:r>
          </a:p>
          <a:p>
            <a:r>
              <a:rPr lang="cs-CZ" dirty="0" smtClean="0"/>
              <a:t>Vakuový stend</a:t>
            </a:r>
          </a:p>
          <a:p>
            <a:pPr lvl="1"/>
            <a:r>
              <a:rPr lang="cs-CZ" dirty="0" smtClean="0"/>
              <a:t>Připravena objednávka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Pokrok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smtClean="0"/>
              <a:t>SVK FTTF, Mariánska 201</a:t>
            </a:r>
            <a:r>
              <a:rPr lang="en-US" smtClean="0"/>
              <a:t>9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63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Vakuový stend</a:t>
            </a:r>
            <a:endParaRPr lang="en-AU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81" y="1825625"/>
            <a:ext cx="3246637" cy="4351338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2278965"/>
            <a:ext cx="5181600" cy="3897997"/>
          </a:xfrm>
        </p:spPr>
        <p:txBody>
          <a:bodyPr/>
          <a:lstStyle/>
          <a:p>
            <a:r>
              <a:rPr lang="cs-CZ" dirty="0" smtClean="0"/>
              <a:t>Kostka 30x30 cm</a:t>
            </a:r>
          </a:p>
          <a:p>
            <a:r>
              <a:rPr lang="cs-CZ" dirty="0" smtClean="0"/>
              <a:t>Porty, dveře z akrylového skla</a:t>
            </a:r>
          </a:p>
          <a:p>
            <a:r>
              <a:rPr lang="cs-CZ" dirty="0" smtClean="0"/>
              <a:t>Rotační vývěva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SVK FTTF, Mariánska 201</a:t>
            </a:r>
            <a:r>
              <a:rPr lang="en-US" smtClean="0"/>
              <a:t>9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80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Plazma - </a:t>
            </a:r>
            <a:r>
              <a:rPr lang="en-AU" dirty="0" err="1" smtClean="0"/>
              <a:t>Lineární</a:t>
            </a:r>
            <a:r>
              <a:rPr lang="en-AU" dirty="0" smtClean="0"/>
              <a:t> </a:t>
            </a:r>
            <a:r>
              <a:rPr lang="en-AU" dirty="0" err="1" smtClean="0"/>
              <a:t>magnetická</a:t>
            </a:r>
            <a:r>
              <a:rPr lang="en-AU" dirty="0" smtClean="0"/>
              <a:t> past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0742" y="1825625"/>
            <a:ext cx="7043057" cy="435133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Propagace</a:t>
            </a:r>
            <a:r>
              <a:rPr lang="en-US" dirty="0" smtClean="0"/>
              <a:t> </a:t>
            </a:r>
            <a:r>
              <a:rPr lang="en-US" dirty="0" err="1" smtClean="0"/>
              <a:t>vln</a:t>
            </a:r>
            <a:r>
              <a:rPr lang="en-US" dirty="0" smtClean="0"/>
              <a:t> v </a:t>
            </a:r>
            <a:r>
              <a:rPr lang="en-US" dirty="0" err="1" smtClean="0"/>
              <a:t>plazmatu</a:t>
            </a:r>
            <a:r>
              <a:rPr lang="en-US" dirty="0" smtClean="0"/>
              <a:t> pro r</a:t>
            </a:r>
            <a:r>
              <a:rPr lang="cs-CZ" dirty="0" smtClean="0"/>
              <a:t>ůzné módy a polarizace</a:t>
            </a:r>
            <a:r>
              <a:rPr lang="en-AU" dirty="0"/>
              <a:t>;</a:t>
            </a:r>
            <a:r>
              <a:rPr lang="cs-CZ" dirty="0" smtClean="0"/>
              <a:t> </a:t>
            </a:r>
            <a:r>
              <a:rPr lang="en-AU" dirty="0" smtClean="0"/>
              <a:t>d</a:t>
            </a:r>
            <a:r>
              <a:rPr lang="cs-CZ" dirty="0" smtClean="0"/>
              <a:t>ielektrický tenzor</a:t>
            </a:r>
          </a:p>
          <a:p>
            <a:r>
              <a:rPr lang="cs-CZ" dirty="0" smtClean="0"/>
              <a:t>Zařízení: vakuová nádoba s plazmatem, cívky magnetického pole, mikrovlnný vysílač a přijímač</a:t>
            </a:r>
          </a:p>
          <a:p>
            <a:r>
              <a:rPr lang="cs-CZ" dirty="0" smtClean="0"/>
              <a:t>Experiment: Pozorování propagace vln v plazmatu s různou polarizací, velikostí magnetického pole a hustoty plazmatu</a:t>
            </a:r>
          </a:p>
          <a:p>
            <a:r>
              <a:rPr lang="cs-CZ" dirty="0" smtClean="0"/>
              <a:t>Fusion relevance: </a:t>
            </a:r>
            <a:r>
              <a:rPr lang="en-US" dirty="0"/>
              <a:t>wave heating, wave access and wave diagnostics: ICRH, ECRH, ECE, </a:t>
            </a:r>
            <a:r>
              <a:rPr lang="en-US" dirty="0" smtClean="0"/>
              <a:t>reflectometry etc.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</a:t>
            </a:r>
            <a:r>
              <a:rPr lang="en-AU" dirty="0" smtClean="0"/>
              <a:t>2019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7</a:t>
            </a:fld>
            <a:endParaRPr lang="en-AU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939" y="2703764"/>
            <a:ext cx="4832690" cy="30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7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Plazma - </a:t>
            </a:r>
            <a:r>
              <a:rPr lang="en-AU" dirty="0" err="1" smtClean="0"/>
              <a:t>Měření</a:t>
            </a:r>
            <a:r>
              <a:rPr lang="en-AU" dirty="0" smtClean="0"/>
              <a:t> </a:t>
            </a:r>
            <a:r>
              <a:rPr lang="en-AU" dirty="0" err="1" smtClean="0"/>
              <a:t>Paschenovy</a:t>
            </a:r>
            <a:r>
              <a:rPr lang="en-AU" dirty="0" smtClean="0"/>
              <a:t> </a:t>
            </a:r>
            <a:r>
              <a:rPr lang="en-AU" dirty="0" err="1" smtClean="0"/>
              <a:t>křivky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5601" y="1825625"/>
            <a:ext cx="7188200" cy="4351338"/>
          </a:xfrm>
        </p:spPr>
        <p:txBody>
          <a:bodyPr>
            <a:normAutofit/>
          </a:bodyPr>
          <a:lstStyle/>
          <a:p>
            <a:r>
              <a:rPr lang="en-AU" dirty="0" smtClean="0"/>
              <a:t>M</a:t>
            </a:r>
            <a:r>
              <a:rPr lang="cs-CZ" dirty="0" smtClean="0"/>
              <a:t>ěř</a:t>
            </a:r>
            <a:r>
              <a:rPr lang="en-AU" dirty="0" err="1" smtClean="0"/>
              <a:t>en</a:t>
            </a:r>
            <a:r>
              <a:rPr lang="cs-CZ" dirty="0" smtClean="0"/>
              <a:t>í</a:t>
            </a:r>
            <a:r>
              <a:rPr lang="en-AU" dirty="0" smtClean="0"/>
              <a:t> z</a:t>
            </a:r>
            <a:r>
              <a:rPr lang="cs-CZ" dirty="0" smtClean="0"/>
              <a:t>á</a:t>
            </a:r>
            <a:r>
              <a:rPr lang="en-AU" dirty="0" err="1" smtClean="0"/>
              <a:t>paln</a:t>
            </a:r>
            <a:r>
              <a:rPr lang="cs-CZ" dirty="0" smtClean="0"/>
              <a:t>é</a:t>
            </a:r>
            <a:r>
              <a:rPr lang="en-AU" dirty="0" err="1" smtClean="0"/>
              <a:t>ho</a:t>
            </a:r>
            <a:r>
              <a:rPr lang="en-AU" dirty="0" smtClean="0"/>
              <a:t> nap</a:t>
            </a:r>
            <a:r>
              <a:rPr lang="cs-CZ" dirty="0" smtClean="0"/>
              <a:t>ě</a:t>
            </a:r>
            <a:r>
              <a:rPr lang="en-AU" dirty="0" smtClean="0"/>
              <a:t>t</a:t>
            </a:r>
            <a:r>
              <a:rPr lang="cs-CZ" dirty="0" smtClean="0"/>
              <a:t>í</a:t>
            </a:r>
            <a:r>
              <a:rPr lang="en-AU" dirty="0" smtClean="0"/>
              <a:t> (breakdown) v z</a:t>
            </a:r>
            <a:r>
              <a:rPr lang="cs-CZ" dirty="0" smtClean="0"/>
              <a:t>á</a:t>
            </a:r>
            <a:r>
              <a:rPr lang="en-AU" dirty="0" err="1" smtClean="0"/>
              <a:t>vislosti</a:t>
            </a:r>
            <a:r>
              <a:rPr lang="en-AU" dirty="0" smtClean="0"/>
              <a:t> </a:t>
            </a:r>
            <a:r>
              <a:rPr lang="en-AU" dirty="0" err="1" smtClean="0"/>
              <a:t>na</a:t>
            </a:r>
            <a:r>
              <a:rPr lang="en-AU" dirty="0" smtClean="0"/>
              <a:t> </a:t>
            </a:r>
            <a:r>
              <a:rPr lang="en-AU" i="1" dirty="0" err="1" smtClean="0"/>
              <a:t>pd</a:t>
            </a:r>
            <a:r>
              <a:rPr lang="en-AU" dirty="0" smtClean="0"/>
              <a:t>, </a:t>
            </a:r>
            <a:r>
              <a:rPr lang="en-AU" dirty="0" err="1" smtClean="0"/>
              <a:t>kde</a:t>
            </a:r>
            <a:r>
              <a:rPr lang="en-AU" dirty="0" smtClean="0"/>
              <a:t> </a:t>
            </a:r>
            <a:r>
              <a:rPr lang="cs-CZ" i="1" dirty="0" smtClean="0"/>
              <a:t>p</a:t>
            </a:r>
            <a:r>
              <a:rPr lang="en-AU" dirty="0" smtClean="0"/>
              <a:t> je </a:t>
            </a:r>
            <a:r>
              <a:rPr lang="en-AU" dirty="0" err="1" smtClean="0"/>
              <a:t>tlak</a:t>
            </a:r>
            <a:r>
              <a:rPr lang="en-AU" dirty="0" smtClean="0"/>
              <a:t> a </a:t>
            </a:r>
            <a:r>
              <a:rPr lang="en-AU" i="1" dirty="0" smtClean="0"/>
              <a:t>d</a:t>
            </a:r>
            <a:r>
              <a:rPr lang="en-AU" dirty="0" smtClean="0"/>
              <a:t> je </a:t>
            </a:r>
            <a:r>
              <a:rPr lang="en-AU" dirty="0" err="1" smtClean="0"/>
              <a:t>vzd</a:t>
            </a:r>
            <a:r>
              <a:rPr lang="cs-CZ" dirty="0" smtClean="0"/>
              <a:t>á</a:t>
            </a:r>
            <a:r>
              <a:rPr lang="en-AU" dirty="0" err="1" smtClean="0"/>
              <a:t>lenost</a:t>
            </a:r>
            <a:r>
              <a:rPr lang="en-AU" dirty="0" smtClean="0"/>
              <a:t> </a:t>
            </a:r>
            <a:r>
              <a:rPr lang="en-AU" dirty="0" err="1" smtClean="0"/>
              <a:t>mezi</a:t>
            </a:r>
            <a:r>
              <a:rPr lang="en-AU" dirty="0" smtClean="0"/>
              <a:t> </a:t>
            </a:r>
            <a:r>
              <a:rPr lang="en-AU" dirty="0" err="1" smtClean="0"/>
              <a:t>sondami</a:t>
            </a:r>
            <a:r>
              <a:rPr lang="en-AU" dirty="0" smtClean="0"/>
              <a:t> v r</a:t>
            </a:r>
            <a:r>
              <a:rPr lang="cs-CZ" dirty="0" smtClean="0"/>
              <a:t>ů</a:t>
            </a:r>
            <a:r>
              <a:rPr lang="en-AU" dirty="0" err="1" smtClean="0"/>
              <a:t>zn</a:t>
            </a:r>
            <a:r>
              <a:rPr lang="cs-CZ" dirty="0" smtClean="0"/>
              <a:t>ý</a:t>
            </a:r>
            <a:r>
              <a:rPr lang="en-AU" dirty="0" err="1" smtClean="0"/>
              <a:t>ch</a:t>
            </a:r>
            <a:r>
              <a:rPr lang="en-AU" dirty="0" smtClean="0"/>
              <a:t> </a:t>
            </a:r>
            <a:r>
              <a:rPr lang="en-AU" dirty="0" err="1" smtClean="0"/>
              <a:t>plynech</a:t>
            </a:r>
            <a:endParaRPr lang="cs-CZ" dirty="0" smtClean="0"/>
          </a:p>
          <a:p>
            <a:r>
              <a:rPr lang="cs-CZ" dirty="0" smtClean="0"/>
              <a:t>Zařízení: 100 mm vakuová nádoba s pracovním plynem a dvěma pohyblivými elektrodami</a:t>
            </a:r>
          </a:p>
          <a:p>
            <a:r>
              <a:rPr lang="cs-CZ" dirty="0" smtClean="0"/>
              <a:t>Experiment: měření průrazu s v</a:t>
            </a:r>
            <a:r>
              <a:rPr lang="en-AU" dirty="0" err="1" smtClean="0"/>
              <a:t>ariace</a:t>
            </a:r>
            <a:r>
              <a:rPr lang="cs-CZ" dirty="0" smtClean="0"/>
              <a:t>mi</a:t>
            </a:r>
            <a:r>
              <a:rPr lang="en-AU" dirty="0" smtClean="0"/>
              <a:t> </a:t>
            </a:r>
            <a:r>
              <a:rPr lang="en-AU" dirty="0" err="1" smtClean="0"/>
              <a:t>tlaku</a:t>
            </a:r>
            <a:r>
              <a:rPr lang="cs-CZ" dirty="0"/>
              <a:t> </a:t>
            </a:r>
            <a:r>
              <a:rPr lang="en-AU" dirty="0" smtClean="0"/>
              <a:t>(0.1 – 1e4 Pa)</a:t>
            </a:r>
            <a:r>
              <a:rPr lang="cs-CZ" dirty="0" smtClean="0"/>
              <a:t>, </a:t>
            </a:r>
            <a:r>
              <a:rPr lang="en-AU" dirty="0" err="1" smtClean="0"/>
              <a:t>vzd</a:t>
            </a:r>
            <a:r>
              <a:rPr lang="cs-CZ" dirty="0" smtClean="0"/>
              <a:t>á</a:t>
            </a:r>
            <a:r>
              <a:rPr lang="en-AU" dirty="0" err="1" smtClean="0"/>
              <a:t>lenosti</a:t>
            </a:r>
            <a:r>
              <a:rPr lang="cs-CZ" dirty="0" smtClean="0"/>
              <a:t>, pracovního plynu (Ar), napětí</a:t>
            </a:r>
          </a:p>
          <a:p>
            <a:r>
              <a:rPr lang="cs-CZ" dirty="0" smtClean="0"/>
              <a:t>Fusion relevance: break-down, plasma start-up</a:t>
            </a:r>
            <a:endParaRPr lang="en-AU" dirty="0" smtClean="0"/>
          </a:p>
        </p:txBody>
      </p:sp>
      <p:pic>
        <p:nvPicPr>
          <p:cNvPr id="5" name="Picture 2" descr="http://plasmalab.eu/wp-content/uploads/2011/11/paschen_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0713"/>
            <a:ext cx="307498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</a:t>
            </a:r>
            <a:r>
              <a:rPr lang="en-AU" dirty="0" smtClean="0"/>
              <a:t>2019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7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Plazma - </a:t>
            </a:r>
            <a:r>
              <a:rPr lang="en-AU" dirty="0" err="1" smtClean="0"/>
              <a:t>Rezonanční</a:t>
            </a:r>
            <a:r>
              <a:rPr lang="en-AU" dirty="0" smtClean="0"/>
              <a:t> </a:t>
            </a:r>
            <a:r>
              <a:rPr lang="en-AU" dirty="0" err="1" smtClean="0"/>
              <a:t>dutina</a:t>
            </a:r>
            <a:r>
              <a:rPr lang="en-AU" dirty="0" smtClean="0"/>
              <a:t> s </a:t>
            </a:r>
            <a:r>
              <a:rPr lang="en-AU" dirty="0" err="1" smtClean="0"/>
              <a:t>diagnostikou</a:t>
            </a:r>
            <a:r>
              <a:rPr lang="en-AU" dirty="0" smtClean="0"/>
              <a:t> </a:t>
            </a:r>
            <a:r>
              <a:rPr lang="en-AU" dirty="0" err="1" smtClean="0"/>
              <a:t>mikrovlnného</a:t>
            </a:r>
            <a:r>
              <a:rPr lang="en-AU" dirty="0" smtClean="0"/>
              <a:t> </a:t>
            </a:r>
            <a:r>
              <a:rPr lang="en-AU" dirty="0" err="1" smtClean="0"/>
              <a:t>výboje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20697"/>
            <a:ext cx="5181600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Studie interakce mikrovln s plazmatem</a:t>
            </a:r>
          </a:p>
          <a:p>
            <a:r>
              <a:rPr lang="cs-CZ" dirty="0" smtClean="0"/>
              <a:t>Zařízení: vakuová nádoba s rezonanční dutinou, plazma se tvoří mezi dutinou a nádobou (stojaté vlny), difunduje dovnitř</a:t>
            </a:r>
          </a:p>
          <a:p>
            <a:r>
              <a:rPr lang="cs-CZ" dirty="0" smtClean="0"/>
              <a:t>Experiment: studium odrazu mikrovln na vysokovodivostním povrchu</a:t>
            </a:r>
            <a:r>
              <a:rPr lang="en-AU" dirty="0" smtClean="0"/>
              <a:t>;</a:t>
            </a:r>
            <a:r>
              <a:rPr lang="cs-CZ" dirty="0" smtClean="0"/>
              <a:t> určení dielektrické konstanty z rezonanční frekvence a Q-faktoru</a:t>
            </a:r>
          </a:p>
          <a:p>
            <a:r>
              <a:rPr lang="en-US" dirty="0" smtClean="0"/>
              <a:t>Fusion Relevance: Microwaves (ECRH) are a prime heating tool for fusion plasmas</a:t>
            </a:r>
            <a:endParaRPr lang="en-AU" dirty="0"/>
          </a:p>
        </p:txBody>
      </p:sp>
      <p:pic>
        <p:nvPicPr>
          <p:cNvPr id="5" name="Picture 4" descr="Plasmalab: Microwave Resonance Cavit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7" y="2053876"/>
            <a:ext cx="5731510" cy="428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7" y="2053876"/>
            <a:ext cx="5757546" cy="431815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09/01/2019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SVK FTTF, </a:t>
            </a:r>
            <a:r>
              <a:rPr lang="en-AU" dirty="0" err="1" smtClean="0"/>
              <a:t>Mariánska</a:t>
            </a:r>
            <a:r>
              <a:rPr lang="en-AU" dirty="0" smtClean="0"/>
              <a:t> </a:t>
            </a:r>
            <a:r>
              <a:rPr lang="en-AU" dirty="0" smtClean="0"/>
              <a:t>2019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4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580</TotalTime>
  <Words>856</Words>
  <Application>Microsoft Office PowerPoint</Application>
  <PresentationFormat>Widescreen</PresentationFormat>
  <Paragraphs>166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Custom Design</vt:lpstr>
      <vt:lpstr>PlasmaLab@CTU  – status a vývoj</vt:lpstr>
      <vt:lpstr>Úvod</vt:lpstr>
      <vt:lpstr>Laboratoř horkého plazmatu PlasmaLab@CTU</vt:lpstr>
      <vt:lpstr>Úlohy nové laboratoře</vt:lpstr>
      <vt:lpstr>Pokrok</vt:lpstr>
      <vt:lpstr>Vakuový stend</vt:lpstr>
      <vt:lpstr>Plazma - Lineární magnetická past</vt:lpstr>
      <vt:lpstr>Plazma - Měření Paschenovy křivky</vt:lpstr>
      <vt:lpstr>Plazma - Rezonanční dutina s diagnostikou mikrovlnného výboje </vt:lpstr>
      <vt:lpstr>Plazma - Rezonanční dutina s diagnostikou mikrovlnného výboje</vt:lpstr>
      <vt:lpstr>MEP - Stend Langmuirových sond</vt:lpstr>
      <vt:lpstr>Společný vakuový systém</vt:lpstr>
      <vt:lpstr>MEP - Stend magnetického pole a magnetického měření</vt:lpstr>
      <vt:lpstr>MEP - Mikrovlnný stend</vt:lpstr>
      <vt:lpstr>OPT - Spektroskopická lavice</vt:lpstr>
      <vt:lpstr>OPT - Generátor sonoluminiscence</vt:lpstr>
      <vt:lpstr>OPT – Mikroskop 3D</vt:lpstr>
      <vt:lpstr>Závěr</vt:lpstr>
    </vt:vector>
  </TitlesOfParts>
  <Company>James Cook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Projekty Joint Degree fúze a PlasmaLab@CTU</dc:title>
  <dc:creator>Jana Brotankova</dc:creator>
  <cp:lastModifiedBy>Jana Brotankova</cp:lastModifiedBy>
  <cp:revision>59</cp:revision>
  <dcterms:created xsi:type="dcterms:W3CDTF">2018-01-23T15:27:55Z</dcterms:created>
  <dcterms:modified xsi:type="dcterms:W3CDTF">2019-01-09T02:19:28Z</dcterms:modified>
</cp:coreProperties>
</file>