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312" r:id="rId2"/>
    <p:sldId id="342" r:id="rId3"/>
    <p:sldId id="341" r:id="rId4"/>
    <p:sldId id="307" r:id="rId5"/>
    <p:sldId id="346" r:id="rId6"/>
    <p:sldId id="350" r:id="rId7"/>
    <p:sldId id="348" r:id="rId8"/>
    <p:sldId id="343" r:id="rId9"/>
    <p:sldId id="323" r:id="rId10"/>
    <p:sldId id="321" r:id="rId11"/>
    <p:sldId id="324" r:id="rId12"/>
    <p:sldId id="351" r:id="rId13"/>
    <p:sldId id="322" r:id="rId14"/>
    <p:sldId id="361" r:id="rId15"/>
    <p:sldId id="331" r:id="rId16"/>
    <p:sldId id="344" r:id="rId17"/>
    <p:sldId id="353" r:id="rId18"/>
    <p:sldId id="345" r:id="rId19"/>
    <p:sldId id="354" r:id="rId20"/>
    <p:sldId id="355" r:id="rId21"/>
    <p:sldId id="356" r:id="rId22"/>
    <p:sldId id="357" r:id="rId23"/>
    <p:sldId id="358" r:id="rId24"/>
    <p:sldId id="359" r:id="rId25"/>
    <p:sldId id="339" r:id="rId26"/>
    <p:sldId id="360" r:id="rId27"/>
    <p:sldId id="349" r:id="rId28"/>
    <p:sldId id="352" r:id="rId29"/>
    <p:sldId id="337" r:id="rId3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968650D-14CD-4E29-BD0F-CA341AAD6C1F}">
          <p14:sldIdLst>
            <p14:sldId id="312"/>
            <p14:sldId id="342"/>
            <p14:sldId id="341"/>
            <p14:sldId id="307"/>
            <p14:sldId id="346"/>
            <p14:sldId id="350"/>
            <p14:sldId id="348"/>
            <p14:sldId id="343"/>
            <p14:sldId id="323"/>
            <p14:sldId id="321"/>
            <p14:sldId id="324"/>
            <p14:sldId id="351"/>
            <p14:sldId id="322"/>
            <p14:sldId id="361"/>
            <p14:sldId id="331"/>
            <p14:sldId id="344"/>
            <p14:sldId id="353"/>
            <p14:sldId id="345"/>
            <p14:sldId id="354"/>
            <p14:sldId id="355"/>
            <p14:sldId id="356"/>
            <p14:sldId id="357"/>
            <p14:sldId id="358"/>
            <p14:sldId id="359"/>
            <p14:sldId id="339"/>
            <p14:sldId id="360"/>
            <p14:sldId id="349"/>
            <p14:sldId id="352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00"/>
    <a:srgbClr val="666666"/>
    <a:srgbClr val="0033CC"/>
    <a:srgbClr val="FFFF99"/>
    <a:srgbClr val="0066FF"/>
    <a:srgbClr val="FF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9" autoAdjust="0"/>
    <p:restoredTop sz="95388" autoAdjust="0"/>
  </p:normalViewPr>
  <p:slideViewPr>
    <p:cSldViewPr>
      <p:cViewPr varScale="1">
        <p:scale>
          <a:sx n="88" d="100"/>
          <a:sy n="88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fld id="{473C32B2-6A3F-4066-B501-CC521BEC02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21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94" tIns="47997" rIns="95994" bIns="47997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fld id="{0E564F93-5A60-4D4A-A759-8D2977E08B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04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7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363459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61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276494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261798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922788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1705179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867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11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68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59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285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287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226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820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216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72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4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209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949541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4345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9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9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420801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10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dirty="0">
                <a:latin typeface="Arial" panose="020B0604020202020204" pitchFamily="34" charset="0"/>
              </a:rPr>
              <a:t>100 m </a:t>
            </a:r>
            <a:r>
              <a:rPr lang="en-US" altLang="cs-CZ" dirty="0" err="1">
                <a:latin typeface="Arial" panose="020B0604020202020204" pitchFamily="34" charset="0"/>
              </a:rPr>
              <a:t>vysoko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en-US" altLang="cs-CZ" dirty="0" err="1">
                <a:latin typeface="Arial" panose="020B0604020202020204" pitchFamily="34" charset="0"/>
              </a:rPr>
              <a:t>metru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za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en-US" altLang="cs-CZ" dirty="0" err="1">
                <a:latin typeface="Arial" panose="020B0604020202020204" pitchFamily="34" charset="0"/>
              </a:rPr>
              <a:t>sekundu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37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152726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100 m vysoko, metru za sekundu.</a:t>
            </a:r>
          </a:p>
        </p:txBody>
      </p:sp>
    </p:spTree>
    <p:extLst>
      <p:ext uri="{BB962C8B-B14F-4D97-AF65-F5344CB8AC3E}">
        <p14:creationId xmlns:p14="http://schemas.microsoft.com/office/powerpoint/2010/main" val="221016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84574-5338-491B-A879-2018C866D68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1528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DF897-C575-457D-BD33-D18F64F3A7E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933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5F11-1DF1-421F-9E55-B8E558F4922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198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3DEA7-3802-4AC8-8236-4C8B0DF81E0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4254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FF17-A3B1-4247-B152-5D05F3111F9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19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4685E-DADE-4B04-AF97-8427F954F06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0863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D6FE6-5435-43BB-9F82-3BEFE48D847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2244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046E1-F6FC-433F-BA20-FD0013FC470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761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2C9EE-D3BE-4F02-AEC7-DAD4B4FAB6D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0362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4E493-4D2A-48E7-84E8-F575C087F71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652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B2F35-BA63-4865-AE0A-94C2398A9F1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5199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en-GB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en-GB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fld id="{1384E7EB-A325-4596-AD36-50011F828E4D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95536" y="1412776"/>
            <a:ext cx="8280920" cy="30243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GB" altLang="cs-CZ" sz="3600" dirty="0" smtClean="0">
                <a:ea typeface="Times New Roman" panose="02020603050405020304" pitchFamily="18" charset="0"/>
              </a:rPr>
              <a:t>Optimisation</a:t>
            </a:r>
            <a:r>
              <a:rPr lang="cs-CZ" altLang="cs-CZ" sz="3600" dirty="0" smtClean="0">
                <a:ea typeface="Times New Roman" panose="02020603050405020304" pitchFamily="18" charset="0"/>
              </a:rPr>
              <a:t> </a:t>
            </a:r>
            <a:r>
              <a:rPr lang="cs-CZ" altLang="cs-CZ" sz="3600" dirty="0" err="1">
                <a:ea typeface="Times New Roman" panose="02020603050405020304" pitchFamily="18" charset="0"/>
              </a:rPr>
              <a:t>of</a:t>
            </a:r>
            <a:r>
              <a:rPr lang="cs-CZ" altLang="cs-CZ" sz="3600" dirty="0">
                <a:ea typeface="Times New Roman" panose="02020603050405020304" pitchFamily="18" charset="0"/>
              </a:rPr>
              <a:t> </a:t>
            </a:r>
            <a:r>
              <a:rPr lang="cs-CZ" altLang="cs-CZ" sz="3600" dirty="0" err="1">
                <a:ea typeface="Times New Roman" panose="02020603050405020304" pitchFamily="18" charset="0"/>
              </a:rPr>
              <a:t>processing</a:t>
            </a:r>
            <a:r>
              <a:rPr lang="cs-CZ" altLang="cs-CZ" sz="3600" dirty="0">
                <a:ea typeface="Times New Roman" panose="02020603050405020304" pitchFamily="18" charset="0"/>
              </a:rPr>
              <a:t> </a:t>
            </a:r>
            <a:r>
              <a:rPr lang="cs-CZ" altLang="cs-CZ" sz="3600" dirty="0" err="1">
                <a:ea typeface="Times New Roman" panose="02020603050405020304" pitchFamily="18" charset="0"/>
              </a:rPr>
              <a:t>raw</a:t>
            </a:r>
            <a:r>
              <a:rPr lang="cs-CZ" altLang="cs-CZ" sz="3600" dirty="0">
                <a:ea typeface="Times New Roman" panose="02020603050405020304" pitchFamily="18" charset="0"/>
              </a:rPr>
              <a:t> data </a:t>
            </a:r>
            <a:r>
              <a:rPr lang="cs-CZ" altLang="cs-CZ" sz="3600" dirty="0" err="1">
                <a:ea typeface="Times New Roman" panose="02020603050405020304" pitchFamily="18" charset="0"/>
              </a:rPr>
              <a:t>from</a:t>
            </a:r>
            <a:r>
              <a:rPr lang="cs-CZ" altLang="cs-CZ" sz="3600" dirty="0">
                <a:ea typeface="Times New Roman" panose="02020603050405020304" pitchFamily="18" charset="0"/>
              </a:rPr>
              <a:t> Thomson </a:t>
            </a:r>
            <a:r>
              <a:rPr lang="cs-CZ" altLang="cs-CZ" sz="3600" dirty="0" err="1">
                <a:ea typeface="Times New Roman" panose="02020603050405020304" pitchFamily="18" charset="0"/>
              </a:rPr>
              <a:t>scattering</a:t>
            </a:r>
            <a:r>
              <a:rPr lang="cs-CZ" altLang="cs-CZ" sz="3600" dirty="0">
                <a:ea typeface="Times New Roman" panose="02020603050405020304" pitchFamily="18" charset="0"/>
              </a:rPr>
              <a:t> </a:t>
            </a:r>
            <a:r>
              <a:rPr lang="cs-CZ" altLang="cs-CZ" sz="3600" dirty="0" err="1">
                <a:ea typeface="Times New Roman" panose="02020603050405020304" pitchFamily="18" charset="0"/>
              </a:rPr>
              <a:t>diagnostic</a:t>
            </a:r>
            <a:r>
              <a:rPr lang="cs-CZ" altLang="cs-CZ" sz="3600" dirty="0">
                <a:ea typeface="Times New Roman" panose="02020603050405020304" pitchFamily="18" charset="0"/>
              </a:rPr>
              <a:t> on </a:t>
            </a:r>
            <a:r>
              <a:rPr lang="cs-CZ" altLang="cs-CZ" sz="3600" dirty="0" err="1">
                <a:ea typeface="Times New Roman" panose="02020603050405020304" pitchFamily="18" charset="0"/>
              </a:rPr>
              <a:t>the</a:t>
            </a:r>
            <a:r>
              <a:rPr lang="cs-CZ" altLang="cs-CZ" sz="3600" dirty="0">
                <a:ea typeface="Times New Roman" panose="02020603050405020304" pitchFamily="18" charset="0"/>
              </a:rPr>
              <a:t> COMPASS tokamak</a:t>
            </a:r>
            <a:endParaRPr lang="cs-CZ" altLang="cs-CZ" sz="4800" dirty="0"/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15"/>
          <p:cNvSpPr>
            <a:spLocks noChangeArrowheads="1"/>
          </p:cNvSpPr>
          <p:nvPr/>
        </p:nvSpPr>
        <p:spPr bwMode="auto">
          <a:xfrm>
            <a:off x="8604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Winter Workshop PTTF –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 	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22. – 26. 1. 2018 </a:t>
            </a:r>
            <a:endParaRPr lang="cs-CZ" altLang="cs-CZ" sz="1200" dirty="0">
              <a:solidFill>
                <a:srgbClr val="FFFFFF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Date Placeholder 3"/>
          <p:cNvSpPr txBox="1">
            <a:spLocks/>
          </p:cNvSpPr>
          <p:nvPr/>
        </p:nvSpPr>
        <p:spPr bwMode="auto">
          <a:xfrm>
            <a:off x="2123728" y="4149080"/>
            <a:ext cx="48244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ea typeface="Verdana" panose="020B0604030504040204" pitchFamily="34" charset="0"/>
                <a:cs typeface="Arial" panose="020B0604020202020204" pitchFamily="34" charset="0"/>
              </a:rPr>
              <a:t>Miroslav Šos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899592" y="4941168"/>
            <a:ext cx="48244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dirty="0" err="1" smtClean="0">
                <a:ea typeface="Verdana" panose="020B0604030504040204" pitchFamily="34" charset="0"/>
                <a:cs typeface="Arial" panose="020B0604020202020204" pitchFamily="34" charset="0"/>
              </a:rPr>
              <a:t>Diploma</a:t>
            </a:r>
            <a:r>
              <a:rPr lang="cs-CZ" alt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 thesis</a:t>
            </a:r>
            <a:endParaRPr lang="cs-CZ" altLang="cs-CZ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cs-CZ" altLang="cs-CZ" dirty="0" err="1">
                <a:ea typeface="Verdana" panose="020B0604030504040204" pitchFamily="34" charset="0"/>
                <a:cs typeface="Arial" panose="020B0604020202020204" pitchFamily="34" charset="0"/>
              </a:rPr>
              <a:t>Supervisor</a:t>
            </a:r>
            <a:r>
              <a:rPr lang="cs-CZ" altLang="cs-CZ" dirty="0">
                <a:ea typeface="Verdana" panose="020B0604030504040204" pitchFamily="34" charset="0"/>
                <a:cs typeface="Arial" panose="020B0604020202020204" pitchFamily="34" charset="0"/>
              </a:rPr>
              <a:t> : Ing. Petr Böhm Ph.D.</a:t>
            </a:r>
          </a:p>
        </p:txBody>
      </p:sp>
    </p:spTree>
    <p:extLst>
      <p:ext uri="{BB962C8B-B14F-4D97-AF65-F5344CB8AC3E}">
        <p14:creationId xmlns:p14="http://schemas.microsoft.com/office/powerpoint/2010/main" val="32563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>
                <a:solidFill>
                  <a:srgbClr val="FFFFFF"/>
                </a:solidFill>
              </a:rPr>
              <a:t>2/11</a:t>
            </a: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Optimalization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operation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RS defense / 18.9.2017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algorithm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34712"/>
            <a:ext cx="9150350" cy="63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>
                <a:solidFill>
                  <a:srgbClr val="FFFFFF"/>
                </a:solidFill>
              </a:rPr>
              <a:t>2/11</a:t>
            </a: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Optimalization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operation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RS defense / 18.9.2017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algorithm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34712"/>
            <a:ext cx="9150350" cy="632328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716016" y="5085184"/>
            <a:ext cx="417646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860890" y="4685074"/>
            <a:ext cx="299734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noProof="1" smtClean="0">
                <a:solidFill>
                  <a:srgbClr val="FF0000"/>
                </a:solidFill>
                <a:cs typeface="Arial" panose="020B0604020202020204" pitchFamily="34" charset="0"/>
              </a:rPr>
              <a:t>To be implemented</a:t>
            </a:r>
            <a:endParaRPr lang="cs-CZ" altLang="cs-CZ" noProof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cs-CZ" altLang="cs-CZ" b="1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10/19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5536" y="141277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/>
              <a:t>Purpose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optimisation</a:t>
            </a:r>
            <a:r>
              <a:rPr lang="cs-CZ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Correction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leading</a:t>
            </a:r>
            <a:r>
              <a:rPr lang="cs-CZ" dirty="0" smtClean="0"/>
              <a:t> to </a:t>
            </a:r>
            <a:r>
              <a:rPr lang="cs-CZ" b="1" dirty="0" err="1" smtClean="0"/>
              <a:t>incorrectly</a:t>
            </a:r>
            <a:r>
              <a:rPr lang="cs-CZ" dirty="0" smtClean="0"/>
              <a:t> </a:t>
            </a:r>
            <a:r>
              <a:rPr lang="cs-CZ" dirty="0" err="1" smtClean="0"/>
              <a:t>determined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Emphasis</a:t>
            </a:r>
            <a:r>
              <a:rPr lang="cs-CZ" dirty="0" smtClean="0"/>
              <a:t> on </a:t>
            </a:r>
            <a:r>
              <a:rPr lang="cs-CZ" b="1" dirty="0" smtClean="0"/>
              <a:t>modularity</a:t>
            </a:r>
            <a:r>
              <a:rPr lang="cs-CZ" dirty="0" smtClean="0"/>
              <a:t> and </a:t>
            </a:r>
            <a:r>
              <a:rPr lang="cs-CZ" b="1" dirty="0" smtClean="0"/>
              <a:t>variability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requirements</a:t>
            </a:r>
            <a:r>
              <a:rPr lang="cs-CZ" dirty="0" smtClean="0"/>
              <a:t> on </a:t>
            </a:r>
            <a:r>
              <a:rPr lang="cs-CZ" b="1" dirty="0" err="1" smtClean="0"/>
              <a:t>robustness</a:t>
            </a:r>
            <a:r>
              <a:rPr lang="cs-CZ" dirty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fitting</a:t>
            </a:r>
            <a:r>
              <a:rPr lang="cs-CZ" dirty="0" smtClean="0"/>
              <a:t> </a:t>
            </a:r>
            <a:r>
              <a:rPr lang="cs-CZ" dirty="0" err="1" smtClean="0"/>
              <a:t>procedures</a:t>
            </a:r>
            <a:endParaRPr lang="cs-CZ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, </a:t>
            </a:r>
            <a:r>
              <a:rPr lang="cs-CZ" b="1" dirty="0" err="1" smtClean="0"/>
              <a:t>simplify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and make </a:t>
            </a:r>
            <a:r>
              <a:rPr lang="cs-CZ" dirty="0" err="1" smtClean="0"/>
              <a:t>it</a:t>
            </a:r>
            <a:r>
              <a:rPr lang="cs-CZ" dirty="0" smtClean="0"/>
              <a:t> more </a:t>
            </a:r>
            <a:r>
              <a:rPr lang="cs-CZ" dirty="0" err="1" smtClean="0"/>
              <a:t>clear</a:t>
            </a:r>
            <a:endParaRPr lang="cs-CZ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8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11/19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Fitting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by Double Gauss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function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5611" y="1189038"/>
            <a:ext cx="7586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Until now fitting by single Gaussian function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b="1" noProof="1" smtClean="0">
                <a:solidFill>
                  <a:srgbClr val="000000"/>
                </a:solidFill>
                <a:cs typeface="Arial" panose="020B0604020202020204" pitchFamily="34" charset="0"/>
              </a:rPr>
              <a:t>Double Gaussian 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implemented</a:t>
            </a:r>
            <a:endParaRPr lang="cs-CZ" altLang="cs-CZ" b="1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Originally mitigation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         of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cs-CZ" altLang="cs-CZ" b="1" noProof="1">
                <a:solidFill>
                  <a:srgbClr val="000000"/>
                </a:solidFill>
                <a:cs typeface="Arial" panose="020B0604020202020204" pitchFamily="34" charset="0"/>
              </a:rPr>
              <a:t>stray </a:t>
            </a:r>
            <a:r>
              <a:rPr lang="cs-CZ" altLang="cs-CZ" b="1" noProof="1" smtClean="0">
                <a:solidFill>
                  <a:srgbClr val="000000"/>
                </a:solidFill>
                <a:cs typeface="Arial" panose="020B0604020202020204" pitchFamily="34" charset="0"/>
              </a:rPr>
              <a:t>light 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effect</a:t>
            </a:r>
            <a:endParaRPr lang="cs-CZ" altLang="cs-CZ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20" y="1872124"/>
            <a:ext cx="5365847" cy="11020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05" y="1014585"/>
            <a:ext cx="2464676" cy="86235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2" y="2974142"/>
            <a:ext cx="6607063" cy="32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11/19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Fitting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by Double Gauss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function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5611" y="1189038"/>
            <a:ext cx="7586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Until now fitting by single Gaussian function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b="1" noProof="1" smtClean="0">
                <a:solidFill>
                  <a:srgbClr val="000000"/>
                </a:solidFill>
                <a:cs typeface="Arial" panose="020B0604020202020204" pitchFamily="34" charset="0"/>
              </a:rPr>
              <a:t>Double Gaussian 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implemented</a:t>
            </a:r>
            <a:endParaRPr lang="cs-CZ" altLang="cs-CZ" b="1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Originally mitigation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         of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cs-CZ" altLang="cs-CZ" b="1" noProof="1">
                <a:solidFill>
                  <a:srgbClr val="000000"/>
                </a:solidFill>
                <a:cs typeface="Arial" panose="020B0604020202020204" pitchFamily="34" charset="0"/>
              </a:rPr>
              <a:t>stray </a:t>
            </a:r>
            <a:r>
              <a:rPr lang="cs-CZ" altLang="cs-CZ" b="1" noProof="1" smtClean="0">
                <a:solidFill>
                  <a:srgbClr val="000000"/>
                </a:solidFill>
                <a:cs typeface="Arial" panose="020B0604020202020204" pitchFamily="34" charset="0"/>
              </a:rPr>
              <a:t>light 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effect</a:t>
            </a:r>
            <a:endParaRPr lang="cs-CZ" altLang="cs-CZ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20" y="1872124"/>
            <a:ext cx="5365847" cy="11020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05" y="1014585"/>
            <a:ext cx="2464676" cy="86235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2" y="2974142"/>
            <a:ext cx="6607063" cy="328772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656550" y="412008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noProof="1" smtClean="0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 stray light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noProof="1" smtClean="0">
                <a:solidFill>
                  <a:srgbClr val="FF0000"/>
                </a:solidFill>
                <a:cs typeface="Arial" panose="020B0604020202020204" pitchFamily="34" charset="0"/>
              </a:rPr>
              <a:t>feature of detector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noProof="1" smtClean="0">
                <a:cs typeface="Arial" panose="020B0604020202020204" pitchFamily="34" charset="0"/>
              </a:rPr>
              <a:t>	[LAPD 2017]</a:t>
            </a:r>
            <a:endParaRPr lang="cs-CZ" altLang="cs-CZ" noProof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12/19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Fitting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by Double Gauss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function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1189038"/>
            <a:ext cx="87845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Stray light 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mitigation     →    laser misalignment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Distance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(temporal) between useful signal and stray light ≈ </a:t>
            </a:r>
            <a:r>
              <a:rPr lang="cs-CZ" altLang="cs-CZ" b="1" noProof="1">
                <a:solidFill>
                  <a:srgbClr val="000000"/>
                </a:solidFill>
                <a:cs typeface="Arial" panose="020B0604020202020204" pitchFamily="34" charset="0"/>
              </a:rPr>
              <a:t>20 – 21 ns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  =&gt;  </a:t>
            </a:r>
            <a:r>
              <a:rPr lang="cs-CZ" altLang="cs-CZ" b="1" noProof="1">
                <a:solidFill>
                  <a:srgbClr val="000000"/>
                </a:solidFill>
                <a:cs typeface="Arial" panose="020B0604020202020204" pitchFamily="34" charset="0"/>
              </a:rPr>
              <a:t>6 m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05" y="1911778"/>
            <a:ext cx="6074544" cy="43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" y="1509394"/>
            <a:ext cx="8898830" cy="4943794"/>
          </a:xfrm>
          <a:prstGeom prst="rect">
            <a:avLst/>
          </a:prstGeom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Line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averaged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density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13/19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8354" y="1104901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Inconsistency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interferometric</a:t>
            </a:r>
            <a:r>
              <a:rPr lang="cs-CZ" dirty="0" smtClean="0"/>
              <a:t> </a:t>
            </a:r>
            <a:r>
              <a:rPr lang="cs-CZ" dirty="0" err="1" smtClean="0"/>
              <a:t>measurements</a:t>
            </a:r>
            <a:r>
              <a:rPr lang="cs-CZ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=&gt;   </a:t>
            </a:r>
            <a:r>
              <a:rPr lang="cs-CZ" dirty="0" err="1" smtClean="0"/>
              <a:t>corrections</a:t>
            </a:r>
            <a:r>
              <a:rPr lang="cs-CZ" dirty="0" smtClean="0"/>
              <a:t> on plasma </a:t>
            </a:r>
            <a:r>
              <a:rPr lang="cs-CZ" dirty="0" err="1" smtClean="0"/>
              <a:t>shape</a:t>
            </a:r>
            <a:r>
              <a:rPr lang="cs-CZ" dirty="0" smtClean="0"/>
              <a:t> (</a:t>
            </a:r>
            <a:r>
              <a:rPr lang="cs-CZ" dirty="0" err="1" smtClean="0"/>
              <a:t>elongation</a:t>
            </a:r>
            <a:r>
              <a:rPr lang="cs-CZ" dirty="0" smtClean="0"/>
              <a:t>)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implemented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7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144000" cy="5077968"/>
          </a:xfrm>
          <a:prstGeom prst="rect">
            <a:avLst/>
          </a:prstGeom>
        </p:spPr>
      </p:pic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Line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averaged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density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14/19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5734347"/>
            <a:ext cx="44616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>
                <a:solidFill>
                  <a:srgbClr val="FF0000"/>
                </a:solidFill>
              </a:rPr>
              <a:t>Red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color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= region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5734347"/>
            <a:ext cx="44616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Black </a:t>
            </a:r>
            <a:r>
              <a:rPr lang="cs-CZ" b="1" dirty="0" err="1" smtClean="0"/>
              <a:t>color</a:t>
            </a:r>
            <a:r>
              <a:rPr lang="cs-CZ" b="1" dirty="0" smtClean="0"/>
              <a:t> </a:t>
            </a:r>
            <a:r>
              <a:rPr lang="cs-CZ" dirty="0" smtClean="0"/>
              <a:t>= region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correction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168918" y="5157192"/>
            <a:ext cx="378746" cy="69163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1691680" y="5159089"/>
            <a:ext cx="2266843" cy="72312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3133026" y="5157192"/>
            <a:ext cx="1591745" cy="69163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1656863" y="5229200"/>
            <a:ext cx="3038448" cy="70593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5067971" y="2683926"/>
            <a:ext cx="1445585" cy="671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without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correction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7665557" y="1820937"/>
            <a:ext cx="1445585" cy="671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w</a:t>
            </a:r>
            <a:r>
              <a:rPr lang="cs-CZ" b="1" dirty="0" err="1" smtClean="0"/>
              <a:t>ith</a:t>
            </a:r>
            <a:r>
              <a:rPr lang="cs-CZ" b="1" dirty="0" smtClean="0"/>
              <a:t> </a:t>
            </a:r>
            <a:r>
              <a:rPr lang="cs-CZ" b="1" dirty="0" err="1" smtClean="0"/>
              <a:t>correction</a:t>
            </a:r>
            <a:endParaRPr lang="cs-CZ" b="1" dirty="0"/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6331963" y="2492897"/>
            <a:ext cx="328269" cy="287555"/>
          </a:xfrm>
          <a:prstGeom prst="straightConnector1">
            <a:avLst/>
          </a:prstGeom>
          <a:ln w="25400" cmpd="sng">
            <a:solidFill>
              <a:srgbClr val="FF0000">
                <a:alpha val="67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6156176" y="1967282"/>
            <a:ext cx="649035" cy="716644"/>
          </a:xfrm>
          <a:prstGeom prst="straightConnector1">
            <a:avLst/>
          </a:prstGeom>
          <a:ln w="25400" cmpd="sng">
            <a:solidFill>
              <a:srgbClr val="FF0000">
                <a:alpha val="67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H="1">
            <a:off x="6980998" y="2300857"/>
            <a:ext cx="796550" cy="321997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87"/>
            <a:ext cx="9144000" cy="5080000"/>
          </a:xfrm>
          <a:prstGeom prst="rect">
            <a:avLst/>
          </a:prstGeom>
        </p:spPr>
      </p:pic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Line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averaged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density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14/19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87624" y="2141241"/>
            <a:ext cx="144016" cy="320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98354" y="5706387"/>
            <a:ext cx="8136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Works fine </a:t>
            </a:r>
            <a:r>
              <a:rPr lang="cs-CZ" dirty="0" err="1" smtClean="0"/>
              <a:t>when</a:t>
            </a:r>
            <a:r>
              <a:rPr lang="cs-CZ" dirty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b="1" dirty="0" smtClean="0"/>
              <a:t>L-mode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standard plasma </a:t>
            </a:r>
            <a:r>
              <a:rPr lang="cs-CZ" dirty="0" err="1" smtClean="0"/>
              <a:t>density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3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Line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averaged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density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15/19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Thesis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assignment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/ 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22. – 26. 1. 2018</a:t>
            </a:r>
            <a:endParaRPr lang="cs-CZ" altLang="cs-CZ" sz="1200" dirty="0">
              <a:solidFill>
                <a:srgbClr val="FFFFFF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412776"/>
            <a:ext cx="813690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b="1" dirty="0" err="1" smtClean="0"/>
              <a:t>Development</a:t>
            </a:r>
            <a:r>
              <a:rPr lang="cs-CZ" b="1" dirty="0" smtClean="0"/>
              <a:t> </a:t>
            </a:r>
            <a:r>
              <a:rPr lang="cs-CZ" dirty="0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implementation</a:t>
            </a:r>
            <a:r>
              <a:rPr lang="cs-CZ" b="1" dirty="0" smtClean="0"/>
              <a:t> </a:t>
            </a:r>
            <a:r>
              <a:rPr lang="cs-CZ" dirty="0" err="1" smtClean="0"/>
              <a:t>of</a:t>
            </a:r>
            <a:r>
              <a:rPr lang="cs-CZ" b="1" dirty="0" smtClean="0"/>
              <a:t> data </a:t>
            </a:r>
            <a:r>
              <a:rPr lang="cs-CZ" b="1" dirty="0" err="1" smtClean="0"/>
              <a:t>processing</a:t>
            </a:r>
            <a:r>
              <a:rPr lang="cs-CZ" b="1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b="1" dirty="0" smtClean="0"/>
              <a:t>TS in Python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Temporal</a:t>
            </a:r>
            <a:r>
              <a:rPr lang="cs-CZ" dirty="0" smtClean="0"/>
              <a:t> </a:t>
            </a:r>
            <a:r>
              <a:rPr lang="cs-CZ" dirty="0" err="1" smtClean="0"/>
              <a:t>fitting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fast </a:t>
            </a:r>
            <a:r>
              <a:rPr lang="cs-CZ" dirty="0" err="1" smtClean="0"/>
              <a:t>signal</a:t>
            </a:r>
            <a:endParaRPr lang="cs-CZ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Incorporation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calibration</a:t>
            </a:r>
            <a:endParaRPr lang="cs-CZ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Determination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electron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and </a:t>
            </a:r>
            <a:r>
              <a:rPr lang="cs-CZ" dirty="0" err="1" smtClean="0"/>
              <a:t>density</a:t>
            </a:r>
            <a:endParaRPr lang="cs-CZ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Proper </a:t>
            </a:r>
            <a:r>
              <a:rPr lang="cs-CZ" dirty="0" err="1" smtClean="0"/>
              <a:t>estimation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errors</a:t>
            </a:r>
            <a:r>
              <a:rPr lang="cs-CZ" dirty="0" smtClean="0"/>
              <a:t> and </a:t>
            </a:r>
            <a:r>
              <a:rPr lang="cs-CZ" dirty="0" err="1" smtClean="0"/>
              <a:t>saving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database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b="1" dirty="0" err="1" smtClean="0"/>
              <a:t>Check</a:t>
            </a:r>
            <a:r>
              <a:rPr lang="cs-CZ" b="1" dirty="0" smtClean="0"/>
              <a:t> TS </a:t>
            </a:r>
            <a:r>
              <a:rPr lang="cs-CZ" b="1" dirty="0" err="1" smtClean="0"/>
              <a:t>calibration</a:t>
            </a:r>
            <a:r>
              <a:rPr lang="cs-CZ" b="1" dirty="0" smtClean="0"/>
              <a:t> </a:t>
            </a:r>
            <a:r>
              <a:rPr lang="cs-CZ" b="1" dirty="0" err="1" smtClean="0"/>
              <a:t>routines</a:t>
            </a:r>
            <a:r>
              <a:rPr lang="cs-CZ" b="1" dirty="0" smtClean="0"/>
              <a:t> </a:t>
            </a:r>
            <a:r>
              <a:rPr lang="cs-CZ" dirty="0" smtClean="0"/>
              <a:t>–</a:t>
            </a:r>
            <a:r>
              <a:rPr lang="cs-CZ" b="1" dirty="0" smtClean="0"/>
              <a:t> </a:t>
            </a:r>
            <a:r>
              <a:rPr lang="cs-CZ" dirty="0" err="1" smtClean="0"/>
              <a:t>alternatively</a:t>
            </a:r>
            <a:r>
              <a:rPr lang="cs-CZ" dirty="0" smtClean="0"/>
              <a:t> </a:t>
            </a:r>
            <a:r>
              <a:rPr lang="cs-CZ" dirty="0" err="1" smtClean="0"/>
              <a:t>perform</a:t>
            </a:r>
            <a:r>
              <a:rPr lang="cs-CZ" dirty="0" smtClean="0"/>
              <a:t>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0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799"/>
            <a:ext cx="9144000" cy="5080000"/>
          </a:xfrm>
          <a:prstGeom prst="rect">
            <a:avLst/>
          </a:prstGeom>
        </p:spPr>
      </p:pic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Line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averaged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density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16/19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8354" y="5339159"/>
            <a:ext cx="813690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/>
              <a:t>H-mode</a:t>
            </a:r>
            <a:r>
              <a:rPr lang="cs-CZ" dirty="0" smtClean="0"/>
              <a:t>   →   </a:t>
            </a:r>
            <a:r>
              <a:rPr lang="cs-CZ" dirty="0" err="1" smtClean="0"/>
              <a:t>whole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pedestal</a:t>
            </a:r>
            <a:r>
              <a:rPr lang="cs-CZ" b="1" dirty="0" smtClean="0"/>
              <a:t>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cut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off</a:t>
            </a:r>
            <a:endParaRPr lang="cs-CZ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EFIT </a:t>
            </a:r>
            <a:r>
              <a:rPr lang="cs-CZ" dirty="0" err="1" smtClean="0"/>
              <a:t>calculation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66806" y="5748763"/>
            <a:ext cx="4569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calibration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revision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3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Plans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goals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17/19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5" y="1412776"/>
            <a:ext cx="5167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directions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optimisation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err="1" smtClean="0"/>
              <a:t>Mitigation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gaps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jumps</a:t>
            </a:r>
            <a:r>
              <a:rPr lang="cs-CZ" b="1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electron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and </a:t>
            </a:r>
            <a:r>
              <a:rPr lang="cs-CZ" dirty="0" err="1" smtClean="0"/>
              <a:t>density</a:t>
            </a:r>
            <a:r>
              <a:rPr lang="cs-CZ" dirty="0" smtClean="0"/>
              <a:t> </a:t>
            </a:r>
            <a:r>
              <a:rPr lang="cs-CZ" dirty="0" err="1" smtClean="0"/>
              <a:t>profiles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→ </a:t>
            </a:r>
            <a:r>
              <a:rPr lang="cs-CZ" b="1" dirty="0" smtClean="0"/>
              <a:t>Robust </a:t>
            </a:r>
            <a:r>
              <a:rPr lang="cs-CZ" b="1" dirty="0" err="1"/>
              <a:t>fitting</a:t>
            </a:r>
            <a:r>
              <a:rPr lang="cs-CZ" b="1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 smtClean="0"/>
              <a:t>reconstruction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  <a:p>
            <a:r>
              <a:rPr lang="cs-CZ" dirty="0" smtClean="0"/>
              <a:t>→ </a:t>
            </a:r>
            <a:r>
              <a:rPr lang="cs-CZ" b="1" dirty="0" err="1" smtClean="0"/>
              <a:t>Saturated</a:t>
            </a:r>
            <a:r>
              <a:rPr lang="cs-CZ" dirty="0" smtClean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b="1" dirty="0"/>
              <a:t>non-</a:t>
            </a:r>
            <a:r>
              <a:rPr lang="cs-CZ" b="1" dirty="0" err="1"/>
              <a:t>functional</a:t>
            </a:r>
            <a:r>
              <a:rPr lang="cs-CZ" dirty="0"/>
              <a:t> </a:t>
            </a:r>
            <a:r>
              <a:rPr lang="cs-CZ" dirty="0" err="1"/>
              <a:t>channels</a:t>
            </a:r>
            <a:r>
              <a:rPr lang="cs-CZ" dirty="0"/>
              <a:t> </a:t>
            </a:r>
            <a:r>
              <a:rPr lang="cs-CZ" dirty="0" err="1"/>
              <a:t>remove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 smtClean="0"/>
              <a:t>calculation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→ </a:t>
            </a:r>
            <a:r>
              <a:rPr lang="cs-CZ" dirty="0" err="1" smtClean="0"/>
              <a:t>Revision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verification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spectral</a:t>
            </a:r>
            <a:r>
              <a:rPr lang="cs-CZ" b="1" dirty="0" smtClean="0"/>
              <a:t> </a:t>
            </a:r>
            <a:r>
              <a:rPr lang="cs-CZ" b="1" dirty="0" err="1"/>
              <a:t>calibration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27" y="960438"/>
            <a:ext cx="3578273" cy="53657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15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Plans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goals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18/19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5" y="1412776"/>
            <a:ext cx="842493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directions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optimisation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Mitigation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gaps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jumps</a:t>
            </a:r>
            <a:r>
              <a:rPr lang="cs-CZ" dirty="0" smtClean="0"/>
              <a:t> in </a:t>
            </a:r>
            <a:r>
              <a:rPr lang="cs-CZ" dirty="0" err="1" smtClean="0"/>
              <a:t>electron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and </a:t>
            </a:r>
            <a:r>
              <a:rPr lang="cs-CZ" dirty="0" err="1" smtClean="0"/>
              <a:t>density</a:t>
            </a:r>
            <a:r>
              <a:rPr lang="cs-CZ" dirty="0" smtClean="0"/>
              <a:t> </a:t>
            </a:r>
            <a:r>
              <a:rPr lang="cs-CZ" dirty="0" err="1" smtClean="0"/>
              <a:t>profiles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Elimination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configuration</a:t>
            </a:r>
            <a:r>
              <a:rPr lang="cs-CZ" b="1" dirty="0"/>
              <a:t> </a:t>
            </a:r>
            <a:r>
              <a:rPr lang="cs-CZ" b="1" dirty="0" err="1"/>
              <a:t>within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 smtClean="0"/>
              <a:t>code</a:t>
            </a:r>
            <a:r>
              <a:rPr lang="cs-CZ" b="1" dirty="0" smtClean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b="1" dirty="0" err="1" smtClean="0"/>
              <a:t>redundant</a:t>
            </a:r>
            <a:r>
              <a:rPr lang="cs-CZ" dirty="0" smtClean="0"/>
              <a:t> </a:t>
            </a:r>
            <a:r>
              <a:rPr lang="cs-CZ" dirty="0" err="1" smtClean="0"/>
              <a:t>files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071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Plans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goals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18/19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5" y="1412776"/>
            <a:ext cx="842493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directions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optimisation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Mitigation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gaps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jumps</a:t>
            </a:r>
            <a:r>
              <a:rPr lang="cs-CZ" dirty="0" smtClean="0"/>
              <a:t> in </a:t>
            </a:r>
            <a:r>
              <a:rPr lang="cs-CZ" dirty="0" err="1" smtClean="0"/>
              <a:t>electron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and </a:t>
            </a:r>
            <a:r>
              <a:rPr lang="cs-CZ" dirty="0" err="1" smtClean="0"/>
              <a:t>density</a:t>
            </a:r>
            <a:r>
              <a:rPr lang="cs-CZ" dirty="0" smtClean="0"/>
              <a:t> </a:t>
            </a:r>
            <a:r>
              <a:rPr lang="cs-CZ" dirty="0" err="1" smtClean="0"/>
              <a:t>profiles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Elimination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configuration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and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redundant</a:t>
            </a:r>
            <a:r>
              <a:rPr lang="cs-CZ" dirty="0" smtClean="0"/>
              <a:t> </a:t>
            </a:r>
            <a:r>
              <a:rPr lang="cs-CZ" dirty="0" err="1" smtClean="0"/>
              <a:t>files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b="1" dirty="0" err="1" smtClean="0"/>
              <a:t>provisional</a:t>
            </a:r>
            <a:r>
              <a:rPr lang="cs-CZ" b="1" dirty="0" smtClean="0"/>
              <a:t> </a:t>
            </a:r>
            <a:r>
              <a:rPr lang="cs-CZ" b="1" dirty="0" err="1" smtClean="0"/>
              <a:t>solutions</a:t>
            </a:r>
            <a:r>
              <a:rPr lang="cs-CZ" b="1" dirty="0" smtClean="0"/>
              <a:t> </a:t>
            </a:r>
            <a:r>
              <a:rPr lang="cs-CZ" dirty="0" smtClean="0"/>
              <a:t>and non-</a:t>
            </a:r>
            <a:r>
              <a:rPr lang="cs-CZ" dirty="0" err="1" smtClean="0"/>
              <a:t>optimal</a:t>
            </a:r>
            <a:r>
              <a:rPr lang="cs-CZ" dirty="0" smtClean="0"/>
              <a:t> </a:t>
            </a:r>
            <a:r>
              <a:rPr lang="cs-CZ" b="1" dirty="0" err="1" smtClean="0"/>
              <a:t>patches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0342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Plans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goals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18/19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5" y="1412776"/>
            <a:ext cx="842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directions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optimisation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Mitigation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gaps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jumps</a:t>
            </a:r>
            <a:r>
              <a:rPr lang="cs-CZ" dirty="0" smtClean="0"/>
              <a:t> in </a:t>
            </a:r>
            <a:r>
              <a:rPr lang="cs-CZ" dirty="0" err="1" smtClean="0"/>
              <a:t>electron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and </a:t>
            </a:r>
            <a:r>
              <a:rPr lang="cs-CZ" dirty="0" err="1" smtClean="0"/>
              <a:t>density</a:t>
            </a:r>
            <a:r>
              <a:rPr lang="cs-CZ" dirty="0" smtClean="0"/>
              <a:t> </a:t>
            </a:r>
            <a:r>
              <a:rPr lang="cs-CZ" dirty="0" err="1" smtClean="0"/>
              <a:t>profiles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Elimination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configuration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and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redundant</a:t>
            </a:r>
            <a:r>
              <a:rPr lang="cs-CZ" dirty="0" smtClean="0"/>
              <a:t> </a:t>
            </a:r>
            <a:r>
              <a:rPr lang="cs-CZ" dirty="0" err="1" smtClean="0"/>
              <a:t>files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provisional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and non-</a:t>
            </a:r>
            <a:r>
              <a:rPr lang="cs-CZ" dirty="0" err="1" smtClean="0"/>
              <a:t>optimal</a:t>
            </a:r>
            <a:r>
              <a:rPr lang="cs-CZ" dirty="0" smtClean="0"/>
              <a:t> </a:t>
            </a:r>
            <a:r>
              <a:rPr lang="cs-CZ" dirty="0" err="1" smtClean="0"/>
              <a:t>patches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Aim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simplified</a:t>
            </a:r>
            <a:r>
              <a:rPr lang="cs-CZ" dirty="0" smtClean="0"/>
              <a:t> and </a:t>
            </a:r>
            <a:r>
              <a:rPr lang="cs-CZ" dirty="0" err="1" smtClean="0"/>
              <a:t>clearly</a:t>
            </a:r>
            <a:r>
              <a:rPr lang="cs-CZ" dirty="0" smtClean="0"/>
              <a:t> </a:t>
            </a:r>
            <a:r>
              <a:rPr lang="cs-CZ" dirty="0" err="1" smtClean="0"/>
              <a:t>arranged</a:t>
            </a:r>
            <a:r>
              <a:rPr lang="cs-CZ" dirty="0" smtClean="0"/>
              <a:t> data </a:t>
            </a:r>
            <a:r>
              <a:rPr lang="cs-CZ" dirty="0" err="1" smtClean="0"/>
              <a:t>proccesing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11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Summary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141277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Thomson </a:t>
            </a:r>
            <a:r>
              <a:rPr lang="cs-CZ" dirty="0" err="1"/>
              <a:t>scattering</a:t>
            </a:r>
            <a:r>
              <a:rPr lang="cs-CZ" dirty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and </a:t>
            </a:r>
            <a:r>
              <a:rPr lang="cs-CZ" dirty="0" err="1" smtClean="0"/>
              <a:t>realization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diagnostics</a:t>
            </a:r>
            <a:r>
              <a:rPr lang="cs-CZ" dirty="0" smtClean="0"/>
              <a:t> </a:t>
            </a:r>
            <a:r>
              <a:rPr lang="cs-CZ" dirty="0" err="1" smtClean="0"/>
              <a:t>described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Data </a:t>
            </a:r>
            <a:r>
              <a:rPr lang="cs-CZ" dirty="0" err="1" smtClean="0"/>
              <a:t>acquisition</a:t>
            </a:r>
            <a:r>
              <a:rPr lang="cs-CZ" dirty="0"/>
              <a:t> </a:t>
            </a:r>
            <a:r>
              <a:rPr lang="cs-CZ" dirty="0" err="1" smtClean="0"/>
              <a:t>process</a:t>
            </a:r>
            <a:r>
              <a:rPr lang="cs-CZ" dirty="0"/>
              <a:t> </a:t>
            </a:r>
            <a:r>
              <a:rPr lang="cs-CZ" dirty="0" err="1"/>
              <a:t>shown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 smtClean="0"/>
              <a:t>→	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Data </a:t>
            </a:r>
            <a:r>
              <a:rPr lang="cs-CZ" dirty="0" err="1" smtClean="0"/>
              <a:t>processing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Some</a:t>
            </a:r>
            <a:r>
              <a:rPr lang="cs-CZ" dirty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optimisation</a:t>
            </a:r>
            <a:r>
              <a:rPr lang="cs-CZ" dirty="0" smtClean="0"/>
              <a:t> </a:t>
            </a:r>
            <a:r>
              <a:rPr lang="cs-CZ" dirty="0" err="1" smtClean="0"/>
              <a:t>presented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→	Double </a:t>
            </a:r>
            <a:r>
              <a:rPr lang="cs-CZ" dirty="0" err="1" smtClean="0"/>
              <a:t>Gaussian</a:t>
            </a:r>
            <a:r>
              <a:rPr lang="cs-CZ" dirty="0" smtClean="0"/>
              <a:t> </a:t>
            </a:r>
            <a:r>
              <a:rPr lang="cs-CZ" dirty="0" err="1" smtClean="0"/>
              <a:t>fitting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→	Line-</a:t>
            </a:r>
            <a:r>
              <a:rPr lang="cs-CZ" dirty="0" err="1" smtClean="0"/>
              <a:t>averaged</a:t>
            </a:r>
            <a:r>
              <a:rPr lang="cs-CZ" dirty="0" smtClean="0"/>
              <a:t> </a:t>
            </a:r>
            <a:r>
              <a:rPr lang="cs-CZ" dirty="0" err="1" smtClean="0"/>
              <a:t>density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Plans</a:t>
            </a:r>
            <a:r>
              <a:rPr lang="cs-CZ" dirty="0" smtClean="0"/>
              <a:t> and </a:t>
            </a:r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endParaRPr lang="cs-CZ" dirty="0"/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19/19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Summary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141277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Thomson </a:t>
            </a:r>
            <a:r>
              <a:rPr lang="cs-CZ" dirty="0" err="1"/>
              <a:t>scattering</a:t>
            </a:r>
            <a:r>
              <a:rPr lang="cs-CZ" dirty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and </a:t>
            </a:r>
            <a:r>
              <a:rPr lang="cs-CZ" dirty="0" err="1" smtClean="0"/>
              <a:t>realization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diagnostics</a:t>
            </a:r>
            <a:r>
              <a:rPr lang="cs-CZ" dirty="0" smtClean="0"/>
              <a:t> </a:t>
            </a:r>
            <a:r>
              <a:rPr lang="cs-CZ" dirty="0" err="1" smtClean="0"/>
              <a:t>described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Data </a:t>
            </a:r>
            <a:r>
              <a:rPr lang="cs-CZ" dirty="0" err="1" smtClean="0"/>
              <a:t>acquisition</a:t>
            </a:r>
            <a:r>
              <a:rPr lang="cs-CZ" dirty="0"/>
              <a:t> </a:t>
            </a:r>
            <a:r>
              <a:rPr lang="cs-CZ" dirty="0" err="1" smtClean="0"/>
              <a:t>process</a:t>
            </a:r>
            <a:r>
              <a:rPr lang="cs-CZ" dirty="0"/>
              <a:t> </a:t>
            </a:r>
            <a:r>
              <a:rPr lang="cs-CZ" dirty="0" err="1"/>
              <a:t>shown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 smtClean="0"/>
              <a:t>→	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Data </a:t>
            </a:r>
            <a:r>
              <a:rPr lang="cs-CZ" dirty="0" err="1" smtClean="0"/>
              <a:t>processing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Some</a:t>
            </a:r>
            <a:r>
              <a:rPr lang="cs-CZ" dirty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optimisation</a:t>
            </a:r>
            <a:r>
              <a:rPr lang="cs-CZ" dirty="0" smtClean="0"/>
              <a:t> </a:t>
            </a:r>
            <a:r>
              <a:rPr lang="cs-CZ" dirty="0" err="1" smtClean="0"/>
              <a:t>presented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→	Double </a:t>
            </a:r>
            <a:r>
              <a:rPr lang="cs-CZ" dirty="0" err="1" smtClean="0"/>
              <a:t>Gaussian</a:t>
            </a:r>
            <a:r>
              <a:rPr lang="cs-CZ" dirty="0" smtClean="0"/>
              <a:t> </a:t>
            </a:r>
            <a:r>
              <a:rPr lang="cs-CZ" dirty="0" err="1" smtClean="0"/>
              <a:t>fitting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→	Line-</a:t>
            </a:r>
            <a:r>
              <a:rPr lang="cs-CZ" dirty="0" err="1" smtClean="0"/>
              <a:t>averaged</a:t>
            </a:r>
            <a:r>
              <a:rPr lang="cs-CZ" dirty="0" smtClean="0"/>
              <a:t> </a:t>
            </a:r>
            <a:r>
              <a:rPr lang="cs-CZ" dirty="0" err="1" smtClean="0"/>
              <a:t>density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Plans</a:t>
            </a:r>
            <a:r>
              <a:rPr lang="cs-CZ" dirty="0" smtClean="0"/>
              <a:t> and </a:t>
            </a:r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endParaRPr lang="cs-CZ" dirty="0"/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19/19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00364" y="5203558"/>
            <a:ext cx="3312368" cy="456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/>
              <a:t>Thank</a:t>
            </a:r>
            <a:r>
              <a:rPr lang="cs-CZ" b="1" dirty="0" smtClean="0"/>
              <a:t>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your</a:t>
            </a:r>
            <a:r>
              <a:rPr lang="cs-CZ" b="1" dirty="0" smtClean="0"/>
              <a:t> </a:t>
            </a:r>
            <a:r>
              <a:rPr lang="cs-CZ" b="1" dirty="0" err="1" smtClean="0"/>
              <a:t>attention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04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Thomson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scattering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Field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view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core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edge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39479"/>
              </p:ext>
            </p:extLst>
          </p:nvPr>
        </p:nvGraphicFramePr>
        <p:xfrm>
          <a:off x="4726886" y="1272521"/>
          <a:ext cx="4309164" cy="2952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204">
                  <a:extLst>
                    <a:ext uri="{9D8B030D-6E8A-4147-A177-3AD203B41FA5}">
                      <a16:colId xmlns:a16="http://schemas.microsoft.com/office/drawing/2014/main" val="440952751"/>
                    </a:ext>
                  </a:extLst>
                </a:gridCol>
                <a:gridCol w="1481263">
                  <a:extLst>
                    <a:ext uri="{9D8B030D-6E8A-4147-A177-3AD203B41FA5}">
                      <a16:colId xmlns:a16="http://schemas.microsoft.com/office/drawing/2014/main" val="1640323389"/>
                    </a:ext>
                  </a:extLst>
                </a:gridCol>
                <a:gridCol w="1390697">
                  <a:extLst>
                    <a:ext uri="{9D8B030D-6E8A-4147-A177-3AD203B41FA5}">
                      <a16:colId xmlns:a16="http://schemas.microsoft.com/office/drawing/2014/main" val="3981127004"/>
                    </a:ext>
                  </a:extLst>
                </a:gridCol>
              </a:tblGrid>
              <a:tr h="64969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5865" marR="65865" marT="32927" marB="32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 smtClean="0"/>
                        <a:t>Core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/>
                        <a:t>TS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Edge TS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91402"/>
                  </a:ext>
                </a:extLst>
              </a:tr>
              <a:tr h="828069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/>
                        <a:t>Field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of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baseline="0" dirty="0" err="1"/>
                        <a:t>view</a:t>
                      </a:r>
                      <a:endParaRPr lang="cs-CZ" sz="1700" dirty="0"/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noProof="1"/>
                        <a:t>-17 – </a:t>
                      </a:r>
                      <a:r>
                        <a:rPr lang="cs-CZ" sz="1700" noProof="1" smtClean="0"/>
                        <a:t>211 mm</a:t>
                      </a:r>
                      <a:endParaRPr lang="cs-CZ" sz="1700" noProof="1"/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215 </a:t>
                      </a:r>
                      <a:r>
                        <a:rPr lang="cs-CZ" sz="1700" dirty="0"/>
                        <a:t>– </a:t>
                      </a:r>
                      <a:r>
                        <a:rPr lang="cs-CZ" sz="1700" dirty="0" smtClean="0"/>
                        <a:t>322 </a:t>
                      </a:r>
                      <a:r>
                        <a:rPr lang="cs-CZ" sz="1700" dirty="0"/>
                        <a:t>mm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14566"/>
                  </a:ext>
                </a:extLst>
              </a:tr>
              <a:tr h="737591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/>
                        <a:t>Spatial</a:t>
                      </a:r>
                      <a:r>
                        <a:rPr lang="cs-CZ" sz="1700" dirty="0"/>
                        <a:t> </a:t>
                      </a:r>
                      <a:r>
                        <a:rPr lang="cs-CZ" sz="1700" noProof="1"/>
                        <a:t>points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24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91784"/>
                  </a:ext>
                </a:extLst>
              </a:tr>
              <a:tr h="737591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err="1"/>
                        <a:t>Resolution</a:t>
                      </a:r>
                      <a:endParaRPr lang="cs-CZ" sz="1700" dirty="0"/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9</a:t>
                      </a:r>
                      <a:r>
                        <a:rPr lang="cs-CZ" sz="1700" baseline="0" dirty="0"/>
                        <a:t> </a:t>
                      </a:r>
                      <a:r>
                        <a:rPr lang="cs-CZ" sz="1700" dirty="0"/>
                        <a:t>– 12 mm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3.5 – 4.0 mm</a:t>
                      </a:r>
                    </a:p>
                  </a:txBody>
                  <a:tcPr marL="65865" marR="65865" marT="32927" marB="329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8390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2447246" y="2667557"/>
            <a:ext cx="988640" cy="91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194" y="2748994"/>
            <a:ext cx="988640" cy="91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8" y="1009577"/>
            <a:ext cx="4229116" cy="5137420"/>
          </a:xfrm>
          <a:prstGeom prst="rect">
            <a:avLst/>
          </a:prstGeom>
        </p:spPr>
      </p:pic>
      <p:sp>
        <p:nvSpPr>
          <p:cNvPr id="26" name="Obdélník 25"/>
          <p:cNvSpPr/>
          <p:nvPr/>
        </p:nvSpPr>
        <p:spPr>
          <a:xfrm>
            <a:off x="2433857" y="5857582"/>
            <a:ext cx="6552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homson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scattering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on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COMPASS tokamak –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field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of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view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[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Bohm</a:t>
            </a:r>
            <a:r>
              <a:rPr lang="cs-CZ" sz="1600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2017]</a:t>
            </a:r>
            <a:endParaRPr lang="cs-CZ" sz="16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04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Fitting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by Double Gauss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function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2" y="1084483"/>
            <a:ext cx="7169225" cy="51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Raman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calibration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37840" y="1189038"/>
                <a:ext cx="7646528" cy="180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Raman calibration provides tool for absolute calibration</a:t>
                </a:r>
              </a:p>
              <a:p>
                <a:pPr marL="800100" lvl="1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Raman scattering in proper gas (Nitrogen</a:t>
                </a:r>
                <a:r>
                  <a:rPr lang="cs-CZ" altLang="cs-CZ" noProof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marL="800100" lvl="1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noProof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Fast signal is similar to TS signal  </a:t>
                </a:r>
                <a:endParaRPr lang="cs-CZ" altLang="cs-CZ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cs-CZ" altLang="cs-CZ" noProof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→  Analysis </a:t>
                </a:r>
                <a:r>
                  <a:rPr lang="cs-CZ" altLang="cs-CZ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if fitted parameters from Raman could be used in TS </a:t>
                </a:r>
                <a:r>
                  <a:rPr lang="cs-CZ" altLang="cs-CZ" noProof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fitting?</a:t>
                </a:r>
                <a:endParaRPr lang="cs-CZ" altLang="cs-CZ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800100" lvl="1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Position </a:t>
                </a:r>
                <a14:m>
                  <m:oMath xmlns:m="http://schemas.openxmlformats.org/officeDocument/2006/math">
                    <m:r>
                      <a:rPr lang="cs-CZ" altLang="cs-CZ" sz="2000" i="1" noProof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cs-CZ" altLang="cs-CZ" sz="2000" i="1" baseline="-25000" noProof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01</m:t>
                    </m:r>
                    <m:r>
                      <a:rPr lang="cs-CZ" altLang="cs-CZ" sz="2000" b="0" i="0" baseline="-25000" noProof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altLang="cs-CZ" noProof="1">
                    <a:solidFill>
                      <a:srgbClr val="000000"/>
                    </a:solidFill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l-GR" altLang="cs-CZ" sz="2000" i="1" noProof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cs-CZ" altLang="cs-CZ" sz="2000" i="1" baseline="-25000" noProof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cs-CZ" altLang="cs-CZ" sz="2000" baseline="-25000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0" y="1189038"/>
                <a:ext cx="7646528" cy="1808765"/>
              </a:xfrm>
              <a:prstGeom prst="rect">
                <a:avLst/>
              </a:prstGeom>
              <a:blipFill>
                <a:blip r:embed="rId4"/>
                <a:stretch>
                  <a:fillRect l="-638" t="-1684" b="-4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" y="3473394"/>
            <a:ext cx="3923928" cy="27593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7623"/>
            <a:ext cx="3923928" cy="2763099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>
            <a:off x="3311278" y="3491018"/>
            <a:ext cx="612650" cy="315646"/>
          </a:xfrm>
          <a:prstGeom prst="straightConnector1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923928" y="3126877"/>
            <a:ext cx="1915909" cy="369332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Laser </a:t>
            </a:r>
            <a:r>
              <a:rPr lang="cs-CZ" dirty="0" err="1"/>
              <a:t>dependent</a:t>
            </a:r>
            <a:endParaRPr lang="cs-CZ" dirty="0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7164288" y="3551352"/>
            <a:ext cx="406254" cy="491408"/>
          </a:xfrm>
          <a:prstGeom prst="straightConnector1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70542" y="2893607"/>
            <a:ext cx="127470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Channel</a:t>
            </a:r>
            <a:endParaRPr lang="cs-CZ" dirty="0" smtClean="0"/>
          </a:p>
          <a:p>
            <a:pPr algn="ctr"/>
            <a:r>
              <a:rPr lang="cs-CZ" dirty="0" err="1" smtClean="0"/>
              <a:t>dependent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6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Outline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2/19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/ </a:t>
            </a:r>
            <a:r>
              <a:rPr lang="cs-CZ" altLang="cs-CZ" sz="1200" dirty="0" smtClea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22. – 26. 1. 2018</a:t>
            </a:r>
            <a:endParaRPr lang="cs-CZ" altLang="cs-CZ" sz="1200" dirty="0">
              <a:solidFill>
                <a:srgbClr val="FFFFFF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41277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cs-CZ" dirty="0" err="1" smtClean="0"/>
              <a:t>Brief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Thomson </a:t>
            </a:r>
            <a:r>
              <a:rPr lang="cs-CZ" dirty="0" err="1" smtClean="0"/>
              <a:t>scattering</a:t>
            </a:r>
            <a:r>
              <a:rPr lang="cs-CZ" dirty="0" smtClean="0"/>
              <a:t> (TS)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cs-CZ" dirty="0" err="1" smtClean="0"/>
              <a:t>Realization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TS on </a:t>
            </a:r>
            <a:r>
              <a:rPr lang="cs-CZ" dirty="0" err="1" smtClean="0"/>
              <a:t>the</a:t>
            </a:r>
            <a:r>
              <a:rPr lang="cs-CZ" dirty="0" smtClean="0"/>
              <a:t> COMPASS tokamak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data </a:t>
            </a:r>
            <a:r>
              <a:rPr lang="cs-CZ" dirty="0" err="1" smtClean="0"/>
              <a:t>processing</a:t>
            </a:r>
            <a:r>
              <a:rPr lang="cs-CZ" dirty="0" smtClean="0"/>
              <a:t> </a:t>
            </a:r>
            <a:r>
              <a:rPr lang="cs-CZ" dirty="0" err="1" smtClean="0"/>
              <a:t>algorithm</a:t>
            </a:r>
            <a:endParaRPr lang="cs-CZ" dirty="0" smtClean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cs-CZ" dirty="0" err="1"/>
              <a:t>I</a:t>
            </a:r>
            <a:r>
              <a:rPr lang="cs-CZ" dirty="0" err="1" smtClean="0"/>
              <a:t>mplemented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optimisation</a:t>
            </a:r>
            <a:endParaRPr lang="cs-CZ" dirty="0" smtClean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cs-CZ" dirty="0" err="1" smtClean="0"/>
              <a:t>Plans</a:t>
            </a:r>
            <a:r>
              <a:rPr lang="cs-CZ" dirty="0" smtClean="0"/>
              <a:t> and </a:t>
            </a:r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endParaRPr lang="cs-CZ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cs-CZ" dirty="0" err="1" smtClean="0"/>
              <a:t>Summary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131840" y="228600"/>
            <a:ext cx="590421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Thomson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scattering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Principle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8392" y="1125051"/>
            <a:ext cx="45365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Thomson </a:t>
            </a:r>
            <a:r>
              <a:rPr lang="cs-CZ" b="1" dirty="0" err="1"/>
              <a:t>scattering</a:t>
            </a:r>
            <a:r>
              <a:rPr lang="cs-CZ" b="1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elastic</a:t>
            </a:r>
            <a:r>
              <a:rPr lang="cs-CZ" dirty="0"/>
              <a:t> </a:t>
            </a:r>
            <a:r>
              <a:rPr lang="cs-CZ" dirty="0" err="1"/>
              <a:t>scattering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electromagnetic</a:t>
            </a:r>
            <a:r>
              <a:rPr lang="cs-CZ" dirty="0"/>
              <a:t> </a:t>
            </a:r>
            <a:r>
              <a:rPr lang="cs-CZ" dirty="0" err="1"/>
              <a:t>wave</a:t>
            </a:r>
            <a:r>
              <a:rPr lang="cs-CZ" dirty="0"/>
              <a:t> on </a:t>
            </a:r>
            <a:r>
              <a:rPr lang="cs-CZ" dirty="0" err="1"/>
              <a:t>electrons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2" y="2528103"/>
            <a:ext cx="4190994" cy="34211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824000" y="1116000"/>
            <a:ext cx="41118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b="1" dirty="0"/>
              <a:t>Doppler </a:t>
            </a:r>
            <a:r>
              <a:rPr lang="cs-CZ" b="1" dirty="0" err="1"/>
              <a:t>effect</a:t>
            </a:r>
            <a:r>
              <a:rPr lang="cs-CZ" dirty="0"/>
              <a:t> </a:t>
            </a:r>
            <a:r>
              <a:rPr lang="cs-CZ" dirty="0" err="1"/>
              <a:t>radiated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broadened</a:t>
            </a:r>
            <a:r>
              <a:rPr lang="cs-CZ" dirty="0"/>
              <a:t> and </a:t>
            </a:r>
            <a:r>
              <a:rPr lang="cs-CZ" dirty="0" err="1"/>
              <a:t>shifted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 smtClean="0"/>
              <a:t>shorter</a:t>
            </a:r>
            <a:r>
              <a:rPr lang="cs-CZ" dirty="0" smtClean="0"/>
              <a:t> </a:t>
            </a:r>
            <a:r>
              <a:rPr lang="cs-CZ" dirty="0" err="1"/>
              <a:t>wavelength</a:t>
            </a: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82" y="2393695"/>
            <a:ext cx="4506568" cy="3935849"/>
          </a:xfrm>
          <a:prstGeom prst="rect">
            <a:avLst/>
          </a:prstGeom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3/19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</p:spTree>
    <p:extLst>
      <p:ext uri="{BB962C8B-B14F-4D97-AF65-F5344CB8AC3E}">
        <p14:creationId xmlns:p14="http://schemas.microsoft.com/office/powerpoint/2010/main" val="41172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Thomson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scattering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Realization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4/19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547664" y="5843171"/>
            <a:ext cx="6552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homson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scattering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on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COMPASS tokamak –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/>
              </a:rPr>
              <a:t>o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verview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 [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/>
              </a:rPr>
              <a:t>Bohm</a:t>
            </a:r>
            <a:r>
              <a:rPr lang="cs-CZ" sz="1600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/>
              </a:rPr>
              <a:t>2017]</a:t>
            </a:r>
            <a:endParaRPr lang="cs-CZ" sz="1600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0" y="971058"/>
            <a:ext cx="9144000" cy="4822702"/>
            <a:chOff x="0" y="971058"/>
            <a:chExt cx="9144000" cy="482270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71058"/>
              <a:ext cx="9144000" cy="4822702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>
            <a:xfrm>
              <a:off x="6623844" y="5013176"/>
              <a:ext cx="144016" cy="216024"/>
            </a:xfrm>
            <a:prstGeom prst="rect">
              <a:avLst/>
            </a:prstGeom>
            <a:solidFill>
              <a:srgbClr val="007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Obdélník 15"/>
          <p:cNvSpPr/>
          <p:nvPr/>
        </p:nvSpPr>
        <p:spPr>
          <a:xfrm>
            <a:off x="7493730" y="1480225"/>
            <a:ext cx="1180012" cy="1214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305590" y="1494105"/>
                <a:ext cx="1589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cs-CZ" dirty="0"/>
                  <a:t>=1064nm</a:t>
                </a:r>
              </a:p>
              <a:p>
                <a:pPr algn="ctr"/>
                <a:r>
                  <a:rPr lang="cs-CZ" dirty="0"/>
                  <a:t>E = 1.5 J</a:t>
                </a:r>
              </a:p>
              <a:p>
                <a:pPr algn="ctr"/>
                <a:r>
                  <a:rPr lang="cs-CZ" dirty="0"/>
                  <a:t>f = 30 Hz</a:t>
                </a:r>
              </a:p>
              <a:p>
                <a:pPr algn="ctr"/>
                <a:r>
                  <a:rPr lang="el-GR" dirty="0"/>
                  <a:t>σ</a:t>
                </a:r>
                <a:r>
                  <a:rPr lang="cs-CZ" dirty="0"/>
                  <a:t> = 7 </a:t>
                </a:r>
                <a:r>
                  <a:rPr lang="cs-CZ" dirty="0" err="1"/>
                  <a:t>ns</a:t>
                </a:r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90" y="1494105"/>
                <a:ext cx="1589456" cy="1200329"/>
              </a:xfrm>
              <a:prstGeom prst="rect">
                <a:avLst/>
              </a:prstGeom>
              <a:blipFill>
                <a:blip r:embed="rId5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3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Thomson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scattering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Realization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scheme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5/19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438"/>
            <a:ext cx="9973138" cy="4973961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14059" y="5877587"/>
            <a:ext cx="846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b="1" noProof="1" smtClean="0">
                <a:solidFill>
                  <a:srgbClr val="000000"/>
                </a:solidFill>
                <a:cs typeface="Arial" panose="020B0604020202020204" pitchFamily="34" charset="0"/>
              </a:rPr>
              <a:t>Duplexing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– two spatial point led by different length of fibres </a:t>
            </a: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(±13 m  ≈  66 ns)</a:t>
            </a:r>
            <a:endParaRPr lang="cs-CZ" altLang="cs-CZ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941891" y="1334764"/>
            <a:ext cx="988640" cy="370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31119" y="5477227"/>
            <a:ext cx="579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alibri" panose="020F0502020204030204"/>
              </a:rPr>
              <a:t>TS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/>
              </a:rPr>
              <a:t>Diagnostics</a:t>
            </a:r>
            <a:r>
              <a:rPr lang="cs-CZ" sz="16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/>
              </a:rPr>
              <a:t>scheme</a:t>
            </a:r>
            <a:r>
              <a:rPr lang="cs-CZ" sz="1600" dirty="0">
                <a:solidFill>
                  <a:srgbClr val="000000"/>
                </a:solidFill>
                <a:latin typeface="Calibri" panose="020F0502020204030204"/>
              </a:rPr>
              <a:t> on COMPASS tokamak [COMPASS web, 2014]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04248" y="5565067"/>
            <a:ext cx="1872208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72000" tIns="0" rIns="72000" b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b="1" noProof="1">
                <a:solidFill>
                  <a:srgbClr val="000000"/>
                </a:solidFill>
                <a:cs typeface="Arial" panose="020B0604020202020204" pitchFamily="34" charset="0"/>
              </a:rPr>
              <a:t>1 GHz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9957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Thomson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scattering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acquisition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6/19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-2413921" y="960438"/>
            <a:ext cx="9973138" cy="4973961"/>
            <a:chOff x="-6350" y="1049015"/>
            <a:chExt cx="9144000" cy="456044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50" y="1049015"/>
              <a:ext cx="9144000" cy="4560440"/>
            </a:xfrm>
            <a:prstGeom prst="rect">
              <a:avLst/>
            </a:prstGeom>
          </p:spPr>
        </p:pic>
        <p:sp>
          <p:nvSpPr>
            <p:cNvPr id="24" name="Obdélník 23"/>
            <p:cNvSpPr/>
            <p:nvPr/>
          </p:nvSpPr>
          <p:spPr>
            <a:xfrm>
              <a:off x="3635896" y="1310073"/>
              <a:ext cx="1296144" cy="1905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4526586" y="2221780"/>
              <a:ext cx="1390813" cy="988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788024" y="1310073"/>
              <a:ext cx="4154810" cy="1843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Obdélník 19"/>
          <p:cNvSpPr/>
          <p:nvPr/>
        </p:nvSpPr>
        <p:spPr>
          <a:xfrm>
            <a:off x="2447246" y="2667557"/>
            <a:ext cx="988640" cy="91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194" y="2748994"/>
            <a:ext cx="988640" cy="910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733203" y="3071582"/>
            <a:ext cx="1150907" cy="20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7958817" y="3065182"/>
            <a:ext cx="1150907" cy="20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4926873" y="2885819"/>
            <a:ext cx="1066882" cy="65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71" y="3065182"/>
            <a:ext cx="5187930" cy="2976398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3573892" y="3071582"/>
            <a:ext cx="204699" cy="168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-612576" y="1180409"/>
            <a:ext cx="3723842" cy="213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301406" y="1167237"/>
            <a:ext cx="80150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polychromator</a:t>
            </a:r>
            <a:r>
              <a:rPr lang="cs-CZ" dirty="0" smtClean="0"/>
              <a:t> </a:t>
            </a:r>
            <a:r>
              <a:rPr lang="cs-CZ" dirty="0" err="1" smtClean="0"/>
              <a:t>consists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5 (4) </a:t>
            </a:r>
            <a:r>
              <a:rPr lang="cs-CZ" dirty="0" err="1" smtClean="0"/>
              <a:t>spectral</a:t>
            </a:r>
            <a:r>
              <a:rPr lang="cs-CZ" dirty="0" smtClean="0"/>
              <a:t> </a:t>
            </a:r>
            <a:r>
              <a:rPr lang="cs-CZ" dirty="0" err="1" smtClean="0"/>
              <a:t>filters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spectrally</a:t>
            </a:r>
            <a:r>
              <a:rPr lang="cs-CZ" dirty="0" smtClean="0"/>
              <a:t> </a:t>
            </a:r>
            <a:r>
              <a:rPr lang="cs-CZ" dirty="0" err="1" smtClean="0"/>
              <a:t>divide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signal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Spectrum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scattered</a:t>
            </a:r>
            <a:r>
              <a:rPr lang="cs-CZ" dirty="0" smtClean="0"/>
              <a:t> </a:t>
            </a:r>
            <a:r>
              <a:rPr lang="cs-CZ" dirty="0" err="1" smtClean="0"/>
              <a:t>radiation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reconstructed</a:t>
            </a:r>
            <a:endParaRPr lang="cs-CZ" dirty="0" smtClean="0"/>
          </a:p>
        </p:txBody>
      </p:sp>
      <p:sp>
        <p:nvSpPr>
          <p:cNvPr id="32" name="Obdélník 31"/>
          <p:cNvSpPr/>
          <p:nvPr/>
        </p:nvSpPr>
        <p:spPr>
          <a:xfrm>
            <a:off x="4290435" y="2770593"/>
            <a:ext cx="4918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Spectral</a:t>
            </a:r>
            <a:r>
              <a:rPr lang="cs-CZ" dirty="0" smtClean="0"/>
              <a:t> </a:t>
            </a:r>
            <a:r>
              <a:rPr lang="cs-CZ" dirty="0" err="1" smtClean="0"/>
              <a:t>transmisivity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polychromator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205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 dirty="0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7/19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Thomson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scattering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acquisition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800" dirty="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signal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3" y="983302"/>
            <a:ext cx="9175693" cy="5284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6000" y="1116000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6000" y="1404463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6000" y="1728000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23528" y="2304000"/>
            <a:ext cx="396472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96000" y="2004438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96000" y="2651274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96000" y="2976397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96000" y="3314114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96000" y="3735248"/>
            <a:ext cx="32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96000" y="4006793"/>
            <a:ext cx="324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96000" y="4278338"/>
            <a:ext cx="324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96000" y="4657730"/>
            <a:ext cx="324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6000" y="4917225"/>
            <a:ext cx="324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96000" y="5181385"/>
            <a:ext cx="324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96000" y="5445545"/>
            <a:ext cx="324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6000" y="5701370"/>
            <a:ext cx="324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9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6350" y="6308725"/>
            <a:ext cx="9150350" cy="549275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053" name="Obdélník 3"/>
          <p:cNvSpPr>
            <a:spLocks noChangeArrowheads="1"/>
          </p:cNvSpPr>
          <p:nvPr/>
        </p:nvSpPr>
        <p:spPr bwMode="auto">
          <a:xfrm>
            <a:off x="8388350" y="6453188"/>
            <a:ext cx="698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200" dirty="0" smtClean="0">
                <a:solidFill>
                  <a:srgbClr val="FFFFFF"/>
                </a:solidFill>
              </a:rPr>
              <a:t>8/19</a:t>
            </a:r>
            <a:endParaRPr lang="cs-CZ" altLang="cs-CZ" sz="1200" dirty="0">
              <a:solidFill>
                <a:srgbClr val="FFFFFF"/>
              </a:solidFill>
            </a:endParaRPr>
          </a:p>
        </p:txBody>
      </p:sp>
      <p:sp>
        <p:nvSpPr>
          <p:cNvPr id="2054" name="Obdélník 15"/>
          <p:cNvSpPr>
            <a:spLocks noChangeArrowheads="1"/>
          </p:cNvSpPr>
          <p:nvPr/>
        </p:nvSpPr>
        <p:spPr bwMode="auto">
          <a:xfrm>
            <a:off x="34925" y="6453188"/>
            <a:ext cx="741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Miroslav Šos: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Optimisation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raw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data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TS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diagnostics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cs-CZ" altLang="cs-CZ" sz="1200" dirty="0" err="1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Marianska</a:t>
            </a:r>
            <a:r>
              <a:rPr lang="cs-CZ" altLang="cs-CZ" sz="120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/ 22. – 26. 1. 2018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211638" y="228600"/>
            <a:ext cx="48244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Data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processing</a:t>
            </a:r>
            <a:r>
              <a:rPr lang="cs-CZ" altLang="cs-CZ" sz="18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algorithm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1800" dirty="0" err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Simplified</a:t>
            </a:r>
            <a:endParaRPr lang="cs-CZ" altLang="cs-CZ" sz="18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90638"/>
            <a:ext cx="5095989" cy="489108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91880" y="1038449"/>
            <a:ext cx="6012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TS raw data</a:t>
            </a:r>
            <a:r>
              <a:rPr lang="cs-CZ" altLang="cs-CZ" b="1" noProof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– </a:t>
            </a:r>
            <a:r>
              <a:rPr lang="cs-CZ" altLang="cs-CZ" b="1" noProof="1">
                <a:solidFill>
                  <a:srgbClr val="000000"/>
                </a:solidFill>
                <a:cs typeface="Arial" panose="020B0604020202020204" pitchFamily="34" charset="0"/>
              </a:rPr>
              <a:t>1 GHz </a:t>
            </a:r>
            <a:r>
              <a:rPr lang="cs-CZ" altLang="cs-CZ" noProof="1">
                <a:solidFill>
                  <a:srgbClr val="000000"/>
                </a:solidFill>
                <a:cs typeface="Arial" panose="020B0604020202020204" pitchFamily="34" charset="0"/>
              </a:rPr>
              <a:t>sampling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noProof="1">
                <a:cs typeface="Arial" panose="020B0604020202020204" pitchFamily="34" charset="0"/>
              </a:rPr>
              <a:t>Lasershot time axis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noProof="1" smtClean="0">
                <a:cs typeface="Arial" panose="020B0604020202020204" pitchFamily="34" charset="0"/>
              </a:rPr>
              <a:t>usually </a:t>
            </a:r>
            <a:r>
              <a:rPr lang="cs-CZ" altLang="cs-CZ" b="1" noProof="1" smtClean="0">
                <a:cs typeface="Arial" panose="020B0604020202020204" pitchFamily="34" charset="0"/>
              </a:rPr>
              <a:t>16</a:t>
            </a:r>
            <a:r>
              <a:rPr lang="cs-CZ" altLang="cs-CZ" noProof="1" smtClean="0">
                <a:cs typeface="Arial" panose="020B0604020202020204" pitchFamily="34" charset="0"/>
              </a:rPr>
              <a:t> </a:t>
            </a:r>
            <a:r>
              <a:rPr lang="cs-CZ" altLang="cs-CZ" noProof="1">
                <a:cs typeface="Arial" panose="020B0604020202020204" pitchFamily="34" charset="0"/>
              </a:rPr>
              <a:t>laser trigger </a:t>
            </a:r>
            <a:r>
              <a:rPr lang="cs-CZ" altLang="cs-CZ" noProof="1" smtClean="0">
                <a:cs typeface="Arial" panose="020B0604020202020204" pitchFamily="34" charset="0"/>
              </a:rPr>
              <a:t>marks for each laser</a:t>
            </a:r>
            <a:endParaRPr lang="cs-CZ" altLang="cs-CZ" noProof="1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cs-CZ" altLang="cs-CZ" b="1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97322" y="2685726"/>
            <a:ext cx="279515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noProof="1" smtClean="0">
                <a:solidFill>
                  <a:srgbClr val="000000"/>
                </a:solidFill>
                <a:cs typeface="Arial" panose="020B0604020202020204" pitchFamily="34" charset="0"/>
              </a:rPr>
              <a:t>Currently in IDL                  →   transfer to Python</a:t>
            </a:r>
            <a:endParaRPr lang="cs-CZ" altLang="cs-CZ" noProof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14571</TotalTime>
  <Words>1677</Words>
  <Application>Microsoft Office PowerPoint</Application>
  <PresentationFormat>Předvádění na obrazovce (4:3)</PresentationFormat>
  <Paragraphs>250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Verdana</vt:lpstr>
      <vt:lpstr>Wingdings</vt:lpstr>
      <vt:lpstr>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</dc:creator>
  <cp:lastModifiedBy>ms</cp:lastModifiedBy>
  <cp:revision>397</cp:revision>
  <dcterms:created xsi:type="dcterms:W3CDTF">2008-04-02T13:48:07Z</dcterms:created>
  <dcterms:modified xsi:type="dcterms:W3CDTF">2018-01-26T09:30:41Z</dcterms:modified>
</cp:coreProperties>
</file>