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6" name="Matej Tomes"/>
  <p:cmAuthor clrIdx="1" id="1" initials="" lastIdx="5" name="Jaroslav Krbe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1-22T10:34:40.699">
    <p:pos x="6000" y="0"/>
    <p:text>Bral si jen hodnoty pro ecxitation?</p:text>
  </p:cm>
  <p:cm authorId="1" idx="1" dt="2018-01-22T10:34:40.699">
    <p:pos x="6000" y="100"/>
    <p:text>ano</p:text>
  </p:cm>
  <p:cm authorId="0" idx="2" dt="2018-01-22T08:31:59.792">
    <p:pos x="6000" y="200"/>
    <p:text>ty data co pouzivas jsou metastable unresolved. M. O'Mullane mi jednou rikal ze pro nejaky presnejsi modelovani intenzit car to uz muze bejt nepresny, netusim ale jak to bude v okrajovym plazmatu. Mate tuseni rozsah teplot a hustot? Da se to odhadnou pomoci porovnani frekvence srazek a doby zivota metastabilnich stavu.</p:text>
  </p:cm>
  <p:cm authorId="0" idx="3" dt="2018-01-22T08:32:20.600">
    <p:pos x="6000" y="300"/>
    <p:text>Jsou tam dva fily s unresolved datamapro He, jakej je v nich rozdil?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2" dt="2018-01-16T19:14:31.347">
    <p:pos x="6000" y="0"/>
    <p:text>bylo by fajn to ověřit</p:text>
  </p:cm>
  <p:cm authorId="0" idx="4" dt="2018-01-22T10:36:29.570">
    <p:pos x="6000" y="100"/>
    <p:text>Znamena to, ze na nejaky vysoky energii svazku tahle metoda fungovat nebude, protoze se beam nedostane do ekvilibria?</p:text>
  </p:cm>
  <p:cm authorId="1" idx="3" dt="2018-01-22T10:36:29.570">
    <p:pos x="6000" y="200"/>
    <p:text>je to možný, dokonce je to pravděpodobný, bylo by třeba to namodelovat CRM.</p:text>
  </p:cm>
  <p:cm authorId="0" idx="5" dt="2018-01-22T10:37:57.005">
    <p:pos x="196" y="759"/>
    <p:text>penetration depth se da odhadnout pomoci mean free path He0+. Na aladdinu jsou dostupny potrebny data, mohl bych treba spocitat nejaky 2D mapy ne vs Te pro ruzny energie svazku.</p:text>
  </p:cm>
  <p:cm authorId="1" idx="4" dt="2018-01-22T10:37:57.005">
    <p:pos x="196" y="859"/>
    <p:text>to by bylo fajn, ale tohle nemá prioritu takže se tím netrap, kdyžtak přidej link.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8-01-22T10:41:10.339">
    <p:pos x="6000" y="0"/>
    <p:text>dopln sem chyby mereni, dobrej odhad je prosirit chyby z fitu gausovek (vejsky).
Jinak teda valim voci, docela pekne to sedi i bez prostorovyho rozliseni!!! Parada!!!!!</p:text>
  </p:cm>
  <p:cm authorId="1" idx="5" dt="2018-01-22T10:41:10.339">
    <p:pos x="6000" y="100"/>
    <p:text>to je dobrej nápad, kdybych věděl že to vyjde tak rozumně tak se do toho taky pustím. zatím to spíš ukazuje jak moc se můžeš seknout když ty "vrstevnice" pro hustotu a teplotu na sebe nejsou kolmý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Paco tabares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2"/>
                </a:solidFill>
              </a:rPr>
              <a:t>Nevertheless, only the ADAS results are suitable to describe the n e and T e profiles within one model to deliver self consistent results. In contrast to that, the hybrid code without high Ry is good suitable for </a:t>
            </a:r>
            <a:r>
              <a:rPr i="1" lang="en-GB" sz="1400">
                <a:solidFill>
                  <a:schemeClr val="dk2"/>
                </a:solidFill>
              </a:rPr>
              <a:t>T</a:t>
            </a:r>
            <a:r>
              <a:rPr baseline="-25000" i="1" lang="en-GB" sz="1400">
                <a:solidFill>
                  <a:schemeClr val="dk2"/>
                </a:solidFill>
              </a:rPr>
              <a:t>e</a:t>
            </a:r>
            <a:r>
              <a:rPr lang="en-GB" sz="1400">
                <a:solidFill>
                  <a:schemeClr val="dk2"/>
                </a:solidFill>
              </a:rPr>
              <a:t> evaluation whereas the inclusion of the high Ry states in necessary for the </a:t>
            </a:r>
            <a:r>
              <a:rPr i="1" lang="en-GB" sz="1400">
                <a:solidFill>
                  <a:schemeClr val="dk2"/>
                </a:solidFill>
              </a:rPr>
              <a:t>n</a:t>
            </a:r>
            <a:r>
              <a:rPr baseline="-25000" i="1" lang="en-GB" sz="1400">
                <a:solidFill>
                  <a:schemeClr val="dk2"/>
                </a:solidFill>
              </a:rPr>
              <a:t>e</a:t>
            </a:r>
            <a:r>
              <a:rPr lang="en-GB" sz="1400">
                <a:solidFill>
                  <a:schemeClr val="dk2"/>
                </a:solidFill>
              </a:rPr>
              <a:t> reconstruction.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He-beam diagnostics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J. Krbec, M. Tomeš, J. Seidl</a:t>
            </a:r>
            <a:br>
              <a:rPr lang="en-GB">
                <a:solidFill>
                  <a:srgbClr val="000000"/>
                </a:solidFill>
              </a:rPr>
            </a:br>
            <a:br>
              <a:rPr lang="en-GB" sz="36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Winter workshop PTTF 22. 1. 2018 - 26. 1. 2018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Density scan with He + 2 H shots (non-local measurement with spectrometer HR2000+ES)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Shots: 20 in total, 14 successful (70 %)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1: to observe He-lines and estimate intensity ratio during discharge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“ASDEX” lines covered by N II lines (500.5, 504.5) - classic set of lines used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2: Calculate n</a:t>
            </a:r>
            <a:r>
              <a:rPr baseline="-25000" lang="en-GB" sz="1400"/>
              <a:t>e</a:t>
            </a:r>
            <a:r>
              <a:rPr lang="en-GB" sz="1400"/>
              <a:t> and T</a:t>
            </a:r>
            <a:r>
              <a:rPr baseline="-25000" lang="en-GB" sz="1400"/>
              <a:t>e</a:t>
            </a:r>
            <a:r>
              <a:rPr lang="en-GB" sz="1400"/>
              <a:t> and compare it with interferometer and temperature estimate</a:t>
            </a:r>
            <a:endParaRPr sz="1400"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He-beam: GOLEM measurement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8267000" y="633302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10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3060" l="0" r="0" t="3341"/>
          <a:stretch/>
        </p:blipFill>
        <p:spPr>
          <a:xfrm>
            <a:off x="818000" y="2793925"/>
            <a:ext cx="7561826" cy="35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Density scan with He + 2 H shots (non-local measurement with spectrometer HR2000+ES)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Shots: 20 in total, 14 successful (70 %)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1: to observe He-lines and estimate intensity ratio during discharge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“ASDEX” lines covered by N II lines (500.5, 504.5) - classic set of lines used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2: Calculate n</a:t>
            </a:r>
            <a:r>
              <a:rPr baseline="-25000" lang="en-GB" sz="1400"/>
              <a:t>e</a:t>
            </a:r>
            <a:r>
              <a:rPr lang="en-GB" sz="1400"/>
              <a:t> and T</a:t>
            </a:r>
            <a:r>
              <a:rPr baseline="-25000" lang="en-GB" sz="1400"/>
              <a:t>e</a:t>
            </a:r>
            <a:r>
              <a:rPr lang="en-GB" sz="1400"/>
              <a:t> and compare it with interferometer and temperature estimate</a:t>
            </a:r>
            <a:endParaRPr sz="140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He-beam: GOLEM measurement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903025" y="6333025"/>
            <a:ext cx="127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11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3366" l="0" r="0" t="3375"/>
          <a:stretch/>
        </p:blipFill>
        <p:spPr>
          <a:xfrm>
            <a:off x="613950" y="2773901"/>
            <a:ext cx="7620000" cy="35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Density scan with He + 2 H shots (non-local measurement with spectrometer HR2000+ES)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Shots: 20 in total, 14 successful (70 %)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1: to observe He-lines and estimate intensity ratio during discharge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“ASDEX” lines covered by N II lines (500.5, 504.5) - classic set of lines used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2: Calculate n</a:t>
            </a:r>
            <a:r>
              <a:rPr baseline="-25000" lang="en-GB" sz="1400"/>
              <a:t>e</a:t>
            </a:r>
            <a:r>
              <a:rPr lang="en-GB" sz="1400"/>
              <a:t> and T</a:t>
            </a:r>
            <a:r>
              <a:rPr baseline="-25000" lang="en-GB" sz="1400"/>
              <a:t>e</a:t>
            </a:r>
            <a:r>
              <a:rPr lang="en-GB" sz="1400"/>
              <a:t> and compare it with interferometer and temperature estimate</a:t>
            </a:r>
            <a:endParaRPr sz="14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He-beam: GOLEM measurement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47175" y="6333025"/>
            <a:ext cx="830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12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8214" t="7140"/>
          <a:stretch/>
        </p:blipFill>
        <p:spPr>
          <a:xfrm>
            <a:off x="311700" y="2906725"/>
            <a:ext cx="4338450" cy="32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 b="0" l="0" r="4997" t="10570"/>
          <a:stretch/>
        </p:blipFill>
        <p:spPr>
          <a:xfrm>
            <a:off x="4724400" y="3006850"/>
            <a:ext cx="4417450" cy="31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Density scan with He + 2 H shots (non-local measurement with spectrometer HR2000+ES)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Shots: 20 in total, 14 successful (70 %)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1: to observe He-lines and estimate intensity ratio during discharge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“ASDEX” lines covered by N II lines (500.5, 504.5) - classic set of lines used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Task 2: Calculate </a:t>
            </a:r>
            <a:r>
              <a:rPr i="1" lang="en-GB" sz="1400"/>
              <a:t>n</a:t>
            </a:r>
            <a:r>
              <a:rPr baseline="-25000" lang="en-GB" sz="1400"/>
              <a:t>e</a:t>
            </a:r>
            <a:r>
              <a:rPr lang="en-GB" sz="1400"/>
              <a:t> and </a:t>
            </a: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lang="en-GB" sz="1400"/>
              <a:t> and compare it with interferometer and temperature estimate</a:t>
            </a:r>
            <a:endParaRPr sz="1400"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He-beam: GOLEM measurement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8399425" y="6333025"/>
            <a:ext cx="778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13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611" y="2776075"/>
            <a:ext cx="7113600" cy="35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6209">
            <a:off x="555175" y="3944425"/>
            <a:ext cx="3352801" cy="30099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940525" y="3016000"/>
            <a:ext cx="2769300" cy="1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Helium puff - thermal/supersonic beam</a:t>
            </a:r>
            <a:br>
              <a:rPr lang="en-GB" sz="1400"/>
            </a:br>
            <a:r>
              <a:rPr b="1" lang="en-GB" sz="1400"/>
              <a:t>(local thermal equilibrium given by </a:t>
            </a:r>
            <a:br>
              <a:rPr b="1" lang="en-GB" sz="1400"/>
            </a:br>
            <a:r>
              <a:rPr b="1" lang="en-GB" sz="1400"/>
              <a:t>relaxation time)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10 transition lines in visible spectra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21 different ratios,3 T/T 12 S/T, 6 S/S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lang="en-GB" sz="1400"/>
              <a:t> ~ singlet/triplet, </a:t>
            </a:r>
            <a:r>
              <a:rPr i="1" lang="en-GB" sz="1400"/>
              <a:t>n</a:t>
            </a:r>
            <a:r>
              <a:rPr baseline="-25000" lang="en-GB" sz="1400"/>
              <a:t>e</a:t>
            </a:r>
            <a:r>
              <a:rPr lang="en-GB" sz="1400"/>
              <a:t> ~ singlet/singlet</a:t>
            </a:r>
            <a:br>
              <a:rPr lang="en-GB" sz="1400"/>
            </a:br>
            <a:r>
              <a:rPr b="1" lang="en-GB" sz="1400"/>
              <a:t>(no absolute calibration needed)</a:t>
            </a:r>
            <a:endParaRPr b="1"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lang="en-GB" sz="1400"/>
              <a:t> , </a:t>
            </a:r>
            <a:r>
              <a:rPr i="1" lang="en-GB" sz="1400"/>
              <a:t>n</a:t>
            </a:r>
            <a:r>
              <a:rPr baseline="-25000" lang="en-GB" sz="1400"/>
              <a:t>e</a:t>
            </a:r>
            <a:r>
              <a:rPr lang="en-GB" sz="1400"/>
              <a:t> sensitivity analysis done in [1]</a:t>
            </a:r>
            <a:br>
              <a:rPr lang="en-GB" sz="1400"/>
            </a:br>
            <a:r>
              <a:rPr lang="en-GB" sz="1400"/>
              <a:t>(for 5 eV&lt;</a:t>
            </a: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baseline="-25000" i="1" lang="en-GB" sz="1400"/>
              <a:t> </a:t>
            </a:r>
            <a:r>
              <a:rPr lang="en-GB" sz="1400"/>
              <a:t>&lt;130 eV, 1e18&lt;</a:t>
            </a:r>
            <a:r>
              <a:rPr i="1" lang="en-GB" sz="1400"/>
              <a:t>n</a:t>
            </a:r>
            <a:r>
              <a:rPr baseline="-25000" lang="en-GB" sz="1400"/>
              <a:t>e</a:t>
            </a:r>
            <a:r>
              <a:rPr lang="en-GB" sz="1400"/>
              <a:t>&lt;4e19 m</a:t>
            </a:r>
            <a:r>
              <a:rPr baseline="30000" lang="en-GB" sz="1400"/>
              <a:t>-3</a:t>
            </a:r>
            <a:br>
              <a:rPr lang="en-GB" sz="1400"/>
            </a:br>
            <a:r>
              <a:rPr lang="en-GB" sz="1400"/>
              <a:t>[1] choice: </a:t>
            </a: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lang="en-GB" sz="1400"/>
              <a:t> = 501/587, </a:t>
            </a:r>
            <a:r>
              <a:rPr i="1" lang="en-GB" sz="1400"/>
              <a:t>n</a:t>
            </a:r>
            <a:r>
              <a:rPr baseline="-25000" lang="en-GB" sz="1400"/>
              <a:t>e </a:t>
            </a:r>
            <a:r>
              <a:rPr lang="en-GB" sz="1400"/>
              <a:t>= 501/504 </a:t>
            </a:r>
            <a:br>
              <a:rPr lang="en-GB" sz="1400"/>
            </a:br>
            <a:r>
              <a:rPr lang="en-GB" sz="1400"/>
              <a:t> 		</a:t>
            </a:r>
            <a:r>
              <a:rPr b="1" lang="en-GB" sz="1400"/>
              <a:t>(504 is weakest line)</a:t>
            </a:r>
            <a:br>
              <a:rPr b="1" lang="en-GB" sz="1400"/>
            </a:br>
            <a:r>
              <a:rPr lang="en-GB" sz="1400"/>
              <a:t>Standart: </a:t>
            </a:r>
            <a:r>
              <a:rPr i="1" lang="en-GB" sz="1400"/>
              <a:t>T</a:t>
            </a:r>
            <a:r>
              <a:rPr baseline="-25000" lang="en-GB" sz="1400"/>
              <a:t>e</a:t>
            </a:r>
            <a:r>
              <a:rPr lang="en-GB" sz="1400"/>
              <a:t> = 728/706, </a:t>
            </a:r>
            <a:r>
              <a:rPr i="1" lang="en-GB" sz="1400"/>
              <a:t>n</a:t>
            </a:r>
            <a:r>
              <a:rPr baseline="-25000" lang="en-GB" sz="1400"/>
              <a:t>e</a:t>
            </a:r>
            <a:r>
              <a:rPr lang="en-GB" sz="1400"/>
              <a:t> = 668/728</a:t>
            </a:r>
            <a:endParaRPr sz="1400"/>
          </a:p>
        </p:txBody>
      </p:sp>
      <p:sp>
        <p:nvSpPr>
          <p:cNvPr id="66" name="Shape 66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 concept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2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</a:t>
            </a:r>
            <a:r>
              <a:rPr lang="en-GB">
                <a:solidFill>
                  <a:schemeClr val="lt1"/>
                </a:solidFill>
              </a:rPr>
              <a:t>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3575" y="1324625"/>
            <a:ext cx="5018275" cy="4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502325" y="5553175"/>
            <a:ext cx="4650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[1] Griener, Michael Thomas, et al. "Qualification and implementation of line ratio spectroscopy on helium as plasma edge diagnostic at ASDEX Upgrade." </a:t>
            </a:r>
            <a:r>
              <a:rPr i="1" lang="en-GB" sz="1100">
                <a:solidFill>
                  <a:schemeClr val="dk1"/>
                </a:solidFill>
              </a:rPr>
              <a:t>PPCF</a:t>
            </a:r>
            <a:r>
              <a:rPr lang="en-GB" sz="1100">
                <a:solidFill>
                  <a:schemeClr val="dk1"/>
                </a:solidFill>
              </a:rPr>
              <a:t> (2017).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Emissivity for i→j transition: </a:t>
            </a:r>
            <a:r>
              <a:rPr b="1" i="1" lang="en-GB" sz="1400"/>
              <a:t>ε</a:t>
            </a:r>
            <a:r>
              <a:rPr b="1" baseline="-25000" i="1" lang="en-GB" sz="1400"/>
              <a:t>ij</a:t>
            </a:r>
            <a:r>
              <a:rPr b="1" lang="en-GB" sz="1400"/>
              <a:t>=</a:t>
            </a:r>
            <a:r>
              <a:rPr b="1" i="1" lang="en-GB" sz="1400"/>
              <a:t>n</a:t>
            </a:r>
            <a:r>
              <a:rPr b="1" baseline="-25000" lang="en-GB" sz="1400"/>
              <a:t>He</a:t>
            </a:r>
            <a:r>
              <a:rPr b="1" lang="en-GB" sz="1400"/>
              <a:t>(x,t)</a:t>
            </a:r>
            <a:r>
              <a:rPr b="1" i="1" lang="en-GB" sz="1400"/>
              <a:t>n</a:t>
            </a:r>
            <a:r>
              <a:rPr b="1" baseline="-25000" lang="en-GB" sz="1400"/>
              <a:t>e</a:t>
            </a:r>
            <a:r>
              <a:rPr b="1" lang="en-GB" sz="1400"/>
              <a:t>(x,t)PEC</a:t>
            </a:r>
            <a:r>
              <a:rPr b="1" baseline="-25000" lang="en-GB" sz="1400"/>
              <a:t>ij</a:t>
            </a:r>
            <a:r>
              <a:rPr b="1" lang="en-GB" sz="1400"/>
              <a:t>(</a:t>
            </a:r>
            <a:r>
              <a:rPr b="1" i="1" lang="en-GB" sz="1400"/>
              <a:t>n</a:t>
            </a:r>
            <a:r>
              <a:rPr b="1" baseline="-25000" lang="en-GB" sz="1400"/>
              <a:t>e</a:t>
            </a:r>
            <a:r>
              <a:rPr b="1" i="1" lang="en-GB" sz="1400"/>
              <a:t>,T</a:t>
            </a:r>
            <a:r>
              <a:rPr b="1" baseline="-25000" lang="en-GB" sz="1400"/>
              <a:t>e</a:t>
            </a:r>
            <a:r>
              <a:rPr b="1" lang="en-GB" sz="1400"/>
              <a:t>)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n</a:t>
            </a:r>
            <a:r>
              <a:rPr baseline="-25000" lang="en-GB" sz="1400"/>
              <a:t>He</a:t>
            </a:r>
            <a:r>
              <a:rPr lang="en-GB" sz="1400"/>
              <a:t>(x,t) - given by transport models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PEC stored in ADAS database: 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pec96#he_pju#he0.dat</a:t>
            </a:r>
            <a:r>
              <a:rPr lang="en-GB" sz="1400"/>
              <a:t>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Hybrid code exists [2] but only the ADAS produce self consistent ne and Te profiles</a:t>
            </a:r>
            <a:endParaRPr sz="1400"/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Photon emissivity coefficient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3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6">
            <a:alphaModFix/>
          </a:blip>
          <a:srcRect b="0" l="2987" r="8634" t="6288"/>
          <a:stretch/>
        </p:blipFill>
        <p:spPr>
          <a:xfrm>
            <a:off x="98773" y="2694098"/>
            <a:ext cx="4459525" cy="35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7">
            <a:alphaModFix/>
          </a:blip>
          <a:srcRect b="0" l="2391" r="9018" t="7019"/>
          <a:stretch/>
        </p:blipFill>
        <p:spPr>
          <a:xfrm>
            <a:off x="4540397" y="2694100"/>
            <a:ext cx="4505562" cy="35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49790" y="2199503"/>
            <a:ext cx="87840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[2] </a:t>
            </a:r>
            <a:r>
              <a:rPr lang="en-GB" sz="1100">
                <a:solidFill>
                  <a:schemeClr val="dk1"/>
                </a:solidFill>
              </a:rPr>
              <a:t>Muñoz Burgos, J. M., et al. "Hybrid time dependent/independent solution for the He I line ratio temperature and density diagnostic for a thermal helium beam with applications in the scrape-off layer-edge regions in tokamaks." </a:t>
            </a:r>
            <a:r>
              <a:rPr i="1" lang="en-GB" sz="1100">
                <a:solidFill>
                  <a:schemeClr val="dk1"/>
                </a:solidFill>
              </a:rPr>
              <a:t>Physics of Plasmas</a:t>
            </a:r>
            <a:r>
              <a:rPr lang="en-GB" sz="1100">
                <a:solidFill>
                  <a:schemeClr val="dk1"/>
                </a:solidFill>
              </a:rPr>
              <a:t> 19.1 (2012): 012501.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Temporal resolution given by relaxation time </a:t>
            </a:r>
            <a:r>
              <a:rPr i="1" lang="en-GB" sz="1400"/>
              <a:t>τ</a:t>
            </a:r>
            <a:r>
              <a:rPr baseline="-25000" i="1" lang="en-GB" sz="1400"/>
              <a:t>r</a:t>
            </a:r>
            <a:r>
              <a:rPr b="1" lang="en-GB" sz="1400"/>
              <a:t> (if signal from He-beam dominates background radiation)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Spatial resolution given by relaxation length </a:t>
            </a:r>
            <a:r>
              <a:rPr i="1" lang="en-GB" sz="1400"/>
              <a:t>l</a:t>
            </a:r>
            <a:r>
              <a:rPr baseline="-25000" i="1" lang="en-GB" sz="1400"/>
              <a:t>r</a:t>
            </a:r>
            <a:r>
              <a:rPr i="1" lang="en-GB" sz="1400"/>
              <a:t> </a:t>
            </a:r>
            <a:r>
              <a:rPr lang="en-GB" sz="1400"/>
              <a:t>= </a:t>
            </a:r>
            <a:r>
              <a:rPr i="1" lang="en-GB" sz="1400"/>
              <a:t>v</a:t>
            </a:r>
            <a:r>
              <a:rPr baseline="-25000" i="1" lang="en-GB" sz="1400"/>
              <a:t>b</a:t>
            </a:r>
            <a:r>
              <a:rPr lang="en-GB" sz="1400"/>
              <a:t>*</a:t>
            </a:r>
            <a:r>
              <a:rPr i="1" lang="en-GB" sz="1400"/>
              <a:t>τ</a:t>
            </a:r>
            <a:r>
              <a:rPr baseline="-25000" i="1" lang="en-GB" sz="1400"/>
              <a:t>r</a:t>
            </a:r>
            <a:r>
              <a:rPr i="1" lang="en-GB" sz="1400"/>
              <a:t> </a:t>
            </a:r>
            <a:r>
              <a:rPr lang="en-GB" sz="1400"/>
              <a:t>where </a:t>
            </a:r>
            <a:r>
              <a:rPr i="1" lang="en-GB" sz="1400"/>
              <a:t>v</a:t>
            </a:r>
            <a:r>
              <a:rPr baseline="-25000" i="1" lang="en-GB" sz="1400"/>
              <a:t>b</a:t>
            </a:r>
            <a:r>
              <a:rPr lang="en-GB" sz="1400"/>
              <a:t> is mean velocity of helium atoms </a:t>
            </a:r>
            <a:r>
              <a:rPr b="1" lang="en-GB" sz="1400"/>
              <a:t>(no difference between Maxwellian distribution and monoenergetic beam for 10&lt;</a:t>
            </a:r>
            <a:r>
              <a:rPr b="1" i="1" lang="en-GB" sz="1400"/>
              <a:t>T</a:t>
            </a:r>
            <a:r>
              <a:rPr b="1" baseline="-25000" lang="en-GB" sz="1400"/>
              <a:t>e</a:t>
            </a:r>
            <a:r>
              <a:rPr b="1" lang="en-GB" sz="1400"/>
              <a:t>&lt;1e3 eV, 1e17&lt;</a:t>
            </a:r>
            <a:r>
              <a:rPr b="1" i="1" lang="en-GB" sz="1400"/>
              <a:t>n</a:t>
            </a:r>
            <a:r>
              <a:rPr b="1" baseline="-25000" lang="en-GB" sz="1400"/>
              <a:t>e</a:t>
            </a:r>
            <a:r>
              <a:rPr b="1" lang="en-GB" sz="1400"/>
              <a:t>&lt;1e20 m</a:t>
            </a:r>
            <a:r>
              <a:rPr b="1" baseline="30000" lang="en-GB" sz="1400"/>
              <a:t>-3</a:t>
            </a:r>
            <a:r>
              <a:rPr b="1" lang="en-GB" sz="1400"/>
              <a:t> [2])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No recombination processes are taken into account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Density limit: lower limit determined by relaxation length, upper limit by penetration depth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n-GB" sz="1400"/>
              <a:t>Slowest </a:t>
            </a:r>
            <a:r>
              <a:rPr i="1" lang="en-GB" sz="1400"/>
              <a:t>τ</a:t>
            </a:r>
            <a:r>
              <a:rPr baseline="-25000" i="1" lang="en-GB" sz="1400"/>
              <a:t>r</a:t>
            </a:r>
            <a:r>
              <a:rPr b="1" lang="en-GB" sz="1400"/>
              <a:t> </a:t>
            </a:r>
            <a:r>
              <a:rPr lang="en-GB" sz="1400"/>
              <a:t>for 150 °C beam</a:t>
            </a:r>
            <a:br>
              <a:rPr lang="en-GB" sz="1400"/>
            </a:br>
            <a:r>
              <a:rPr lang="en-GB" sz="1400"/>
              <a:t>calculated in [3]</a:t>
            </a:r>
            <a:endParaRPr sz="1400"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Relaxation time </a:t>
            </a:r>
            <a:r>
              <a:rPr b="1" i="1" lang="en-GB">
                <a:solidFill>
                  <a:schemeClr val="lt1"/>
                </a:solidFill>
              </a:rPr>
              <a:t>τ</a:t>
            </a:r>
            <a:r>
              <a:rPr b="1" baseline="-25000" i="1" lang="en-GB">
                <a:solidFill>
                  <a:schemeClr val="lt1"/>
                </a:solidFill>
              </a:rPr>
              <a:t>r</a:t>
            </a:r>
            <a:endParaRPr b="1" baseline="-25000" i="1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and penetration depth</a:t>
            </a:r>
            <a:r>
              <a:rPr b="1" i="1" lang="en-GB">
                <a:solidFill>
                  <a:schemeClr val="lt1"/>
                </a:solidFill>
              </a:rPr>
              <a:t> D</a:t>
            </a:r>
            <a:r>
              <a:rPr b="1" baseline="-25000" i="1" lang="en-GB">
                <a:solidFill>
                  <a:schemeClr val="lt1"/>
                </a:solidFill>
              </a:rPr>
              <a:t>p</a:t>
            </a:r>
            <a:endParaRPr b="1" baseline="-25000" i="1">
              <a:solidFill>
                <a:schemeClr val="lt1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4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2150" y="5203800"/>
            <a:ext cx="30843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[3] </a:t>
            </a:r>
            <a:r>
              <a:rPr lang="en-GB" sz="1100">
                <a:solidFill>
                  <a:schemeClr val="dk1"/>
                </a:solidFill>
              </a:rPr>
              <a:t>Schweer, B., et al. "Electron temperature and electron density profiles measured with a thermal He-beam in the plasma boundary of TEXTOR." Journal of nuclear materials 196 (1992): 174-178.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6325" y="3037950"/>
            <a:ext cx="5835274" cy="32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Thermal 150° (TEXTOR 1992) - density and temperature profile:</a:t>
            </a:r>
            <a:endParaRPr b="1"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Temporal resolution </a:t>
            </a:r>
            <a:r>
              <a:rPr b="1" lang="en-GB" sz="1400"/>
              <a:t>10 ms</a:t>
            </a:r>
            <a:r>
              <a:rPr lang="en-GB" sz="1400"/>
              <a:t>, spatial resolution up to </a:t>
            </a:r>
            <a:r>
              <a:rPr b="1" lang="en-GB" sz="1400"/>
              <a:t>1 mm</a:t>
            </a:r>
            <a:r>
              <a:rPr lang="en-GB" sz="1400"/>
              <a:t> (</a:t>
            </a:r>
            <a:r>
              <a:rPr i="1" lang="en-GB" sz="1400"/>
              <a:t>n</a:t>
            </a:r>
            <a:r>
              <a:rPr baseline="-25000" i="1" lang="en-GB" sz="1400"/>
              <a:t>e</a:t>
            </a:r>
            <a:r>
              <a:rPr lang="en-GB" sz="1400"/>
              <a:t> &gt; 5x10</a:t>
            </a:r>
            <a:r>
              <a:rPr baseline="30000" lang="en-GB" sz="1400"/>
              <a:t>18</a:t>
            </a:r>
            <a:r>
              <a:rPr lang="en-GB" sz="1400"/>
              <a:t>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Penetration depth</a:t>
            </a:r>
            <a:r>
              <a:rPr lang="en-GB" sz="1400"/>
              <a:t> </a:t>
            </a:r>
            <a:r>
              <a:rPr i="1" lang="en-GB" sz="1400"/>
              <a:t>D</a:t>
            </a:r>
            <a:r>
              <a:rPr baseline="-25000" i="1" lang="en-GB" sz="1400"/>
              <a:t>p</a:t>
            </a:r>
            <a:r>
              <a:rPr lang="en-GB" sz="1400"/>
              <a:t> = 2x10</a:t>
            </a:r>
            <a:r>
              <a:rPr baseline="30000" lang="en-GB" sz="1400"/>
              <a:t>13</a:t>
            </a:r>
            <a:r>
              <a:rPr lang="en-GB" sz="1400"/>
              <a:t> cm</a:t>
            </a:r>
            <a:r>
              <a:rPr baseline="30000" lang="en-GB" sz="1400"/>
              <a:t>-1</a:t>
            </a:r>
            <a:r>
              <a:rPr lang="en-GB" sz="1400"/>
              <a:t>, (current 4x10</a:t>
            </a:r>
            <a:r>
              <a:rPr baseline="30000" lang="en-GB" sz="1400"/>
              <a:t>18</a:t>
            </a:r>
            <a:r>
              <a:rPr lang="en-GB" sz="1400"/>
              <a:t> atoms/s)</a:t>
            </a:r>
            <a:endParaRPr b="1"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Supersonic (TJ-II 2004) - density and temperature profile:</a:t>
            </a:r>
            <a:endParaRPr b="1"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pulsed fast piezoelectric valve</a:t>
            </a:r>
            <a:endParaRPr b="1"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Temporal resolution </a:t>
            </a:r>
            <a:r>
              <a:rPr b="1" lang="en-GB" sz="1400"/>
              <a:t>5 ms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Fast Thermal for fluctuations (RFX-mod 2015):</a:t>
            </a:r>
            <a:endParaRPr b="1"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Temporal resolution </a:t>
            </a:r>
            <a:r>
              <a:rPr b="1" lang="en-GB" sz="1400"/>
              <a:t>given by relaxation time 5us</a:t>
            </a:r>
            <a:endParaRPr b="1"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400"/>
              <a:t>Fast thermal (ASDEX 2018):</a:t>
            </a:r>
            <a:endParaRPr b="1"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Temporal resolution 900 kHz, spatial resolution radial 3-7 mm, poloidal 3-4 mm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designed for densities 1x10</a:t>
            </a:r>
            <a:r>
              <a:rPr baseline="30000" lang="en-GB" sz="1400"/>
              <a:t>18</a:t>
            </a:r>
            <a:r>
              <a:rPr lang="en-GB" sz="1400"/>
              <a:t> - 4x10</a:t>
            </a:r>
            <a:r>
              <a:rPr baseline="30000" lang="en-GB" sz="1400"/>
              <a:t>19</a:t>
            </a:r>
            <a:r>
              <a:rPr lang="en-GB" sz="1400"/>
              <a:t> , temperatures 5 - 250 eV, S/BG = 100 (2.3 ms exposition time - spectrometer)</a:t>
            </a:r>
            <a:br>
              <a:rPr b="1" lang="en-GB" sz="1400"/>
            </a:br>
            <a:endParaRPr b="1" sz="14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Machines with </a:t>
            </a:r>
            <a:r>
              <a:rPr b="1" lang="en-GB">
                <a:solidFill>
                  <a:schemeClr val="lt1"/>
                </a:solidFill>
              </a:rPr>
              <a:t>He-beam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5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3270" l="3790" r="0" t="10201"/>
          <a:stretch/>
        </p:blipFill>
        <p:spPr>
          <a:xfrm>
            <a:off x="5310437" y="2264436"/>
            <a:ext cx="3977275" cy="26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High temporal and spatial resolution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Te and ne simultaneous measurement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No absolute calibration needed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No reconstruction code needed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Low penetration depth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Transport code needed for simulation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CRM needed for penetration depth and relaxation time calculation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Summary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6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COMPASS-U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7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83563">
            <a:off x="467575" y="4479975"/>
            <a:ext cx="3352801" cy="300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Helium puff imaging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Fast 2D simultaneous measurement of </a:t>
            </a:r>
            <a:br>
              <a:rPr lang="en-GB" sz="1400"/>
            </a:br>
            <a:r>
              <a:rPr lang="en-GB" sz="1400"/>
              <a:t>electron density and temperature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He puff and Li-beam</a:t>
            </a:r>
            <a:br>
              <a:rPr lang="en-GB" sz="1400"/>
            </a:br>
            <a:r>
              <a:rPr lang="en-GB" sz="1400"/>
              <a:t>on the midplane, separated </a:t>
            </a:r>
            <a:br>
              <a:rPr lang="en-GB" sz="1400"/>
            </a:br>
            <a:r>
              <a:rPr lang="en-GB" sz="1400"/>
              <a:t>toroidally by small angle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Perpendicular view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1 (Li) + 3 (He) optical filters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I-mode diagnostic? (density limit)</a:t>
            </a:r>
            <a:endParaRPr sz="1400"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 on COMPASS-U?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8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225" y="1206050"/>
            <a:ext cx="5212925" cy="382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1410775" y="4435275"/>
            <a:ext cx="2534100" cy="3278700"/>
          </a:xfrm>
          <a:prstGeom prst="straightConnector1">
            <a:avLst/>
          </a:prstGeom>
          <a:noFill/>
          <a:ln cap="flat" cmpd="sng" w="1143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2" name="Shape 142"/>
          <p:cNvSpPr txBox="1"/>
          <p:nvPr/>
        </p:nvSpPr>
        <p:spPr>
          <a:xfrm>
            <a:off x="2468900" y="5375825"/>
            <a:ext cx="966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FF"/>
                </a:solidFill>
              </a:rPr>
              <a:t>Li-beam</a:t>
            </a:r>
            <a:endParaRPr b="1">
              <a:solidFill>
                <a:srgbClr val="FF00FF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 b="20176" l="16443" r="14260" t="24119"/>
          <a:stretch/>
        </p:blipFill>
        <p:spPr>
          <a:xfrm rot="3765918">
            <a:off x="7367136" y="2742238"/>
            <a:ext cx="866302" cy="6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b="20176" l="16443" r="14260" t="24119"/>
          <a:stretch/>
        </p:blipFill>
        <p:spPr>
          <a:xfrm rot="3765918">
            <a:off x="7138036" y="3978863"/>
            <a:ext cx="866302" cy="6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6">
            <a:alphaModFix/>
          </a:blip>
          <a:srcRect b="20176" l="16443" r="14260" t="24119"/>
          <a:stretch/>
        </p:blipFill>
        <p:spPr>
          <a:xfrm rot="-1375818">
            <a:off x="7534787" y="1536714"/>
            <a:ext cx="866301" cy="6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6">
            <a:alphaModFix/>
          </a:blip>
          <a:srcRect b="20176" l="16443" r="14260" t="24119"/>
          <a:stretch/>
        </p:blipFill>
        <p:spPr>
          <a:xfrm rot="-7369209">
            <a:off x="5540526" y="1394588"/>
            <a:ext cx="866302" cy="6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-2150" y="6332950"/>
            <a:ext cx="9144000" cy="52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206049"/>
            <a:ext cx="8520600" cy="48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GOLEM measurement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25"/>
            <a:ext cx="9143998" cy="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309550" y="82242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He-beam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8552600" y="6333025"/>
            <a:ext cx="625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9</a:t>
            </a:r>
            <a:r>
              <a:rPr lang="en-GB">
                <a:solidFill>
                  <a:schemeClr val="lt1"/>
                </a:solidFill>
              </a:rPr>
              <a:t>/13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82150" y="6332875"/>
            <a:ext cx="910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J. Krbec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