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57" r:id="rId3"/>
    <p:sldId id="311" r:id="rId4"/>
    <p:sldId id="286" r:id="rId5"/>
    <p:sldId id="284" r:id="rId6"/>
    <p:sldId id="289" r:id="rId7"/>
    <p:sldId id="308" r:id="rId8"/>
    <p:sldId id="309" r:id="rId9"/>
    <p:sldId id="283" r:id="rId10"/>
    <p:sldId id="310" r:id="rId11"/>
    <p:sldId id="292" r:id="rId12"/>
    <p:sldId id="306" r:id="rId13"/>
    <p:sldId id="312" r:id="rId14"/>
    <p:sldId id="301" r:id="rId15"/>
    <p:sldId id="307" r:id="rId16"/>
    <p:sldId id="305" r:id="rId17"/>
    <p:sldId id="303" r:id="rId18"/>
    <p:sldId id="31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9" autoAdjust="0"/>
    <p:restoredTop sz="94660"/>
  </p:normalViewPr>
  <p:slideViewPr>
    <p:cSldViewPr snapToGrid="0">
      <p:cViewPr varScale="1">
        <p:scale>
          <a:sx n="86" d="100"/>
          <a:sy n="86" d="100"/>
        </p:scale>
        <p:origin x="14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8D66C-B737-44E3-A1FE-57EDDA72E3B1}" type="datetimeFigureOut">
              <a:rPr lang="cs-CZ" smtClean="0"/>
              <a:t>29.01.2018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FE110-5E4C-4DD4-8E62-29348B6563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0165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B97B338-DEB6-4D7A-B5D6-EC1C8E6E9C9B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1311511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80A094E3-D3B2-40B4-9314-EFEB08C3A8D3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10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2174700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80A094E3-D3B2-40B4-9314-EFEB08C3A8D3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17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2178545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80A094E3-D3B2-40B4-9314-EFEB08C3A8D3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1150754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80A094E3-D3B2-40B4-9314-EFEB08C3A8D3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1271421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80A094E3-D3B2-40B4-9314-EFEB08C3A8D3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1779382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80A094E3-D3B2-40B4-9314-EFEB08C3A8D3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30582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B97B338-DEB6-4D7A-B5D6-EC1C8E6E9C9B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3014527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B97B338-DEB6-4D7A-B5D6-EC1C8E6E9C9B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2047113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80A094E3-D3B2-40B4-9314-EFEB08C3A8D3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3951180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B97B338-DEB6-4D7A-B5D6-EC1C8E6E9C9B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546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2" tIns="43786" rIns="87902" bIns="43786"/>
          <a:lstStyle/>
          <a:p>
            <a:pPr eaLnBrk="1">
              <a:spcBef>
                <a:spcPts val="413"/>
              </a:spcBef>
              <a:buClrTx/>
              <a:buSzPct val="45000"/>
              <a:tabLst>
                <a:tab pos="0" algn="l"/>
                <a:tab pos="417513" algn="l"/>
                <a:tab pos="835025" algn="l"/>
                <a:tab pos="1254125" algn="l"/>
                <a:tab pos="1671638" algn="l"/>
                <a:tab pos="2089150" algn="l"/>
                <a:tab pos="2508250" algn="l"/>
                <a:tab pos="2925763" algn="l"/>
                <a:tab pos="3344863" algn="l"/>
                <a:tab pos="3762375" algn="l"/>
                <a:tab pos="4179888" algn="l"/>
                <a:tab pos="4598988" algn="l"/>
                <a:tab pos="5016500" algn="l"/>
                <a:tab pos="5434013" algn="l"/>
                <a:tab pos="5853113" algn="l"/>
                <a:tab pos="6270625" algn="l"/>
                <a:tab pos="6689725" algn="l"/>
                <a:tab pos="7107238" algn="l"/>
                <a:tab pos="7524750" algn="l"/>
                <a:tab pos="7943850" algn="l"/>
                <a:tab pos="8361363" algn="l"/>
              </a:tabLst>
            </a:pPr>
            <a:r>
              <a:rPr lang="en-US" altLang="cs-CZ">
                <a:latin typeface="Arial" panose="020B0604020202020204" pitchFamily="34" charset="0"/>
                <a:ea typeface="Microsoft YaHei" panose="020B0503020204020204" pitchFamily="34" charset="-122"/>
              </a:rPr>
              <a:t>100 m vysoko, metru za sekundu.</a:t>
            </a:r>
          </a:p>
        </p:txBody>
      </p:sp>
    </p:spTree>
    <p:extLst>
      <p:ext uri="{BB962C8B-B14F-4D97-AF65-F5344CB8AC3E}">
        <p14:creationId xmlns:p14="http://schemas.microsoft.com/office/powerpoint/2010/main" val="1276305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8F24-C81D-4821-8CED-AD860E722625}" type="datetime1">
              <a:rPr lang="cs-CZ" smtClean="0"/>
              <a:t>29.01.2018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&amp; JET    O Ficker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6261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47E7F-A995-40CE-8195-99ABF768E2BC}" type="datetime1">
              <a:rPr lang="cs-CZ" smtClean="0"/>
              <a:t>29.01.2018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&amp; JET    O Ficker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053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4BD-DC99-43A1-8199-76E8D097652B}" type="datetime1">
              <a:rPr lang="cs-CZ" smtClean="0"/>
              <a:t>29.01.2018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&amp; JET    O Ficker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229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1.png" descr="EUROFUSION PowerPoint MASTER DECKBLATT.png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648"/>
            <a:ext cx="9144000" cy="641908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2348880"/>
            <a:ext cx="8496944" cy="1296144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4293096"/>
            <a:ext cx="4392488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5" y="-457200"/>
            <a:ext cx="10763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5661248"/>
            <a:ext cx="3168352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230283" y="40252896"/>
            <a:ext cx="9924896" cy="178164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18382683" y="40405296"/>
            <a:ext cx="9924896" cy="178164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8535083" y="40557696"/>
            <a:ext cx="9924896" cy="178164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8687483" y="40710096"/>
            <a:ext cx="9924896" cy="178164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292080" y="5805264"/>
            <a:ext cx="3610184" cy="648072"/>
            <a:chOff x="18230283" y="40396912"/>
            <a:chExt cx="9924896" cy="1781641"/>
          </a:xfrm>
        </p:grpSpPr>
        <p:sp>
          <p:nvSpPr>
            <p:cNvPr id="24" name="Rectangle 23"/>
            <p:cNvSpPr/>
            <p:nvPr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5" name="Picture 24" descr="EuropeanFlag-stars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sp>
        <p:nvSpPr>
          <p:cNvPr id="2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2267744" y="5759499"/>
            <a:ext cx="1295375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pic>
        <p:nvPicPr>
          <p:cNvPr id="28" name="Picture 27" descr="JET(3,78,162)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801071"/>
            <a:ext cx="1656184" cy="65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69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543800" cy="4572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Name of presenter | Conference | Venue | Date 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4" name="Picture 3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6632"/>
            <a:ext cx="458197" cy="465708"/>
          </a:xfrm>
          <a:prstGeom prst="rect">
            <a:avLst/>
          </a:prstGeom>
        </p:spPr>
      </p:pic>
      <p:pic>
        <p:nvPicPr>
          <p:cNvPr id="7" name="Picture 6" descr="JET(3,78,162)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10" y="6453336"/>
            <a:ext cx="748390" cy="29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40821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FE80-47CD-4F6E-97EF-12BC424B1AE7}" type="datetime1">
              <a:rPr lang="cs-CZ" smtClean="0"/>
              <a:t>29.01.2018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&amp; JET    O Ficker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037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AA010-7CB1-42F9-A3C2-71FB17DFD27C}" type="datetime1">
              <a:rPr lang="cs-CZ" smtClean="0"/>
              <a:t>29.01.2018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&amp; JET    O Ficker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614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08D2-5447-43D8-8F89-10224EF774ED}" type="datetime1">
              <a:rPr lang="cs-CZ" smtClean="0"/>
              <a:t>29.01.2018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&amp; JET    O Ficker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314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F456-9A58-407D-8B4B-A5CD14788D9A}" type="datetime1">
              <a:rPr lang="cs-CZ" smtClean="0"/>
              <a:t>29.01.2018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&amp; JET    O Ficker</a:t>
            </a: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05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2A1E5-9AA6-4320-9DCD-5A7EF2746557}" type="datetime1">
              <a:rPr lang="cs-CZ" smtClean="0"/>
              <a:t>29.01.2018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&amp; JET    O Ficker</a:t>
            </a: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00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5FB5-1E65-462C-817E-3FE96B6B9D83}" type="datetime1">
              <a:rPr lang="cs-CZ" smtClean="0"/>
              <a:t>29.01.2018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&amp; JET    O Ficker</a:t>
            </a: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9998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78EA-ABA2-4A24-B04B-B52752FC7FFC}" type="datetime1">
              <a:rPr lang="cs-CZ" smtClean="0"/>
              <a:t>29.01.2018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&amp; JET    O Ficker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424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F182-1A78-4CA6-BF9F-34DDA54FAE39}" type="datetime1">
              <a:rPr lang="cs-CZ" smtClean="0"/>
              <a:t>29.01.2018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&amp; JET    O Ficker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6288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9E56A-2D3C-4456-AE01-CE1220F5974E}" type="datetime1">
              <a:rPr lang="cs-CZ" smtClean="0"/>
              <a:t>29.01.2018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RE COMPASS &amp; JET    O Ficker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18303-B9BF-4E03-B675-C49674AD51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50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29/01/2018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472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6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6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" y="2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144475" y="1243155"/>
            <a:ext cx="8674991" cy="50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46" tIns="42456" rIns="81646" bIns="42456" anchor="ctr"/>
          <a:lstStyle>
            <a:lvl1pPr marL="215900" indent="-211138"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45000"/>
            </a:pPr>
            <a:r>
              <a:rPr lang="en-US" altLang="cs-CZ" sz="3200" b="1" dirty="0">
                <a:solidFill>
                  <a:srgbClr val="000000"/>
                </a:solidFill>
                <a:latin typeface="+mn-lt"/>
              </a:rPr>
              <a:t>1/2</a:t>
            </a:r>
            <a:r>
              <a:rPr lang="cs-CZ" altLang="cs-CZ" sz="3200" b="1" dirty="0">
                <a:solidFill>
                  <a:srgbClr val="000000"/>
                </a:solidFill>
                <a:latin typeface="+mn-lt"/>
              </a:rPr>
              <a:t>  </a:t>
            </a:r>
            <a:r>
              <a:rPr lang="cs-CZ" altLang="cs-CZ" sz="3200" b="1" dirty="0" err="1">
                <a:solidFill>
                  <a:srgbClr val="000000"/>
                </a:solidFill>
                <a:latin typeface="+mn-lt"/>
              </a:rPr>
              <a:t>Runaway</a:t>
            </a:r>
            <a:r>
              <a:rPr lang="cs-CZ" altLang="cs-CZ" sz="32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3200" b="1" dirty="0" err="1">
                <a:solidFill>
                  <a:srgbClr val="000000"/>
                </a:solidFill>
                <a:latin typeface="+mn-lt"/>
              </a:rPr>
              <a:t>electron</a:t>
            </a:r>
            <a:r>
              <a:rPr lang="cs-CZ" altLang="cs-CZ" sz="32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3200" b="1" dirty="0" err="1">
                <a:solidFill>
                  <a:srgbClr val="000000"/>
                </a:solidFill>
                <a:latin typeface="+mn-lt"/>
              </a:rPr>
              <a:t>beams</a:t>
            </a:r>
            <a:r>
              <a:rPr lang="cs-CZ" altLang="cs-CZ" sz="3200" b="1" dirty="0">
                <a:solidFill>
                  <a:srgbClr val="000000"/>
                </a:solidFill>
                <a:latin typeface="+mn-lt"/>
              </a:rPr>
              <a:t> in COMPASS</a:t>
            </a:r>
            <a:endParaRPr lang="en-US" altLang="cs-CZ" sz="32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271964" y="1792813"/>
            <a:ext cx="8492572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cs-CZ" sz="2000" dirty="0"/>
              <a:t>O Ficker</a:t>
            </a:r>
            <a:r>
              <a:rPr lang="cs-CZ" altLang="cs-CZ" sz="2000" dirty="0"/>
              <a:t>, E. </a:t>
            </a:r>
            <a:r>
              <a:rPr lang="cs-CZ" altLang="cs-CZ" sz="2000" dirty="0" err="1"/>
              <a:t>Macúšová</a:t>
            </a:r>
            <a:r>
              <a:rPr lang="en-US" altLang="cs-CZ" sz="2000" dirty="0"/>
              <a:t>,</a:t>
            </a:r>
            <a:r>
              <a:rPr lang="cs-CZ" altLang="cs-CZ" sz="2000" dirty="0"/>
              <a:t> J. </a:t>
            </a:r>
            <a:r>
              <a:rPr lang="cs-CZ" altLang="cs-CZ" sz="2000"/>
              <a:t>Mlynář,</a:t>
            </a:r>
            <a:r>
              <a:rPr lang="en-US" altLang="cs-CZ" sz="2000"/>
              <a:t> </a:t>
            </a:r>
            <a:r>
              <a:rPr lang="cs-CZ" altLang="cs-CZ" sz="2000" dirty="0"/>
              <a:t>RE</a:t>
            </a:r>
            <a:r>
              <a:rPr lang="en-US" altLang="cs-CZ" sz="2000" dirty="0"/>
              <a:t> &amp; </a:t>
            </a:r>
            <a:r>
              <a:rPr lang="cs-CZ" altLang="cs-CZ" sz="2000" dirty="0"/>
              <a:t>COMASS </a:t>
            </a:r>
            <a:r>
              <a:rPr lang="cs-CZ" altLang="cs-CZ" sz="2000" dirty="0" err="1"/>
              <a:t>teams</a:t>
            </a:r>
            <a:endParaRPr lang="en-US" altLang="cs-CZ" sz="2000" baseline="30000" dirty="0"/>
          </a:p>
          <a:p>
            <a:pPr algn="ctr"/>
            <a:endParaRPr lang="en-US" altLang="cs-CZ" sz="2000" baseline="30000" dirty="0"/>
          </a:p>
        </p:txBody>
      </p:sp>
      <p:pic>
        <p:nvPicPr>
          <p:cNvPr id="11" name="Shape 168">
            <a:extLst>
              <a:ext uri="{FF2B5EF4-FFF2-40B4-BE49-F238E27FC236}">
                <a16:creationId xmlns:a16="http://schemas.microsoft.com/office/drawing/2014/main" id="{E5BC2FAA-CDBF-4D5A-A04C-762526417C1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359" y="4152239"/>
            <a:ext cx="2912882" cy="2457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69">
            <a:extLst>
              <a:ext uri="{FF2B5EF4-FFF2-40B4-BE49-F238E27FC236}">
                <a16:creationId xmlns:a16="http://schemas.microsoft.com/office/drawing/2014/main" id="{86178477-D9F3-4040-A5FC-2B846C2A8F0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44832" y="4152240"/>
            <a:ext cx="2841857" cy="2457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70">
            <a:extLst>
              <a:ext uri="{FF2B5EF4-FFF2-40B4-BE49-F238E27FC236}">
                <a16:creationId xmlns:a16="http://schemas.microsoft.com/office/drawing/2014/main" id="{E9369EB3-4044-44AD-9349-BCCEB3FEC82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98784" y="4152240"/>
            <a:ext cx="2841857" cy="24571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EC3733C-9FF4-4980-BF04-CCE0C782D4DA}"/>
              </a:ext>
            </a:extLst>
          </p:cNvPr>
          <p:cNvSpPr/>
          <p:nvPr/>
        </p:nvSpPr>
        <p:spPr>
          <a:xfrm>
            <a:off x="628650" y="2208729"/>
            <a:ext cx="79632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45000"/>
            </a:pPr>
            <a:r>
              <a:rPr lang="en-US" altLang="cs-CZ" sz="3200" b="1" dirty="0">
                <a:solidFill>
                  <a:srgbClr val="000000"/>
                </a:solidFill>
              </a:rPr>
              <a:t>2/2</a:t>
            </a:r>
            <a:r>
              <a:rPr lang="cs-CZ" altLang="cs-CZ" sz="3200" b="1" dirty="0">
                <a:solidFill>
                  <a:srgbClr val="000000"/>
                </a:solidFill>
              </a:rPr>
              <a:t>  </a:t>
            </a:r>
            <a:r>
              <a:rPr lang="en-US" altLang="cs-CZ" sz="3200" b="1" dirty="0">
                <a:solidFill>
                  <a:srgbClr val="000000"/>
                </a:solidFill>
              </a:rPr>
              <a:t>W impurity influx due to 1,1 mode in JET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87EA093-D7AA-421B-BA5F-F04D619062BC}"/>
              </a:ext>
            </a:extLst>
          </p:cNvPr>
          <p:cNvSpPr/>
          <p:nvPr/>
        </p:nvSpPr>
        <p:spPr>
          <a:xfrm>
            <a:off x="3088934" y="3290501"/>
            <a:ext cx="29661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cs-CZ" sz="2400" baseline="30000" dirty="0"/>
              <a:t>FTTF workshop – Mari</a:t>
            </a:r>
            <a:r>
              <a:rPr lang="cs-CZ" altLang="cs-CZ" sz="2400" baseline="30000" dirty="0" err="1"/>
              <a:t>ánská</a:t>
            </a:r>
            <a:r>
              <a:rPr lang="cs-CZ" altLang="cs-CZ" sz="2400" baseline="30000" dirty="0"/>
              <a:t> 2018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4FB5E46B-AAB3-4553-A3AD-E9EE57C5F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3082" y="2748948"/>
            <a:ext cx="84925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cs-CZ" sz="2000" dirty="0"/>
              <a:t>O Ficker, J Graves,</a:t>
            </a:r>
            <a:r>
              <a:rPr lang="cs-CZ" altLang="cs-CZ" sz="2000" dirty="0"/>
              <a:t> </a:t>
            </a:r>
            <a:r>
              <a:rPr lang="en-US" sz="2000" dirty="0"/>
              <a:t>M Raghunathan</a:t>
            </a:r>
            <a:r>
              <a:rPr lang="cs-CZ" sz="2000" dirty="0"/>
              <a:t>, M </a:t>
            </a:r>
            <a:r>
              <a:rPr lang="cs-CZ" sz="2000" dirty="0" err="1"/>
              <a:t>Imríšek</a:t>
            </a:r>
            <a:r>
              <a:rPr lang="cs-CZ" sz="2000" dirty="0"/>
              <a:t> </a:t>
            </a:r>
            <a:r>
              <a:rPr lang="en-US" sz="2000" dirty="0"/>
              <a:t>&amp; JET team</a:t>
            </a:r>
            <a:r>
              <a:rPr lang="en-US" altLang="cs-CZ" sz="2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69545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56EECA30-158A-4E79-90E0-DA1942930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959" y="970835"/>
            <a:ext cx="2993497" cy="224380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EDD9AF4-66B4-4D41-9785-6CA9C0F8A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027" y="3052354"/>
            <a:ext cx="4269814" cy="3327330"/>
          </a:xfrm>
          <a:prstGeom prst="rect">
            <a:avLst/>
          </a:prstGeom>
        </p:spPr>
      </p:pic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" y="-25480"/>
            <a:ext cx="9145440" cy="96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-5759" y="6309001"/>
            <a:ext cx="9149760" cy="548640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</a:pPr>
            <a:r>
              <a:rPr lang="en-US" altLang="cs-CZ" sz="2540" b="1" dirty="0">
                <a:solidFill>
                  <a:srgbClr val="FFFFFF"/>
                </a:solidFill>
              </a:rPr>
              <a:t>Holy grail – power balance of RE beam</a:t>
            </a:r>
            <a:endParaRPr lang="cs-CZ" altLang="cs-CZ" sz="2540" b="1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>
                <a:extLst>
                  <a:ext uri="{FF2B5EF4-FFF2-40B4-BE49-F238E27FC236}">
                    <a16:creationId xmlns:a16="http://schemas.microsoft.com/office/drawing/2014/main" id="{92A709FC-0654-4461-8CF6-BEB5B81178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9690" y="1080829"/>
                <a:ext cx="5860074" cy="302237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400" dirty="0"/>
                  <a:t>Power in:</a:t>
                </a:r>
              </a:p>
              <a:p>
                <a:pPr lvl="1"/>
                <a:r>
                  <a:rPr lang="en-US" sz="2100" dirty="0"/>
                  <a:t>Ohmic Power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100" i="1" dirty="0">
                            <a:latin typeface="Cambria Math" panose="02040503050406030204" pitchFamily="18" charset="0"/>
                          </a:rPr>
                          <m:t>𝑂𝐻</m:t>
                        </m:r>
                      </m:sub>
                    </m:sSub>
                    <m:r>
                      <a:rPr lang="en-US" sz="2100" i="0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1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 dirty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100" i="1" dirty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US" sz="21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 dirty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𝑅𝐸</m:t>
                        </m:r>
                      </m:sub>
                    </m:sSub>
                  </m:oMath>
                </a14:m>
                <a:endParaRPr lang="en-US" sz="2100" dirty="0"/>
              </a:p>
              <a:p>
                <a:pPr lvl="2"/>
                <a:r>
                  <a:rPr lang="en-US" sz="1600" i="1" dirty="0"/>
                  <a:t>Magnetics but not trivial…</a:t>
                </a:r>
              </a:p>
              <a:p>
                <a:pPr lvl="1"/>
                <a:r>
                  <a:rPr lang="en-US" sz="2100" dirty="0"/>
                  <a:t>Other possible terms like ECRH etc.</a:t>
                </a:r>
              </a:p>
              <a:p>
                <a:r>
                  <a:rPr lang="en-US" sz="2400" dirty="0"/>
                  <a:t>Energy:</a:t>
                </a:r>
              </a:p>
              <a:p>
                <a:pPr lvl="1"/>
                <a:r>
                  <a:rPr lang="en-US" sz="2100" dirty="0"/>
                  <a:t>Kinetic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70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1700" i="0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70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17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700" i="1" dirty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1700" dirty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sSub>
                          <m:sSubPr>
                            <m:ctrlPr>
                              <a:rPr lang="en-US" sz="17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700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p>
                          <m:sSupPr>
                            <m:ctrlPr>
                              <a:rPr lang="en-US" sz="17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700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70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sSup>
                      <m:sSupPr>
                        <m:ctrlPr>
                          <a:rPr lang="en-US" sz="17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17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1700" b="0" i="1" dirty="0" smtClean="0">
                        <a:latin typeface="Cambria Math" panose="020405030504060302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17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700" i="1" dirty="0">
                        <a:latin typeface="Cambria Math" panose="02040503050406030204" pitchFamily="18" charset="0"/>
                      </a:rPr>
                      <m:t>𝑣</m:t>
                    </m:r>
                    <m:r>
                      <m:rPr>
                        <m:nor/>
                      </m:rPr>
                      <a:rPr lang="en-US" sz="1700" b="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700" b="0" i="1" dirty="0" smtClean="0">
                        <a:latin typeface="Cambria Math" panose="02040503050406030204" pitchFamily="18" charset="0"/>
                      </a:rPr>
                      <m:t>𝑑𝑣</m:t>
                    </m:r>
                  </m:oMath>
                </a14:m>
                <a:endParaRPr lang="en-US" sz="1700" i="1" dirty="0"/>
              </a:p>
              <a:p>
                <a:pPr lvl="2"/>
                <a:r>
                  <a:rPr lang="en-US" sz="1600" i="1" dirty="0"/>
                  <a:t>Hard… HXR spectroscopy, synchrotron spectroscopy, feedback response, ECE</a:t>
                </a:r>
              </a:p>
              <a:p>
                <a:pPr lvl="1"/>
                <a:r>
                  <a:rPr lang="en-US" sz="2100" dirty="0"/>
                  <a:t>Magnetic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10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2100" i="0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1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10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100" i="1" dirty="0" smtClean="0">
                        <a:latin typeface="Cambria Math" panose="02040503050406030204" pitchFamily="18" charset="0"/>
                      </a:rPr>
                      <m:t>𝐿</m:t>
                    </m:r>
                    <m:sSubSup>
                      <m:sSubSupPr>
                        <m:ctrlPr>
                          <a:rPr lang="en-US" sz="21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10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100" i="1" dirty="0" smtClean="0">
                            <a:latin typeface="Cambria Math" panose="02040503050406030204" pitchFamily="18" charset="0"/>
                          </a:rPr>
                          <m:t>𝑅𝐸</m:t>
                        </m:r>
                      </m:sub>
                      <m:sup>
                        <m:r>
                          <a:rPr lang="en-US" sz="210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100" dirty="0"/>
              </a:p>
              <a:p>
                <a:pPr lvl="2"/>
                <a:r>
                  <a:rPr lang="en-US" sz="1600" i="1" dirty="0"/>
                  <a:t>L is poorly known -&gt; current profile of the beam…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Zástupný symbol pro obsah 2">
                <a:extLst>
                  <a:ext uri="{FF2B5EF4-FFF2-40B4-BE49-F238E27FC236}">
                    <a16:creationId xmlns:a16="http://schemas.microsoft.com/office/drawing/2014/main" id="{92A709FC-0654-4461-8CF6-BEB5B81178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9690" y="1080829"/>
                <a:ext cx="5860074" cy="3022371"/>
              </a:xfrm>
              <a:blipFill>
                <a:blip r:embed="rId6"/>
                <a:stretch>
                  <a:fillRect l="-1143" t="-3226" b="-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57E81-535E-4295-BD99-5F8342913E35}" type="datetime1">
              <a:rPr lang="cs-CZ" smtClean="0"/>
              <a:t>29.01.2018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&amp; JET    O Ficker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10</a:t>
            </a:fld>
            <a:endParaRPr lang="cs-CZ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B66A1442-086B-4CDB-A794-0CEDE5574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98646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16" name="Zástupný symbol pro datum 3">
            <a:extLst>
              <a:ext uri="{FF2B5EF4-FFF2-40B4-BE49-F238E27FC236}">
                <a16:creationId xmlns:a16="http://schemas.microsoft.com/office/drawing/2014/main" id="{E5E58C69-E715-4328-8964-7D0784982C58}"/>
              </a:ext>
            </a:extLst>
          </p:cNvPr>
          <p:cNvSpPr txBox="1">
            <a:spLocks/>
          </p:cNvSpPr>
          <p:nvPr/>
        </p:nvSpPr>
        <p:spPr>
          <a:xfrm>
            <a:off x="634890" y="634569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1096E6-06DD-467E-823A-31A35FDF20CD}" type="datetime1">
              <a:rPr lang="cs-CZ" smtClean="0">
                <a:solidFill>
                  <a:schemeClr val="bg1"/>
                </a:solidFill>
              </a:rPr>
              <a:pPr/>
              <a:t>29.01.2018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Zástupný symbol pro zápatí 4">
            <a:extLst>
              <a:ext uri="{FF2B5EF4-FFF2-40B4-BE49-F238E27FC236}">
                <a16:creationId xmlns:a16="http://schemas.microsoft.com/office/drawing/2014/main" id="{FB8E2605-2ED9-4726-B84D-D7312A827E1C}"/>
              </a:ext>
            </a:extLst>
          </p:cNvPr>
          <p:cNvSpPr txBox="1">
            <a:spLocks/>
          </p:cNvSpPr>
          <p:nvPr/>
        </p:nvSpPr>
        <p:spPr>
          <a:xfrm>
            <a:off x="3035190" y="634569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RE COMPASS        O FICKER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8" name="Zástupný symbol pro číslo snímku 5">
            <a:extLst>
              <a:ext uri="{FF2B5EF4-FFF2-40B4-BE49-F238E27FC236}">
                <a16:creationId xmlns:a16="http://schemas.microsoft.com/office/drawing/2014/main" id="{D5BAA59B-54D7-46E9-A7A3-4F6BA54ECCE6}"/>
              </a:ext>
            </a:extLst>
          </p:cNvPr>
          <p:cNvSpPr txBox="1">
            <a:spLocks/>
          </p:cNvSpPr>
          <p:nvPr/>
        </p:nvSpPr>
        <p:spPr>
          <a:xfrm>
            <a:off x="6464190" y="634569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A18303-B9BF-4E03-B675-C49674AD51F4}" type="slidenum">
              <a:rPr lang="cs-CZ" smtClean="0">
                <a:solidFill>
                  <a:schemeClr val="bg1"/>
                </a:solidFill>
              </a:rPr>
              <a:pPr/>
              <a:t>10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1C08650-3654-4F86-9B32-579A639159D0}"/>
              </a:ext>
            </a:extLst>
          </p:cNvPr>
          <p:cNvSpPr/>
          <p:nvPr/>
        </p:nvSpPr>
        <p:spPr>
          <a:xfrm>
            <a:off x="-87113" y="4090123"/>
            <a:ext cx="5261072" cy="1827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Power out: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Radiated power (Interaction with gas, synchrotron, bremsstrahlung, …) – </a:t>
            </a:r>
            <a:r>
              <a:rPr lang="en-US" sz="1600" i="1" dirty="0">
                <a:solidFill>
                  <a:prstClr val="black"/>
                </a:solidFill>
              </a:rPr>
              <a:t>bolometers and tangential IR camera, HXR from plasma 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Lost electrons – heat fluxes on the wall (can be localized – misaligned limiters, intentional movement, etc.) -&gt; </a:t>
            </a:r>
            <a:r>
              <a:rPr lang="en-US" sz="1600" i="1" dirty="0">
                <a:solidFill>
                  <a:prstClr val="black"/>
                </a:solidFill>
              </a:rPr>
              <a:t>IR camera(s)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B246433-32C8-4725-8541-4C4ADE4AAB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3637" y="991623"/>
            <a:ext cx="694022" cy="213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204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23864"/>
            <a:ext cx="8327254" cy="457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Impurity</a:t>
            </a:r>
            <a:r>
              <a:rPr lang="cs-CZ" sz="2800" dirty="0"/>
              <a:t> </a:t>
            </a:r>
            <a:r>
              <a:rPr lang="cs-CZ" sz="2800" dirty="0" err="1"/>
              <a:t>accumulation</a:t>
            </a:r>
            <a:r>
              <a:rPr lang="cs-CZ" sz="2800" dirty="0"/>
              <a:t> </a:t>
            </a:r>
            <a:r>
              <a:rPr lang="cs-CZ" sz="2800" dirty="0" err="1"/>
              <a:t>due</a:t>
            </a:r>
            <a:r>
              <a:rPr lang="cs-CZ" sz="2800" dirty="0"/>
              <a:t> to MHD </a:t>
            </a:r>
            <a:r>
              <a:rPr lang="cs-CZ" sz="2800" dirty="0" err="1"/>
              <a:t>instabilities</a:t>
            </a:r>
            <a:r>
              <a:rPr lang="cs-CZ" sz="2800" dirty="0"/>
              <a:t> in JET</a:t>
            </a:r>
            <a:endParaRPr lang="fr-CH" sz="2800" dirty="0"/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46CD783F-CE2D-4D64-BF58-893547AC9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575" y="861134"/>
            <a:ext cx="8438225" cy="5448186"/>
          </a:xfrm>
        </p:spPr>
        <p:txBody>
          <a:bodyPr>
            <a:normAutofit lnSpcReduction="10000"/>
          </a:bodyPr>
          <a:lstStyle/>
          <a:p>
            <a:r>
              <a:rPr lang="en-US" sz="2000" b="1" dirty="0"/>
              <a:t>Impurity accumulation </a:t>
            </a:r>
            <a:r>
              <a:rPr lang="en-US" sz="2000" dirty="0"/>
              <a:t>– critical performance limiting factor in tokamaks, much worse in metallic wall machines (JET, ITER)</a:t>
            </a:r>
          </a:p>
          <a:p>
            <a:r>
              <a:rPr lang="en-US" sz="2000" dirty="0"/>
              <a:t>JET: W from </a:t>
            </a:r>
            <a:r>
              <a:rPr lang="en-US" sz="2000" dirty="0" err="1"/>
              <a:t>divertor</a:t>
            </a:r>
            <a:r>
              <a:rPr lang="en-US" sz="2000" dirty="0"/>
              <a:t> often travels to the core – major drop in fusion power, disruption (80+% of JET ILW disruptions due to IA)</a:t>
            </a:r>
          </a:p>
          <a:p>
            <a:r>
              <a:rPr lang="en-US" sz="2000" dirty="0" err="1"/>
              <a:t>Accumulaiton</a:t>
            </a:r>
            <a:r>
              <a:rPr lang="en-US" sz="2000" dirty="0"/>
              <a:t> seems to be faster when </a:t>
            </a:r>
            <a:r>
              <a:rPr lang="en-US" sz="2000" dirty="0" err="1"/>
              <a:t>perutrbations</a:t>
            </a:r>
            <a:r>
              <a:rPr lang="en-US" sz="2000" dirty="0"/>
              <a:t> of magnetic equilibria occur – </a:t>
            </a:r>
            <a:r>
              <a:rPr lang="en-US" sz="2000" b="1" dirty="0"/>
              <a:t>kink modes, fishbones, magnetic islands</a:t>
            </a:r>
          </a:p>
          <a:p>
            <a:r>
              <a:rPr lang="en-US" sz="2000" b="1" dirty="0"/>
              <a:t>Modelling:</a:t>
            </a:r>
          </a:p>
          <a:p>
            <a:pPr lvl="1"/>
            <a:r>
              <a:rPr lang="en-US" sz="1600" b="1" dirty="0"/>
              <a:t>Unperturbed MHD </a:t>
            </a:r>
            <a:r>
              <a:rPr lang="en-US" sz="1600" dirty="0"/>
              <a:t>-&gt; heavy impurities on LFS – centrifugal force</a:t>
            </a:r>
          </a:p>
          <a:p>
            <a:pPr lvl="1"/>
            <a:r>
              <a:rPr lang="en-US" sz="1600" b="1" dirty="0"/>
              <a:t>Perturbed MHD </a:t>
            </a:r>
            <a:r>
              <a:rPr lang="en-US" sz="1600" dirty="0"/>
              <a:t>-&gt; 3D effects seem to be able to push the W to core</a:t>
            </a:r>
          </a:p>
          <a:p>
            <a:r>
              <a:rPr lang="en-US" sz="2000" b="1" dirty="0"/>
              <a:t>Experiment: </a:t>
            </a:r>
          </a:p>
          <a:p>
            <a:pPr lvl="1"/>
            <a:r>
              <a:rPr lang="en-US" sz="1600" dirty="0"/>
              <a:t>SXR tomography (reconstruction of 2D radiation profiles) is the tool that can confirm such theory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Can we avoid this? – yes but it will be difficult:</a:t>
            </a:r>
          </a:p>
          <a:p>
            <a:pPr lvl="1"/>
            <a:r>
              <a:rPr lang="en-US" sz="1600" b="1" dirty="0"/>
              <a:t>Control of q profile </a:t>
            </a:r>
            <a:r>
              <a:rPr lang="en-US" sz="1600" dirty="0"/>
              <a:t>– ramp-up </a:t>
            </a:r>
            <a:r>
              <a:rPr lang="en-US" sz="1600" dirty="0" err="1"/>
              <a:t>Ip</a:t>
            </a:r>
            <a:r>
              <a:rPr lang="en-US" sz="1600" dirty="0"/>
              <a:t> slopes, density, ECRH deposition, etc.</a:t>
            </a:r>
          </a:p>
          <a:p>
            <a:pPr lvl="1"/>
            <a:r>
              <a:rPr lang="en-US" sz="1600" b="1" dirty="0"/>
              <a:t>Control of frequency of instabilities </a:t>
            </a:r>
            <a:r>
              <a:rPr lang="en-US" sz="1600" dirty="0"/>
              <a:t>– regular small saw-teeth and ELMs may throw out the heavy impurities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Ficker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 | </a:t>
            </a: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FTTF Mariánská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A2251F0B-1F62-4733-B88D-4D5961990C7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9171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Ficker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 | </a:t>
            </a: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FTTF Mariánská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A2251F0B-1F62-4733-B88D-4D5961990C7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C6308FBA-1CAA-44D5-B0D4-FF728E729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02022"/>
            <a:ext cx="7543800" cy="457200"/>
          </a:xfrm>
        </p:spPr>
        <p:txBody>
          <a:bodyPr/>
          <a:lstStyle/>
          <a:p>
            <a:r>
              <a:rPr lang="en-US" dirty="0"/>
              <a:t>SXR tomography – brief introduction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5888A5E2-DBB3-4237-86CA-BBDFA7AD896A}"/>
              </a:ext>
            </a:extLst>
          </p:cNvPr>
          <p:cNvSpPr txBox="1">
            <a:spLocks/>
          </p:cNvSpPr>
          <p:nvPr/>
        </p:nvSpPr>
        <p:spPr>
          <a:xfrm>
            <a:off x="377977" y="417685"/>
            <a:ext cx="7886700" cy="483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GB" sz="3600" dirty="0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47C17E56-129A-48ED-9163-E62AC3644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308" y="1155325"/>
            <a:ext cx="4710207" cy="5049127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Inverse problem – reconstruction of poloidal </a:t>
            </a:r>
            <a:r>
              <a:rPr lang="en-US" sz="1800" dirty="0" err="1"/>
              <a:t>crossection</a:t>
            </a:r>
            <a:r>
              <a:rPr lang="en-US" sz="1800" dirty="0"/>
              <a:t> from LOS </a:t>
            </a:r>
            <a:r>
              <a:rPr lang="en-US" sz="1800" dirty="0" err="1"/>
              <a:t>measument</a:t>
            </a:r>
            <a:endParaRPr lang="en-US" sz="1800" dirty="0"/>
          </a:p>
          <a:p>
            <a:r>
              <a:rPr lang="en-US" sz="1800" dirty="0"/>
              <a:t>Applied to various detectors of radiation – SXR (1-20 </a:t>
            </a:r>
            <a:r>
              <a:rPr lang="en-US" sz="1800" dirty="0" err="1"/>
              <a:t>kev</a:t>
            </a:r>
            <a:r>
              <a:rPr lang="en-US" sz="1800" dirty="0"/>
              <a:t>), visible light, AXUV, neutrons, gammas</a:t>
            </a:r>
          </a:p>
          <a:p>
            <a:r>
              <a:rPr lang="en-US" sz="1800" dirty="0"/>
              <a:t>Analytical methods and numerical (pixel) methods</a:t>
            </a:r>
          </a:p>
          <a:p>
            <a:r>
              <a:rPr lang="en-US" sz="1800" dirty="0"/>
              <a:t>Numerical methods: ‘Solving of 50 equations with thousands of variables’</a:t>
            </a:r>
          </a:p>
          <a:p>
            <a:r>
              <a:rPr lang="en-US" sz="1800" dirty="0"/>
              <a:t>More constraints must be used – e.g. smoothness in preferred direction, density profile, </a:t>
            </a:r>
            <a:r>
              <a:rPr lang="en-US" sz="1800" dirty="0" err="1"/>
              <a:t>etc</a:t>
            </a:r>
            <a:endParaRPr lang="en-US" sz="1800" dirty="0"/>
          </a:p>
          <a:p>
            <a:r>
              <a:rPr lang="en-US" sz="1800" b="1" dirty="0"/>
              <a:t>Our method: Minimum of Fisher information with preferred smoothing along the contours of mag. Surfaces</a:t>
            </a:r>
          </a:p>
          <a:p>
            <a:r>
              <a:rPr lang="en-US" sz="1800" b="1" dirty="0"/>
              <a:t>See talk by Jakub Svoboda</a:t>
            </a:r>
          </a:p>
        </p:txBody>
      </p:sp>
      <p:sp>
        <p:nvSpPr>
          <p:cNvPr id="13" name="AutoShape 2" descr="Zobrazování obrázku SXRlayout_komHRwoT.png">
            <a:extLst>
              <a:ext uri="{FF2B5EF4-FFF2-40B4-BE49-F238E27FC236}">
                <a16:creationId xmlns:a16="http://schemas.microsoft.com/office/drawing/2014/main" id="{AB64BB71-9794-4680-8807-39A40FEA9A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645CA4B-4CC2-4F4E-9924-048747697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662" y="1314017"/>
            <a:ext cx="3434491" cy="440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21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6130" y="102483"/>
            <a:ext cx="7543800" cy="457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Modelling of Impurity Accumulation</a:t>
            </a:r>
            <a:r>
              <a:rPr lang="cs-CZ" sz="2800" dirty="0"/>
              <a:t> (SPC </a:t>
            </a:r>
            <a:r>
              <a:rPr lang="cs-CZ" sz="2800" dirty="0" err="1"/>
              <a:t>group</a:t>
            </a:r>
            <a:r>
              <a:rPr lang="cs-CZ" sz="2800" dirty="0"/>
              <a:t>)</a:t>
            </a:r>
            <a:endParaRPr lang="fr-CH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9" y="800676"/>
            <a:ext cx="3760539" cy="25685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378" y="3365977"/>
            <a:ext cx="4254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dirty="0"/>
              <a:t> Generate two otherwise similar VMEC fee boundary JET equilibria for comparison:</a:t>
            </a:r>
          </a:p>
          <a:p>
            <a:pPr marL="342900" indent="-342900">
              <a:buAutoNum type="arabicParenR"/>
            </a:pPr>
            <a:r>
              <a:rPr lang="en-US" dirty="0"/>
              <a:t>Axisymmetric</a:t>
            </a:r>
          </a:p>
          <a:p>
            <a:pPr marL="342900" indent="-342900">
              <a:buAutoNum type="arabicParenR"/>
            </a:pPr>
            <a:r>
              <a:rPr lang="en-US" dirty="0"/>
              <a:t>1/1 Kinked</a:t>
            </a:r>
          </a:p>
        </p:txBody>
      </p:sp>
      <p:grpSp>
        <p:nvGrpSpPr>
          <p:cNvPr id="8" name="Group 3586">
            <a:extLst>
              <a:ext uri="{FF2B5EF4-FFF2-40B4-BE49-F238E27FC236}">
                <a16:creationId xmlns:a16="http://schemas.microsoft.com/office/drawing/2014/main" id="{773E5545-B355-42A0-B31C-EEB6CFF516DA}"/>
              </a:ext>
            </a:extLst>
          </p:cNvPr>
          <p:cNvGrpSpPr/>
          <p:nvPr/>
        </p:nvGrpSpPr>
        <p:grpSpPr>
          <a:xfrm>
            <a:off x="5897413" y="4241905"/>
            <a:ext cx="2424318" cy="2281674"/>
            <a:chOff x="1171575" y="1485900"/>
            <a:chExt cx="2289175" cy="2333625"/>
          </a:xfrm>
        </p:grpSpPr>
        <p:grpSp>
          <p:nvGrpSpPr>
            <p:cNvPr id="9" name="Group 309">
              <a:extLst>
                <a:ext uri="{FF2B5EF4-FFF2-40B4-BE49-F238E27FC236}">
                  <a16:creationId xmlns:a16="http://schemas.microsoft.com/office/drawing/2014/main" id="{E235AFC0-E158-4B7F-9D4D-BB6D7B93F7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5263" y="1485900"/>
              <a:ext cx="1836737" cy="2092325"/>
              <a:chOff x="2067" y="1380"/>
              <a:chExt cx="2893" cy="3295"/>
            </a:xfrm>
          </p:grpSpPr>
          <p:pic>
            <p:nvPicPr>
              <p:cNvPr id="114" name="Picture 410">
                <a:extLst>
                  <a:ext uri="{FF2B5EF4-FFF2-40B4-BE49-F238E27FC236}">
                    <a16:creationId xmlns:a16="http://schemas.microsoft.com/office/drawing/2014/main" id="{87F06D25-5B60-4F05-9DD2-ACDFE3547D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1" y="1613"/>
                <a:ext cx="2687" cy="30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5" name="Group 408">
                <a:extLst>
                  <a:ext uri="{FF2B5EF4-FFF2-40B4-BE49-F238E27FC236}">
                    <a16:creationId xmlns:a16="http://schemas.microsoft.com/office/drawing/2014/main" id="{0B09AE23-D67C-4D9C-A340-B81865D94E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63" y="4629"/>
                <a:ext cx="2297" cy="2"/>
                <a:chOff x="2163" y="4629"/>
                <a:chExt cx="2297" cy="2"/>
              </a:xfrm>
            </p:grpSpPr>
            <p:sp>
              <p:nvSpPr>
                <p:cNvPr id="214" name="Freeform 409">
                  <a:extLst>
                    <a:ext uri="{FF2B5EF4-FFF2-40B4-BE49-F238E27FC236}">
                      <a16:creationId xmlns:a16="http://schemas.microsoft.com/office/drawing/2014/main" id="{DF6BA9F1-4459-4D10-A521-C86195A0FB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3" y="4629"/>
                  <a:ext cx="2297" cy="2"/>
                </a:xfrm>
                <a:custGeom>
                  <a:avLst/>
                  <a:gdLst>
                    <a:gd name="T0" fmla="+- 0 2163 2163"/>
                    <a:gd name="T1" fmla="*/ T0 w 2297"/>
                    <a:gd name="T2" fmla="+- 0 4460 2163"/>
                    <a:gd name="T3" fmla="*/ T2 w 2297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297">
                      <a:moveTo>
                        <a:pt x="0" y="0"/>
                      </a:moveTo>
                      <a:lnTo>
                        <a:pt x="2297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16" name="Group 406">
                <a:extLst>
                  <a:ext uri="{FF2B5EF4-FFF2-40B4-BE49-F238E27FC236}">
                    <a16:creationId xmlns:a16="http://schemas.microsoft.com/office/drawing/2014/main" id="{E5A6BB8A-7D43-4922-94EF-7C94146C69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63" y="1614"/>
                <a:ext cx="2297" cy="2"/>
                <a:chOff x="2163" y="1614"/>
                <a:chExt cx="2297" cy="2"/>
              </a:xfrm>
            </p:grpSpPr>
            <p:sp>
              <p:nvSpPr>
                <p:cNvPr id="213" name="Freeform 407">
                  <a:extLst>
                    <a:ext uri="{FF2B5EF4-FFF2-40B4-BE49-F238E27FC236}">
                      <a16:creationId xmlns:a16="http://schemas.microsoft.com/office/drawing/2014/main" id="{8EDC7F6D-50D6-4DE1-A969-1B6A730038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3" y="1614"/>
                  <a:ext cx="2297" cy="2"/>
                </a:xfrm>
                <a:custGeom>
                  <a:avLst/>
                  <a:gdLst>
                    <a:gd name="T0" fmla="+- 0 2163 2163"/>
                    <a:gd name="T1" fmla="*/ T0 w 2297"/>
                    <a:gd name="T2" fmla="+- 0 4460 2163"/>
                    <a:gd name="T3" fmla="*/ T2 w 2297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297">
                      <a:moveTo>
                        <a:pt x="0" y="0"/>
                      </a:moveTo>
                      <a:lnTo>
                        <a:pt x="2297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17" name="Group 404">
                <a:extLst>
                  <a:ext uri="{FF2B5EF4-FFF2-40B4-BE49-F238E27FC236}">
                    <a16:creationId xmlns:a16="http://schemas.microsoft.com/office/drawing/2014/main" id="{B9C5FBCF-69CA-4D03-A04D-D128A6E1BC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09" y="4599"/>
                <a:ext cx="2" cy="30"/>
                <a:chOff x="2709" y="4599"/>
                <a:chExt cx="2" cy="30"/>
              </a:xfrm>
            </p:grpSpPr>
            <p:sp>
              <p:nvSpPr>
                <p:cNvPr id="212" name="Freeform 405">
                  <a:extLst>
                    <a:ext uri="{FF2B5EF4-FFF2-40B4-BE49-F238E27FC236}">
                      <a16:creationId xmlns:a16="http://schemas.microsoft.com/office/drawing/2014/main" id="{0D92EE40-FC3A-42E7-B556-42CAEE314F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9" y="4599"/>
                  <a:ext cx="2" cy="30"/>
                </a:xfrm>
                <a:custGeom>
                  <a:avLst/>
                  <a:gdLst>
                    <a:gd name="T0" fmla="+- 0 4629 4599"/>
                    <a:gd name="T1" fmla="*/ 4629 h 30"/>
                    <a:gd name="T2" fmla="+- 0 4599 4599"/>
                    <a:gd name="T3" fmla="*/ 4599 h 30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0">
                      <a:moveTo>
                        <a:pt x="0" y="3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18" name="Group 402">
                <a:extLst>
                  <a:ext uri="{FF2B5EF4-FFF2-40B4-BE49-F238E27FC236}">
                    <a16:creationId xmlns:a16="http://schemas.microsoft.com/office/drawing/2014/main" id="{D3CE72BE-070B-42D0-9E7A-DDF73C15A0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68" y="4599"/>
                <a:ext cx="2" cy="30"/>
                <a:chOff x="3268" y="4599"/>
                <a:chExt cx="2" cy="30"/>
              </a:xfrm>
            </p:grpSpPr>
            <p:sp>
              <p:nvSpPr>
                <p:cNvPr id="211" name="Freeform 403">
                  <a:extLst>
                    <a:ext uri="{FF2B5EF4-FFF2-40B4-BE49-F238E27FC236}">
                      <a16:creationId xmlns:a16="http://schemas.microsoft.com/office/drawing/2014/main" id="{8B94801E-5168-49AB-A6DC-2E424C235C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8" y="4599"/>
                  <a:ext cx="2" cy="30"/>
                </a:xfrm>
                <a:custGeom>
                  <a:avLst/>
                  <a:gdLst>
                    <a:gd name="T0" fmla="+- 0 4629 4599"/>
                    <a:gd name="T1" fmla="*/ 4629 h 30"/>
                    <a:gd name="T2" fmla="+- 0 4599 4599"/>
                    <a:gd name="T3" fmla="*/ 4599 h 30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0">
                      <a:moveTo>
                        <a:pt x="0" y="3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19" name="Group 400">
                <a:extLst>
                  <a:ext uri="{FF2B5EF4-FFF2-40B4-BE49-F238E27FC236}">
                    <a16:creationId xmlns:a16="http://schemas.microsoft.com/office/drawing/2014/main" id="{40CF4987-7A82-49A0-8DC0-F1DABCBE27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28" y="4599"/>
                <a:ext cx="2" cy="30"/>
                <a:chOff x="3828" y="4599"/>
                <a:chExt cx="2" cy="30"/>
              </a:xfrm>
            </p:grpSpPr>
            <p:sp>
              <p:nvSpPr>
                <p:cNvPr id="210" name="Freeform 401">
                  <a:extLst>
                    <a:ext uri="{FF2B5EF4-FFF2-40B4-BE49-F238E27FC236}">
                      <a16:creationId xmlns:a16="http://schemas.microsoft.com/office/drawing/2014/main" id="{351D0D33-E1F3-4897-A069-A75191A0E7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8" y="4599"/>
                  <a:ext cx="2" cy="30"/>
                </a:xfrm>
                <a:custGeom>
                  <a:avLst/>
                  <a:gdLst>
                    <a:gd name="T0" fmla="+- 0 4629 4599"/>
                    <a:gd name="T1" fmla="*/ 4629 h 30"/>
                    <a:gd name="T2" fmla="+- 0 4599 4599"/>
                    <a:gd name="T3" fmla="*/ 4599 h 30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0">
                      <a:moveTo>
                        <a:pt x="0" y="3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20" name="Group 398">
                <a:extLst>
                  <a:ext uri="{FF2B5EF4-FFF2-40B4-BE49-F238E27FC236}">
                    <a16:creationId xmlns:a16="http://schemas.microsoft.com/office/drawing/2014/main" id="{655E6D47-7618-4421-B0D9-E08B9C54AA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87" y="4599"/>
                <a:ext cx="2" cy="30"/>
                <a:chOff x="4387" y="4599"/>
                <a:chExt cx="2" cy="30"/>
              </a:xfrm>
            </p:grpSpPr>
            <p:sp>
              <p:nvSpPr>
                <p:cNvPr id="209" name="Freeform 399">
                  <a:extLst>
                    <a:ext uri="{FF2B5EF4-FFF2-40B4-BE49-F238E27FC236}">
                      <a16:creationId xmlns:a16="http://schemas.microsoft.com/office/drawing/2014/main" id="{AF502051-FFCF-4EF5-9496-F828F7DD4D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7" y="4599"/>
                  <a:ext cx="2" cy="30"/>
                </a:xfrm>
                <a:custGeom>
                  <a:avLst/>
                  <a:gdLst>
                    <a:gd name="T0" fmla="+- 0 4629 4599"/>
                    <a:gd name="T1" fmla="*/ 4629 h 30"/>
                    <a:gd name="T2" fmla="+- 0 4599 4599"/>
                    <a:gd name="T3" fmla="*/ 4599 h 30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0">
                      <a:moveTo>
                        <a:pt x="0" y="3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21" name="Group 396">
                <a:extLst>
                  <a:ext uri="{FF2B5EF4-FFF2-40B4-BE49-F238E27FC236}">
                    <a16:creationId xmlns:a16="http://schemas.microsoft.com/office/drawing/2014/main" id="{DDA820FC-E347-4854-85AC-7F3A0069B5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09" y="1614"/>
                <a:ext cx="2" cy="30"/>
                <a:chOff x="2709" y="1614"/>
                <a:chExt cx="2" cy="30"/>
              </a:xfrm>
            </p:grpSpPr>
            <p:sp>
              <p:nvSpPr>
                <p:cNvPr id="208" name="Freeform 397">
                  <a:extLst>
                    <a:ext uri="{FF2B5EF4-FFF2-40B4-BE49-F238E27FC236}">
                      <a16:creationId xmlns:a16="http://schemas.microsoft.com/office/drawing/2014/main" id="{C72B89DF-07E9-4CF0-817B-0CCDD9C730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9" y="1614"/>
                  <a:ext cx="2" cy="30"/>
                </a:xfrm>
                <a:custGeom>
                  <a:avLst/>
                  <a:gdLst>
                    <a:gd name="T0" fmla="+- 0 1614 1614"/>
                    <a:gd name="T1" fmla="*/ 1614 h 30"/>
                    <a:gd name="T2" fmla="+- 0 1644 1614"/>
                    <a:gd name="T3" fmla="*/ 1644 h 30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0">
                      <a:moveTo>
                        <a:pt x="0" y="0"/>
                      </a:moveTo>
                      <a:lnTo>
                        <a:pt x="0" y="3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22" name="Group 394">
                <a:extLst>
                  <a:ext uri="{FF2B5EF4-FFF2-40B4-BE49-F238E27FC236}">
                    <a16:creationId xmlns:a16="http://schemas.microsoft.com/office/drawing/2014/main" id="{0FD846F1-C26C-4875-A009-1EC554C480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68" y="1614"/>
                <a:ext cx="2" cy="30"/>
                <a:chOff x="3268" y="1614"/>
                <a:chExt cx="2" cy="30"/>
              </a:xfrm>
            </p:grpSpPr>
            <p:sp>
              <p:nvSpPr>
                <p:cNvPr id="207" name="Freeform 395">
                  <a:extLst>
                    <a:ext uri="{FF2B5EF4-FFF2-40B4-BE49-F238E27FC236}">
                      <a16:creationId xmlns:a16="http://schemas.microsoft.com/office/drawing/2014/main" id="{41E4E211-A7C0-4CE6-B043-66CAC315CC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8" y="1614"/>
                  <a:ext cx="2" cy="30"/>
                </a:xfrm>
                <a:custGeom>
                  <a:avLst/>
                  <a:gdLst>
                    <a:gd name="T0" fmla="+- 0 1614 1614"/>
                    <a:gd name="T1" fmla="*/ 1614 h 30"/>
                    <a:gd name="T2" fmla="+- 0 1644 1614"/>
                    <a:gd name="T3" fmla="*/ 1644 h 30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0">
                      <a:moveTo>
                        <a:pt x="0" y="0"/>
                      </a:moveTo>
                      <a:lnTo>
                        <a:pt x="0" y="3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23" name="Group 392">
                <a:extLst>
                  <a:ext uri="{FF2B5EF4-FFF2-40B4-BE49-F238E27FC236}">
                    <a16:creationId xmlns:a16="http://schemas.microsoft.com/office/drawing/2014/main" id="{97DA2798-E007-4371-BAC5-9355DC7DF1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28" y="1614"/>
                <a:ext cx="2" cy="30"/>
                <a:chOff x="3828" y="1614"/>
                <a:chExt cx="2" cy="30"/>
              </a:xfrm>
            </p:grpSpPr>
            <p:sp>
              <p:nvSpPr>
                <p:cNvPr id="206" name="Freeform 393">
                  <a:extLst>
                    <a:ext uri="{FF2B5EF4-FFF2-40B4-BE49-F238E27FC236}">
                      <a16:creationId xmlns:a16="http://schemas.microsoft.com/office/drawing/2014/main" id="{AED45080-69AC-439D-A389-E8C23927D5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8" y="1614"/>
                  <a:ext cx="2" cy="30"/>
                </a:xfrm>
                <a:custGeom>
                  <a:avLst/>
                  <a:gdLst>
                    <a:gd name="T0" fmla="+- 0 1614 1614"/>
                    <a:gd name="T1" fmla="*/ 1614 h 30"/>
                    <a:gd name="T2" fmla="+- 0 1644 1614"/>
                    <a:gd name="T3" fmla="*/ 1644 h 30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0">
                      <a:moveTo>
                        <a:pt x="0" y="0"/>
                      </a:moveTo>
                      <a:lnTo>
                        <a:pt x="0" y="3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24" name="Group 390">
                <a:extLst>
                  <a:ext uri="{FF2B5EF4-FFF2-40B4-BE49-F238E27FC236}">
                    <a16:creationId xmlns:a16="http://schemas.microsoft.com/office/drawing/2014/main" id="{0FED9934-FA4C-4224-BE3C-D521838724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87" y="1614"/>
                <a:ext cx="2" cy="30"/>
                <a:chOff x="4387" y="1614"/>
                <a:chExt cx="2" cy="30"/>
              </a:xfrm>
            </p:grpSpPr>
            <p:sp>
              <p:nvSpPr>
                <p:cNvPr id="205" name="Freeform 391">
                  <a:extLst>
                    <a:ext uri="{FF2B5EF4-FFF2-40B4-BE49-F238E27FC236}">
                      <a16:creationId xmlns:a16="http://schemas.microsoft.com/office/drawing/2014/main" id="{1E451FD1-BE50-4DCD-AD47-FDF8DD0189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7" y="1614"/>
                  <a:ext cx="2" cy="30"/>
                </a:xfrm>
                <a:custGeom>
                  <a:avLst/>
                  <a:gdLst>
                    <a:gd name="T0" fmla="+- 0 1614 1614"/>
                    <a:gd name="T1" fmla="*/ 1614 h 30"/>
                    <a:gd name="T2" fmla="+- 0 1644 1614"/>
                    <a:gd name="T3" fmla="*/ 1644 h 30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0">
                      <a:moveTo>
                        <a:pt x="0" y="0"/>
                      </a:moveTo>
                      <a:lnTo>
                        <a:pt x="0" y="3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25" name="Group 388">
                <a:extLst>
                  <a:ext uri="{FF2B5EF4-FFF2-40B4-BE49-F238E27FC236}">
                    <a16:creationId xmlns:a16="http://schemas.microsoft.com/office/drawing/2014/main" id="{A719FF44-BEBC-4A67-B817-34C84D20A6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63" y="1614"/>
                <a:ext cx="2" cy="3016"/>
                <a:chOff x="2163" y="1614"/>
                <a:chExt cx="2" cy="3016"/>
              </a:xfrm>
            </p:grpSpPr>
            <p:sp>
              <p:nvSpPr>
                <p:cNvPr id="204" name="Freeform 389">
                  <a:extLst>
                    <a:ext uri="{FF2B5EF4-FFF2-40B4-BE49-F238E27FC236}">
                      <a16:creationId xmlns:a16="http://schemas.microsoft.com/office/drawing/2014/main" id="{248491FD-E694-472F-B3E4-4CD737E7CA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3" y="1614"/>
                  <a:ext cx="2" cy="3016"/>
                </a:xfrm>
                <a:custGeom>
                  <a:avLst/>
                  <a:gdLst>
                    <a:gd name="T0" fmla="+- 0 4629 1614"/>
                    <a:gd name="T1" fmla="*/ 4629 h 3016"/>
                    <a:gd name="T2" fmla="+- 0 1614 1614"/>
                    <a:gd name="T3" fmla="*/ 1614 h 3016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016">
                      <a:moveTo>
                        <a:pt x="0" y="301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26" name="Group 386">
                <a:extLst>
                  <a:ext uri="{FF2B5EF4-FFF2-40B4-BE49-F238E27FC236}">
                    <a16:creationId xmlns:a16="http://schemas.microsoft.com/office/drawing/2014/main" id="{9505124E-6F30-4A7E-B690-3BD67AF0A1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0" y="1614"/>
                <a:ext cx="2" cy="3016"/>
                <a:chOff x="4460" y="1614"/>
                <a:chExt cx="2" cy="3016"/>
              </a:xfrm>
            </p:grpSpPr>
            <p:sp>
              <p:nvSpPr>
                <p:cNvPr id="203" name="Freeform 387">
                  <a:extLst>
                    <a:ext uri="{FF2B5EF4-FFF2-40B4-BE49-F238E27FC236}">
                      <a16:creationId xmlns:a16="http://schemas.microsoft.com/office/drawing/2014/main" id="{B223A7C6-966E-4FC7-BA2B-053E7706F2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0" y="1614"/>
                  <a:ext cx="2" cy="3016"/>
                </a:xfrm>
                <a:custGeom>
                  <a:avLst/>
                  <a:gdLst>
                    <a:gd name="T0" fmla="+- 0 4629 1614"/>
                    <a:gd name="T1" fmla="*/ 4629 h 3016"/>
                    <a:gd name="T2" fmla="+- 0 1614 1614"/>
                    <a:gd name="T3" fmla="*/ 1614 h 3016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016">
                      <a:moveTo>
                        <a:pt x="0" y="301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27" name="Group 384">
                <a:extLst>
                  <a:ext uri="{FF2B5EF4-FFF2-40B4-BE49-F238E27FC236}">
                    <a16:creationId xmlns:a16="http://schemas.microsoft.com/office/drawing/2014/main" id="{A0B7DFD2-9412-42F6-8C4C-796C9AAF96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63" y="4240"/>
                <a:ext cx="30" cy="2"/>
                <a:chOff x="2163" y="4240"/>
                <a:chExt cx="30" cy="2"/>
              </a:xfrm>
            </p:grpSpPr>
            <p:sp>
              <p:nvSpPr>
                <p:cNvPr id="202" name="Freeform 385">
                  <a:extLst>
                    <a:ext uri="{FF2B5EF4-FFF2-40B4-BE49-F238E27FC236}">
                      <a16:creationId xmlns:a16="http://schemas.microsoft.com/office/drawing/2014/main" id="{DE4DC627-6D1E-4FBE-8EB3-B7405B3D6E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3" y="4240"/>
                  <a:ext cx="30" cy="2"/>
                </a:xfrm>
                <a:custGeom>
                  <a:avLst/>
                  <a:gdLst>
                    <a:gd name="T0" fmla="+- 0 2163 2163"/>
                    <a:gd name="T1" fmla="*/ T0 w 30"/>
                    <a:gd name="T2" fmla="+- 0 2193 2163"/>
                    <a:gd name="T3" fmla="*/ T2 w 3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0">
                      <a:moveTo>
                        <a:pt x="0" y="0"/>
                      </a:moveTo>
                      <a:lnTo>
                        <a:pt x="3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28" name="Group 382">
                <a:extLst>
                  <a:ext uri="{FF2B5EF4-FFF2-40B4-BE49-F238E27FC236}">
                    <a16:creationId xmlns:a16="http://schemas.microsoft.com/office/drawing/2014/main" id="{3A252139-1A2F-4B6F-910B-4AC74DA9ED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63" y="3681"/>
                <a:ext cx="30" cy="2"/>
                <a:chOff x="2163" y="3681"/>
                <a:chExt cx="30" cy="2"/>
              </a:xfrm>
            </p:grpSpPr>
            <p:sp>
              <p:nvSpPr>
                <p:cNvPr id="201" name="Freeform 383">
                  <a:extLst>
                    <a:ext uri="{FF2B5EF4-FFF2-40B4-BE49-F238E27FC236}">
                      <a16:creationId xmlns:a16="http://schemas.microsoft.com/office/drawing/2014/main" id="{05A6F87D-5C3F-4218-8DE1-6B5A6876A6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3" y="3681"/>
                  <a:ext cx="30" cy="2"/>
                </a:xfrm>
                <a:custGeom>
                  <a:avLst/>
                  <a:gdLst>
                    <a:gd name="T0" fmla="+- 0 2163 2163"/>
                    <a:gd name="T1" fmla="*/ T0 w 30"/>
                    <a:gd name="T2" fmla="+- 0 2193 2163"/>
                    <a:gd name="T3" fmla="*/ T2 w 3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0">
                      <a:moveTo>
                        <a:pt x="0" y="0"/>
                      </a:moveTo>
                      <a:lnTo>
                        <a:pt x="3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29" name="Group 380">
                <a:extLst>
                  <a:ext uri="{FF2B5EF4-FFF2-40B4-BE49-F238E27FC236}">
                    <a16:creationId xmlns:a16="http://schemas.microsoft.com/office/drawing/2014/main" id="{D855FE05-D947-4ACD-A4F0-3A95A6F735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63" y="3122"/>
                <a:ext cx="30" cy="2"/>
                <a:chOff x="2163" y="3122"/>
                <a:chExt cx="30" cy="2"/>
              </a:xfrm>
            </p:grpSpPr>
            <p:sp>
              <p:nvSpPr>
                <p:cNvPr id="200" name="Freeform 381">
                  <a:extLst>
                    <a:ext uri="{FF2B5EF4-FFF2-40B4-BE49-F238E27FC236}">
                      <a16:creationId xmlns:a16="http://schemas.microsoft.com/office/drawing/2014/main" id="{B278622E-FB2C-4757-9514-3384F82A32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3" y="3122"/>
                  <a:ext cx="30" cy="2"/>
                </a:xfrm>
                <a:custGeom>
                  <a:avLst/>
                  <a:gdLst>
                    <a:gd name="T0" fmla="+- 0 2163 2163"/>
                    <a:gd name="T1" fmla="*/ T0 w 30"/>
                    <a:gd name="T2" fmla="+- 0 2193 2163"/>
                    <a:gd name="T3" fmla="*/ T2 w 3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0">
                      <a:moveTo>
                        <a:pt x="0" y="0"/>
                      </a:moveTo>
                      <a:lnTo>
                        <a:pt x="3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30" name="Group 378">
                <a:extLst>
                  <a:ext uri="{FF2B5EF4-FFF2-40B4-BE49-F238E27FC236}">
                    <a16:creationId xmlns:a16="http://schemas.microsoft.com/office/drawing/2014/main" id="{3520AD73-D7F4-48F4-936F-258DFB09F0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63" y="2562"/>
                <a:ext cx="30" cy="2"/>
                <a:chOff x="2163" y="2562"/>
                <a:chExt cx="30" cy="2"/>
              </a:xfrm>
            </p:grpSpPr>
            <p:sp>
              <p:nvSpPr>
                <p:cNvPr id="199" name="Freeform 379">
                  <a:extLst>
                    <a:ext uri="{FF2B5EF4-FFF2-40B4-BE49-F238E27FC236}">
                      <a16:creationId xmlns:a16="http://schemas.microsoft.com/office/drawing/2014/main" id="{5688C405-FBD9-410D-B923-DA369049E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3" y="2562"/>
                  <a:ext cx="30" cy="2"/>
                </a:xfrm>
                <a:custGeom>
                  <a:avLst/>
                  <a:gdLst>
                    <a:gd name="T0" fmla="+- 0 2163 2163"/>
                    <a:gd name="T1" fmla="*/ T0 w 30"/>
                    <a:gd name="T2" fmla="+- 0 2193 2163"/>
                    <a:gd name="T3" fmla="*/ T2 w 3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0">
                      <a:moveTo>
                        <a:pt x="0" y="0"/>
                      </a:moveTo>
                      <a:lnTo>
                        <a:pt x="3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31" name="Group 376">
                <a:extLst>
                  <a:ext uri="{FF2B5EF4-FFF2-40B4-BE49-F238E27FC236}">
                    <a16:creationId xmlns:a16="http://schemas.microsoft.com/office/drawing/2014/main" id="{88DFE8EA-D44D-499E-8EB5-405F6D4848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63" y="2003"/>
                <a:ext cx="30" cy="2"/>
                <a:chOff x="2163" y="2003"/>
                <a:chExt cx="30" cy="2"/>
              </a:xfrm>
            </p:grpSpPr>
            <p:sp>
              <p:nvSpPr>
                <p:cNvPr id="198" name="Freeform 377">
                  <a:extLst>
                    <a:ext uri="{FF2B5EF4-FFF2-40B4-BE49-F238E27FC236}">
                      <a16:creationId xmlns:a16="http://schemas.microsoft.com/office/drawing/2014/main" id="{634D6143-9BBA-4910-8F3F-404E9D34F9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3" y="2003"/>
                  <a:ext cx="30" cy="2"/>
                </a:xfrm>
                <a:custGeom>
                  <a:avLst/>
                  <a:gdLst>
                    <a:gd name="T0" fmla="+- 0 2163 2163"/>
                    <a:gd name="T1" fmla="*/ T0 w 30"/>
                    <a:gd name="T2" fmla="+- 0 2193 2163"/>
                    <a:gd name="T3" fmla="*/ T2 w 3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0">
                      <a:moveTo>
                        <a:pt x="0" y="0"/>
                      </a:moveTo>
                      <a:lnTo>
                        <a:pt x="3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32" name="Group 374">
                <a:extLst>
                  <a:ext uri="{FF2B5EF4-FFF2-40B4-BE49-F238E27FC236}">
                    <a16:creationId xmlns:a16="http://schemas.microsoft.com/office/drawing/2014/main" id="{CEA660D8-7DE2-4C3D-B3C3-BA3AD55B8B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30" y="4240"/>
                <a:ext cx="30" cy="2"/>
                <a:chOff x="4430" y="4240"/>
                <a:chExt cx="30" cy="2"/>
              </a:xfrm>
            </p:grpSpPr>
            <p:sp>
              <p:nvSpPr>
                <p:cNvPr id="197" name="Freeform 375">
                  <a:extLst>
                    <a:ext uri="{FF2B5EF4-FFF2-40B4-BE49-F238E27FC236}">
                      <a16:creationId xmlns:a16="http://schemas.microsoft.com/office/drawing/2014/main" id="{6612AC05-B54B-4A60-B0AA-6B2DB0ECD5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0" y="4240"/>
                  <a:ext cx="30" cy="2"/>
                </a:xfrm>
                <a:custGeom>
                  <a:avLst/>
                  <a:gdLst>
                    <a:gd name="T0" fmla="+- 0 4460 4430"/>
                    <a:gd name="T1" fmla="*/ T0 w 30"/>
                    <a:gd name="T2" fmla="+- 0 4430 4430"/>
                    <a:gd name="T3" fmla="*/ T2 w 3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0">
                      <a:moveTo>
                        <a:pt x="3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33" name="Group 372">
                <a:extLst>
                  <a:ext uri="{FF2B5EF4-FFF2-40B4-BE49-F238E27FC236}">
                    <a16:creationId xmlns:a16="http://schemas.microsoft.com/office/drawing/2014/main" id="{024D5E26-0274-4547-911B-BCAD65C523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30" y="3681"/>
                <a:ext cx="30" cy="2"/>
                <a:chOff x="4430" y="3681"/>
                <a:chExt cx="30" cy="2"/>
              </a:xfrm>
            </p:grpSpPr>
            <p:sp>
              <p:nvSpPr>
                <p:cNvPr id="196" name="Freeform 373">
                  <a:extLst>
                    <a:ext uri="{FF2B5EF4-FFF2-40B4-BE49-F238E27FC236}">
                      <a16:creationId xmlns:a16="http://schemas.microsoft.com/office/drawing/2014/main" id="{D03B0B76-B97D-42D6-947E-7B6FCB72B4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0" y="3681"/>
                  <a:ext cx="30" cy="2"/>
                </a:xfrm>
                <a:custGeom>
                  <a:avLst/>
                  <a:gdLst>
                    <a:gd name="T0" fmla="+- 0 4460 4430"/>
                    <a:gd name="T1" fmla="*/ T0 w 30"/>
                    <a:gd name="T2" fmla="+- 0 4430 4430"/>
                    <a:gd name="T3" fmla="*/ T2 w 3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0">
                      <a:moveTo>
                        <a:pt x="3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34" name="Group 370">
                <a:extLst>
                  <a:ext uri="{FF2B5EF4-FFF2-40B4-BE49-F238E27FC236}">
                    <a16:creationId xmlns:a16="http://schemas.microsoft.com/office/drawing/2014/main" id="{2FDE5D6F-3EB6-4026-9DCB-C75149B89D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30" y="3122"/>
                <a:ext cx="30" cy="2"/>
                <a:chOff x="4430" y="3122"/>
                <a:chExt cx="30" cy="2"/>
              </a:xfrm>
            </p:grpSpPr>
            <p:sp>
              <p:nvSpPr>
                <p:cNvPr id="195" name="Freeform 371">
                  <a:extLst>
                    <a:ext uri="{FF2B5EF4-FFF2-40B4-BE49-F238E27FC236}">
                      <a16:creationId xmlns:a16="http://schemas.microsoft.com/office/drawing/2014/main" id="{0DCBD382-CCF0-4D98-A9A1-24AF6DD50F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0" y="3122"/>
                  <a:ext cx="30" cy="2"/>
                </a:xfrm>
                <a:custGeom>
                  <a:avLst/>
                  <a:gdLst>
                    <a:gd name="T0" fmla="+- 0 4460 4430"/>
                    <a:gd name="T1" fmla="*/ T0 w 30"/>
                    <a:gd name="T2" fmla="+- 0 4430 4430"/>
                    <a:gd name="T3" fmla="*/ T2 w 3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0">
                      <a:moveTo>
                        <a:pt x="3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35" name="Group 368">
                <a:extLst>
                  <a:ext uri="{FF2B5EF4-FFF2-40B4-BE49-F238E27FC236}">
                    <a16:creationId xmlns:a16="http://schemas.microsoft.com/office/drawing/2014/main" id="{C8BEC28C-E762-4C89-89CF-03345AEC74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30" y="2562"/>
                <a:ext cx="30" cy="2"/>
                <a:chOff x="4430" y="2562"/>
                <a:chExt cx="30" cy="2"/>
              </a:xfrm>
            </p:grpSpPr>
            <p:sp>
              <p:nvSpPr>
                <p:cNvPr id="194" name="Freeform 369">
                  <a:extLst>
                    <a:ext uri="{FF2B5EF4-FFF2-40B4-BE49-F238E27FC236}">
                      <a16:creationId xmlns:a16="http://schemas.microsoft.com/office/drawing/2014/main" id="{61449D6D-C3F6-4EF4-904E-431E0530E7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0" y="2562"/>
                  <a:ext cx="30" cy="2"/>
                </a:xfrm>
                <a:custGeom>
                  <a:avLst/>
                  <a:gdLst>
                    <a:gd name="T0" fmla="+- 0 4460 4430"/>
                    <a:gd name="T1" fmla="*/ T0 w 30"/>
                    <a:gd name="T2" fmla="+- 0 4430 4430"/>
                    <a:gd name="T3" fmla="*/ T2 w 3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0">
                      <a:moveTo>
                        <a:pt x="3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36" name="Group 365">
                <a:extLst>
                  <a:ext uri="{FF2B5EF4-FFF2-40B4-BE49-F238E27FC236}">
                    <a16:creationId xmlns:a16="http://schemas.microsoft.com/office/drawing/2014/main" id="{A6E444B8-2227-4401-A854-0A5A82B240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30" y="2003"/>
                <a:ext cx="30" cy="2"/>
                <a:chOff x="4430" y="2003"/>
                <a:chExt cx="30" cy="2"/>
              </a:xfrm>
            </p:grpSpPr>
            <p:sp>
              <p:nvSpPr>
                <p:cNvPr id="192" name="Freeform 367">
                  <a:extLst>
                    <a:ext uri="{FF2B5EF4-FFF2-40B4-BE49-F238E27FC236}">
                      <a16:creationId xmlns:a16="http://schemas.microsoft.com/office/drawing/2014/main" id="{F66D8808-00F2-4EF5-930C-DD4EACAD8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0" y="2003"/>
                  <a:ext cx="30" cy="2"/>
                </a:xfrm>
                <a:custGeom>
                  <a:avLst/>
                  <a:gdLst>
                    <a:gd name="T0" fmla="+- 0 4460 4430"/>
                    <a:gd name="T1" fmla="*/ T0 w 30"/>
                    <a:gd name="T2" fmla="+- 0 4430 4430"/>
                    <a:gd name="T3" fmla="*/ T2 w 3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0">
                      <a:moveTo>
                        <a:pt x="3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pic>
              <p:nvPicPr>
                <p:cNvPr id="193" name="Picture 366">
                  <a:extLst>
                    <a:ext uri="{FF2B5EF4-FFF2-40B4-BE49-F238E27FC236}">
                      <a16:creationId xmlns:a16="http://schemas.microsoft.com/office/drawing/2014/main" id="{1A77A02A-CC10-4128-B27C-EDC0C50A03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7" y="1380"/>
                  <a:ext cx="2494" cy="1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37" name="Group 363">
                <a:extLst>
                  <a:ext uri="{FF2B5EF4-FFF2-40B4-BE49-F238E27FC236}">
                    <a16:creationId xmlns:a16="http://schemas.microsoft.com/office/drawing/2014/main" id="{9B083D81-212F-4F90-A9F3-1C39E5FB91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4" y="3118"/>
                <a:ext cx="2" cy="7"/>
                <a:chOff x="3534" y="3118"/>
                <a:chExt cx="2" cy="7"/>
              </a:xfrm>
            </p:grpSpPr>
            <p:sp>
              <p:nvSpPr>
                <p:cNvPr id="191" name="Freeform 364">
                  <a:extLst>
                    <a:ext uri="{FF2B5EF4-FFF2-40B4-BE49-F238E27FC236}">
                      <a16:creationId xmlns:a16="http://schemas.microsoft.com/office/drawing/2014/main" id="{5FE7DF25-541D-458C-A881-DE3B98BBBE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4" y="3118"/>
                  <a:ext cx="2" cy="7"/>
                </a:xfrm>
                <a:custGeom>
                  <a:avLst/>
                  <a:gdLst>
                    <a:gd name="T0" fmla="+- 0 3118 3118"/>
                    <a:gd name="T1" fmla="*/ 3118 h 7"/>
                    <a:gd name="T2" fmla="+- 0 3125 3118"/>
                    <a:gd name="T3" fmla="*/ 3125 h 7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7"/>
                      </a:lnTo>
                    </a:path>
                  </a:pathLst>
                </a:custGeom>
                <a:noFill/>
                <a:ln w="0">
                  <a:solidFill>
                    <a:srgbClr val="99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38" name="Group 361">
                <a:extLst>
                  <a:ext uri="{FF2B5EF4-FFF2-40B4-BE49-F238E27FC236}">
                    <a16:creationId xmlns:a16="http://schemas.microsoft.com/office/drawing/2014/main" id="{47A077D1-0C7C-4070-A091-4D68F38072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6" y="2924"/>
                <a:ext cx="311" cy="395"/>
                <a:chOff x="3376" y="2924"/>
                <a:chExt cx="311" cy="395"/>
              </a:xfrm>
            </p:grpSpPr>
            <p:sp>
              <p:nvSpPr>
                <p:cNvPr id="190" name="Freeform 362">
                  <a:extLst>
                    <a:ext uri="{FF2B5EF4-FFF2-40B4-BE49-F238E27FC236}">
                      <a16:creationId xmlns:a16="http://schemas.microsoft.com/office/drawing/2014/main" id="{3AE250EA-0D47-4501-A8AC-DCF8AD4ADE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6" y="2924"/>
                  <a:ext cx="311" cy="395"/>
                </a:xfrm>
                <a:custGeom>
                  <a:avLst/>
                  <a:gdLst>
                    <a:gd name="T0" fmla="+- 0 3688 3376"/>
                    <a:gd name="T1" fmla="*/ T0 w 311"/>
                    <a:gd name="T2" fmla="+- 0 3122 2924"/>
                    <a:gd name="T3" fmla="*/ 3122 h 395"/>
                    <a:gd name="T4" fmla="+- 0 3675 3376"/>
                    <a:gd name="T5" fmla="*/ T4 w 311"/>
                    <a:gd name="T6" fmla="+- 0 3044 2924"/>
                    <a:gd name="T7" fmla="*/ 3044 h 395"/>
                    <a:gd name="T8" fmla="+- 0 3633 3376"/>
                    <a:gd name="T9" fmla="*/ T8 w 311"/>
                    <a:gd name="T10" fmla="+- 0 2970 2924"/>
                    <a:gd name="T11" fmla="*/ 2970 h 395"/>
                    <a:gd name="T12" fmla="+- 0 3574 3376"/>
                    <a:gd name="T13" fmla="*/ T12 w 311"/>
                    <a:gd name="T14" fmla="+- 0 2931 2924"/>
                    <a:gd name="T15" fmla="*/ 2931 h 395"/>
                    <a:gd name="T16" fmla="+- 0 3531 3376"/>
                    <a:gd name="T17" fmla="*/ T16 w 311"/>
                    <a:gd name="T18" fmla="+- 0 2924 2924"/>
                    <a:gd name="T19" fmla="*/ 2924 h 395"/>
                    <a:gd name="T20" fmla="+- 0 3509 3376"/>
                    <a:gd name="T21" fmla="*/ T20 w 311"/>
                    <a:gd name="T22" fmla="+- 0 2926 2924"/>
                    <a:gd name="T23" fmla="*/ 2926 h 395"/>
                    <a:gd name="T24" fmla="+- 0 3447 3376"/>
                    <a:gd name="T25" fmla="*/ T24 w 311"/>
                    <a:gd name="T26" fmla="+- 0 2955 2924"/>
                    <a:gd name="T27" fmla="*/ 2955 h 395"/>
                    <a:gd name="T28" fmla="+- 0 3399 3376"/>
                    <a:gd name="T29" fmla="*/ T28 w 311"/>
                    <a:gd name="T30" fmla="+- 0 3018 2924"/>
                    <a:gd name="T31" fmla="*/ 3018 h 395"/>
                    <a:gd name="T32" fmla="+- 0 3381 3376"/>
                    <a:gd name="T33" fmla="*/ T32 w 311"/>
                    <a:gd name="T34" fmla="+- 0 3078 2924"/>
                    <a:gd name="T35" fmla="*/ 3078 h 395"/>
                    <a:gd name="T36" fmla="+- 0 3376 3376"/>
                    <a:gd name="T37" fmla="*/ T36 w 311"/>
                    <a:gd name="T38" fmla="+- 0 3119 2924"/>
                    <a:gd name="T39" fmla="*/ 3119 h 395"/>
                    <a:gd name="T40" fmla="+- 0 3376 3376"/>
                    <a:gd name="T41" fmla="*/ T40 w 311"/>
                    <a:gd name="T42" fmla="+- 0 3124 2924"/>
                    <a:gd name="T43" fmla="*/ 3124 h 395"/>
                    <a:gd name="T44" fmla="+- 0 3387 3376"/>
                    <a:gd name="T45" fmla="*/ T44 w 311"/>
                    <a:gd name="T46" fmla="+- 0 3193 2924"/>
                    <a:gd name="T47" fmla="*/ 3193 h 395"/>
                    <a:gd name="T48" fmla="+- 0 3427 3376"/>
                    <a:gd name="T49" fmla="*/ T48 w 311"/>
                    <a:gd name="T50" fmla="+- 0 3269 2924"/>
                    <a:gd name="T51" fmla="*/ 3269 h 395"/>
                    <a:gd name="T52" fmla="+- 0 3485 3376"/>
                    <a:gd name="T53" fmla="*/ T52 w 311"/>
                    <a:gd name="T54" fmla="+- 0 3310 2924"/>
                    <a:gd name="T55" fmla="*/ 3310 h 395"/>
                    <a:gd name="T56" fmla="+- 0 3528 3376"/>
                    <a:gd name="T57" fmla="*/ T56 w 311"/>
                    <a:gd name="T58" fmla="+- 0 3319 2924"/>
                    <a:gd name="T59" fmla="*/ 3319 h 395"/>
                    <a:gd name="T60" fmla="+- 0 3551 3376"/>
                    <a:gd name="T61" fmla="*/ T60 w 311"/>
                    <a:gd name="T62" fmla="+- 0 3318 2924"/>
                    <a:gd name="T63" fmla="*/ 3318 h 395"/>
                    <a:gd name="T64" fmla="+- 0 3614 3376"/>
                    <a:gd name="T65" fmla="*/ T64 w 311"/>
                    <a:gd name="T66" fmla="+- 0 3291 2924"/>
                    <a:gd name="T67" fmla="*/ 3291 h 395"/>
                    <a:gd name="T68" fmla="+- 0 3663 3376"/>
                    <a:gd name="T69" fmla="*/ T68 w 311"/>
                    <a:gd name="T70" fmla="+- 0 3229 2924"/>
                    <a:gd name="T71" fmla="*/ 3229 h 395"/>
                    <a:gd name="T72" fmla="+- 0 3683 3376"/>
                    <a:gd name="T73" fmla="*/ T72 w 311"/>
                    <a:gd name="T74" fmla="+- 0 3168 2924"/>
                    <a:gd name="T75" fmla="*/ 3168 h 395"/>
                    <a:gd name="T76" fmla="+- 0 3688 3376"/>
                    <a:gd name="T77" fmla="*/ T76 w 311"/>
                    <a:gd name="T78" fmla="+- 0 3122 2924"/>
                    <a:gd name="T79" fmla="*/ 3122 h 3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</a:cxnLst>
                  <a:rect l="0" t="0" r="r" b="b"/>
                  <a:pathLst>
                    <a:path w="311" h="395">
                      <a:moveTo>
                        <a:pt x="312" y="198"/>
                      </a:moveTo>
                      <a:lnTo>
                        <a:pt x="299" y="120"/>
                      </a:lnTo>
                      <a:lnTo>
                        <a:pt x="257" y="46"/>
                      </a:lnTo>
                      <a:lnTo>
                        <a:pt x="198" y="7"/>
                      </a:lnTo>
                      <a:lnTo>
                        <a:pt x="155" y="0"/>
                      </a:lnTo>
                      <a:lnTo>
                        <a:pt x="133" y="2"/>
                      </a:lnTo>
                      <a:lnTo>
                        <a:pt x="71" y="31"/>
                      </a:lnTo>
                      <a:lnTo>
                        <a:pt x="23" y="94"/>
                      </a:lnTo>
                      <a:lnTo>
                        <a:pt x="5" y="154"/>
                      </a:lnTo>
                      <a:lnTo>
                        <a:pt x="0" y="195"/>
                      </a:lnTo>
                      <a:lnTo>
                        <a:pt x="0" y="200"/>
                      </a:lnTo>
                      <a:lnTo>
                        <a:pt x="11" y="269"/>
                      </a:lnTo>
                      <a:lnTo>
                        <a:pt x="51" y="345"/>
                      </a:lnTo>
                      <a:lnTo>
                        <a:pt x="109" y="386"/>
                      </a:lnTo>
                      <a:lnTo>
                        <a:pt x="152" y="395"/>
                      </a:lnTo>
                      <a:lnTo>
                        <a:pt x="175" y="394"/>
                      </a:lnTo>
                      <a:lnTo>
                        <a:pt x="238" y="367"/>
                      </a:lnTo>
                      <a:lnTo>
                        <a:pt x="287" y="305"/>
                      </a:lnTo>
                      <a:lnTo>
                        <a:pt x="307" y="244"/>
                      </a:lnTo>
                      <a:lnTo>
                        <a:pt x="312" y="198"/>
                      </a:lnTo>
                    </a:path>
                  </a:pathLst>
                </a:custGeom>
                <a:noFill/>
                <a:ln w="4129">
                  <a:solidFill>
                    <a:srgbClr val="99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39" name="Group 359">
                <a:extLst>
                  <a:ext uri="{FF2B5EF4-FFF2-40B4-BE49-F238E27FC236}">
                    <a16:creationId xmlns:a16="http://schemas.microsoft.com/office/drawing/2014/main" id="{F6D6C97E-041B-492A-A184-9A62A1D10A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13" y="2727"/>
                <a:ext cx="624" cy="788"/>
                <a:chOff x="3213" y="2727"/>
                <a:chExt cx="624" cy="788"/>
              </a:xfrm>
            </p:grpSpPr>
            <p:sp>
              <p:nvSpPr>
                <p:cNvPr id="189" name="Freeform 360">
                  <a:extLst>
                    <a:ext uri="{FF2B5EF4-FFF2-40B4-BE49-F238E27FC236}">
                      <a16:creationId xmlns:a16="http://schemas.microsoft.com/office/drawing/2014/main" id="{26D5A5DA-BB92-409D-923D-B13C5EAAA5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3" y="2727"/>
                  <a:ext cx="624" cy="788"/>
                </a:xfrm>
                <a:custGeom>
                  <a:avLst/>
                  <a:gdLst>
                    <a:gd name="T0" fmla="+- 0 3837 3213"/>
                    <a:gd name="T1" fmla="*/ T0 w 624"/>
                    <a:gd name="T2" fmla="+- 0 3122 2727"/>
                    <a:gd name="T3" fmla="*/ 3122 h 788"/>
                    <a:gd name="T4" fmla="+- 0 3827 3213"/>
                    <a:gd name="T5" fmla="*/ T4 w 624"/>
                    <a:gd name="T6" fmla="+- 0 3031 2727"/>
                    <a:gd name="T7" fmla="*/ 3031 h 788"/>
                    <a:gd name="T8" fmla="+- 0 3811 3213"/>
                    <a:gd name="T9" fmla="*/ T8 w 624"/>
                    <a:gd name="T10" fmla="+- 0 2967 2727"/>
                    <a:gd name="T11" fmla="*/ 2967 h 788"/>
                    <a:gd name="T12" fmla="+- 0 3788 3213"/>
                    <a:gd name="T13" fmla="*/ T12 w 624"/>
                    <a:gd name="T14" fmla="+- 0 2910 2727"/>
                    <a:gd name="T15" fmla="*/ 2910 h 788"/>
                    <a:gd name="T16" fmla="+- 0 3728 3213"/>
                    <a:gd name="T17" fmla="*/ T16 w 624"/>
                    <a:gd name="T18" fmla="+- 0 2820 2727"/>
                    <a:gd name="T19" fmla="*/ 2820 h 788"/>
                    <a:gd name="T20" fmla="+- 0 3652 3213"/>
                    <a:gd name="T21" fmla="*/ T20 w 624"/>
                    <a:gd name="T22" fmla="+- 0 2760 2727"/>
                    <a:gd name="T23" fmla="*/ 2760 h 788"/>
                    <a:gd name="T24" fmla="+- 0 3566 3213"/>
                    <a:gd name="T25" fmla="*/ T24 w 624"/>
                    <a:gd name="T26" fmla="+- 0 2731 2727"/>
                    <a:gd name="T27" fmla="*/ 2731 h 788"/>
                    <a:gd name="T28" fmla="+- 0 3522 3213"/>
                    <a:gd name="T29" fmla="*/ T28 w 624"/>
                    <a:gd name="T30" fmla="+- 0 2727 2727"/>
                    <a:gd name="T31" fmla="*/ 2727 h 788"/>
                    <a:gd name="T32" fmla="+- 0 3478 3213"/>
                    <a:gd name="T33" fmla="*/ T32 w 624"/>
                    <a:gd name="T34" fmla="+- 0 2731 2727"/>
                    <a:gd name="T35" fmla="*/ 2731 h 788"/>
                    <a:gd name="T36" fmla="+- 0 3393 3213"/>
                    <a:gd name="T37" fmla="*/ T36 w 624"/>
                    <a:gd name="T38" fmla="+- 0 2762 2727"/>
                    <a:gd name="T39" fmla="*/ 2762 h 788"/>
                    <a:gd name="T40" fmla="+- 0 3318 3213"/>
                    <a:gd name="T41" fmla="*/ T40 w 624"/>
                    <a:gd name="T42" fmla="+- 0 2823 2727"/>
                    <a:gd name="T43" fmla="*/ 2823 h 788"/>
                    <a:gd name="T44" fmla="+- 0 3259 3213"/>
                    <a:gd name="T45" fmla="*/ T44 w 624"/>
                    <a:gd name="T46" fmla="+- 0 2914 2727"/>
                    <a:gd name="T47" fmla="*/ 2914 h 788"/>
                    <a:gd name="T48" fmla="+- 0 3237 3213"/>
                    <a:gd name="T49" fmla="*/ T48 w 624"/>
                    <a:gd name="T50" fmla="+- 0 2971 2727"/>
                    <a:gd name="T51" fmla="*/ 2971 h 788"/>
                    <a:gd name="T52" fmla="+- 0 3222 3213"/>
                    <a:gd name="T53" fmla="*/ T52 w 624"/>
                    <a:gd name="T54" fmla="+- 0 3035 2727"/>
                    <a:gd name="T55" fmla="*/ 3035 h 788"/>
                    <a:gd name="T56" fmla="+- 0 3214 3213"/>
                    <a:gd name="T57" fmla="*/ T56 w 624"/>
                    <a:gd name="T58" fmla="+- 0 3107 2727"/>
                    <a:gd name="T59" fmla="*/ 3107 h 788"/>
                    <a:gd name="T60" fmla="+- 0 3213 3213"/>
                    <a:gd name="T61" fmla="*/ T60 w 624"/>
                    <a:gd name="T62" fmla="+- 0 3117 2727"/>
                    <a:gd name="T63" fmla="*/ 3117 h 788"/>
                    <a:gd name="T64" fmla="+- 0 3213 3213"/>
                    <a:gd name="T65" fmla="*/ T64 w 624"/>
                    <a:gd name="T66" fmla="+- 0 3126 2727"/>
                    <a:gd name="T67" fmla="*/ 3126 h 788"/>
                    <a:gd name="T68" fmla="+- 0 3220 3213"/>
                    <a:gd name="T69" fmla="*/ T68 w 624"/>
                    <a:gd name="T70" fmla="+- 0 3199 2727"/>
                    <a:gd name="T71" fmla="*/ 3199 h 788"/>
                    <a:gd name="T72" fmla="+- 0 3235 3213"/>
                    <a:gd name="T73" fmla="*/ T72 w 624"/>
                    <a:gd name="T74" fmla="+- 0 3264 2727"/>
                    <a:gd name="T75" fmla="*/ 3264 h 788"/>
                    <a:gd name="T76" fmla="+- 0 3256 3213"/>
                    <a:gd name="T77" fmla="*/ T76 w 624"/>
                    <a:gd name="T78" fmla="+- 0 3322 2727"/>
                    <a:gd name="T79" fmla="*/ 3322 h 788"/>
                    <a:gd name="T80" fmla="+- 0 3314 3213"/>
                    <a:gd name="T81" fmla="*/ T80 w 624"/>
                    <a:gd name="T82" fmla="+- 0 3415 2727"/>
                    <a:gd name="T83" fmla="*/ 3415 h 788"/>
                    <a:gd name="T84" fmla="+- 0 3389 3213"/>
                    <a:gd name="T85" fmla="*/ T84 w 624"/>
                    <a:gd name="T86" fmla="+- 0 3478 2727"/>
                    <a:gd name="T87" fmla="*/ 3478 h 788"/>
                    <a:gd name="T88" fmla="+- 0 3474 3213"/>
                    <a:gd name="T89" fmla="*/ T88 w 624"/>
                    <a:gd name="T90" fmla="+- 0 3511 2727"/>
                    <a:gd name="T91" fmla="*/ 3511 h 788"/>
                    <a:gd name="T92" fmla="+- 0 3518 3213"/>
                    <a:gd name="T93" fmla="*/ T92 w 624"/>
                    <a:gd name="T94" fmla="+- 0 3516 2727"/>
                    <a:gd name="T95" fmla="*/ 3516 h 788"/>
                    <a:gd name="T96" fmla="+- 0 3562 3213"/>
                    <a:gd name="T97" fmla="*/ T96 w 624"/>
                    <a:gd name="T98" fmla="+- 0 3513 2727"/>
                    <a:gd name="T99" fmla="*/ 3513 h 788"/>
                    <a:gd name="T100" fmla="+- 0 3648 3213"/>
                    <a:gd name="T101" fmla="*/ T100 w 624"/>
                    <a:gd name="T102" fmla="+- 0 3485 2727"/>
                    <a:gd name="T103" fmla="*/ 3485 h 788"/>
                    <a:gd name="T104" fmla="+- 0 3725 3213"/>
                    <a:gd name="T105" fmla="*/ T104 w 624"/>
                    <a:gd name="T106" fmla="+- 0 3425 2727"/>
                    <a:gd name="T107" fmla="*/ 3425 h 788"/>
                    <a:gd name="T108" fmla="+- 0 3787 3213"/>
                    <a:gd name="T109" fmla="*/ T108 w 624"/>
                    <a:gd name="T110" fmla="+- 0 3335 2727"/>
                    <a:gd name="T111" fmla="*/ 3335 h 788"/>
                    <a:gd name="T112" fmla="+- 0 3810 3213"/>
                    <a:gd name="T113" fmla="*/ T112 w 624"/>
                    <a:gd name="T114" fmla="+- 0 3278 2727"/>
                    <a:gd name="T115" fmla="*/ 3278 h 788"/>
                    <a:gd name="T116" fmla="+- 0 3827 3213"/>
                    <a:gd name="T117" fmla="*/ T116 w 624"/>
                    <a:gd name="T118" fmla="+- 0 3213 2727"/>
                    <a:gd name="T119" fmla="*/ 3213 h 788"/>
                    <a:gd name="T120" fmla="+- 0 3837 3213"/>
                    <a:gd name="T121" fmla="*/ T120 w 624"/>
                    <a:gd name="T122" fmla="+- 0 3141 2727"/>
                    <a:gd name="T123" fmla="*/ 3141 h 788"/>
                    <a:gd name="T124" fmla="+- 0 3837 3213"/>
                    <a:gd name="T125" fmla="*/ T124 w 624"/>
                    <a:gd name="T126" fmla="+- 0 3122 2727"/>
                    <a:gd name="T127" fmla="*/ 3122 h 78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</a:cxnLst>
                  <a:rect l="0" t="0" r="r" b="b"/>
                  <a:pathLst>
                    <a:path w="624" h="788">
                      <a:moveTo>
                        <a:pt x="624" y="395"/>
                      </a:moveTo>
                      <a:lnTo>
                        <a:pt x="614" y="304"/>
                      </a:lnTo>
                      <a:lnTo>
                        <a:pt x="598" y="240"/>
                      </a:lnTo>
                      <a:lnTo>
                        <a:pt x="575" y="183"/>
                      </a:lnTo>
                      <a:lnTo>
                        <a:pt x="515" y="93"/>
                      </a:lnTo>
                      <a:lnTo>
                        <a:pt x="439" y="33"/>
                      </a:lnTo>
                      <a:lnTo>
                        <a:pt x="353" y="4"/>
                      </a:lnTo>
                      <a:lnTo>
                        <a:pt x="309" y="0"/>
                      </a:lnTo>
                      <a:lnTo>
                        <a:pt x="265" y="4"/>
                      </a:lnTo>
                      <a:lnTo>
                        <a:pt x="180" y="35"/>
                      </a:lnTo>
                      <a:lnTo>
                        <a:pt x="105" y="96"/>
                      </a:lnTo>
                      <a:lnTo>
                        <a:pt x="46" y="187"/>
                      </a:lnTo>
                      <a:lnTo>
                        <a:pt x="24" y="244"/>
                      </a:lnTo>
                      <a:lnTo>
                        <a:pt x="9" y="308"/>
                      </a:lnTo>
                      <a:lnTo>
                        <a:pt x="1" y="380"/>
                      </a:lnTo>
                      <a:lnTo>
                        <a:pt x="0" y="390"/>
                      </a:lnTo>
                      <a:lnTo>
                        <a:pt x="0" y="399"/>
                      </a:lnTo>
                      <a:lnTo>
                        <a:pt x="7" y="472"/>
                      </a:lnTo>
                      <a:lnTo>
                        <a:pt x="22" y="537"/>
                      </a:lnTo>
                      <a:lnTo>
                        <a:pt x="43" y="595"/>
                      </a:lnTo>
                      <a:lnTo>
                        <a:pt x="101" y="688"/>
                      </a:lnTo>
                      <a:lnTo>
                        <a:pt x="176" y="751"/>
                      </a:lnTo>
                      <a:lnTo>
                        <a:pt x="261" y="784"/>
                      </a:lnTo>
                      <a:lnTo>
                        <a:pt x="305" y="789"/>
                      </a:lnTo>
                      <a:lnTo>
                        <a:pt x="349" y="786"/>
                      </a:lnTo>
                      <a:lnTo>
                        <a:pt x="435" y="758"/>
                      </a:lnTo>
                      <a:lnTo>
                        <a:pt x="512" y="698"/>
                      </a:lnTo>
                      <a:lnTo>
                        <a:pt x="574" y="608"/>
                      </a:lnTo>
                      <a:lnTo>
                        <a:pt x="597" y="551"/>
                      </a:lnTo>
                      <a:lnTo>
                        <a:pt x="614" y="486"/>
                      </a:lnTo>
                      <a:lnTo>
                        <a:pt x="624" y="414"/>
                      </a:lnTo>
                      <a:lnTo>
                        <a:pt x="624" y="395"/>
                      </a:lnTo>
                    </a:path>
                  </a:pathLst>
                </a:custGeom>
                <a:noFill/>
                <a:ln w="4129">
                  <a:solidFill>
                    <a:srgbClr val="99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40" name="Group 357">
                <a:extLst>
                  <a:ext uri="{FF2B5EF4-FFF2-40B4-BE49-F238E27FC236}">
                    <a16:creationId xmlns:a16="http://schemas.microsoft.com/office/drawing/2014/main" id="{3A5DABDD-9DA7-407D-A85D-0E0D6CCE99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" y="2529"/>
                <a:ext cx="935" cy="1185"/>
                <a:chOff x="3046" y="2529"/>
                <a:chExt cx="935" cy="1185"/>
              </a:xfrm>
            </p:grpSpPr>
            <p:sp>
              <p:nvSpPr>
                <p:cNvPr id="188" name="Freeform 358">
                  <a:extLst>
                    <a:ext uri="{FF2B5EF4-FFF2-40B4-BE49-F238E27FC236}">
                      <a16:creationId xmlns:a16="http://schemas.microsoft.com/office/drawing/2014/main" id="{A57CCE78-5F3E-4536-BD0E-52914ED5AE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6" y="2529"/>
                  <a:ext cx="935" cy="1185"/>
                </a:xfrm>
                <a:custGeom>
                  <a:avLst/>
                  <a:gdLst>
                    <a:gd name="T0" fmla="+- 0 3981 3046"/>
                    <a:gd name="T1" fmla="*/ T0 w 935"/>
                    <a:gd name="T2" fmla="+- 0 3122 2529"/>
                    <a:gd name="T3" fmla="*/ 3122 h 1185"/>
                    <a:gd name="T4" fmla="+- 0 3977 3046"/>
                    <a:gd name="T5" fmla="*/ T4 w 935"/>
                    <a:gd name="T6" fmla="+- 0 3040 2529"/>
                    <a:gd name="T7" fmla="*/ 3040 h 1185"/>
                    <a:gd name="T8" fmla="+- 0 3964 3046"/>
                    <a:gd name="T9" fmla="*/ T8 w 935"/>
                    <a:gd name="T10" fmla="+- 0 2963 2529"/>
                    <a:gd name="T11" fmla="*/ 2963 h 1185"/>
                    <a:gd name="T12" fmla="+- 0 3942 3046"/>
                    <a:gd name="T13" fmla="*/ T12 w 935"/>
                    <a:gd name="T14" fmla="+- 0 2887 2529"/>
                    <a:gd name="T15" fmla="*/ 2887 h 1185"/>
                    <a:gd name="T16" fmla="+- 0 3911 3046"/>
                    <a:gd name="T17" fmla="*/ T16 w 935"/>
                    <a:gd name="T18" fmla="+- 0 2814 2529"/>
                    <a:gd name="T19" fmla="*/ 2814 h 1185"/>
                    <a:gd name="T20" fmla="+- 0 3872 3046"/>
                    <a:gd name="T21" fmla="*/ T20 w 935"/>
                    <a:gd name="T22" fmla="+- 0 2745 2529"/>
                    <a:gd name="T23" fmla="*/ 2745 h 1185"/>
                    <a:gd name="T24" fmla="+- 0 3825 3046"/>
                    <a:gd name="T25" fmla="*/ T24 w 935"/>
                    <a:gd name="T26" fmla="+- 0 2683 2529"/>
                    <a:gd name="T27" fmla="*/ 2683 h 1185"/>
                    <a:gd name="T28" fmla="+- 0 3770 3046"/>
                    <a:gd name="T29" fmla="*/ T28 w 935"/>
                    <a:gd name="T30" fmla="+- 0 2629 2529"/>
                    <a:gd name="T31" fmla="*/ 2629 h 1185"/>
                    <a:gd name="T32" fmla="+- 0 3707 3046"/>
                    <a:gd name="T33" fmla="*/ T32 w 935"/>
                    <a:gd name="T34" fmla="+- 0 2584 2529"/>
                    <a:gd name="T35" fmla="*/ 2584 h 1185"/>
                    <a:gd name="T36" fmla="+- 0 3637 3046"/>
                    <a:gd name="T37" fmla="*/ T36 w 935"/>
                    <a:gd name="T38" fmla="+- 0 2552 2529"/>
                    <a:gd name="T39" fmla="*/ 2552 h 1185"/>
                    <a:gd name="T40" fmla="+- 0 3561 3046"/>
                    <a:gd name="T41" fmla="*/ T40 w 935"/>
                    <a:gd name="T42" fmla="+- 0 2533 2529"/>
                    <a:gd name="T43" fmla="*/ 2533 h 1185"/>
                    <a:gd name="T44" fmla="+- 0 3508 3046"/>
                    <a:gd name="T45" fmla="*/ T44 w 935"/>
                    <a:gd name="T46" fmla="+- 0 2529 2529"/>
                    <a:gd name="T47" fmla="*/ 2529 h 1185"/>
                    <a:gd name="T48" fmla="+- 0 3497 3046"/>
                    <a:gd name="T49" fmla="*/ T48 w 935"/>
                    <a:gd name="T50" fmla="+- 0 2529 2529"/>
                    <a:gd name="T51" fmla="*/ 2529 h 1185"/>
                    <a:gd name="T52" fmla="+- 0 3417 3046"/>
                    <a:gd name="T53" fmla="*/ T52 w 935"/>
                    <a:gd name="T54" fmla="+- 0 2541 2529"/>
                    <a:gd name="T55" fmla="*/ 2541 h 1185"/>
                    <a:gd name="T56" fmla="+- 0 3344 3046"/>
                    <a:gd name="T57" fmla="*/ T56 w 935"/>
                    <a:gd name="T58" fmla="+- 0 2568 2529"/>
                    <a:gd name="T59" fmla="*/ 2568 h 1185"/>
                    <a:gd name="T60" fmla="+- 0 3278 3046"/>
                    <a:gd name="T61" fmla="*/ T60 w 935"/>
                    <a:gd name="T62" fmla="+- 0 2607 2529"/>
                    <a:gd name="T63" fmla="*/ 2607 h 1185"/>
                    <a:gd name="T64" fmla="+- 0 3220 3046"/>
                    <a:gd name="T65" fmla="*/ T64 w 935"/>
                    <a:gd name="T66" fmla="+- 0 2658 2529"/>
                    <a:gd name="T67" fmla="*/ 2658 h 1185"/>
                    <a:gd name="T68" fmla="+- 0 3171 3046"/>
                    <a:gd name="T69" fmla="*/ T68 w 935"/>
                    <a:gd name="T70" fmla="+- 0 2717 2529"/>
                    <a:gd name="T71" fmla="*/ 2717 h 1185"/>
                    <a:gd name="T72" fmla="+- 0 3129 3046"/>
                    <a:gd name="T73" fmla="*/ T72 w 935"/>
                    <a:gd name="T74" fmla="+- 0 2784 2529"/>
                    <a:gd name="T75" fmla="*/ 2784 h 1185"/>
                    <a:gd name="T76" fmla="+- 0 3095 3046"/>
                    <a:gd name="T77" fmla="*/ T76 w 935"/>
                    <a:gd name="T78" fmla="+- 0 2856 2529"/>
                    <a:gd name="T79" fmla="*/ 2856 h 1185"/>
                    <a:gd name="T80" fmla="+- 0 3070 3046"/>
                    <a:gd name="T81" fmla="*/ T80 w 935"/>
                    <a:gd name="T82" fmla="+- 0 2931 2529"/>
                    <a:gd name="T83" fmla="*/ 2931 h 1185"/>
                    <a:gd name="T84" fmla="+- 0 3054 3046"/>
                    <a:gd name="T85" fmla="*/ T84 w 935"/>
                    <a:gd name="T86" fmla="+- 0 3008 2529"/>
                    <a:gd name="T87" fmla="*/ 3008 h 1185"/>
                    <a:gd name="T88" fmla="+- 0 3047 3046"/>
                    <a:gd name="T89" fmla="*/ T88 w 935"/>
                    <a:gd name="T90" fmla="+- 0 3085 2529"/>
                    <a:gd name="T91" fmla="*/ 3085 h 1185"/>
                    <a:gd name="T92" fmla="+- 0 3046 3046"/>
                    <a:gd name="T93" fmla="*/ T92 w 935"/>
                    <a:gd name="T94" fmla="+- 0 3114 2529"/>
                    <a:gd name="T95" fmla="*/ 3114 h 1185"/>
                    <a:gd name="T96" fmla="+- 0 3046 3046"/>
                    <a:gd name="T97" fmla="*/ T96 w 935"/>
                    <a:gd name="T98" fmla="+- 0 3129 2529"/>
                    <a:gd name="T99" fmla="*/ 3129 h 1185"/>
                    <a:gd name="T100" fmla="+- 0 3052 3046"/>
                    <a:gd name="T101" fmla="*/ T100 w 935"/>
                    <a:gd name="T102" fmla="+- 0 3221 2529"/>
                    <a:gd name="T103" fmla="*/ 3221 h 1185"/>
                    <a:gd name="T104" fmla="+- 0 3067 3046"/>
                    <a:gd name="T105" fmla="*/ T104 w 935"/>
                    <a:gd name="T106" fmla="+- 0 3298 2529"/>
                    <a:gd name="T107" fmla="*/ 3298 h 1185"/>
                    <a:gd name="T108" fmla="+- 0 3090 3046"/>
                    <a:gd name="T109" fmla="*/ T108 w 935"/>
                    <a:gd name="T110" fmla="+- 0 3375 2529"/>
                    <a:gd name="T111" fmla="*/ 3375 h 1185"/>
                    <a:gd name="T112" fmla="+- 0 3123 3046"/>
                    <a:gd name="T113" fmla="*/ T112 w 935"/>
                    <a:gd name="T114" fmla="+- 0 3448 2529"/>
                    <a:gd name="T115" fmla="*/ 3448 h 1185"/>
                    <a:gd name="T116" fmla="+- 0 3163 3046"/>
                    <a:gd name="T117" fmla="*/ T116 w 935"/>
                    <a:gd name="T118" fmla="+- 0 3515 2529"/>
                    <a:gd name="T119" fmla="*/ 3515 h 1185"/>
                    <a:gd name="T120" fmla="+- 0 3212 3046"/>
                    <a:gd name="T121" fmla="*/ T120 w 935"/>
                    <a:gd name="T122" fmla="+- 0 3576 2529"/>
                    <a:gd name="T123" fmla="*/ 3576 h 1185"/>
                    <a:gd name="T124" fmla="+- 0 3268 3046"/>
                    <a:gd name="T125" fmla="*/ T124 w 935"/>
                    <a:gd name="T126" fmla="+- 0 3629 2529"/>
                    <a:gd name="T127" fmla="*/ 3629 h 1185"/>
                    <a:gd name="T128" fmla="+- 0 3333 3046"/>
                    <a:gd name="T129" fmla="*/ T128 w 935"/>
                    <a:gd name="T130" fmla="+- 0 3670 2529"/>
                    <a:gd name="T131" fmla="*/ 3670 h 1185"/>
                    <a:gd name="T132" fmla="+- 0 3405 3046"/>
                    <a:gd name="T133" fmla="*/ T132 w 935"/>
                    <a:gd name="T134" fmla="+- 0 3699 2529"/>
                    <a:gd name="T135" fmla="*/ 3699 h 1185"/>
                    <a:gd name="T136" fmla="+- 0 3485 3046"/>
                    <a:gd name="T137" fmla="*/ T136 w 935"/>
                    <a:gd name="T138" fmla="+- 0 3713 2529"/>
                    <a:gd name="T139" fmla="*/ 3713 h 1185"/>
                    <a:gd name="T140" fmla="+- 0 3508 3046"/>
                    <a:gd name="T141" fmla="*/ T140 w 935"/>
                    <a:gd name="T142" fmla="+- 0 3714 2529"/>
                    <a:gd name="T143" fmla="*/ 3714 h 1185"/>
                    <a:gd name="T144" fmla="+- 0 3550 3046"/>
                    <a:gd name="T145" fmla="*/ T144 w 935"/>
                    <a:gd name="T146" fmla="+- 0 3711 2529"/>
                    <a:gd name="T147" fmla="*/ 3711 h 1185"/>
                    <a:gd name="T148" fmla="+- 0 3628 3046"/>
                    <a:gd name="T149" fmla="*/ T148 w 935"/>
                    <a:gd name="T150" fmla="+- 0 3694 2529"/>
                    <a:gd name="T151" fmla="*/ 3694 h 1185"/>
                    <a:gd name="T152" fmla="+- 0 3700 3046"/>
                    <a:gd name="T153" fmla="*/ T152 w 935"/>
                    <a:gd name="T154" fmla="+- 0 3663 2529"/>
                    <a:gd name="T155" fmla="*/ 3663 h 1185"/>
                    <a:gd name="T156" fmla="+- 0 3764 3046"/>
                    <a:gd name="T157" fmla="*/ T156 w 935"/>
                    <a:gd name="T158" fmla="+- 0 3619 2529"/>
                    <a:gd name="T159" fmla="*/ 3619 h 1185"/>
                    <a:gd name="T160" fmla="+- 0 3820 3046"/>
                    <a:gd name="T161" fmla="*/ T160 w 935"/>
                    <a:gd name="T162" fmla="+- 0 3565 2529"/>
                    <a:gd name="T163" fmla="*/ 3565 h 1185"/>
                    <a:gd name="T164" fmla="+- 0 3869 3046"/>
                    <a:gd name="T165" fmla="*/ T164 w 935"/>
                    <a:gd name="T166" fmla="+- 0 3503 2529"/>
                    <a:gd name="T167" fmla="*/ 3503 h 1185"/>
                    <a:gd name="T168" fmla="+- 0 3909 3046"/>
                    <a:gd name="T169" fmla="*/ T168 w 935"/>
                    <a:gd name="T170" fmla="+- 0 3433 2529"/>
                    <a:gd name="T171" fmla="*/ 3433 h 1185"/>
                    <a:gd name="T172" fmla="+- 0 3941 3046"/>
                    <a:gd name="T173" fmla="*/ T172 w 935"/>
                    <a:gd name="T174" fmla="+- 0 3359 2529"/>
                    <a:gd name="T175" fmla="*/ 3359 h 1185"/>
                    <a:gd name="T176" fmla="+- 0 3964 3046"/>
                    <a:gd name="T177" fmla="*/ T176 w 935"/>
                    <a:gd name="T178" fmla="+- 0 3282 2529"/>
                    <a:gd name="T179" fmla="*/ 3282 h 1185"/>
                    <a:gd name="T180" fmla="+- 0 3977 3046"/>
                    <a:gd name="T181" fmla="*/ T180 w 935"/>
                    <a:gd name="T182" fmla="+- 0 3204 2529"/>
                    <a:gd name="T183" fmla="*/ 3204 h 1185"/>
                    <a:gd name="T184" fmla="+- 0 3981 3046"/>
                    <a:gd name="T185" fmla="*/ T184 w 935"/>
                    <a:gd name="T186" fmla="+- 0 3136 2529"/>
                    <a:gd name="T187" fmla="*/ 3136 h 1185"/>
                    <a:gd name="T188" fmla="+- 0 3981 3046"/>
                    <a:gd name="T189" fmla="*/ T188 w 935"/>
                    <a:gd name="T190" fmla="+- 0 3122 2529"/>
                    <a:gd name="T191" fmla="*/ 3122 h 118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</a:cxnLst>
                  <a:rect l="0" t="0" r="r" b="b"/>
                  <a:pathLst>
                    <a:path w="935" h="1185">
                      <a:moveTo>
                        <a:pt x="935" y="593"/>
                      </a:moveTo>
                      <a:lnTo>
                        <a:pt x="931" y="511"/>
                      </a:lnTo>
                      <a:lnTo>
                        <a:pt x="918" y="434"/>
                      </a:lnTo>
                      <a:lnTo>
                        <a:pt x="896" y="358"/>
                      </a:lnTo>
                      <a:lnTo>
                        <a:pt x="865" y="285"/>
                      </a:lnTo>
                      <a:lnTo>
                        <a:pt x="826" y="216"/>
                      </a:lnTo>
                      <a:lnTo>
                        <a:pt x="779" y="154"/>
                      </a:lnTo>
                      <a:lnTo>
                        <a:pt x="724" y="100"/>
                      </a:lnTo>
                      <a:lnTo>
                        <a:pt x="661" y="55"/>
                      </a:lnTo>
                      <a:lnTo>
                        <a:pt x="591" y="23"/>
                      </a:lnTo>
                      <a:lnTo>
                        <a:pt x="515" y="4"/>
                      </a:lnTo>
                      <a:lnTo>
                        <a:pt x="462" y="0"/>
                      </a:lnTo>
                      <a:lnTo>
                        <a:pt x="451" y="0"/>
                      </a:lnTo>
                      <a:lnTo>
                        <a:pt x="371" y="12"/>
                      </a:lnTo>
                      <a:lnTo>
                        <a:pt x="298" y="39"/>
                      </a:lnTo>
                      <a:lnTo>
                        <a:pt x="232" y="78"/>
                      </a:lnTo>
                      <a:lnTo>
                        <a:pt x="174" y="129"/>
                      </a:lnTo>
                      <a:lnTo>
                        <a:pt x="125" y="188"/>
                      </a:lnTo>
                      <a:lnTo>
                        <a:pt x="83" y="255"/>
                      </a:lnTo>
                      <a:lnTo>
                        <a:pt x="49" y="327"/>
                      </a:lnTo>
                      <a:lnTo>
                        <a:pt x="24" y="402"/>
                      </a:lnTo>
                      <a:lnTo>
                        <a:pt x="8" y="479"/>
                      </a:lnTo>
                      <a:lnTo>
                        <a:pt x="1" y="556"/>
                      </a:lnTo>
                      <a:lnTo>
                        <a:pt x="0" y="585"/>
                      </a:lnTo>
                      <a:lnTo>
                        <a:pt x="0" y="600"/>
                      </a:lnTo>
                      <a:lnTo>
                        <a:pt x="6" y="692"/>
                      </a:lnTo>
                      <a:lnTo>
                        <a:pt x="21" y="769"/>
                      </a:lnTo>
                      <a:lnTo>
                        <a:pt x="44" y="846"/>
                      </a:lnTo>
                      <a:lnTo>
                        <a:pt x="77" y="919"/>
                      </a:lnTo>
                      <a:lnTo>
                        <a:pt x="117" y="986"/>
                      </a:lnTo>
                      <a:lnTo>
                        <a:pt x="166" y="1047"/>
                      </a:lnTo>
                      <a:lnTo>
                        <a:pt x="222" y="1100"/>
                      </a:lnTo>
                      <a:lnTo>
                        <a:pt x="287" y="1141"/>
                      </a:lnTo>
                      <a:lnTo>
                        <a:pt x="359" y="1170"/>
                      </a:lnTo>
                      <a:lnTo>
                        <a:pt x="439" y="1184"/>
                      </a:lnTo>
                      <a:lnTo>
                        <a:pt x="462" y="1185"/>
                      </a:lnTo>
                      <a:lnTo>
                        <a:pt x="504" y="1182"/>
                      </a:lnTo>
                      <a:lnTo>
                        <a:pt x="582" y="1165"/>
                      </a:lnTo>
                      <a:lnTo>
                        <a:pt x="654" y="1134"/>
                      </a:lnTo>
                      <a:lnTo>
                        <a:pt x="718" y="1090"/>
                      </a:lnTo>
                      <a:lnTo>
                        <a:pt x="774" y="1036"/>
                      </a:lnTo>
                      <a:lnTo>
                        <a:pt x="823" y="974"/>
                      </a:lnTo>
                      <a:lnTo>
                        <a:pt x="863" y="904"/>
                      </a:lnTo>
                      <a:lnTo>
                        <a:pt x="895" y="830"/>
                      </a:lnTo>
                      <a:lnTo>
                        <a:pt x="918" y="753"/>
                      </a:lnTo>
                      <a:lnTo>
                        <a:pt x="931" y="675"/>
                      </a:lnTo>
                      <a:lnTo>
                        <a:pt x="935" y="607"/>
                      </a:lnTo>
                      <a:lnTo>
                        <a:pt x="935" y="593"/>
                      </a:lnTo>
                    </a:path>
                  </a:pathLst>
                </a:custGeom>
                <a:noFill/>
                <a:ln w="4129">
                  <a:solidFill>
                    <a:srgbClr val="99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41" name="Group 355">
                <a:extLst>
                  <a:ext uri="{FF2B5EF4-FFF2-40B4-BE49-F238E27FC236}">
                    <a16:creationId xmlns:a16="http://schemas.microsoft.com/office/drawing/2014/main" id="{485B9466-79B7-4834-81C6-D262681F21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76" y="2330"/>
                <a:ext cx="1238" cy="1584"/>
                <a:chOff x="2876" y="2330"/>
                <a:chExt cx="1238" cy="1584"/>
              </a:xfrm>
            </p:grpSpPr>
            <p:sp>
              <p:nvSpPr>
                <p:cNvPr id="187" name="Freeform 356">
                  <a:extLst>
                    <a:ext uri="{FF2B5EF4-FFF2-40B4-BE49-F238E27FC236}">
                      <a16:creationId xmlns:a16="http://schemas.microsoft.com/office/drawing/2014/main" id="{D7E387BD-8E4B-43DD-8BC2-C0C61FDDB5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6" y="2330"/>
                  <a:ext cx="1238" cy="1584"/>
                </a:xfrm>
                <a:custGeom>
                  <a:avLst/>
                  <a:gdLst>
                    <a:gd name="T0" fmla="+- 0 4113 2876"/>
                    <a:gd name="T1" fmla="*/ T0 w 1238"/>
                    <a:gd name="T2" fmla="+- 0 3122 2330"/>
                    <a:gd name="T3" fmla="*/ 3122 h 1584"/>
                    <a:gd name="T4" fmla="+- 0 4108 2876"/>
                    <a:gd name="T5" fmla="*/ T4 w 1238"/>
                    <a:gd name="T6" fmla="+- 0 3013 2330"/>
                    <a:gd name="T7" fmla="*/ 3013 h 1584"/>
                    <a:gd name="T8" fmla="+- 0 4090 2876"/>
                    <a:gd name="T9" fmla="*/ T8 w 1238"/>
                    <a:gd name="T10" fmla="+- 0 2911 2330"/>
                    <a:gd name="T11" fmla="*/ 2911 h 1584"/>
                    <a:gd name="T12" fmla="+- 0 4061 2876"/>
                    <a:gd name="T13" fmla="*/ T12 w 1238"/>
                    <a:gd name="T14" fmla="+- 0 2810 2330"/>
                    <a:gd name="T15" fmla="*/ 2810 h 1584"/>
                    <a:gd name="T16" fmla="+- 0 4020 2876"/>
                    <a:gd name="T17" fmla="*/ T16 w 1238"/>
                    <a:gd name="T18" fmla="+- 0 2712 2330"/>
                    <a:gd name="T19" fmla="*/ 2712 h 1584"/>
                    <a:gd name="T20" fmla="+- 0 3967 2876"/>
                    <a:gd name="T21" fmla="*/ T20 w 1238"/>
                    <a:gd name="T22" fmla="+- 0 2621 2330"/>
                    <a:gd name="T23" fmla="*/ 2621 h 1584"/>
                    <a:gd name="T24" fmla="+- 0 3904 2876"/>
                    <a:gd name="T25" fmla="*/ T24 w 1238"/>
                    <a:gd name="T26" fmla="+- 0 2537 2330"/>
                    <a:gd name="T27" fmla="*/ 2537 h 1584"/>
                    <a:gd name="T28" fmla="+- 0 3831 2876"/>
                    <a:gd name="T29" fmla="*/ T28 w 1238"/>
                    <a:gd name="T30" fmla="+- 0 2465 2330"/>
                    <a:gd name="T31" fmla="*/ 2465 h 1584"/>
                    <a:gd name="T32" fmla="+- 0 3748 2876"/>
                    <a:gd name="T33" fmla="*/ T32 w 1238"/>
                    <a:gd name="T34" fmla="+- 0 2405 2330"/>
                    <a:gd name="T35" fmla="*/ 2405 h 1584"/>
                    <a:gd name="T36" fmla="+- 0 3655 2876"/>
                    <a:gd name="T37" fmla="*/ T36 w 1238"/>
                    <a:gd name="T38" fmla="+- 0 2361 2330"/>
                    <a:gd name="T39" fmla="*/ 2361 h 1584"/>
                    <a:gd name="T40" fmla="+- 0 3554 2876"/>
                    <a:gd name="T41" fmla="*/ T40 w 1238"/>
                    <a:gd name="T42" fmla="+- 0 2336 2330"/>
                    <a:gd name="T43" fmla="*/ 2336 h 1584"/>
                    <a:gd name="T44" fmla="+- 0 3485 2876"/>
                    <a:gd name="T45" fmla="*/ T44 w 1238"/>
                    <a:gd name="T46" fmla="+- 0 2330 2330"/>
                    <a:gd name="T47" fmla="*/ 2330 h 1584"/>
                    <a:gd name="T48" fmla="+- 0 3470 2876"/>
                    <a:gd name="T49" fmla="*/ T48 w 1238"/>
                    <a:gd name="T50" fmla="+- 0 2330 2330"/>
                    <a:gd name="T51" fmla="*/ 2330 h 1584"/>
                    <a:gd name="T52" fmla="+- 0 3364 2876"/>
                    <a:gd name="T53" fmla="*/ T52 w 1238"/>
                    <a:gd name="T54" fmla="+- 0 2346 2330"/>
                    <a:gd name="T55" fmla="*/ 2346 h 1584"/>
                    <a:gd name="T56" fmla="+- 0 3267 2876"/>
                    <a:gd name="T57" fmla="*/ T56 w 1238"/>
                    <a:gd name="T58" fmla="+- 0 2381 2330"/>
                    <a:gd name="T59" fmla="*/ 2381 h 1584"/>
                    <a:gd name="T60" fmla="+- 0 3181 2876"/>
                    <a:gd name="T61" fmla="*/ T60 w 1238"/>
                    <a:gd name="T62" fmla="+- 0 2434 2330"/>
                    <a:gd name="T63" fmla="*/ 2434 h 1584"/>
                    <a:gd name="T64" fmla="+- 0 3104 2876"/>
                    <a:gd name="T65" fmla="*/ T64 w 1238"/>
                    <a:gd name="T66" fmla="+- 0 2502 2330"/>
                    <a:gd name="T67" fmla="*/ 2502 h 1584"/>
                    <a:gd name="T68" fmla="+- 0 3039 2876"/>
                    <a:gd name="T69" fmla="*/ T68 w 1238"/>
                    <a:gd name="T70" fmla="+- 0 2582 2330"/>
                    <a:gd name="T71" fmla="*/ 2582 h 1584"/>
                    <a:gd name="T72" fmla="+- 0 2984 2876"/>
                    <a:gd name="T73" fmla="*/ T72 w 1238"/>
                    <a:gd name="T74" fmla="+- 0 2671 2330"/>
                    <a:gd name="T75" fmla="*/ 2671 h 1584"/>
                    <a:gd name="T76" fmla="+- 0 2940 2876"/>
                    <a:gd name="T77" fmla="*/ T76 w 1238"/>
                    <a:gd name="T78" fmla="+- 0 2768 2330"/>
                    <a:gd name="T79" fmla="*/ 2768 h 1584"/>
                    <a:gd name="T80" fmla="+- 0 2907 2876"/>
                    <a:gd name="T81" fmla="*/ T80 w 1238"/>
                    <a:gd name="T82" fmla="+- 0 2869 2330"/>
                    <a:gd name="T83" fmla="*/ 2869 h 1584"/>
                    <a:gd name="T84" fmla="+- 0 2886 2876"/>
                    <a:gd name="T85" fmla="*/ T84 w 1238"/>
                    <a:gd name="T86" fmla="+- 0 2971 2330"/>
                    <a:gd name="T87" fmla="*/ 2971 h 1584"/>
                    <a:gd name="T88" fmla="+- 0 2877 2876"/>
                    <a:gd name="T89" fmla="*/ T88 w 1238"/>
                    <a:gd name="T90" fmla="+- 0 3073 2330"/>
                    <a:gd name="T91" fmla="*/ 3073 h 1584"/>
                    <a:gd name="T92" fmla="+- 0 2876 2876"/>
                    <a:gd name="T93" fmla="*/ T92 w 1238"/>
                    <a:gd name="T94" fmla="+- 0 3112 2330"/>
                    <a:gd name="T95" fmla="*/ 3112 h 1584"/>
                    <a:gd name="T96" fmla="+- 0 2876 2876"/>
                    <a:gd name="T97" fmla="*/ T96 w 1238"/>
                    <a:gd name="T98" fmla="+- 0 3131 2330"/>
                    <a:gd name="T99" fmla="*/ 3131 h 1584"/>
                    <a:gd name="T100" fmla="+- 0 2878 2876"/>
                    <a:gd name="T101" fmla="*/ T100 w 1238"/>
                    <a:gd name="T102" fmla="+- 0 3201 2330"/>
                    <a:gd name="T103" fmla="*/ 3201 h 1584"/>
                    <a:gd name="T104" fmla="+- 0 2892 2876"/>
                    <a:gd name="T105" fmla="*/ T104 w 1238"/>
                    <a:gd name="T106" fmla="+- 0 3304 2330"/>
                    <a:gd name="T107" fmla="*/ 3304 h 1584"/>
                    <a:gd name="T108" fmla="+- 0 2917 2876"/>
                    <a:gd name="T109" fmla="*/ T108 w 1238"/>
                    <a:gd name="T110" fmla="+- 0 3407 2330"/>
                    <a:gd name="T111" fmla="*/ 3407 h 1584"/>
                    <a:gd name="T112" fmla="+- 0 2953 2876"/>
                    <a:gd name="T113" fmla="*/ T112 w 1238"/>
                    <a:gd name="T114" fmla="+- 0 3507 2330"/>
                    <a:gd name="T115" fmla="*/ 3507 h 1584"/>
                    <a:gd name="T116" fmla="+- 0 3001 2876"/>
                    <a:gd name="T117" fmla="*/ T116 w 1238"/>
                    <a:gd name="T118" fmla="+- 0 3602 2330"/>
                    <a:gd name="T119" fmla="*/ 3602 h 1584"/>
                    <a:gd name="T120" fmla="+- 0 3059 2876"/>
                    <a:gd name="T121" fmla="*/ T120 w 1238"/>
                    <a:gd name="T122" fmla="+- 0 3689 2330"/>
                    <a:gd name="T123" fmla="*/ 3689 h 1584"/>
                    <a:gd name="T124" fmla="+- 0 3129 2876"/>
                    <a:gd name="T125" fmla="*/ T124 w 1238"/>
                    <a:gd name="T126" fmla="+- 0 3765 2330"/>
                    <a:gd name="T127" fmla="*/ 3765 h 1584"/>
                    <a:gd name="T128" fmla="+- 0 3209 2876"/>
                    <a:gd name="T129" fmla="*/ T128 w 1238"/>
                    <a:gd name="T130" fmla="+- 0 3829 2330"/>
                    <a:gd name="T131" fmla="*/ 3829 h 1584"/>
                    <a:gd name="T132" fmla="+- 0 3300 2876"/>
                    <a:gd name="T133" fmla="*/ T132 w 1238"/>
                    <a:gd name="T134" fmla="+- 0 3876 2330"/>
                    <a:gd name="T135" fmla="*/ 3876 h 1584"/>
                    <a:gd name="T136" fmla="+- 0 3400 2876"/>
                    <a:gd name="T137" fmla="*/ T136 w 1238"/>
                    <a:gd name="T138" fmla="+- 0 3906 2330"/>
                    <a:gd name="T139" fmla="*/ 3906 h 1584"/>
                    <a:gd name="T140" fmla="+- 0 3470 2876"/>
                    <a:gd name="T141" fmla="*/ T140 w 1238"/>
                    <a:gd name="T142" fmla="+- 0 3913 2330"/>
                    <a:gd name="T143" fmla="*/ 3913 h 1584"/>
                    <a:gd name="T144" fmla="+- 0 3485 2876"/>
                    <a:gd name="T145" fmla="*/ T144 w 1238"/>
                    <a:gd name="T146" fmla="+- 0 3913 2330"/>
                    <a:gd name="T147" fmla="*/ 3913 h 1584"/>
                    <a:gd name="T148" fmla="+- 0 3540 2876"/>
                    <a:gd name="T149" fmla="*/ T148 w 1238"/>
                    <a:gd name="T150" fmla="+- 0 3909 2330"/>
                    <a:gd name="T151" fmla="*/ 3909 h 1584"/>
                    <a:gd name="T152" fmla="+- 0 3644 2876"/>
                    <a:gd name="T153" fmla="*/ T152 w 1238"/>
                    <a:gd name="T154" fmla="+- 0 3886 2330"/>
                    <a:gd name="T155" fmla="*/ 3886 h 1584"/>
                    <a:gd name="T156" fmla="+- 0 3738 2876"/>
                    <a:gd name="T157" fmla="*/ T156 w 1238"/>
                    <a:gd name="T158" fmla="+- 0 3843 2330"/>
                    <a:gd name="T159" fmla="*/ 3843 h 1584"/>
                    <a:gd name="T160" fmla="+- 0 3823 2876"/>
                    <a:gd name="T161" fmla="*/ T160 w 1238"/>
                    <a:gd name="T162" fmla="+- 0 3785 2330"/>
                    <a:gd name="T163" fmla="*/ 3785 h 1584"/>
                    <a:gd name="T164" fmla="+- 0 3899 2876"/>
                    <a:gd name="T165" fmla="*/ T164 w 1238"/>
                    <a:gd name="T166" fmla="+- 0 3712 2330"/>
                    <a:gd name="T167" fmla="*/ 3712 h 1584"/>
                    <a:gd name="T168" fmla="+- 0 3964 2876"/>
                    <a:gd name="T169" fmla="*/ T168 w 1238"/>
                    <a:gd name="T170" fmla="+- 0 3628 2330"/>
                    <a:gd name="T171" fmla="*/ 3628 h 1584"/>
                    <a:gd name="T172" fmla="+- 0 4017 2876"/>
                    <a:gd name="T173" fmla="*/ T172 w 1238"/>
                    <a:gd name="T174" fmla="+- 0 3536 2330"/>
                    <a:gd name="T175" fmla="*/ 3536 h 1584"/>
                    <a:gd name="T176" fmla="+- 0 4060 2876"/>
                    <a:gd name="T177" fmla="*/ T176 w 1238"/>
                    <a:gd name="T178" fmla="+- 0 3437 2330"/>
                    <a:gd name="T179" fmla="*/ 3437 h 1584"/>
                    <a:gd name="T180" fmla="+- 0 4090 2876"/>
                    <a:gd name="T181" fmla="*/ T180 w 1238"/>
                    <a:gd name="T182" fmla="+- 0 3335 2330"/>
                    <a:gd name="T183" fmla="*/ 3335 h 1584"/>
                    <a:gd name="T184" fmla="+- 0 4108 2876"/>
                    <a:gd name="T185" fmla="*/ T184 w 1238"/>
                    <a:gd name="T186" fmla="+- 0 3231 2330"/>
                    <a:gd name="T187" fmla="*/ 3231 h 1584"/>
                    <a:gd name="T188" fmla="+- 0 4113 2876"/>
                    <a:gd name="T189" fmla="*/ T188 w 1238"/>
                    <a:gd name="T190" fmla="+- 0 3160 2330"/>
                    <a:gd name="T191" fmla="*/ 3160 h 1584"/>
                    <a:gd name="T192" fmla="+- 0 4113 2876"/>
                    <a:gd name="T193" fmla="*/ T192 w 1238"/>
                    <a:gd name="T194" fmla="+- 0 3122 2330"/>
                    <a:gd name="T195" fmla="*/ 3122 h 15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</a:cxnLst>
                  <a:rect l="0" t="0" r="r" b="b"/>
                  <a:pathLst>
                    <a:path w="1238" h="1584">
                      <a:moveTo>
                        <a:pt x="1237" y="792"/>
                      </a:moveTo>
                      <a:lnTo>
                        <a:pt x="1232" y="683"/>
                      </a:lnTo>
                      <a:lnTo>
                        <a:pt x="1214" y="581"/>
                      </a:lnTo>
                      <a:lnTo>
                        <a:pt x="1185" y="480"/>
                      </a:lnTo>
                      <a:lnTo>
                        <a:pt x="1144" y="382"/>
                      </a:lnTo>
                      <a:lnTo>
                        <a:pt x="1091" y="291"/>
                      </a:lnTo>
                      <a:lnTo>
                        <a:pt x="1028" y="207"/>
                      </a:lnTo>
                      <a:lnTo>
                        <a:pt x="955" y="135"/>
                      </a:lnTo>
                      <a:lnTo>
                        <a:pt x="872" y="75"/>
                      </a:lnTo>
                      <a:lnTo>
                        <a:pt x="779" y="31"/>
                      </a:lnTo>
                      <a:lnTo>
                        <a:pt x="678" y="6"/>
                      </a:lnTo>
                      <a:lnTo>
                        <a:pt x="609" y="0"/>
                      </a:lnTo>
                      <a:lnTo>
                        <a:pt x="594" y="0"/>
                      </a:lnTo>
                      <a:lnTo>
                        <a:pt x="488" y="16"/>
                      </a:lnTo>
                      <a:lnTo>
                        <a:pt x="391" y="51"/>
                      </a:lnTo>
                      <a:lnTo>
                        <a:pt x="305" y="104"/>
                      </a:lnTo>
                      <a:lnTo>
                        <a:pt x="228" y="172"/>
                      </a:lnTo>
                      <a:lnTo>
                        <a:pt x="163" y="252"/>
                      </a:lnTo>
                      <a:lnTo>
                        <a:pt x="108" y="341"/>
                      </a:lnTo>
                      <a:lnTo>
                        <a:pt x="64" y="438"/>
                      </a:lnTo>
                      <a:lnTo>
                        <a:pt x="31" y="539"/>
                      </a:lnTo>
                      <a:lnTo>
                        <a:pt x="10" y="641"/>
                      </a:lnTo>
                      <a:lnTo>
                        <a:pt x="1" y="743"/>
                      </a:lnTo>
                      <a:lnTo>
                        <a:pt x="0" y="782"/>
                      </a:lnTo>
                      <a:lnTo>
                        <a:pt x="0" y="801"/>
                      </a:lnTo>
                      <a:lnTo>
                        <a:pt x="2" y="871"/>
                      </a:lnTo>
                      <a:lnTo>
                        <a:pt x="16" y="974"/>
                      </a:lnTo>
                      <a:lnTo>
                        <a:pt x="41" y="1077"/>
                      </a:lnTo>
                      <a:lnTo>
                        <a:pt x="77" y="1177"/>
                      </a:lnTo>
                      <a:lnTo>
                        <a:pt x="125" y="1272"/>
                      </a:lnTo>
                      <a:lnTo>
                        <a:pt x="183" y="1359"/>
                      </a:lnTo>
                      <a:lnTo>
                        <a:pt x="253" y="1435"/>
                      </a:lnTo>
                      <a:lnTo>
                        <a:pt x="333" y="1499"/>
                      </a:lnTo>
                      <a:lnTo>
                        <a:pt x="424" y="1546"/>
                      </a:lnTo>
                      <a:lnTo>
                        <a:pt x="524" y="1576"/>
                      </a:lnTo>
                      <a:lnTo>
                        <a:pt x="594" y="1583"/>
                      </a:lnTo>
                      <a:lnTo>
                        <a:pt x="609" y="1583"/>
                      </a:lnTo>
                      <a:lnTo>
                        <a:pt x="664" y="1579"/>
                      </a:lnTo>
                      <a:lnTo>
                        <a:pt x="768" y="1556"/>
                      </a:lnTo>
                      <a:lnTo>
                        <a:pt x="862" y="1513"/>
                      </a:lnTo>
                      <a:lnTo>
                        <a:pt x="947" y="1455"/>
                      </a:lnTo>
                      <a:lnTo>
                        <a:pt x="1023" y="1382"/>
                      </a:lnTo>
                      <a:lnTo>
                        <a:pt x="1088" y="1298"/>
                      </a:lnTo>
                      <a:lnTo>
                        <a:pt x="1141" y="1206"/>
                      </a:lnTo>
                      <a:lnTo>
                        <a:pt x="1184" y="1107"/>
                      </a:lnTo>
                      <a:lnTo>
                        <a:pt x="1214" y="1005"/>
                      </a:lnTo>
                      <a:lnTo>
                        <a:pt x="1232" y="901"/>
                      </a:lnTo>
                      <a:lnTo>
                        <a:pt x="1237" y="830"/>
                      </a:lnTo>
                      <a:lnTo>
                        <a:pt x="1237" y="792"/>
                      </a:lnTo>
                    </a:path>
                  </a:pathLst>
                </a:custGeom>
                <a:noFill/>
                <a:ln w="4129">
                  <a:solidFill>
                    <a:srgbClr val="99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42" name="Group 353">
                <a:extLst>
                  <a:ext uri="{FF2B5EF4-FFF2-40B4-BE49-F238E27FC236}">
                    <a16:creationId xmlns:a16="http://schemas.microsoft.com/office/drawing/2014/main" id="{CE431206-A13E-41F7-86A8-D26B8D1479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01" y="2128"/>
                <a:ext cx="1523" cy="1987"/>
                <a:chOff x="2701" y="2128"/>
                <a:chExt cx="1523" cy="1987"/>
              </a:xfrm>
            </p:grpSpPr>
            <p:sp>
              <p:nvSpPr>
                <p:cNvPr id="186" name="Freeform 354">
                  <a:extLst>
                    <a:ext uri="{FF2B5EF4-FFF2-40B4-BE49-F238E27FC236}">
                      <a16:creationId xmlns:a16="http://schemas.microsoft.com/office/drawing/2014/main" id="{9733DA2C-67C8-4525-99B5-D9E3939356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2128"/>
                  <a:ext cx="1523" cy="1987"/>
                </a:xfrm>
                <a:custGeom>
                  <a:avLst/>
                  <a:gdLst>
                    <a:gd name="T0" fmla="+- 0 4223 2701"/>
                    <a:gd name="T1" fmla="*/ T0 w 1523"/>
                    <a:gd name="T2" fmla="+- 0 3049 2128"/>
                    <a:gd name="T3" fmla="*/ 3049 h 1987"/>
                    <a:gd name="T4" fmla="+- 0 4209 2701"/>
                    <a:gd name="T5" fmla="*/ T4 w 1523"/>
                    <a:gd name="T6" fmla="+- 0 2923 2128"/>
                    <a:gd name="T7" fmla="*/ 2923 h 1987"/>
                    <a:gd name="T8" fmla="+- 0 4179 2701"/>
                    <a:gd name="T9" fmla="*/ T8 w 1523"/>
                    <a:gd name="T10" fmla="+- 0 2796 2128"/>
                    <a:gd name="T11" fmla="*/ 2796 h 1987"/>
                    <a:gd name="T12" fmla="+- 0 4134 2701"/>
                    <a:gd name="T13" fmla="*/ T12 w 1523"/>
                    <a:gd name="T14" fmla="+- 0 2672 2128"/>
                    <a:gd name="T15" fmla="*/ 2672 h 1987"/>
                    <a:gd name="T16" fmla="+- 0 4076 2701"/>
                    <a:gd name="T17" fmla="*/ T16 w 1523"/>
                    <a:gd name="T18" fmla="+- 0 2554 2128"/>
                    <a:gd name="T19" fmla="*/ 2554 h 1987"/>
                    <a:gd name="T20" fmla="+- 0 4004 2701"/>
                    <a:gd name="T21" fmla="*/ T20 w 1523"/>
                    <a:gd name="T22" fmla="+- 0 2444 2128"/>
                    <a:gd name="T23" fmla="*/ 2444 h 1987"/>
                    <a:gd name="T24" fmla="+- 0 3918 2701"/>
                    <a:gd name="T25" fmla="*/ T24 w 1523"/>
                    <a:gd name="T26" fmla="+- 0 2346 2128"/>
                    <a:gd name="T27" fmla="*/ 2346 h 1987"/>
                    <a:gd name="T28" fmla="+- 0 3821 2701"/>
                    <a:gd name="T29" fmla="*/ T28 w 1523"/>
                    <a:gd name="T30" fmla="+- 0 2262 2128"/>
                    <a:gd name="T31" fmla="*/ 2262 h 1987"/>
                    <a:gd name="T32" fmla="+- 0 3712 2701"/>
                    <a:gd name="T33" fmla="*/ T32 w 1523"/>
                    <a:gd name="T34" fmla="+- 0 2196 2128"/>
                    <a:gd name="T35" fmla="*/ 2196 h 1987"/>
                    <a:gd name="T36" fmla="+- 0 3593 2701"/>
                    <a:gd name="T37" fmla="*/ T36 w 1523"/>
                    <a:gd name="T38" fmla="+- 0 2150 2128"/>
                    <a:gd name="T39" fmla="*/ 2150 h 1987"/>
                    <a:gd name="T40" fmla="+- 0 3463 2701"/>
                    <a:gd name="T41" fmla="*/ T40 w 1523"/>
                    <a:gd name="T42" fmla="+- 0 2128 2128"/>
                    <a:gd name="T43" fmla="*/ 2128 h 1987"/>
                    <a:gd name="T44" fmla="+- 0 3426 2701"/>
                    <a:gd name="T45" fmla="*/ T44 w 1523"/>
                    <a:gd name="T46" fmla="+- 0 2128 2128"/>
                    <a:gd name="T47" fmla="*/ 2128 h 1987"/>
                    <a:gd name="T48" fmla="+- 0 3294 2701"/>
                    <a:gd name="T49" fmla="*/ T48 w 1523"/>
                    <a:gd name="T50" fmla="+- 0 2147 2128"/>
                    <a:gd name="T51" fmla="*/ 2147 h 1987"/>
                    <a:gd name="T52" fmla="+- 0 3175 2701"/>
                    <a:gd name="T53" fmla="*/ T52 w 1523"/>
                    <a:gd name="T54" fmla="+- 0 2192 2128"/>
                    <a:gd name="T55" fmla="*/ 2192 h 1987"/>
                    <a:gd name="T56" fmla="+- 0 3069 2701"/>
                    <a:gd name="T57" fmla="*/ T56 w 1523"/>
                    <a:gd name="T58" fmla="+- 0 2259 2128"/>
                    <a:gd name="T59" fmla="*/ 2259 h 1987"/>
                    <a:gd name="T60" fmla="+- 0 2977 2701"/>
                    <a:gd name="T61" fmla="*/ T60 w 1523"/>
                    <a:gd name="T62" fmla="+- 0 2346 2128"/>
                    <a:gd name="T63" fmla="*/ 2346 h 1987"/>
                    <a:gd name="T64" fmla="+- 0 2897 2701"/>
                    <a:gd name="T65" fmla="*/ T64 w 1523"/>
                    <a:gd name="T66" fmla="+- 0 2448 2128"/>
                    <a:gd name="T67" fmla="*/ 2448 h 1987"/>
                    <a:gd name="T68" fmla="+- 0 2831 2701"/>
                    <a:gd name="T69" fmla="*/ T68 w 1523"/>
                    <a:gd name="T70" fmla="+- 0 2561 2128"/>
                    <a:gd name="T71" fmla="*/ 2561 h 1987"/>
                    <a:gd name="T72" fmla="+- 0 2778 2701"/>
                    <a:gd name="T73" fmla="*/ T72 w 1523"/>
                    <a:gd name="T74" fmla="+- 0 2683 2128"/>
                    <a:gd name="T75" fmla="*/ 2683 h 1987"/>
                    <a:gd name="T76" fmla="+- 0 2739 2701"/>
                    <a:gd name="T77" fmla="*/ T76 w 1523"/>
                    <a:gd name="T78" fmla="+- 0 2809 2128"/>
                    <a:gd name="T79" fmla="*/ 2809 h 1987"/>
                    <a:gd name="T80" fmla="+- 0 2714 2701"/>
                    <a:gd name="T81" fmla="*/ T80 w 1523"/>
                    <a:gd name="T82" fmla="+- 0 2936 2128"/>
                    <a:gd name="T83" fmla="*/ 2936 h 1987"/>
                    <a:gd name="T84" fmla="+- 0 2703 2701"/>
                    <a:gd name="T85" fmla="*/ T84 w 1523"/>
                    <a:gd name="T86" fmla="+- 0 3060 2128"/>
                    <a:gd name="T87" fmla="*/ 3060 h 1987"/>
                    <a:gd name="T88" fmla="+- 0 2701 2701"/>
                    <a:gd name="T89" fmla="*/ T88 w 1523"/>
                    <a:gd name="T90" fmla="+- 0 3134 2128"/>
                    <a:gd name="T91" fmla="*/ 3134 h 1987"/>
                    <a:gd name="T92" fmla="+- 0 2710 2701"/>
                    <a:gd name="T93" fmla="*/ T92 w 1523"/>
                    <a:gd name="T94" fmla="+- 0 3283 2128"/>
                    <a:gd name="T95" fmla="*/ 3283 h 1987"/>
                    <a:gd name="T96" fmla="+- 0 2733 2701"/>
                    <a:gd name="T97" fmla="*/ T96 w 1523"/>
                    <a:gd name="T98" fmla="+- 0 3411 2128"/>
                    <a:gd name="T99" fmla="*/ 3411 h 1987"/>
                    <a:gd name="T100" fmla="+- 0 2770 2701"/>
                    <a:gd name="T101" fmla="*/ T100 w 1523"/>
                    <a:gd name="T102" fmla="+- 0 3538 2128"/>
                    <a:gd name="T103" fmla="*/ 3538 h 1987"/>
                    <a:gd name="T104" fmla="+- 0 2821 2701"/>
                    <a:gd name="T105" fmla="*/ T104 w 1523"/>
                    <a:gd name="T106" fmla="+- 0 3662 2128"/>
                    <a:gd name="T107" fmla="*/ 3662 h 1987"/>
                    <a:gd name="T108" fmla="+- 0 2885 2701"/>
                    <a:gd name="T109" fmla="*/ T108 w 1523"/>
                    <a:gd name="T110" fmla="+- 0 3778 2128"/>
                    <a:gd name="T111" fmla="*/ 3778 h 1987"/>
                    <a:gd name="T112" fmla="+- 0 2963 2701"/>
                    <a:gd name="T113" fmla="*/ T112 w 1523"/>
                    <a:gd name="T114" fmla="+- 0 3882 2128"/>
                    <a:gd name="T115" fmla="*/ 3882 h 1987"/>
                    <a:gd name="T116" fmla="+- 0 3054 2701"/>
                    <a:gd name="T117" fmla="*/ T116 w 1523"/>
                    <a:gd name="T118" fmla="+- 0 3972 2128"/>
                    <a:gd name="T119" fmla="*/ 3972 h 1987"/>
                    <a:gd name="T120" fmla="+- 0 3159 2701"/>
                    <a:gd name="T121" fmla="*/ T120 w 1523"/>
                    <a:gd name="T122" fmla="+- 0 4043 2128"/>
                    <a:gd name="T123" fmla="*/ 4043 h 1987"/>
                    <a:gd name="T124" fmla="+- 0 3276 2701"/>
                    <a:gd name="T125" fmla="*/ T124 w 1523"/>
                    <a:gd name="T126" fmla="+- 0 4092 2128"/>
                    <a:gd name="T127" fmla="*/ 4092 h 1987"/>
                    <a:gd name="T128" fmla="+- 0 3407 2701"/>
                    <a:gd name="T129" fmla="*/ T128 w 1523"/>
                    <a:gd name="T130" fmla="+- 0 4115 2128"/>
                    <a:gd name="T131" fmla="*/ 4115 h 1987"/>
                    <a:gd name="T132" fmla="+- 0 3512 2701"/>
                    <a:gd name="T133" fmla="*/ T132 w 1523"/>
                    <a:gd name="T134" fmla="+- 0 4109 2128"/>
                    <a:gd name="T135" fmla="*/ 4109 h 1987"/>
                    <a:gd name="T136" fmla="+- 0 3639 2701"/>
                    <a:gd name="T137" fmla="*/ T136 w 1523"/>
                    <a:gd name="T138" fmla="+- 0 4078 2128"/>
                    <a:gd name="T139" fmla="*/ 4078 h 1987"/>
                    <a:gd name="T140" fmla="+- 0 3756 2701"/>
                    <a:gd name="T141" fmla="*/ T140 w 1523"/>
                    <a:gd name="T142" fmla="+- 0 4024 2128"/>
                    <a:gd name="T143" fmla="*/ 4024 h 1987"/>
                    <a:gd name="T144" fmla="+- 0 3862 2701"/>
                    <a:gd name="T145" fmla="*/ T144 w 1523"/>
                    <a:gd name="T146" fmla="+- 0 3949 2128"/>
                    <a:gd name="T147" fmla="*/ 3949 h 1987"/>
                    <a:gd name="T148" fmla="+- 0 3956 2701"/>
                    <a:gd name="T149" fmla="*/ T148 w 1523"/>
                    <a:gd name="T150" fmla="+- 0 3858 2128"/>
                    <a:gd name="T151" fmla="*/ 3858 h 1987"/>
                    <a:gd name="T152" fmla="+- 0 4036 2701"/>
                    <a:gd name="T153" fmla="*/ T152 w 1523"/>
                    <a:gd name="T154" fmla="+- 0 3753 2128"/>
                    <a:gd name="T155" fmla="*/ 3753 h 1987"/>
                    <a:gd name="T156" fmla="+- 0 4104 2701"/>
                    <a:gd name="T157" fmla="*/ T156 w 1523"/>
                    <a:gd name="T158" fmla="+- 0 3637 2128"/>
                    <a:gd name="T159" fmla="*/ 3637 h 1987"/>
                    <a:gd name="T160" fmla="+- 0 4157 2701"/>
                    <a:gd name="T161" fmla="*/ T160 w 1523"/>
                    <a:gd name="T162" fmla="+- 0 3514 2128"/>
                    <a:gd name="T163" fmla="*/ 3514 h 1987"/>
                    <a:gd name="T164" fmla="+- 0 4195 2701"/>
                    <a:gd name="T165" fmla="*/ T164 w 1523"/>
                    <a:gd name="T166" fmla="+- 0 3386 2128"/>
                    <a:gd name="T167" fmla="*/ 3386 h 1987"/>
                    <a:gd name="T168" fmla="+- 0 4217 2701"/>
                    <a:gd name="T169" fmla="*/ T168 w 1523"/>
                    <a:gd name="T170" fmla="+- 0 3258 2128"/>
                    <a:gd name="T171" fmla="*/ 3258 h 1987"/>
                    <a:gd name="T172" fmla="+- 0 4225 2701"/>
                    <a:gd name="T173" fmla="*/ T172 w 1523"/>
                    <a:gd name="T174" fmla="+- 0 3122 2128"/>
                    <a:gd name="T175" fmla="*/ 3122 h 198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</a:cxnLst>
                  <a:rect l="0" t="0" r="r" b="b"/>
                  <a:pathLst>
                    <a:path w="1523" h="1987">
                      <a:moveTo>
                        <a:pt x="1524" y="994"/>
                      </a:moveTo>
                      <a:lnTo>
                        <a:pt x="1522" y="921"/>
                      </a:lnTo>
                      <a:lnTo>
                        <a:pt x="1517" y="858"/>
                      </a:lnTo>
                      <a:lnTo>
                        <a:pt x="1508" y="795"/>
                      </a:lnTo>
                      <a:lnTo>
                        <a:pt x="1495" y="732"/>
                      </a:lnTo>
                      <a:lnTo>
                        <a:pt x="1478" y="668"/>
                      </a:lnTo>
                      <a:lnTo>
                        <a:pt x="1458" y="606"/>
                      </a:lnTo>
                      <a:lnTo>
                        <a:pt x="1433" y="544"/>
                      </a:lnTo>
                      <a:lnTo>
                        <a:pt x="1406" y="484"/>
                      </a:lnTo>
                      <a:lnTo>
                        <a:pt x="1375" y="426"/>
                      </a:lnTo>
                      <a:lnTo>
                        <a:pt x="1340" y="370"/>
                      </a:lnTo>
                      <a:lnTo>
                        <a:pt x="1303" y="316"/>
                      </a:lnTo>
                      <a:lnTo>
                        <a:pt x="1262" y="265"/>
                      </a:lnTo>
                      <a:lnTo>
                        <a:pt x="1217" y="218"/>
                      </a:lnTo>
                      <a:lnTo>
                        <a:pt x="1170" y="174"/>
                      </a:lnTo>
                      <a:lnTo>
                        <a:pt x="1120" y="134"/>
                      </a:lnTo>
                      <a:lnTo>
                        <a:pt x="1067" y="98"/>
                      </a:lnTo>
                      <a:lnTo>
                        <a:pt x="1011" y="68"/>
                      </a:lnTo>
                      <a:lnTo>
                        <a:pt x="953" y="42"/>
                      </a:lnTo>
                      <a:lnTo>
                        <a:pt x="892" y="22"/>
                      </a:lnTo>
                      <a:lnTo>
                        <a:pt x="828" y="8"/>
                      </a:lnTo>
                      <a:lnTo>
                        <a:pt x="762" y="0"/>
                      </a:lnTo>
                      <a:lnTo>
                        <a:pt x="743" y="0"/>
                      </a:lnTo>
                      <a:lnTo>
                        <a:pt x="725" y="0"/>
                      </a:lnTo>
                      <a:lnTo>
                        <a:pt x="657" y="6"/>
                      </a:lnTo>
                      <a:lnTo>
                        <a:pt x="593" y="19"/>
                      </a:lnTo>
                      <a:lnTo>
                        <a:pt x="532" y="38"/>
                      </a:lnTo>
                      <a:lnTo>
                        <a:pt x="474" y="64"/>
                      </a:lnTo>
                      <a:lnTo>
                        <a:pt x="420" y="95"/>
                      </a:lnTo>
                      <a:lnTo>
                        <a:pt x="368" y="131"/>
                      </a:lnTo>
                      <a:lnTo>
                        <a:pt x="320" y="172"/>
                      </a:lnTo>
                      <a:lnTo>
                        <a:pt x="276" y="218"/>
                      </a:lnTo>
                      <a:lnTo>
                        <a:pt x="234" y="267"/>
                      </a:lnTo>
                      <a:lnTo>
                        <a:pt x="196" y="320"/>
                      </a:lnTo>
                      <a:lnTo>
                        <a:pt x="161" y="375"/>
                      </a:lnTo>
                      <a:lnTo>
                        <a:pt x="130" y="433"/>
                      </a:lnTo>
                      <a:lnTo>
                        <a:pt x="101" y="493"/>
                      </a:lnTo>
                      <a:lnTo>
                        <a:pt x="77" y="555"/>
                      </a:lnTo>
                      <a:lnTo>
                        <a:pt x="56" y="618"/>
                      </a:lnTo>
                      <a:lnTo>
                        <a:pt x="38" y="681"/>
                      </a:lnTo>
                      <a:lnTo>
                        <a:pt x="23" y="745"/>
                      </a:lnTo>
                      <a:lnTo>
                        <a:pt x="13" y="808"/>
                      </a:lnTo>
                      <a:lnTo>
                        <a:pt x="5" y="871"/>
                      </a:lnTo>
                      <a:lnTo>
                        <a:pt x="2" y="932"/>
                      </a:lnTo>
                      <a:lnTo>
                        <a:pt x="0" y="981"/>
                      </a:lnTo>
                      <a:lnTo>
                        <a:pt x="0" y="1006"/>
                      </a:lnTo>
                      <a:lnTo>
                        <a:pt x="3" y="1092"/>
                      </a:lnTo>
                      <a:lnTo>
                        <a:pt x="9" y="1155"/>
                      </a:lnTo>
                      <a:lnTo>
                        <a:pt x="19" y="1219"/>
                      </a:lnTo>
                      <a:lnTo>
                        <a:pt x="32" y="1283"/>
                      </a:lnTo>
                      <a:lnTo>
                        <a:pt x="49" y="1347"/>
                      </a:lnTo>
                      <a:lnTo>
                        <a:pt x="69" y="1410"/>
                      </a:lnTo>
                      <a:lnTo>
                        <a:pt x="93" y="1473"/>
                      </a:lnTo>
                      <a:lnTo>
                        <a:pt x="120" y="1534"/>
                      </a:lnTo>
                      <a:lnTo>
                        <a:pt x="150" y="1593"/>
                      </a:lnTo>
                      <a:lnTo>
                        <a:pt x="184" y="1650"/>
                      </a:lnTo>
                      <a:lnTo>
                        <a:pt x="221" y="1703"/>
                      </a:lnTo>
                      <a:lnTo>
                        <a:pt x="262" y="1754"/>
                      </a:lnTo>
                      <a:lnTo>
                        <a:pt x="306" y="1801"/>
                      </a:lnTo>
                      <a:lnTo>
                        <a:pt x="353" y="1844"/>
                      </a:lnTo>
                      <a:lnTo>
                        <a:pt x="404" y="1882"/>
                      </a:lnTo>
                      <a:lnTo>
                        <a:pt x="458" y="1915"/>
                      </a:lnTo>
                      <a:lnTo>
                        <a:pt x="515" y="1942"/>
                      </a:lnTo>
                      <a:lnTo>
                        <a:pt x="575" y="1964"/>
                      </a:lnTo>
                      <a:lnTo>
                        <a:pt x="639" y="1979"/>
                      </a:lnTo>
                      <a:lnTo>
                        <a:pt x="706" y="1987"/>
                      </a:lnTo>
                      <a:lnTo>
                        <a:pt x="743" y="1987"/>
                      </a:lnTo>
                      <a:lnTo>
                        <a:pt x="811" y="1981"/>
                      </a:lnTo>
                      <a:lnTo>
                        <a:pt x="876" y="1969"/>
                      </a:lnTo>
                      <a:lnTo>
                        <a:pt x="938" y="1950"/>
                      </a:lnTo>
                      <a:lnTo>
                        <a:pt x="998" y="1926"/>
                      </a:lnTo>
                      <a:lnTo>
                        <a:pt x="1055" y="1896"/>
                      </a:lnTo>
                      <a:lnTo>
                        <a:pt x="1110" y="1861"/>
                      </a:lnTo>
                      <a:lnTo>
                        <a:pt x="1161" y="1821"/>
                      </a:lnTo>
                      <a:lnTo>
                        <a:pt x="1209" y="1778"/>
                      </a:lnTo>
                      <a:lnTo>
                        <a:pt x="1255" y="1730"/>
                      </a:lnTo>
                      <a:lnTo>
                        <a:pt x="1297" y="1679"/>
                      </a:lnTo>
                      <a:lnTo>
                        <a:pt x="1335" y="1625"/>
                      </a:lnTo>
                      <a:lnTo>
                        <a:pt x="1371" y="1568"/>
                      </a:lnTo>
                      <a:lnTo>
                        <a:pt x="1403" y="1509"/>
                      </a:lnTo>
                      <a:lnTo>
                        <a:pt x="1431" y="1448"/>
                      </a:lnTo>
                      <a:lnTo>
                        <a:pt x="1456" y="1386"/>
                      </a:lnTo>
                      <a:lnTo>
                        <a:pt x="1477" y="1322"/>
                      </a:lnTo>
                      <a:lnTo>
                        <a:pt x="1494" y="1258"/>
                      </a:lnTo>
                      <a:lnTo>
                        <a:pt x="1507" y="1194"/>
                      </a:lnTo>
                      <a:lnTo>
                        <a:pt x="1516" y="1130"/>
                      </a:lnTo>
                      <a:lnTo>
                        <a:pt x="1522" y="1066"/>
                      </a:lnTo>
                      <a:lnTo>
                        <a:pt x="1524" y="994"/>
                      </a:lnTo>
                    </a:path>
                  </a:pathLst>
                </a:custGeom>
                <a:noFill/>
                <a:ln w="4129">
                  <a:solidFill>
                    <a:srgbClr val="99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43" name="Group 351">
                <a:extLst>
                  <a:ext uri="{FF2B5EF4-FFF2-40B4-BE49-F238E27FC236}">
                    <a16:creationId xmlns:a16="http://schemas.microsoft.com/office/drawing/2014/main" id="{AF2298B8-8D6D-473D-8CE2-FDEDFBFBC9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1" y="1929"/>
                <a:ext cx="1794" cy="2385"/>
                <a:chOff x="2521" y="1929"/>
                <a:chExt cx="1794" cy="2385"/>
              </a:xfrm>
            </p:grpSpPr>
            <p:sp>
              <p:nvSpPr>
                <p:cNvPr id="185" name="Freeform 352">
                  <a:extLst>
                    <a:ext uri="{FF2B5EF4-FFF2-40B4-BE49-F238E27FC236}">
                      <a16:creationId xmlns:a16="http://schemas.microsoft.com/office/drawing/2014/main" id="{DB4C4497-64AE-4E18-8FCD-8ECF0C83F3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1" y="1929"/>
                  <a:ext cx="1794" cy="2385"/>
                </a:xfrm>
                <a:custGeom>
                  <a:avLst/>
                  <a:gdLst>
                    <a:gd name="T0" fmla="+- 0 4312 2521"/>
                    <a:gd name="T1" fmla="*/ T0 w 1794"/>
                    <a:gd name="T2" fmla="+- 0 3035 1929"/>
                    <a:gd name="T3" fmla="*/ 3035 h 2385"/>
                    <a:gd name="T4" fmla="+- 0 4295 2521"/>
                    <a:gd name="T5" fmla="*/ T4 w 1794"/>
                    <a:gd name="T6" fmla="+- 0 2885 1929"/>
                    <a:gd name="T7" fmla="*/ 2885 h 2385"/>
                    <a:gd name="T8" fmla="+- 0 4259 2521"/>
                    <a:gd name="T9" fmla="*/ T8 w 1794"/>
                    <a:gd name="T10" fmla="+- 0 2735 1929"/>
                    <a:gd name="T11" fmla="*/ 2735 h 2385"/>
                    <a:gd name="T12" fmla="+- 0 4205 2521"/>
                    <a:gd name="T13" fmla="*/ T12 w 1794"/>
                    <a:gd name="T14" fmla="+- 0 2587 1929"/>
                    <a:gd name="T15" fmla="*/ 2587 h 2385"/>
                    <a:gd name="T16" fmla="+- 0 4134 2521"/>
                    <a:gd name="T17" fmla="*/ T16 w 1794"/>
                    <a:gd name="T18" fmla="+- 0 2446 1929"/>
                    <a:gd name="T19" fmla="*/ 2446 h 2385"/>
                    <a:gd name="T20" fmla="+- 0 4047 2521"/>
                    <a:gd name="T21" fmla="*/ T20 w 1794"/>
                    <a:gd name="T22" fmla="+- 0 2315 1929"/>
                    <a:gd name="T23" fmla="*/ 2315 h 2385"/>
                    <a:gd name="T24" fmla="+- 0 3945 2521"/>
                    <a:gd name="T25" fmla="*/ T24 w 1794"/>
                    <a:gd name="T26" fmla="+- 0 2197 1929"/>
                    <a:gd name="T27" fmla="*/ 2197 h 2385"/>
                    <a:gd name="T28" fmla="+- 0 3829 2521"/>
                    <a:gd name="T29" fmla="*/ T28 w 1794"/>
                    <a:gd name="T30" fmla="+- 0 2096 1929"/>
                    <a:gd name="T31" fmla="*/ 2096 h 2385"/>
                    <a:gd name="T32" fmla="+- 0 3699 2521"/>
                    <a:gd name="T33" fmla="*/ T32 w 1794"/>
                    <a:gd name="T34" fmla="+- 0 2016 1929"/>
                    <a:gd name="T35" fmla="*/ 2016 h 2385"/>
                    <a:gd name="T36" fmla="+- 0 3558 2521"/>
                    <a:gd name="T37" fmla="*/ T36 w 1794"/>
                    <a:gd name="T38" fmla="+- 0 1960 1929"/>
                    <a:gd name="T39" fmla="*/ 1960 h 2385"/>
                    <a:gd name="T40" fmla="+- 0 3405 2521"/>
                    <a:gd name="T41" fmla="*/ T40 w 1794"/>
                    <a:gd name="T42" fmla="+- 0 1930 1929"/>
                    <a:gd name="T43" fmla="*/ 1930 h 2385"/>
                    <a:gd name="T44" fmla="+- 0 3281 2521"/>
                    <a:gd name="T45" fmla="*/ T44 w 1794"/>
                    <a:gd name="T46" fmla="+- 0 1934 1929"/>
                    <a:gd name="T47" fmla="*/ 1934 h 2385"/>
                    <a:gd name="T48" fmla="+- 0 3134 2521"/>
                    <a:gd name="T49" fmla="*/ T48 w 1794"/>
                    <a:gd name="T50" fmla="+- 0 1972 1929"/>
                    <a:gd name="T51" fmla="*/ 1972 h 2385"/>
                    <a:gd name="T52" fmla="+- 0 3002 2521"/>
                    <a:gd name="T53" fmla="*/ T52 w 1794"/>
                    <a:gd name="T54" fmla="+- 0 2040 1929"/>
                    <a:gd name="T55" fmla="*/ 2040 h 2385"/>
                    <a:gd name="T56" fmla="+- 0 2886 2521"/>
                    <a:gd name="T57" fmla="*/ T56 w 1794"/>
                    <a:gd name="T58" fmla="+- 0 2135 1929"/>
                    <a:gd name="T59" fmla="*/ 2135 h 2385"/>
                    <a:gd name="T60" fmla="+- 0 2786 2521"/>
                    <a:gd name="T61" fmla="*/ T60 w 1794"/>
                    <a:gd name="T62" fmla="+- 0 2251 1929"/>
                    <a:gd name="T63" fmla="*/ 2251 h 2385"/>
                    <a:gd name="T64" fmla="+- 0 2702 2521"/>
                    <a:gd name="T65" fmla="*/ T64 w 1794"/>
                    <a:gd name="T66" fmla="+- 0 2383 1929"/>
                    <a:gd name="T67" fmla="*/ 2383 h 2385"/>
                    <a:gd name="T68" fmla="+- 0 2634 2521"/>
                    <a:gd name="T69" fmla="*/ T68 w 1794"/>
                    <a:gd name="T70" fmla="+- 0 2526 1929"/>
                    <a:gd name="T71" fmla="*/ 2526 h 2385"/>
                    <a:gd name="T72" fmla="+- 0 2582 2521"/>
                    <a:gd name="T73" fmla="*/ T72 w 1794"/>
                    <a:gd name="T74" fmla="+- 0 2676 1929"/>
                    <a:gd name="T75" fmla="*/ 2676 h 2385"/>
                    <a:gd name="T76" fmla="+- 0 2546 2521"/>
                    <a:gd name="T77" fmla="*/ T76 w 1794"/>
                    <a:gd name="T78" fmla="+- 0 2828 1929"/>
                    <a:gd name="T79" fmla="*/ 2828 h 2385"/>
                    <a:gd name="T80" fmla="+- 0 2526 2521"/>
                    <a:gd name="T81" fmla="*/ T80 w 1794"/>
                    <a:gd name="T82" fmla="+- 0 2976 1929"/>
                    <a:gd name="T83" fmla="*/ 2976 h 2385"/>
                    <a:gd name="T84" fmla="+- 0 2521 2521"/>
                    <a:gd name="T85" fmla="*/ T84 w 1794"/>
                    <a:gd name="T86" fmla="+- 0 3107 1929"/>
                    <a:gd name="T87" fmla="*/ 3107 h 2385"/>
                    <a:gd name="T88" fmla="+- 0 2524 2521"/>
                    <a:gd name="T89" fmla="*/ T88 w 1794"/>
                    <a:gd name="T90" fmla="+- 0 3238 1929"/>
                    <a:gd name="T91" fmla="*/ 3238 h 2385"/>
                    <a:gd name="T92" fmla="+- 0 2541 2521"/>
                    <a:gd name="T93" fmla="*/ T92 w 1794"/>
                    <a:gd name="T94" fmla="+- 0 3387 1929"/>
                    <a:gd name="T95" fmla="*/ 3387 h 2385"/>
                    <a:gd name="T96" fmla="+- 0 2575 2521"/>
                    <a:gd name="T97" fmla="*/ T96 w 1794"/>
                    <a:gd name="T98" fmla="+- 0 3539 1929"/>
                    <a:gd name="T99" fmla="*/ 3539 h 2385"/>
                    <a:gd name="T100" fmla="+- 0 2624 2521"/>
                    <a:gd name="T101" fmla="*/ T100 w 1794"/>
                    <a:gd name="T102" fmla="+- 0 3691 1929"/>
                    <a:gd name="T103" fmla="*/ 3691 h 2385"/>
                    <a:gd name="T104" fmla="+- 0 2690 2521"/>
                    <a:gd name="T105" fmla="*/ T104 w 1794"/>
                    <a:gd name="T106" fmla="+- 0 3837 1929"/>
                    <a:gd name="T107" fmla="*/ 3837 h 2385"/>
                    <a:gd name="T108" fmla="+- 0 2772 2521"/>
                    <a:gd name="T109" fmla="*/ T108 w 1794"/>
                    <a:gd name="T110" fmla="+- 0 3972 1929"/>
                    <a:gd name="T111" fmla="*/ 3972 h 2385"/>
                    <a:gd name="T112" fmla="+- 0 2869 2521"/>
                    <a:gd name="T113" fmla="*/ T112 w 1794"/>
                    <a:gd name="T114" fmla="+- 0 4091 1929"/>
                    <a:gd name="T115" fmla="*/ 4091 h 2385"/>
                    <a:gd name="T116" fmla="+- 0 2983 2521"/>
                    <a:gd name="T117" fmla="*/ T116 w 1794"/>
                    <a:gd name="T118" fmla="+- 0 4190 1929"/>
                    <a:gd name="T119" fmla="*/ 4190 h 2385"/>
                    <a:gd name="T120" fmla="+- 0 3113 2521"/>
                    <a:gd name="T121" fmla="*/ T120 w 1794"/>
                    <a:gd name="T122" fmla="+- 0 4263 1929"/>
                    <a:gd name="T123" fmla="*/ 4263 h 2385"/>
                    <a:gd name="T124" fmla="+- 0 3260 2521"/>
                    <a:gd name="T125" fmla="*/ T124 w 1794"/>
                    <a:gd name="T126" fmla="+- 0 4305 1929"/>
                    <a:gd name="T127" fmla="*/ 4305 h 2385"/>
                    <a:gd name="T128" fmla="+- 0 3361 2521"/>
                    <a:gd name="T129" fmla="*/ T128 w 1794"/>
                    <a:gd name="T130" fmla="+- 0 4314 1929"/>
                    <a:gd name="T131" fmla="*/ 4314 h 2385"/>
                    <a:gd name="T132" fmla="+- 0 3462 2521"/>
                    <a:gd name="T133" fmla="*/ T132 w 1794"/>
                    <a:gd name="T134" fmla="+- 0 4305 1929"/>
                    <a:gd name="T135" fmla="*/ 4305 h 2385"/>
                    <a:gd name="T136" fmla="+- 0 3613 2521"/>
                    <a:gd name="T137" fmla="*/ T136 w 1794"/>
                    <a:gd name="T138" fmla="+- 0 4265 1929"/>
                    <a:gd name="T139" fmla="*/ 4265 h 2385"/>
                    <a:gd name="T140" fmla="+- 0 3752 2521"/>
                    <a:gd name="T141" fmla="*/ T140 w 1794"/>
                    <a:gd name="T142" fmla="+- 0 4198 1929"/>
                    <a:gd name="T143" fmla="*/ 4198 h 2385"/>
                    <a:gd name="T144" fmla="+- 0 3877 2521"/>
                    <a:gd name="T145" fmla="*/ T144 w 1794"/>
                    <a:gd name="T146" fmla="+- 0 4108 1929"/>
                    <a:gd name="T147" fmla="*/ 4108 h 2385"/>
                    <a:gd name="T148" fmla="+- 0 3990 2521"/>
                    <a:gd name="T149" fmla="*/ T148 w 1794"/>
                    <a:gd name="T150" fmla="+- 0 3998 1929"/>
                    <a:gd name="T151" fmla="*/ 3998 h 2385"/>
                    <a:gd name="T152" fmla="+- 0 4087 2521"/>
                    <a:gd name="T153" fmla="*/ T152 w 1794"/>
                    <a:gd name="T154" fmla="+- 0 3872 1929"/>
                    <a:gd name="T155" fmla="*/ 3872 h 2385"/>
                    <a:gd name="T156" fmla="+- 0 4168 2521"/>
                    <a:gd name="T157" fmla="*/ T156 w 1794"/>
                    <a:gd name="T158" fmla="+- 0 3734 1929"/>
                    <a:gd name="T159" fmla="*/ 3734 h 2385"/>
                    <a:gd name="T160" fmla="+- 0 4232 2521"/>
                    <a:gd name="T161" fmla="*/ T160 w 1794"/>
                    <a:gd name="T162" fmla="+- 0 3588 1929"/>
                    <a:gd name="T163" fmla="*/ 3588 h 2385"/>
                    <a:gd name="T164" fmla="+- 0 4278 2521"/>
                    <a:gd name="T165" fmla="*/ T164 w 1794"/>
                    <a:gd name="T166" fmla="+- 0 3436 1929"/>
                    <a:gd name="T167" fmla="*/ 3436 h 2385"/>
                    <a:gd name="T168" fmla="+- 0 4306 2521"/>
                    <a:gd name="T169" fmla="*/ T168 w 1794"/>
                    <a:gd name="T170" fmla="+- 0 3284 1929"/>
                    <a:gd name="T171" fmla="*/ 3284 h 2385"/>
                    <a:gd name="T172" fmla="+- 0 4315 2521"/>
                    <a:gd name="T173" fmla="*/ T172 w 1794"/>
                    <a:gd name="T174" fmla="+- 0 3122 1929"/>
                    <a:gd name="T175" fmla="*/ 3122 h 238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</a:cxnLst>
                  <a:rect l="0" t="0" r="r" b="b"/>
                  <a:pathLst>
                    <a:path w="1794" h="2385">
                      <a:moveTo>
                        <a:pt x="1794" y="1193"/>
                      </a:moveTo>
                      <a:lnTo>
                        <a:pt x="1791" y="1106"/>
                      </a:lnTo>
                      <a:lnTo>
                        <a:pt x="1785" y="1031"/>
                      </a:lnTo>
                      <a:lnTo>
                        <a:pt x="1774" y="956"/>
                      </a:lnTo>
                      <a:lnTo>
                        <a:pt x="1758" y="881"/>
                      </a:lnTo>
                      <a:lnTo>
                        <a:pt x="1738" y="806"/>
                      </a:lnTo>
                      <a:lnTo>
                        <a:pt x="1713" y="731"/>
                      </a:lnTo>
                      <a:lnTo>
                        <a:pt x="1684" y="658"/>
                      </a:lnTo>
                      <a:lnTo>
                        <a:pt x="1650" y="587"/>
                      </a:lnTo>
                      <a:lnTo>
                        <a:pt x="1613" y="517"/>
                      </a:lnTo>
                      <a:lnTo>
                        <a:pt x="1571" y="450"/>
                      </a:lnTo>
                      <a:lnTo>
                        <a:pt x="1526" y="386"/>
                      </a:lnTo>
                      <a:lnTo>
                        <a:pt x="1477" y="325"/>
                      </a:lnTo>
                      <a:lnTo>
                        <a:pt x="1424" y="268"/>
                      </a:lnTo>
                      <a:lnTo>
                        <a:pt x="1368" y="216"/>
                      </a:lnTo>
                      <a:lnTo>
                        <a:pt x="1308" y="167"/>
                      </a:lnTo>
                      <a:lnTo>
                        <a:pt x="1245" y="124"/>
                      </a:lnTo>
                      <a:lnTo>
                        <a:pt x="1178" y="87"/>
                      </a:lnTo>
                      <a:lnTo>
                        <a:pt x="1109" y="56"/>
                      </a:lnTo>
                      <a:lnTo>
                        <a:pt x="1037" y="31"/>
                      </a:lnTo>
                      <a:lnTo>
                        <a:pt x="962" y="12"/>
                      </a:lnTo>
                      <a:lnTo>
                        <a:pt x="884" y="1"/>
                      </a:lnTo>
                      <a:lnTo>
                        <a:pt x="840" y="0"/>
                      </a:lnTo>
                      <a:lnTo>
                        <a:pt x="760" y="5"/>
                      </a:lnTo>
                      <a:lnTo>
                        <a:pt x="684" y="20"/>
                      </a:lnTo>
                      <a:lnTo>
                        <a:pt x="613" y="43"/>
                      </a:lnTo>
                      <a:lnTo>
                        <a:pt x="545" y="74"/>
                      </a:lnTo>
                      <a:lnTo>
                        <a:pt x="481" y="111"/>
                      </a:lnTo>
                      <a:lnTo>
                        <a:pt x="421" y="156"/>
                      </a:lnTo>
                      <a:lnTo>
                        <a:pt x="365" y="206"/>
                      </a:lnTo>
                      <a:lnTo>
                        <a:pt x="313" y="262"/>
                      </a:lnTo>
                      <a:lnTo>
                        <a:pt x="265" y="322"/>
                      </a:lnTo>
                      <a:lnTo>
                        <a:pt x="221" y="386"/>
                      </a:lnTo>
                      <a:lnTo>
                        <a:pt x="181" y="454"/>
                      </a:lnTo>
                      <a:lnTo>
                        <a:pt x="145" y="524"/>
                      </a:lnTo>
                      <a:lnTo>
                        <a:pt x="113" y="597"/>
                      </a:lnTo>
                      <a:lnTo>
                        <a:pt x="85" y="672"/>
                      </a:lnTo>
                      <a:lnTo>
                        <a:pt x="61" y="747"/>
                      </a:lnTo>
                      <a:lnTo>
                        <a:pt x="41" y="823"/>
                      </a:lnTo>
                      <a:lnTo>
                        <a:pt x="25" y="899"/>
                      </a:lnTo>
                      <a:lnTo>
                        <a:pt x="13" y="974"/>
                      </a:lnTo>
                      <a:lnTo>
                        <a:pt x="5" y="1047"/>
                      </a:lnTo>
                      <a:lnTo>
                        <a:pt x="1" y="1119"/>
                      </a:lnTo>
                      <a:lnTo>
                        <a:pt x="0" y="1178"/>
                      </a:lnTo>
                      <a:lnTo>
                        <a:pt x="0" y="1207"/>
                      </a:lnTo>
                      <a:lnTo>
                        <a:pt x="3" y="1309"/>
                      </a:lnTo>
                      <a:lnTo>
                        <a:pt x="10" y="1382"/>
                      </a:lnTo>
                      <a:lnTo>
                        <a:pt x="20" y="1458"/>
                      </a:lnTo>
                      <a:lnTo>
                        <a:pt x="35" y="1534"/>
                      </a:lnTo>
                      <a:lnTo>
                        <a:pt x="54" y="1610"/>
                      </a:lnTo>
                      <a:lnTo>
                        <a:pt x="77" y="1687"/>
                      </a:lnTo>
                      <a:lnTo>
                        <a:pt x="103" y="1762"/>
                      </a:lnTo>
                      <a:lnTo>
                        <a:pt x="134" y="1836"/>
                      </a:lnTo>
                      <a:lnTo>
                        <a:pt x="169" y="1908"/>
                      </a:lnTo>
                      <a:lnTo>
                        <a:pt x="208" y="1977"/>
                      </a:lnTo>
                      <a:lnTo>
                        <a:pt x="251" y="2043"/>
                      </a:lnTo>
                      <a:lnTo>
                        <a:pt x="297" y="2105"/>
                      </a:lnTo>
                      <a:lnTo>
                        <a:pt x="348" y="2162"/>
                      </a:lnTo>
                      <a:lnTo>
                        <a:pt x="403" y="2214"/>
                      </a:lnTo>
                      <a:lnTo>
                        <a:pt x="462" y="2261"/>
                      </a:lnTo>
                      <a:lnTo>
                        <a:pt x="525" y="2301"/>
                      </a:lnTo>
                      <a:lnTo>
                        <a:pt x="592" y="2334"/>
                      </a:lnTo>
                      <a:lnTo>
                        <a:pt x="664" y="2359"/>
                      </a:lnTo>
                      <a:lnTo>
                        <a:pt x="739" y="2376"/>
                      </a:lnTo>
                      <a:lnTo>
                        <a:pt x="818" y="2385"/>
                      </a:lnTo>
                      <a:lnTo>
                        <a:pt x="840" y="2385"/>
                      </a:lnTo>
                      <a:lnTo>
                        <a:pt x="862" y="2385"/>
                      </a:lnTo>
                      <a:lnTo>
                        <a:pt x="941" y="2376"/>
                      </a:lnTo>
                      <a:lnTo>
                        <a:pt x="1018" y="2360"/>
                      </a:lnTo>
                      <a:lnTo>
                        <a:pt x="1092" y="2336"/>
                      </a:lnTo>
                      <a:lnTo>
                        <a:pt x="1163" y="2306"/>
                      </a:lnTo>
                      <a:lnTo>
                        <a:pt x="1231" y="2269"/>
                      </a:lnTo>
                      <a:lnTo>
                        <a:pt x="1295" y="2227"/>
                      </a:lnTo>
                      <a:lnTo>
                        <a:pt x="1356" y="2179"/>
                      </a:lnTo>
                      <a:lnTo>
                        <a:pt x="1414" y="2126"/>
                      </a:lnTo>
                      <a:lnTo>
                        <a:pt x="1469" y="2069"/>
                      </a:lnTo>
                      <a:lnTo>
                        <a:pt x="1519" y="2008"/>
                      </a:lnTo>
                      <a:lnTo>
                        <a:pt x="1566" y="1943"/>
                      </a:lnTo>
                      <a:lnTo>
                        <a:pt x="1608" y="1876"/>
                      </a:lnTo>
                      <a:lnTo>
                        <a:pt x="1647" y="1805"/>
                      </a:lnTo>
                      <a:lnTo>
                        <a:pt x="1681" y="1733"/>
                      </a:lnTo>
                      <a:lnTo>
                        <a:pt x="1711" y="1659"/>
                      </a:lnTo>
                      <a:lnTo>
                        <a:pt x="1737" y="1583"/>
                      </a:lnTo>
                      <a:lnTo>
                        <a:pt x="1757" y="1507"/>
                      </a:lnTo>
                      <a:lnTo>
                        <a:pt x="1773" y="1431"/>
                      </a:lnTo>
                      <a:lnTo>
                        <a:pt x="1785" y="1355"/>
                      </a:lnTo>
                      <a:lnTo>
                        <a:pt x="1791" y="1279"/>
                      </a:lnTo>
                      <a:lnTo>
                        <a:pt x="1794" y="1193"/>
                      </a:lnTo>
                    </a:path>
                  </a:pathLst>
                </a:custGeom>
                <a:noFill/>
                <a:ln w="4129">
                  <a:solidFill>
                    <a:srgbClr val="99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44" name="Group 349">
                <a:extLst>
                  <a:ext uri="{FF2B5EF4-FFF2-40B4-BE49-F238E27FC236}">
                    <a16:creationId xmlns:a16="http://schemas.microsoft.com/office/drawing/2014/main" id="{3D15FAD2-2628-4A52-84B8-3F5F115E4B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33" y="1738"/>
                <a:ext cx="2051" cy="2767"/>
                <a:chOff x="2333" y="1738"/>
                <a:chExt cx="2051" cy="2767"/>
              </a:xfrm>
            </p:grpSpPr>
            <p:sp>
              <p:nvSpPr>
                <p:cNvPr id="184" name="Freeform 350">
                  <a:extLst>
                    <a:ext uri="{FF2B5EF4-FFF2-40B4-BE49-F238E27FC236}">
                      <a16:creationId xmlns:a16="http://schemas.microsoft.com/office/drawing/2014/main" id="{13B3C59D-AAE2-4D3B-A953-99EBC5B9D6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3" y="1738"/>
                  <a:ext cx="2051" cy="2767"/>
                </a:xfrm>
                <a:custGeom>
                  <a:avLst/>
                  <a:gdLst>
                    <a:gd name="T0" fmla="+- 0 4383 2333"/>
                    <a:gd name="T1" fmla="*/ T0 w 2051"/>
                    <a:gd name="T2" fmla="+- 0 3055 1738"/>
                    <a:gd name="T3" fmla="*/ 3055 h 2767"/>
                    <a:gd name="T4" fmla="+- 0 4360 2333"/>
                    <a:gd name="T5" fmla="*/ T4 w 2051"/>
                    <a:gd name="T6" fmla="+- 0 2848 1738"/>
                    <a:gd name="T7" fmla="*/ 2848 h 2767"/>
                    <a:gd name="T8" fmla="+- 0 4317 2333"/>
                    <a:gd name="T9" fmla="*/ T8 w 2051"/>
                    <a:gd name="T10" fmla="+- 0 2674 1738"/>
                    <a:gd name="T11" fmla="*/ 2674 h 2767"/>
                    <a:gd name="T12" fmla="+- 0 4253 2333"/>
                    <a:gd name="T13" fmla="*/ T12 w 2051"/>
                    <a:gd name="T14" fmla="+- 0 2505 1738"/>
                    <a:gd name="T15" fmla="*/ 2505 h 2767"/>
                    <a:gd name="T16" fmla="+- 0 4169 2333"/>
                    <a:gd name="T17" fmla="*/ T16 w 2051"/>
                    <a:gd name="T18" fmla="+- 0 2343 1738"/>
                    <a:gd name="T19" fmla="*/ 2343 h 2767"/>
                    <a:gd name="T20" fmla="+- 0 4067 2333"/>
                    <a:gd name="T21" fmla="*/ T20 w 2051"/>
                    <a:gd name="T22" fmla="+- 0 2193 1738"/>
                    <a:gd name="T23" fmla="*/ 2193 h 2767"/>
                    <a:gd name="T24" fmla="+- 0 3948 2333"/>
                    <a:gd name="T25" fmla="*/ T24 w 2051"/>
                    <a:gd name="T26" fmla="+- 0 2058 1738"/>
                    <a:gd name="T27" fmla="*/ 2058 h 2767"/>
                    <a:gd name="T28" fmla="+- 0 3813 2333"/>
                    <a:gd name="T29" fmla="*/ T28 w 2051"/>
                    <a:gd name="T30" fmla="+- 0 1941 1738"/>
                    <a:gd name="T31" fmla="*/ 1941 h 2767"/>
                    <a:gd name="T32" fmla="+- 0 3664 2333"/>
                    <a:gd name="T33" fmla="*/ T32 w 2051"/>
                    <a:gd name="T34" fmla="+- 0 1847 1738"/>
                    <a:gd name="T35" fmla="*/ 1847 h 2767"/>
                    <a:gd name="T36" fmla="+- 0 3500 2333"/>
                    <a:gd name="T37" fmla="*/ T36 w 2051"/>
                    <a:gd name="T38" fmla="+- 0 1779 1738"/>
                    <a:gd name="T39" fmla="*/ 1779 h 2767"/>
                    <a:gd name="T40" fmla="+- 0 3325 2333"/>
                    <a:gd name="T41" fmla="*/ T40 w 2051"/>
                    <a:gd name="T42" fmla="+- 0 1741 1738"/>
                    <a:gd name="T43" fmla="*/ 1741 h 2767"/>
                    <a:gd name="T44" fmla="+- 0 3183 2333"/>
                    <a:gd name="T45" fmla="*/ T44 w 2051"/>
                    <a:gd name="T46" fmla="+- 0 1742 1738"/>
                    <a:gd name="T47" fmla="*/ 1742 h 2767"/>
                    <a:gd name="T48" fmla="+- 0 3014 2333"/>
                    <a:gd name="T49" fmla="*/ T48 w 2051"/>
                    <a:gd name="T50" fmla="+- 0 1783 1738"/>
                    <a:gd name="T51" fmla="*/ 1783 h 2767"/>
                    <a:gd name="T52" fmla="+- 0 2865 2333"/>
                    <a:gd name="T53" fmla="*/ T52 w 2051"/>
                    <a:gd name="T54" fmla="+- 0 1862 1738"/>
                    <a:gd name="T55" fmla="*/ 1862 h 2767"/>
                    <a:gd name="T56" fmla="+- 0 2735 2333"/>
                    <a:gd name="T57" fmla="*/ T56 w 2051"/>
                    <a:gd name="T58" fmla="+- 0 1974 1738"/>
                    <a:gd name="T59" fmla="*/ 1974 h 2767"/>
                    <a:gd name="T60" fmla="+- 0 2623 2333"/>
                    <a:gd name="T61" fmla="*/ T60 w 2051"/>
                    <a:gd name="T62" fmla="+- 0 2111 1738"/>
                    <a:gd name="T63" fmla="*/ 2111 h 2767"/>
                    <a:gd name="T64" fmla="+- 0 2530 2333"/>
                    <a:gd name="T65" fmla="*/ T64 w 2051"/>
                    <a:gd name="T66" fmla="+- 0 2267 1738"/>
                    <a:gd name="T67" fmla="*/ 2267 h 2767"/>
                    <a:gd name="T68" fmla="+- 0 2456 2333"/>
                    <a:gd name="T69" fmla="*/ T68 w 2051"/>
                    <a:gd name="T70" fmla="+- 0 2436 1738"/>
                    <a:gd name="T71" fmla="*/ 2436 h 2767"/>
                    <a:gd name="T72" fmla="+- 0 2399 2333"/>
                    <a:gd name="T73" fmla="*/ T72 w 2051"/>
                    <a:gd name="T74" fmla="+- 0 2611 1738"/>
                    <a:gd name="T75" fmla="*/ 2611 h 2767"/>
                    <a:gd name="T76" fmla="+- 0 2360 2333"/>
                    <a:gd name="T77" fmla="*/ T76 w 2051"/>
                    <a:gd name="T78" fmla="+- 0 2786 1738"/>
                    <a:gd name="T79" fmla="*/ 2786 h 2767"/>
                    <a:gd name="T80" fmla="+- 0 2339 2333"/>
                    <a:gd name="T81" fmla="*/ T80 w 2051"/>
                    <a:gd name="T82" fmla="+- 0 2955 1738"/>
                    <a:gd name="T83" fmla="*/ 2955 h 2767"/>
                    <a:gd name="T84" fmla="+- 0 2333 2333"/>
                    <a:gd name="T85" fmla="*/ T84 w 2051"/>
                    <a:gd name="T86" fmla="+- 0 3104 1738"/>
                    <a:gd name="T87" fmla="*/ 3104 h 2767"/>
                    <a:gd name="T88" fmla="+- 0 2336 2333"/>
                    <a:gd name="T89" fmla="*/ T88 w 2051"/>
                    <a:gd name="T90" fmla="+- 0 3253 1738"/>
                    <a:gd name="T91" fmla="*/ 3253 h 2767"/>
                    <a:gd name="T92" fmla="+- 0 2355 2333"/>
                    <a:gd name="T93" fmla="*/ T92 w 2051"/>
                    <a:gd name="T94" fmla="+- 0 3423 1738"/>
                    <a:gd name="T95" fmla="*/ 3423 h 2767"/>
                    <a:gd name="T96" fmla="+- 0 2391 2333"/>
                    <a:gd name="T97" fmla="*/ T96 w 2051"/>
                    <a:gd name="T98" fmla="+- 0 3600 1738"/>
                    <a:gd name="T99" fmla="*/ 3600 h 2767"/>
                    <a:gd name="T100" fmla="+- 0 2445 2333"/>
                    <a:gd name="T101" fmla="*/ T100 w 2051"/>
                    <a:gd name="T102" fmla="+- 0 3777 1738"/>
                    <a:gd name="T103" fmla="*/ 3777 h 2767"/>
                    <a:gd name="T104" fmla="+- 0 2517 2333"/>
                    <a:gd name="T105" fmla="*/ T104 w 2051"/>
                    <a:gd name="T106" fmla="+- 0 3949 1738"/>
                    <a:gd name="T107" fmla="*/ 3949 h 2767"/>
                    <a:gd name="T108" fmla="+- 0 2607 2333"/>
                    <a:gd name="T109" fmla="*/ T108 w 2051"/>
                    <a:gd name="T110" fmla="+- 0 4109 1738"/>
                    <a:gd name="T111" fmla="*/ 4109 h 2767"/>
                    <a:gd name="T112" fmla="+- 0 2716 2333"/>
                    <a:gd name="T113" fmla="*/ T112 w 2051"/>
                    <a:gd name="T114" fmla="+- 0 4250 1738"/>
                    <a:gd name="T115" fmla="*/ 4250 h 2767"/>
                    <a:gd name="T116" fmla="+- 0 2844 2333"/>
                    <a:gd name="T117" fmla="*/ T116 w 2051"/>
                    <a:gd name="T118" fmla="+- 0 4366 1738"/>
                    <a:gd name="T119" fmla="*/ 4366 h 2767"/>
                    <a:gd name="T120" fmla="+- 0 2992 2333"/>
                    <a:gd name="T121" fmla="*/ T120 w 2051"/>
                    <a:gd name="T122" fmla="+- 0 4451 1738"/>
                    <a:gd name="T123" fmla="*/ 4451 h 2767"/>
                    <a:gd name="T124" fmla="+- 0 3159 2333"/>
                    <a:gd name="T125" fmla="*/ T124 w 2051"/>
                    <a:gd name="T126" fmla="+- 0 4498 1738"/>
                    <a:gd name="T127" fmla="*/ 4498 h 2767"/>
                    <a:gd name="T128" fmla="+- 0 3275 2333"/>
                    <a:gd name="T129" fmla="*/ T128 w 2051"/>
                    <a:gd name="T130" fmla="+- 0 4505 1738"/>
                    <a:gd name="T131" fmla="*/ 4505 h 2767"/>
                    <a:gd name="T132" fmla="+- 0 3479 2333"/>
                    <a:gd name="T133" fmla="*/ T132 w 2051"/>
                    <a:gd name="T134" fmla="+- 0 4470 1738"/>
                    <a:gd name="T135" fmla="*/ 4470 h 2767"/>
                    <a:gd name="T136" fmla="+- 0 3646 2333"/>
                    <a:gd name="T137" fmla="*/ T136 w 2051"/>
                    <a:gd name="T138" fmla="+- 0 4405 1738"/>
                    <a:gd name="T139" fmla="*/ 4405 h 2767"/>
                    <a:gd name="T140" fmla="+- 0 3799 2333"/>
                    <a:gd name="T141" fmla="*/ T140 w 2051"/>
                    <a:gd name="T142" fmla="+- 0 4313 1738"/>
                    <a:gd name="T143" fmla="*/ 4313 h 2767"/>
                    <a:gd name="T144" fmla="+- 0 3937 2333"/>
                    <a:gd name="T145" fmla="*/ T144 w 2051"/>
                    <a:gd name="T146" fmla="+- 0 4196 1738"/>
                    <a:gd name="T147" fmla="*/ 4196 h 2767"/>
                    <a:gd name="T148" fmla="+- 0 4059 2333"/>
                    <a:gd name="T149" fmla="*/ T148 w 2051"/>
                    <a:gd name="T150" fmla="+- 0 4060 1738"/>
                    <a:gd name="T151" fmla="*/ 4060 h 2767"/>
                    <a:gd name="T152" fmla="+- 0 4164 2333"/>
                    <a:gd name="T153" fmla="*/ T152 w 2051"/>
                    <a:gd name="T154" fmla="+- 0 3909 1738"/>
                    <a:gd name="T155" fmla="*/ 3909 h 2767"/>
                    <a:gd name="T156" fmla="+- 0 4250 2333"/>
                    <a:gd name="T157" fmla="*/ T156 w 2051"/>
                    <a:gd name="T158" fmla="+- 0 3745 1738"/>
                    <a:gd name="T159" fmla="*/ 3745 h 2767"/>
                    <a:gd name="T160" fmla="+- 0 4315 2333"/>
                    <a:gd name="T161" fmla="*/ T160 w 2051"/>
                    <a:gd name="T162" fmla="+- 0 3573 1738"/>
                    <a:gd name="T163" fmla="*/ 3573 h 2767"/>
                    <a:gd name="T164" fmla="+- 0 4360 2333"/>
                    <a:gd name="T165" fmla="*/ T164 w 2051"/>
                    <a:gd name="T166" fmla="+- 0 3397 1738"/>
                    <a:gd name="T167" fmla="*/ 3397 h 2767"/>
                    <a:gd name="T168" fmla="+- 0 4381 2333"/>
                    <a:gd name="T169" fmla="*/ T168 w 2051"/>
                    <a:gd name="T170" fmla="+- 0 3221 1738"/>
                    <a:gd name="T171" fmla="*/ 3221 h 2767"/>
                    <a:gd name="T172" fmla="+- 0 4384 2333"/>
                    <a:gd name="T173" fmla="*/ T172 w 2051"/>
                    <a:gd name="T174" fmla="+- 0 3122 1738"/>
                    <a:gd name="T175" fmla="*/ 3122 h 276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</a:cxnLst>
                  <a:rect l="0" t="0" r="r" b="b"/>
                  <a:pathLst>
                    <a:path w="2051" h="2767">
                      <a:moveTo>
                        <a:pt x="2051" y="1384"/>
                      </a:moveTo>
                      <a:lnTo>
                        <a:pt x="2050" y="1317"/>
                      </a:lnTo>
                      <a:lnTo>
                        <a:pt x="2040" y="1197"/>
                      </a:lnTo>
                      <a:lnTo>
                        <a:pt x="2027" y="1110"/>
                      </a:lnTo>
                      <a:lnTo>
                        <a:pt x="2008" y="1023"/>
                      </a:lnTo>
                      <a:lnTo>
                        <a:pt x="1984" y="936"/>
                      </a:lnTo>
                      <a:lnTo>
                        <a:pt x="1954" y="851"/>
                      </a:lnTo>
                      <a:lnTo>
                        <a:pt x="1920" y="767"/>
                      </a:lnTo>
                      <a:lnTo>
                        <a:pt x="1880" y="685"/>
                      </a:lnTo>
                      <a:lnTo>
                        <a:pt x="1836" y="605"/>
                      </a:lnTo>
                      <a:lnTo>
                        <a:pt x="1788" y="528"/>
                      </a:lnTo>
                      <a:lnTo>
                        <a:pt x="1734" y="455"/>
                      </a:lnTo>
                      <a:lnTo>
                        <a:pt x="1677" y="385"/>
                      </a:lnTo>
                      <a:lnTo>
                        <a:pt x="1615" y="320"/>
                      </a:lnTo>
                      <a:lnTo>
                        <a:pt x="1550" y="259"/>
                      </a:lnTo>
                      <a:lnTo>
                        <a:pt x="1480" y="203"/>
                      </a:lnTo>
                      <a:lnTo>
                        <a:pt x="1407" y="153"/>
                      </a:lnTo>
                      <a:lnTo>
                        <a:pt x="1331" y="109"/>
                      </a:lnTo>
                      <a:lnTo>
                        <a:pt x="1251" y="72"/>
                      </a:lnTo>
                      <a:lnTo>
                        <a:pt x="1167" y="41"/>
                      </a:lnTo>
                      <a:lnTo>
                        <a:pt x="1081" y="18"/>
                      </a:lnTo>
                      <a:lnTo>
                        <a:pt x="992" y="3"/>
                      </a:lnTo>
                      <a:lnTo>
                        <a:pt x="942" y="0"/>
                      </a:lnTo>
                      <a:lnTo>
                        <a:pt x="850" y="4"/>
                      </a:lnTo>
                      <a:lnTo>
                        <a:pt x="763" y="20"/>
                      </a:lnTo>
                      <a:lnTo>
                        <a:pt x="681" y="45"/>
                      </a:lnTo>
                      <a:lnTo>
                        <a:pt x="604" y="80"/>
                      </a:lnTo>
                      <a:lnTo>
                        <a:pt x="532" y="124"/>
                      </a:lnTo>
                      <a:lnTo>
                        <a:pt x="464" y="177"/>
                      </a:lnTo>
                      <a:lnTo>
                        <a:pt x="402" y="236"/>
                      </a:lnTo>
                      <a:lnTo>
                        <a:pt x="344" y="301"/>
                      </a:lnTo>
                      <a:lnTo>
                        <a:pt x="290" y="373"/>
                      </a:lnTo>
                      <a:lnTo>
                        <a:pt x="241" y="449"/>
                      </a:lnTo>
                      <a:lnTo>
                        <a:pt x="197" y="529"/>
                      </a:lnTo>
                      <a:lnTo>
                        <a:pt x="158" y="612"/>
                      </a:lnTo>
                      <a:lnTo>
                        <a:pt x="123" y="698"/>
                      </a:lnTo>
                      <a:lnTo>
                        <a:pt x="92" y="785"/>
                      </a:lnTo>
                      <a:lnTo>
                        <a:pt x="66" y="873"/>
                      </a:lnTo>
                      <a:lnTo>
                        <a:pt x="45" y="961"/>
                      </a:lnTo>
                      <a:lnTo>
                        <a:pt x="27" y="1048"/>
                      </a:lnTo>
                      <a:lnTo>
                        <a:pt x="14" y="1134"/>
                      </a:lnTo>
                      <a:lnTo>
                        <a:pt x="6" y="1217"/>
                      </a:lnTo>
                      <a:lnTo>
                        <a:pt x="2" y="1297"/>
                      </a:lnTo>
                      <a:lnTo>
                        <a:pt x="0" y="1366"/>
                      </a:lnTo>
                      <a:lnTo>
                        <a:pt x="0" y="1401"/>
                      </a:lnTo>
                      <a:lnTo>
                        <a:pt x="3" y="1515"/>
                      </a:lnTo>
                      <a:lnTo>
                        <a:pt x="10" y="1599"/>
                      </a:lnTo>
                      <a:lnTo>
                        <a:pt x="22" y="1685"/>
                      </a:lnTo>
                      <a:lnTo>
                        <a:pt x="38" y="1773"/>
                      </a:lnTo>
                      <a:lnTo>
                        <a:pt x="58" y="1862"/>
                      </a:lnTo>
                      <a:lnTo>
                        <a:pt x="83" y="1951"/>
                      </a:lnTo>
                      <a:lnTo>
                        <a:pt x="112" y="2039"/>
                      </a:lnTo>
                      <a:lnTo>
                        <a:pt x="145" y="2126"/>
                      </a:lnTo>
                      <a:lnTo>
                        <a:pt x="184" y="2211"/>
                      </a:lnTo>
                      <a:lnTo>
                        <a:pt x="226" y="2293"/>
                      </a:lnTo>
                      <a:lnTo>
                        <a:pt x="274" y="2371"/>
                      </a:lnTo>
                      <a:lnTo>
                        <a:pt x="326" y="2444"/>
                      </a:lnTo>
                      <a:lnTo>
                        <a:pt x="383" y="2512"/>
                      </a:lnTo>
                      <a:lnTo>
                        <a:pt x="445" y="2573"/>
                      </a:lnTo>
                      <a:lnTo>
                        <a:pt x="511" y="2628"/>
                      </a:lnTo>
                      <a:lnTo>
                        <a:pt x="582" y="2675"/>
                      </a:lnTo>
                      <a:lnTo>
                        <a:pt x="659" y="2713"/>
                      </a:lnTo>
                      <a:lnTo>
                        <a:pt x="740" y="2741"/>
                      </a:lnTo>
                      <a:lnTo>
                        <a:pt x="826" y="2760"/>
                      </a:lnTo>
                      <a:lnTo>
                        <a:pt x="917" y="2767"/>
                      </a:lnTo>
                      <a:lnTo>
                        <a:pt x="942" y="2767"/>
                      </a:lnTo>
                      <a:lnTo>
                        <a:pt x="1058" y="2753"/>
                      </a:lnTo>
                      <a:lnTo>
                        <a:pt x="1146" y="2732"/>
                      </a:lnTo>
                      <a:lnTo>
                        <a:pt x="1231" y="2703"/>
                      </a:lnTo>
                      <a:lnTo>
                        <a:pt x="1313" y="2667"/>
                      </a:lnTo>
                      <a:lnTo>
                        <a:pt x="1391" y="2624"/>
                      </a:lnTo>
                      <a:lnTo>
                        <a:pt x="1466" y="2575"/>
                      </a:lnTo>
                      <a:lnTo>
                        <a:pt x="1537" y="2519"/>
                      </a:lnTo>
                      <a:lnTo>
                        <a:pt x="1604" y="2458"/>
                      </a:lnTo>
                      <a:lnTo>
                        <a:pt x="1667" y="2393"/>
                      </a:lnTo>
                      <a:lnTo>
                        <a:pt x="1726" y="2322"/>
                      </a:lnTo>
                      <a:lnTo>
                        <a:pt x="1781" y="2248"/>
                      </a:lnTo>
                      <a:lnTo>
                        <a:pt x="1831" y="2171"/>
                      </a:lnTo>
                      <a:lnTo>
                        <a:pt x="1876" y="2090"/>
                      </a:lnTo>
                      <a:lnTo>
                        <a:pt x="1917" y="2007"/>
                      </a:lnTo>
                      <a:lnTo>
                        <a:pt x="1952" y="1922"/>
                      </a:lnTo>
                      <a:lnTo>
                        <a:pt x="1982" y="1835"/>
                      </a:lnTo>
                      <a:lnTo>
                        <a:pt x="2007" y="1748"/>
                      </a:lnTo>
                      <a:lnTo>
                        <a:pt x="2027" y="1659"/>
                      </a:lnTo>
                      <a:lnTo>
                        <a:pt x="2040" y="1571"/>
                      </a:lnTo>
                      <a:lnTo>
                        <a:pt x="2048" y="1483"/>
                      </a:lnTo>
                      <a:lnTo>
                        <a:pt x="2051" y="1417"/>
                      </a:lnTo>
                      <a:lnTo>
                        <a:pt x="2051" y="1384"/>
                      </a:lnTo>
                    </a:path>
                  </a:pathLst>
                </a:custGeom>
                <a:noFill/>
                <a:ln w="4129">
                  <a:solidFill>
                    <a:srgbClr val="99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45" name="Group 347">
                <a:extLst>
                  <a:ext uri="{FF2B5EF4-FFF2-40B4-BE49-F238E27FC236}">
                    <a16:creationId xmlns:a16="http://schemas.microsoft.com/office/drawing/2014/main" id="{67BB6F1E-C630-4460-8B9E-9074AA5B2B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87" y="4629"/>
                <a:ext cx="260" cy="2"/>
                <a:chOff x="4587" y="4629"/>
                <a:chExt cx="260" cy="2"/>
              </a:xfrm>
            </p:grpSpPr>
            <p:sp>
              <p:nvSpPr>
                <p:cNvPr id="183" name="Freeform 348">
                  <a:extLst>
                    <a:ext uri="{FF2B5EF4-FFF2-40B4-BE49-F238E27FC236}">
                      <a16:creationId xmlns:a16="http://schemas.microsoft.com/office/drawing/2014/main" id="{75A78E7A-7871-4F21-8F44-F58694A5DC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7" y="4629"/>
                  <a:ext cx="260" cy="2"/>
                </a:xfrm>
                <a:custGeom>
                  <a:avLst/>
                  <a:gdLst>
                    <a:gd name="T0" fmla="+- 0 4587 4587"/>
                    <a:gd name="T1" fmla="*/ T0 w 260"/>
                    <a:gd name="T2" fmla="+- 0 4847 4587"/>
                    <a:gd name="T3" fmla="*/ T2 w 26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60">
                      <a:moveTo>
                        <a:pt x="0" y="0"/>
                      </a:moveTo>
                      <a:lnTo>
                        <a:pt x="26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46" name="Group 345">
                <a:extLst>
                  <a:ext uri="{FF2B5EF4-FFF2-40B4-BE49-F238E27FC236}">
                    <a16:creationId xmlns:a16="http://schemas.microsoft.com/office/drawing/2014/main" id="{31F837CD-95BA-43AE-BA09-8C94F5471B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87" y="1614"/>
                <a:ext cx="260" cy="2"/>
                <a:chOff x="4587" y="1614"/>
                <a:chExt cx="260" cy="2"/>
              </a:xfrm>
            </p:grpSpPr>
            <p:sp>
              <p:nvSpPr>
                <p:cNvPr id="182" name="Freeform 346">
                  <a:extLst>
                    <a:ext uri="{FF2B5EF4-FFF2-40B4-BE49-F238E27FC236}">
                      <a16:creationId xmlns:a16="http://schemas.microsoft.com/office/drawing/2014/main" id="{C9624EAB-DBE4-4B3A-8935-421A5C9003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7" y="1614"/>
                  <a:ext cx="260" cy="2"/>
                </a:xfrm>
                <a:custGeom>
                  <a:avLst/>
                  <a:gdLst>
                    <a:gd name="T0" fmla="+- 0 4587 4587"/>
                    <a:gd name="T1" fmla="*/ T0 w 260"/>
                    <a:gd name="T2" fmla="+- 0 4847 4587"/>
                    <a:gd name="T3" fmla="*/ T2 w 26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60">
                      <a:moveTo>
                        <a:pt x="0" y="0"/>
                      </a:moveTo>
                      <a:lnTo>
                        <a:pt x="26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47" name="Group 343">
                <a:extLst>
                  <a:ext uri="{FF2B5EF4-FFF2-40B4-BE49-F238E27FC236}">
                    <a16:creationId xmlns:a16="http://schemas.microsoft.com/office/drawing/2014/main" id="{71E06197-7E2E-45DF-BDBB-2D00E9579E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87" y="1614"/>
                <a:ext cx="2" cy="3016"/>
                <a:chOff x="4587" y="1614"/>
                <a:chExt cx="2" cy="3016"/>
              </a:xfrm>
            </p:grpSpPr>
            <p:sp>
              <p:nvSpPr>
                <p:cNvPr id="181" name="Freeform 344">
                  <a:extLst>
                    <a:ext uri="{FF2B5EF4-FFF2-40B4-BE49-F238E27FC236}">
                      <a16:creationId xmlns:a16="http://schemas.microsoft.com/office/drawing/2014/main" id="{F1369ABA-CA3B-4B47-9D72-2F0F12F6A5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7" y="1614"/>
                  <a:ext cx="2" cy="3016"/>
                </a:xfrm>
                <a:custGeom>
                  <a:avLst/>
                  <a:gdLst>
                    <a:gd name="T0" fmla="+- 0 1614 1614"/>
                    <a:gd name="T1" fmla="*/ 1614 h 3016"/>
                    <a:gd name="T2" fmla="+- 0 4629 1614"/>
                    <a:gd name="T3" fmla="*/ 4629 h 3016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016">
                      <a:moveTo>
                        <a:pt x="0" y="0"/>
                      </a:moveTo>
                      <a:lnTo>
                        <a:pt x="0" y="3015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48" name="Group 341">
                <a:extLst>
                  <a:ext uri="{FF2B5EF4-FFF2-40B4-BE49-F238E27FC236}">
                    <a16:creationId xmlns:a16="http://schemas.microsoft.com/office/drawing/2014/main" id="{89298A84-EA88-4C2D-B624-7C9982BA68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7" y="1614"/>
                <a:ext cx="2" cy="3016"/>
                <a:chOff x="4847" y="1614"/>
                <a:chExt cx="2" cy="3016"/>
              </a:xfrm>
            </p:grpSpPr>
            <p:sp>
              <p:nvSpPr>
                <p:cNvPr id="180" name="Freeform 342">
                  <a:extLst>
                    <a:ext uri="{FF2B5EF4-FFF2-40B4-BE49-F238E27FC236}">
                      <a16:creationId xmlns:a16="http://schemas.microsoft.com/office/drawing/2014/main" id="{913C8528-7C61-4A99-8664-A49393912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7" y="1614"/>
                  <a:ext cx="2" cy="3016"/>
                </a:xfrm>
                <a:custGeom>
                  <a:avLst/>
                  <a:gdLst>
                    <a:gd name="T0" fmla="+- 0 1614 1614"/>
                    <a:gd name="T1" fmla="*/ 1614 h 3016"/>
                    <a:gd name="T2" fmla="+- 0 4629 1614"/>
                    <a:gd name="T3" fmla="*/ 4629 h 3016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016">
                      <a:moveTo>
                        <a:pt x="0" y="0"/>
                      </a:moveTo>
                      <a:lnTo>
                        <a:pt x="0" y="3015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49" name="Group 339">
                <a:extLst>
                  <a:ext uri="{FF2B5EF4-FFF2-40B4-BE49-F238E27FC236}">
                    <a16:creationId xmlns:a16="http://schemas.microsoft.com/office/drawing/2014/main" id="{4AF4EA54-FFEA-42B8-ADB7-1664278F97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17" y="4154"/>
                <a:ext cx="30" cy="2"/>
                <a:chOff x="4817" y="4154"/>
                <a:chExt cx="30" cy="2"/>
              </a:xfrm>
            </p:grpSpPr>
            <p:sp>
              <p:nvSpPr>
                <p:cNvPr id="179" name="Freeform 340">
                  <a:extLst>
                    <a:ext uri="{FF2B5EF4-FFF2-40B4-BE49-F238E27FC236}">
                      <a16:creationId xmlns:a16="http://schemas.microsoft.com/office/drawing/2014/main" id="{2E2838AC-6192-4BD6-8BFC-D97811F9EE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7" y="4154"/>
                  <a:ext cx="30" cy="2"/>
                </a:xfrm>
                <a:custGeom>
                  <a:avLst/>
                  <a:gdLst>
                    <a:gd name="T0" fmla="+- 0 4847 4817"/>
                    <a:gd name="T1" fmla="*/ T0 w 30"/>
                    <a:gd name="T2" fmla="+- 0 4817 4817"/>
                    <a:gd name="T3" fmla="*/ T2 w 3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0">
                      <a:moveTo>
                        <a:pt x="3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50" name="Group 337">
                <a:extLst>
                  <a:ext uri="{FF2B5EF4-FFF2-40B4-BE49-F238E27FC236}">
                    <a16:creationId xmlns:a16="http://schemas.microsoft.com/office/drawing/2014/main" id="{621FACBA-C489-4F91-8961-D646D5046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17" y="3680"/>
                <a:ext cx="30" cy="2"/>
                <a:chOff x="4817" y="3680"/>
                <a:chExt cx="30" cy="2"/>
              </a:xfrm>
            </p:grpSpPr>
            <p:sp>
              <p:nvSpPr>
                <p:cNvPr id="178" name="Freeform 338">
                  <a:extLst>
                    <a:ext uri="{FF2B5EF4-FFF2-40B4-BE49-F238E27FC236}">
                      <a16:creationId xmlns:a16="http://schemas.microsoft.com/office/drawing/2014/main" id="{F4E9EE6D-D312-4FDF-AFCA-6380EC59C4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7" y="3680"/>
                  <a:ext cx="30" cy="2"/>
                </a:xfrm>
                <a:custGeom>
                  <a:avLst/>
                  <a:gdLst>
                    <a:gd name="T0" fmla="+- 0 4847 4817"/>
                    <a:gd name="T1" fmla="*/ T0 w 30"/>
                    <a:gd name="T2" fmla="+- 0 4817 4817"/>
                    <a:gd name="T3" fmla="*/ T2 w 3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0">
                      <a:moveTo>
                        <a:pt x="3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51" name="Group 335">
                <a:extLst>
                  <a:ext uri="{FF2B5EF4-FFF2-40B4-BE49-F238E27FC236}">
                    <a16:creationId xmlns:a16="http://schemas.microsoft.com/office/drawing/2014/main" id="{EC0FAAFB-0101-46F6-8B45-7C80878CAE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17" y="3205"/>
                <a:ext cx="30" cy="2"/>
                <a:chOff x="4817" y="3205"/>
                <a:chExt cx="30" cy="2"/>
              </a:xfrm>
            </p:grpSpPr>
            <p:sp>
              <p:nvSpPr>
                <p:cNvPr id="177" name="Freeform 336">
                  <a:extLst>
                    <a:ext uri="{FF2B5EF4-FFF2-40B4-BE49-F238E27FC236}">
                      <a16:creationId xmlns:a16="http://schemas.microsoft.com/office/drawing/2014/main" id="{62436553-241D-4F97-9B4D-DF9517DEBC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7" y="3205"/>
                  <a:ext cx="30" cy="2"/>
                </a:xfrm>
                <a:custGeom>
                  <a:avLst/>
                  <a:gdLst>
                    <a:gd name="T0" fmla="+- 0 4847 4817"/>
                    <a:gd name="T1" fmla="*/ T0 w 30"/>
                    <a:gd name="T2" fmla="+- 0 4817 4817"/>
                    <a:gd name="T3" fmla="*/ T2 w 3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0">
                      <a:moveTo>
                        <a:pt x="3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52" name="Group 333">
                <a:extLst>
                  <a:ext uri="{FF2B5EF4-FFF2-40B4-BE49-F238E27FC236}">
                    <a16:creationId xmlns:a16="http://schemas.microsoft.com/office/drawing/2014/main" id="{B0A58160-1CA6-45E1-A00D-5CAC009C6B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17" y="2730"/>
                <a:ext cx="30" cy="2"/>
                <a:chOff x="4817" y="2730"/>
                <a:chExt cx="30" cy="2"/>
              </a:xfrm>
            </p:grpSpPr>
            <p:sp>
              <p:nvSpPr>
                <p:cNvPr id="176" name="Freeform 334">
                  <a:extLst>
                    <a:ext uri="{FF2B5EF4-FFF2-40B4-BE49-F238E27FC236}">
                      <a16:creationId xmlns:a16="http://schemas.microsoft.com/office/drawing/2014/main" id="{F904AC40-F839-483D-A8B3-FC978241D2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7" y="2730"/>
                  <a:ext cx="30" cy="2"/>
                </a:xfrm>
                <a:custGeom>
                  <a:avLst/>
                  <a:gdLst>
                    <a:gd name="T0" fmla="+- 0 4847 4817"/>
                    <a:gd name="T1" fmla="*/ T0 w 30"/>
                    <a:gd name="T2" fmla="+- 0 4817 4817"/>
                    <a:gd name="T3" fmla="*/ T2 w 3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0">
                      <a:moveTo>
                        <a:pt x="3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53" name="Group 331">
                <a:extLst>
                  <a:ext uri="{FF2B5EF4-FFF2-40B4-BE49-F238E27FC236}">
                    <a16:creationId xmlns:a16="http://schemas.microsoft.com/office/drawing/2014/main" id="{D8E9BFB4-E083-42DF-81BF-E459217554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17" y="2255"/>
                <a:ext cx="30" cy="2"/>
                <a:chOff x="4817" y="2255"/>
                <a:chExt cx="30" cy="2"/>
              </a:xfrm>
            </p:grpSpPr>
            <p:sp>
              <p:nvSpPr>
                <p:cNvPr id="175" name="Freeform 332">
                  <a:extLst>
                    <a:ext uri="{FF2B5EF4-FFF2-40B4-BE49-F238E27FC236}">
                      <a16:creationId xmlns:a16="http://schemas.microsoft.com/office/drawing/2014/main" id="{2A214066-4AD1-4141-BB95-9E31138C64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7" y="2255"/>
                  <a:ext cx="30" cy="2"/>
                </a:xfrm>
                <a:custGeom>
                  <a:avLst/>
                  <a:gdLst>
                    <a:gd name="T0" fmla="+- 0 4847 4817"/>
                    <a:gd name="T1" fmla="*/ T0 w 30"/>
                    <a:gd name="T2" fmla="+- 0 4817 4817"/>
                    <a:gd name="T3" fmla="*/ T2 w 3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0">
                      <a:moveTo>
                        <a:pt x="3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54" name="Group 329">
                <a:extLst>
                  <a:ext uri="{FF2B5EF4-FFF2-40B4-BE49-F238E27FC236}">
                    <a16:creationId xmlns:a16="http://schemas.microsoft.com/office/drawing/2014/main" id="{B758FEAB-621C-41EC-8B95-B510B70E83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17" y="1780"/>
                <a:ext cx="30" cy="2"/>
                <a:chOff x="4817" y="1780"/>
                <a:chExt cx="30" cy="2"/>
              </a:xfrm>
            </p:grpSpPr>
            <p:sp>
              <p:nvSpPr>
                <p:cNvPr id="174" name="Freeform 330">
                  <a:extLst>
                    <a:ext uri="{FF2B5EF4-FFF2-40B4-BE49-F238E27FC236}">
                      <a16:creationId xmlns:a16="http://schemas.microsoft.com/office/drawing/2014/main" id="{D58C1294-DB14-49AA-BA27-75775A8FAE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7" y="1780"/>
                  <a:ext cx="30" cy="2"/>
                </a:xfrm>
                <a:custGeom>
                  <a:avLst/>
                  <a:gdLst>
                    <a:gd name="T0" fmla="+- 0 4847 4817"/>
                    <a:gd name="T1" fmla="*/ T0 w 30"/>
                    <a:gd name="T2" fmla="+- 0 4817 4817"/>
                    <a:gd name="T3" fmla="*/ T2 w 3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0">
                      <a:moveTo>
                        <a:pt x="3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129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55" name="Group 326">
                <a:extLst>
                  <a:ext uri="{FF2B5EF4-FFF2-40B4-BE49-F238E27FC236}">
                    <a16:creationId xmlns:a16="http://schemas.microsoft.com/office/drawing/2014/main" id="{58FE58EA-F2AB-4200-B22C-24D1FB14D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02" y="4588"/>
                <a:ext cx="53" cy="84"/>
                <a:chOff x="4902" y="4588"/>
                <a:chExt cx="53" cy="84"/>
              </a:xfrm>
            </p:grpSpPr>
            <p:sp>
              <p:nvSpPr>
                <p:cNvPr id="172" name="Freeform 328">
                  <a:extLst>
                    <a:ext uri="{FF2B5EF4-FFF2-40B4-BE49-F238E27FC236}">
                      <a16:creationId xmlns:a16="http://schemas.microsoft.com/office/drawing/2014/main" id="{1A1F61E7-BF52-4DE8-932D-8283F5A5E8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2" y="4588"/>
                  <a:ext cx="53" cy="84"/>
                </a:xfrm>
                <a:custGeom>
                  <a:avLst/>
                  <a:gdLst>
                    <a:gd name="T0" fmla="+- 0 4937 4902"/>
                    <a:gd name="T1" fmla="*/ T0 w 53"/>
                    <a:gd name="T2" fmla="+- 0 4588 4588"/>
                    <a:gd name="T3" fmla="*/ 4588 h 84"/>
                    <a:gd name="T4" fmla="+- 0 4921 4902"/>
                    <a:gd name="T5" fmla="*/ T4 w 53"/>
                    <a:gd name="T6" fmla="+- 0 4588 4588"/>
                    <a:gd name="T7" fmla="*/ 4588 h 84"/>
                    <a:gd name="T8" fmla="+- 0 4914 4902"/>
                    <a:gd name="T9" fmla="*/ T8 w 53"/>
                    <a:gd name="T10" fmla="+- 0 4592 4588"/>
                    <a:gd name="T11" fmla="*/ 4592 h 84"/>
                    <a:gd name="T12" fmla="+- 0 4910 4902"/>
                    <a:gd name="T13" fmla="*/ T12 w 53"/>
                    <a:gd name="T14" fmla="+- 0 4597 4588"/>
                    <a:gd name="T15" fmla="*/ 4597 h 84"/>
                    <a:gd name="T16" fmla="+- 0 4904 4902"/>
                    <a:gd name="T17" fmla="*/ T16 w 53"/>
                    <a:gd name="T18" fmla="+- 0 4605 4588"/>
                    <a:gd name="T19" fmla="*/ 4605 h 84"/>
                    <a:gd name="T20" fmla="+- 0 4902 4902"/>
                    <a:gd name="T21" fmla="*/ T20 w 53"/>
                    <a:gd name="T22" fmla="+- 0 4616 4588"/>
                    <a:gd name="T23" fmla="*/ 4616 h 84"/>
                    <a:gd name="T24" fmla="+- 0 4902 4902"/>
                    <a:gd name="T25" fmla="*/ T24 w 53"/>
                    <a:gd name="T26" fmla="+- 0 4631 4588"/>
                    <a:gd name="T27" fmla="*/ 4631 h 84"/>
                    <a:gd name="T28" fmla="+- 0 4906 4902"/>
                    <a:gd name="T29" fmla="*/ T28 w 53"/>
                    <a:gd name="T30" fmla="+- 0 4658 4588"/>
                    <a:gd name="T31" fmla="*/ 4658 h 84"/>
                    <a:gd name="T32" fmla="+- 0 4919 4902"/>
                    <a:gd name="T33" fmla="*/ T32 w 53"/>
                    <a:gd name="T34" fmla="+- 0 4672 4588"/>
                    <a:gd name="T35" fmla="*/ 4672 h 84"/>
                    <a:gd name="T36" fmla="+- 0 4941 4902"/>
                    <a:gd name="T37" fmla="*/ T36 w 53"/>
                    <a:gd name="T38" fmla="+- 0 4668 4588"/>
                    <a:gd name="T39" fmla="*/ 4668 h 84"/>
                    <a:gd name="T40" fmla="+- 0 4944 4902"/>
                    <a:gd name="T41" fmla="*/ T40 w 53"/>
                    <a:gd name="T42" fmla="+- 0 4665 4588"/>
                    <a:gd name="T43" fmla="*/ 4665 h 84"/>
                    <a:gd name="T44" fmla="+- 0 4918 4902"/>
                    <a:gd name="T45" fmla="*/ T44 w 53"/>
                    <a:gd name="T46" fmla="+- 0 4665 4588"/>
                    <a:gd name="T47" fmla="*/ 4665 h 84"/>
                    <a:gd name="T48" fmla="+- 0 4912 4902"/>
                    <a:gd name="T49" fmla="*/ T48 w 53"/>
                    <a:gd name="T50" fmla="+- 0 4654 4588"/>
                    <a:gd name="T51" fmla="*/ 4654 h 84"/>
                    <a:gd name="T52" fmla="+- 0 4912 4902"/>
                    <a:gd name="T53" fmla="*/ T52 w 53"/>
                    <a:gd name="T54" fmla="+- 0 4608 4588"/>
                    <a:gd name="T55" fmla="*/ 4608 h 84"/>
                    <a:gd name="T56" fmla="+- 0 4918 4902"/>
                    <a:gd name="T57" fmla="*/ T56 w 53"/>
                    <a:gd name="T58" fmla="+- 0 4597 4588"/>
                    <a:gd name="T59" fmla="*/ 4597 h 84"/>
                    <a:gd name="T60" fmla="+- 0 4947 4902"/>
                    <a:gd name="T61" fmla="*/ T60 w 53"/>
                    <a:gd name="T62" fmla="+- 0 4597 4588"/>
                    <a:gd name="T63" fmla="*/ 4597 h 84"/>
                    <a:gd name="T64" fmla="+- 0 4944 4902"/>
                    <a:gd name="T65" fmla="*/ T64 w 53"/>
                    <a:gd name="T66" fmla="+- 0 4591 4588"/>
                    <a:gd name="T67" fmla="*/ 4591 h 84"/>
                    <a:gd name="T68" fmla="+- 0 4937 4902"/>
                    <a:gd name="T69" fmla="*/ T68 w 53"/>
                    <a:gd name="T70" fmla="+- 0 4588 4588"/>
                    <a:gd name="T71" fmla="*/ 4588 h 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</a:cxnLst>
                  <a:rect l="0" t="0" r="r" b="b"/>
                  <a:pathLst>
                    <a:path w="53" h="84">
                      <a:moveTo>
                        <a:pt x="35" y="0"/>
                      </a:moveTo>
                      <a:lnTo>
                        <a:pt x="19" y="0"/>
                      </a:lnTo>
                      <a:lnTo>
                        <a:pt x="12" y="4"/>
                      </a:lnTo>
                      <a:lnTo>
                        <a:pt x="8" y="9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43"/>
                      </a:lnTo>
                      <a:lnTo>
                        <a:pt x="4" y="70"/>
                      </a:lnTo>
                      <a:lnTo>
                        <a:pt x="17" y="84"/>
                      </a:lnTo>
                      <a:lnTo>
                        <a:pt x="39" y="80"/>
                      </a:lnTo>
                      <a:lnTo>
                        <a:pt x="42" y="77"/>
                      </a:lnTo>
                      <a:lnTo>
                        <a:pt x="16" y="77"/>
                      </a:lnTo>
                      <a:lnTo>
                        <a:pt x="10" y="66"/>
                      </a:lnTo>
                      <a:lnTo>
                        <a:pt x="10" y="20"/>
                      </a:lnTo>
                      <a:lnTo>
                        <a:pt x="16" y="9"/>
                      </a:lnTo>
                      <a:lnTo>
                        <a:pt x="45" y="9"/>
                      </a:lnTo>
                      <a:lnTo>
                        <a:pt x="42" y="3"/>
                      </a:lnTo>
                      <a:lnTo>
                        <a:pt x="35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73" name="Freeform 327">
                  <a:extLst>
                    <a:ext uri="{FF2B5EF4-FFF2-40B4-BE49-F238E27FC236}">
                      <a16:creationId xmlns:a16="http://schemas.microsoft.com/office/drawing/2014/main" id="{853D244A-7B8F-4BB6-AC14-CEDD679983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2" y="4588"/>
                  <a:ext cx="53" cy="84"/>
                </a:xfrm>
                <a:custGeom>
                  <a:avLst/>
                  <a:gdLst>
                    <a:gd name="T0" fmla="+- 0 4947 4902"/>
                    <a:gd name="T1" fmla="*/ T0 w 53"/>
                    <a:gd name="T2" fmla="+- 0 4597 4588"/>
                    <a:gd name="T3" fmla="*/ 4597 h 84"/>
                    <a:gd name="T4" fmla="+- 0 4940 4902"/>
                    <a:gd name="T5" fmla="*/ T4 w 53"/>
                    <a:gd name="T6" fmla="+- 0 4597 4588"/>
                    <a:gd name="T7" fmla="*/ 4597 h 84"/>
                    <a:gd name="T8" fmla="+- 0 4946 4902"/>
                    <a:gd name="T9" fmla="*/ T8 w 53"/>
                    <a:gd name="T10" fmla="+- 0 4608 4588"/>
                    <a:gd name="T11" fmla="*/ 4608 h 84"/>
                    <a:gd name="T12" fmla="+- 0 4946 4902"/>
                    <a:gd name="T13" fmla="*/ T12 w 53"/>
                    <a:gd name="T14" fmla="+- 0 4654 4588"/>
                    <a:gd name="T15" fmla="*/ 4654 h 84"/>
                    <a:gd name="T16" fmla="+- 0 4940 4902"/>
                    <a:gd name="T17" fmla="*/ T16 w 53"/>
                    <a:gd name="T18" fmla="+- 0 4665 4588"/>
                    <a:gd name="T19" fmla="*/ 4665 h 84"/>
                    <a:gd name="T20" fmla="+- 0 4944 4902"/>
                    <a:gd name="T21" fmla="*/ T20 w 53"/>
                    <a:gd name="T22" fmla="+- 0 4665 4588"/>
                    <a:gd name="T23" fmla="*/ 4665 h 84"/>
                    <a:gd name="T24" fmla="+- 0 4953 4902"/>
                    <a:gd name="T25" fmla="*/ T24 w 53"/>
                    <a:gd name="T26" fmla="+- 0 4653 4588"/>
                    <a:gd name="T27" fmla="*/ 4653 h 84"/>
                    <a:gd name="T28" fmla="+- 0 4954 4902"/>
                    <a:gd name="T29" fmla="*/ T28 w 53"/>
                    <a:gd name="T30" fmla="+- 0 4623 4588"/>
                    <a:gd name="T31" fmla="*/ 4623 h 84"/>
                    <a:gd name="T32" fmla="+- 0 4952 4902"/>
                    <a:gd name="T33" fmla="*/ T32 w 53"/>
                    <a:gd name="T34" fmla="+- 0 4606 4588"/>
                    <a:gd name="T35" fmla="*/ 4606 h 84"/>
                    <a:gd name="T36" fmla="+- 0 4947 4902"/>
                    <a:gd name="T37" fmla="*/ T36 w 53"/>
                    <a:gd name="T38" fmla="+- 0 4597 4588"/>
                    <a:gd name="T39" fmla="*/ 4597 h 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53" h="84">
                      <a:moveTo>
                        <a:pt x="45" y="9"/>
                      </a:moveTo>
                      <a:lnTo>
                        <a:pt x="38" y="9"/>
                      </a:lnTo>
                      <a:lnTo>
                        <a:pt x="44" y="20"/>
                      </a:lnTo>
                      <a:lnTo>
                        <a:pt x="44" y="66"/>
                      </a:lnTo>
                      <a:lnTo>
                        <a:pt x="38" y="77"/>
                      </a:lnTo>
                      <a:lnTo>
                        <a:pt x="42" y="77"/>
                      </a:lnTo>
                      <a:lnTo>
                        <a:pt x="51" y="65"/>
                      </a:lnTo>
                      <a:lnTo>
                        <a:pt x="52" y="35"/>
                      </a:lnTo>
                      <a:lnTo>
                        <a:pt x="50" y="18"/>
                      </a:lnTo>
                      <a:lnTo>
                        <a:pt x="45" y="9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56" name="Group 323">
                <a:extLst>
                  <a:ext uri="{FF2B5EF4-FFF2-40B4-BE49-F238E27FC236}">
                    <a16:creationId xmlns:a16="http://schemas.microsoft.com/office/drawing/2014/main" id="{99F6B490-DF71-4C23-8CFC-78AB3CFEFE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01" y="4113"/>
                <a:ext cx="56" cy="83"/>
                <a:chOff x="4901" y="4113"/>
                <a:chExt cx="56" cy="83"/>
              </a:xfrm>
            </p:grpSpPr>
            <p:sp>
              <p:nvSpPr>
                <p:cNvPr id="170" name="Freeform 325">
                  <a:extLst>
                    <a:ext uri="{FF2B5EF4-FFF2-40B4-BE49-F238E27FC236}">
                      <a16:creationId xmlns:a16="http://schemas.microsoft.com/office/drawing/2014/main" id="{A661434B-6BE5-4522-9EA7-77D88033C0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1" y="4113"/>
                  <a:ext cx="56" cy="83"/>
                </a:xfrm>
                <a:custGeom>
                  <a:avLst/>
                  <a:gdLst>
                    <a:gd name="T0" fmla="+- 0 4952 4901"/>
                    <a:gd name="T1" fmla="*/ T0 w 56"/>
                    <a:gd name="T2" fmla="+- 0 4122 4113"/>
                    <a:gd name="T3" fmla="*/ 4122 h 83"/>
                    <a:gd name="T4" fmla="+- 0 4939 4901"/>
                    <a:gd name="T5" fmla="*/ T4 w 56"/>
                    <a:gd name="T6" fmla="+- 0 4122 4113"/>
                    <a:gd name="T7" fmla="*/ 4122 h 83"/>
                    <a:gd name="T8" fmla="+- 0 4946 4901"/>
                    <a:gd name="T9" fmla="*/ T8 w 56"/>
                    <a:gd name="T10" fmla="+- 0 4129 4113"/>
                    <a:gd name="T11" fmla="*/ 4129 h 83"/>
                    <a:gd name="T12" fmla="+- 0 4946 4901"/>
                    <a:gd name="T13" fmla="*/ T12 w 56"/>
                    <a:gd name="T14" fmla="+- 0 4144 4113"/>
                    <a:gd name="T15" fmla="*/ 4144 h 83"/>
                    <a:gd name="T16" fmla="+- 0 4942 4901"/>
                    <a:gd name="T17" fmla="*/ T16 w 56"/>
                    <a:gd name="T18" fmla="+- 0 4150 4113"/>
                    <a:gd name="T19" fmla="*/ 4150 h 83"/>
                    <a:gd name="T20" fmla="+- 0 4924 4901"/>
                    <a:gd name="T21" fmla="*/ T20 w 56"/>
                    <a:gd name="T22" fmla="+- 0 4160 4113"/>
                    <a:gd name="T23" fmla="*/ 4160 h 83"/>
                    <a:gd name="T24" fmla="+- 0 4907 4901"/>
                    <a:gd name="T25" fmla="*/ T24 w 56"/>
                    <a:gd name="T26" fmla="+- 0 4174 4113"/>
                    <a:gd name="T27" fmla="*/ 4174 h 83"/>
                    <a:gd name="T28" fmla="+- 0 4901 4901"/>
                    <a:gd name="T29" fmla="*/ T28 w 56"/>
                    <a:gd name="T30" fmla="+- 0 4193 4113"/>
                    <a:gd name="T31" fmla="*/ 4193 h 83"/>
                    <a:gd name="T32" fmla="+- 0 4956 4901"/>
                    <a:gd name="T33" fmla="*/ T32 w 56"/>
                    <a:gd name="T34" fmla="+- 0 4196 4113"/>
                    <a:gd name="T35" fmla="*/ 4196 h 83"/>
                    <a:gd name="T36" fmla="+- 0 4956 4901"/>
                    <a:gd name="T37" fmla="*/ T36 w 56"/>
                    <a:gd name="T38" fmla="+- 0 4186 4113"/>
                    <a:gd name="T39" fmla="*/ 4186 h 83"/>
                    <a:gd name="T40" fmla="+- 0 4912 4901"/>
                    <a:gd name="T41" fmla="*/ T40 w 56"/>
                    <a:gd name="T42" fmla="+- 0 4186 4113"/>
                    <a:gd name="T43" fmla="*/ 4186 h 83"/>
                    <a:gd name="T44" fmla="+- 0 4913 4901"/>
                    <a:gd name="T45" fmla="*/ T44 w 56"/>
                    <a:gd name="T46" fmla="+- 0 4179 4113"/>
                    <a:gd name="T47" fmla="*/ 4179 h 83"/>
                    <a:gd name="T48" fmla="+- 0 4917 4901"/>
                    <a:gd name="T49" fmla="*/ T48 w 56"/>
                    <a:gd name="T50" fmla="+- 0 4175 4113"/>
                    <a:gd name="T51" fmla="*/ 4175 h 83"/>
                    <a:gd name="T52" fmla="+- 0 4927 4901"/>
                    <a:gd name="T53" fmla="*/ T52 w 56"/>
                    <a:gd name="T54" fmla="+- 0 4169 4113"/>
                    <a:gd name="T55" fmla="*/ 4169 h 83"/>
                    <a:gd name="T56" fmla="+- 0 4951 4901"/>
                    <a:gd name="T57" fmla="*/ T56 w 56"/>
                    <a:gd name="T58" fmla="+- 0 4156 4113"/>
                    <a:gd name="T59" fmla="*/ 4156 h 83"/>
                    <a:gd name="T60" fmla="+- 0 4957 4901"/>
                    <a:gd name="T61" fmla="*/ T60 w 56"/>
                    <a:gd name="T62" fmla="+- 0 4148 4113"/>
                    <a:gd name="T63" fmla="*/ 4148 h 83"/>
                    <a:gd name="T64" fmla="+- 0 4956 4901"/>
                    <a:gd name="T65" fmla="*/ T64 w 56"/>
                    <a:gd name="T66" fmla="+- 0 4130 4113"/>
                    <a:gd name="T67" fmla="*/ 4130 h 83"/>
                    <a:gd name="T68" fmla="+- 0 4954 4901"/>
                    <a:gd name="T69" fmla="*/ T68 w 56"/>
                    <a:gd name="T70" fmla="+- 0 4124 4113"/>
                    <a:gd name="T71" fmla="*/ 4124 h 83"/>
                    <a:gd name="T72" fmla="+- 0 4952 4901"/>
                    <a:gd name="T73" fmla="*/ T72 w 56"/>
                    <a:gd name="T74" fmla="+- 0 4122 4113"/>
                    <a:gd name="T75" fmla="*/ 4122 h 8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</a:cxnLst>
                  <a:rect l="0" t="0" r="r" b="b"/>
                  <a:pathLst>
                    <a:path w="56" h="83">
                      <a:moveTo>
                        <a:pt x="51" y="9"/>
                      </a:moveTo>
                      <a:lnTo>
                        <a:pt x="38" y="9"/>
                      </a:lnTo>
                      <a:lnTo>
                        <a:pt x="45" y="16"/>
                      </a:lnTo>
                      <a:lnTo>
                        <a:pt x="45" y="31"/>
                      </a:lnTo>
                      <a:lnTo>
                        <a:pt x="41" y="37"/>
                      </a:lnTo>
                      <a:lnTo>
                        <a:pt x="23" y="47"/>
                      </a:lnTo>
                      <a:lnTo>
                        <a:pt x="6" y="61"/>
                      </a:lnTo>
                      <a:lnTo>
                        <a:pt x="0" y="80"/>
                      </a:lnTo>
                      <a:lnTo>
                        <a:pt x="55" y="83"/>
                      </a:lnTo>
                      <a:lnTo>
                        <a:pt x="55" y="73"/>
                      </a:lnTo>
                      <a:lnTo>
                        <a:pt x="11" y="73"/>
                      </a:lnTo>
                      <a:lnTo>
                        <a:pt x="12" y="66"/>
                      </a:lnTo>
                      <a:lnTo>
                        <a:pt x="16" y="62"/>
                      </a:lnTo>
                      <a:lnTo>
                        <a:pt x="26" y="56"/>
                      </a:lnTo>
                      <a:lnTo>
                        <a:pt x="50" y="43"/>
                      </a:lnTo>
                      <a:lnTo>
                        <a:pt x="56" y="35"/>
                      </a:lnTo>
                      <a:lnTo>
                        <a:pt x="55" y="17"/>
                      </a:lnTo>
                      <a:lnTo>
                        <a:pt x="53" y="11"/>
                      </a:lnTo>
                      <a:lnTo>
                        <a:pt x="51" y="9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71" name="Freeform 324">
                  <a:extLst>
                    <a:ext uri="{FF2B5EF4-FFF2-40B4-BE49-F238E27FC236}">
                      <a16:creationId xmlns:a16="http://schemas.microsoft.com/office/drawing/2014/main" id="{B6FAA014-13EC-409E-87EF-485CD44F7B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1" y="4113"/>
                  <a:ext cx="56" cy="83"/>
                </a:xfrm>
                <a:custGeom>
                  <a:avLst/>
                  <a:gdLst>
                    <a:gd name="T0" fmla="+- 0 4938 4901"/>
                    <a:gd name="T1" fmla="*/ T0 w 56"/>
                    <a:gd name="T2" fmla="+- 0 4113 4113"/>
                    <a:gd name="T3" fmla="*/ 4113 h 83"/>
                    <a:gd name="T4" fmla="+- 0 4919 4901"/>
                    <a:gd name="T5" fmla="*/ T4 w 56"/>
                    <a:gd name="T6" fmla="+- 0 4113 4113"/>
                    <a:gd name="T7" fmla="*/ 4113 h 83"/>
                    <a:gd name="T8" fmla="+- 0 4912 4901"/>
                    <a:gd name="T9" fmla="*/ T8 w 56"/>
                    <a:gd name="T10" fmla="+- 0 4117 4113"/>
                    <a:gd name="T11" fmla="*/ 4117 h 83"/>
                    <a:gd name="T12" fmla="+- 0 4904 4901"/>
                    <a:gd name="T13" fmla="*/ T12 w 56"/>
                    <a:gd name="T14" fmla="+- 0 4128 4113"/>
                    <a:gd name="T15" fmla="*/ 4128 h 83"/>
                    <a:gd name="T16" fmla="+- 0 4903 4901"/>
                    <a:gd name="T17" fmla="*/ T16 w 56"/>
                    <a:gd name="T18" fmla="+- 0 4134 4113"/>
                    <a:gd name="T19" fmla="*/ 4134 h 83"/>
                    <a:gd name="T20" fmla="+- 0 4903 4901"/>
                    <a:gd name="T21" fmla="*/ T20 w 56"/>
                    <a:gd name="T22" fmla="+- 0 4142 4113"/>
                    <a:gd name="T23" fmla="*/ 4142 h 83"/>
                    <a:gd name="T24" fmla="+- 0 4913 4901"/>
                    <a:gd name="T25" fmla="*/ T24 w 56"/>
                    <a:gd name="T26" fmla="+- 0 4142 4113"/>
                    <a:gd name="T27" fmla="*/ 4142 h 83"/>
                    <a:gd name="T28" fmla="+- 0 4913 4901"/>
                    <a:gd name="T29" fmla="*/ T28 w 56"/>
                    <a:gd name="T30" fmla="+- 0 4136 4113"/>
                    <a:gd name="T31" fmla="*/ 4136 h 83"/>
                    <a:gd name="T32" fmla="+- 0 4914 4901"/>
                    <a:gd name="T33" fmla="*/ T32 w 56"/>
                    <a:gd name="T34" fmla="+- 0 4133 4113"/>
                    <a:gd name="T35" fmla="*/ 4133 h 83"/>
                    <a:gd name="T36" fmla="+- 0 4915 4901"/>
                    <a:gd name="T37" fmla="*/ T36 w 56"/>
                    <a:gd name="T38" fmla="+- 0 4130 4113"/>
                    <a:gd name="T39" fmla="*/ 4130 h 83"/>
                    <a:gd name="T40" fmla="+- 0 4918 4901"/>
                    <a:gd name="T41" fmla="*/ T40 w 56"/>
                    <a:gd name="T42" fmla="+- 0 4125 4113"/>
                    <a:gd name="T43" fmla="*/ 4125 h 83"/>
                    <a:gd name="T44" fmla="+- 0 4923 4901"/>
                    <a:gd name="T45" fmla="*/ T44 w 56"/>
                    <a:gd name="T46" fmla="+- 0 4122 4113"/>
                    <a:gd name="T47" fmla="*/ 4122 h 83"/>
                    <a:gd name="T48" fmla="+- 0 4952 4901"/>
                    <a:gd name="T49" fmla="*/ T48 w 56"/>
                    <a:gd name="T50" fmla="+- 0 4122 4113"/>
                    <a:gd name="T51" fmla="*/ 4122 h 83"/>
                    <a:gd name="T52" fmla="+- 0 4944 4901"/>
                    <a:gd name="T53" fmla="*/ T52 w 56"/>
                    <a:gd name="T54" fmla="+- 0 4115 4113"/>
                    <a:gd name="T55" fmla="*/ 4115 h 83"/>
                    <a:gd name="T56" fmla="+- 0 4938 4901"/>
                    <a:gd name="T57" fmla="*/ T56 w 56"/>
                    <a:gd name="T58" fmla="+- 0 4113 4113"/>
                    <a:gd name="T59" fmla="*/ 4113 h 8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56" h="83">
                      <a:moveTo>
                        <a:pt x="37" y="0"/>
                      </a:moveTo>
                      <a:lnTo>
                        <a:pt x="18" y="0"/>
                      </a:lnTo>
                      <a:lnTo>
                        <a:pt x="11" y="4"/>
                      </a:lnTo>
                      <a:lnTo>
                        <a:pt x="3" y="15"/>
                      </a:lnTo>
                      <a:lnTo>
                        <a:pt x="2" y="21"/>
                      </a:lnTo>
                      <a:lnTo>
                        <a:pt x="2" y="29"/>
                      </a:lnTo>
                      <a:lnTo>
                        <a:pt x="12" y="29"/>
                      </a:lnTo>
                      <a:lnTo>
                        <a:pt x="12" y="23"/>
                      </a:lnTo>
                      <a:lnTo>
                        <a:pt x="13" y="20"/>
                      </a:lnTo>
                      <a:lnTo>
                        <a:pt x="14" y="17"/>
                      </a:lnTo>
                      <a:lnTo>
                        <a:pt x="17" y="12"/>
                      </a:lnTo>
                      <a:lnTo>
                        <a:pt x="22" y="9"/>
                      </a:lnTo>
                      <a:lnTo>
                        <a:pt x="51" y="9"/>
                      </a:lnTo>
                      <a:lnTo>
                        <a:pt x="43" y="2"/>
                      </a:lnTo>
                      <a:lnTo>
                        <a:pt x="37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57" name="Group 319">
                <a:extLst>
                  <a:ext uri="{FF2B5EF4-FFF2-40B4-BE49-F238E27FC236}">
                    <a16:creationId xmlns:a16="http://schemas.microsoft.com/office/drawing/2014/main" id="{A12A93D2-987B-4ABC-B156-8B2459AA4C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00" y="3638"/>
                <a:ext cx="45" cy="83"/>
                <a:chOff x="4900" y="3638"/>
                <a:chExt cx="45" cy="83"/>
              </a:xfrm>
            </p:grpSpPr>
            <p:sp>
              <p:nvSpPr>
                <p:cNvPr id="167" name="Freeform 322">
                  <a:extLst>
                    <a:ext uri="{FF2B5EF4-FFF2-40B4-BE49-F238E27FC236}">
                      <a16:creationId xmlns:a16="http://schemas.microsoft.com/office/drawing/2014/main" id="{F7739153-E38F-4304-A4DD-D31A6F6C0C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3638"/>
                  <a:ext cx="45" cy="83"/>
                </a:xfrm>
                <a:custGeom>
                  <a:avLst/>
                  <a:gdLst>
                    <a:gd name="T0" fmla="+- 0 4945 4900"/>
                    <a:gd name="T1" fmla="*/ T0 w 45"/>
                    <a:gd name="T2" fmla="+- 0 3701 3638"/>
                    <a:gd name="T3" fmla="*/ 3701 h 83"/>
                    <a:gd name="T4" fmla="+- 0 4935 4900"/>
                    <a:gd name="T5" fmla="*/ T4 w 45"/>
                    <a:gd name="T6" fmla="+- 0 3701 3638"/>
                    <a:gd name="T7" fmla="*/ 3701 h 83"/>
                    <a:gd name="T8" fmla="+- 0 4935 4900"/>
                    <a:gd name="T9" fmla="*/ T8 w 45"/>
                    <a:gd name="T10" fmla="+- 0 3721 3638"/>
                    <a:gd name="T11" fmla="*/ 3721 h 83"/>
                    <a:gd name="T12" fmla="+- 0 4945 4900"/>
                    <a:gd name="T13" fmla="*/ T12 w 45"/>
                    <a:gd name="T14" fmla="+- 0 3721 3638"/>
                    <a:gd name="T15" fmla="*/ 3721 h 83"/>
                    <a:gd name="T16" fmla="+- 0 4945 4900"/>
                    <a:gd name="T17" fmla="*/ T16 w 45"/>
                    <a:gd name="T18" fmla="+- 0 3701 3638"/>
                    <a:gd name="T19" fmla="*/ 3701 h 8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45" h="83">
                      <a:moveTo>
                        <a:pt x="45" y="63"/>
                      </a:moveTo>
                      <a:lnTo>
                        <a:pt x="35" y="63"/>
                      </a:lnTo>
                      <a:lnTo>
                        <a:pt x="35" y="83"/>
                      </a:lnTo>
                      <a:lnTo>
                        <a:pt x="45" y="83"/>
                      </a:lnTo>
                      <a:lnTo>
                        <a:pt x="45" y="63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68" name="Freeform 321">
                  <a:extLst>
                    <a:ext uri="{FF2B5EF4-FFF2-40B4-BE49-F238E27FC236}">
                      <a16:creationId xmlns:a16="http://schemas.microsoft.com/office/drawing/2014/main" id="{0DE7144A-5E46-47D9-B7EA-4F0DFDA915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3638"/>
                  <a:ext cx="45" cy="83"/>
                </a:xfrm>
                <a:custGeom>
                  <a:avLst/>
                  <a:gdLst>
                    <a:gd name="T0" fmla="+- 0 4945 4900"/>
                    <a:gd name="T1" fmla="*/ T0 w 45"/>
                    <a:gd name="T2" fmla="+- 0 3638 3638"/>
                    <a:gd name="T3" fmla="*/ 3638 h 83"/>
                    <a:gd name="T4" fmla="+- 0 4938 4900"/>
                    <a:gd name="T5" fmla="*/ T4 w 45"/>
                    <a:gd name="T6" fmla="+- 0 3638 3638"/>
                    <a:gd name="T7" fmla="*/ 3638 h 83"/>
                    <a:gd name="T8" fmla="+- 0 4900 4900"/>
                    <a:gd name="T9" fmla="*/ T8 w 45"/>
                    <a:gd name="T10" fmla="+- 0 3690 3638"/>
                    <a:gd name="T11" fmla="*/ 3690 h 83"/>
                    <a:gd name="T12" fmla="+- 0 4900 4900"/>
                    <a:gd name="T13" fmla="*/ T12 w 45"/>
                    <a:gd name="T14" fmla="+- 0 3701 3638"/>
                    <a:gd name="T15" fmla="*/ 3701 h 83"/>
                    <a:gd name="T16" fmla="+- 0 4958 4900"/>
                    <a:gd name="T17" fmla="*/ T16 w 45"/>
                    <a:gd name="T18" fmla="+- 0 3701 3638"/>
                    <a:gd name="T19" fmla="*/ 3701 h 83"/>
                    <a:gd name="T20" fmla="+- 0 4958 4900"/>
                    <a:gd name="T21" fmla="*/ T20 w 45"/>
                    <a:gd name="T22" fmla="+- 0 3692 3638"/>
                    <a:gd name="T23" fmla="*/ 3692 h 83"/>
                    <a:gd name="T24" fmla="+- 0 4909 4900"/>
                    <a:gd name="T25" fmla="*/ T24 w 45"/>
                    <a:gd name="T26" fmla="+- 0 3692 3638"/>
                    <a:gd name="T27" fmla="*/ 3692 h 83"/>
                    <a:gd name="T28" fmla="+- 0 4935 4900"/>
                    <a:gd name="T29" fmla="*/ T28 w 45"/>
                    <a:gd name="T30" fmla="+- 0 3656 3638"/>
                    <a:gd name="T31" fmla="*/ 3656 h 83"/>
                    <a:gd name="T32" fmla="+- 0 4945 4900"/>
                    <a:gd name="T33" fmla="*/ T32 w 45"/>
                    <a:gd name="T34" fmla="+- 0 3656 3638"/>
                    <a:gd name="T35" fmla="*/ 3656 h 83"/>
                    <a:gd name="T36" fmla="+- 0 4945 4900"/>
                    <a:gd name="T37" fmla="*/ T36 w 45"/>
                    <a:gd name="T38" fmla="+- 0 3638 3638"/>
                    <a:gd name="T39" fmla="*/ 3638 h 8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45" h="83">
                      <a:moveTo>
                        <a:pt x="45" y="0"/>
                      </a:moveTo>
                      <a:lnTo>
                        <a:pt x="38" y="0"/>
                      </a:lnTo>
                      <a:lnTo>
                        <a:pt x="0" y="52"/>
                      </a:lnTo>
                      <a:lnTo>
                        <a:pt x="0" y="63"/>
                      </a:lnTo>
                      <a:lnTo>
                        <a:pt x="58" y="63"/>
                      </a:lnTo>
                      <a:lnTo>
                        <a:pt x="58" y="54"/>
                      </a:lnTo>
                      <a:lnTo>
                        <a:pt x="9" y="54"/>
                      </a:lnTo>
                      <a:lnTo>
                        <a:pt x="35" y="18"/>
                      </a:lnTo>
                      <a:lnTo>
                        <a:pt x="45" y="18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69" name="Freeform 320">
                  <a:extLst>
                    <a:ext uri="{FF2B5EF4-FFF2-40B4-BE49-F238E27FC236}">
                      <a16:creationId xmlns:a16="http://schemas.microsoft.com/office/drawing/2014/main" id="{6F887018-A160-4968-972D-F217B7D4E5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3638"/>
                  <a:ext cx="45" cy="83"/>
                </a:xfrm>
                <a:custGeom>
                  <a:avLst/>
                  <a:gdLst>
                    <a:gd name="T0" fmla="+- 0 4945 4900"/>
                    <a:gd name="T1" fmla="*/ T0 w 45"/>
                    <a:gd name="T2" fmla="+- 0 3656 3638"/>
                    <a:gd name="T3" fmla="*/ 3656 h 83"/>
                    <a:gd name="T4" fmla="+- 0 4935 4900"/>
                    <a:gd name="T5" fmla="*/ T4 w 45"/>
                    <a:gd name="T6" fmla="+- 0 3656 3638"/>
                    <a:gd name="T7" fmla="*/ 3656 h 83"/>
                    <a:gd name="T8" fmla="+- 0 4935 4900"/>
                    <a:gd name="T9" fmla="*/ T8 w 45"/>
                    <a:gd name="T10" fmla="+- 0 3692 3638"/>
                    <a:gd name="T11" fmla="*/ 3692 h 83"/>
                    <a:gd name="T12" fmla="+- 0 4945 4900"/>
                    <a:gd name="T13" fmla="*/ T12 w 45"/>
                    <a:gd name="T14" fmla="+- 0 3692 3638"/>
                    <a:gd name="T15" fmla="*/ 3692 h 83"/>
                    <a:gd name="T16" fmla="+- 0 4945 4900"/>
                    <a:gd name="T17" fmla="*/ T16 w 45"/>
                    <a:gd name="T18" fmla="+- 0 3656 3638"/>
                    <a:gd name="T19" fmla="*/ 3656 h 8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45" h="83">
                      <a:moveTo>
                        <a:pt x="45" y="18"/>
                      </a:moveTo>
                      <a:lnTo>
                        <a:pt x="35" y="18"/>
                      </a:lnTo>
                      <a:lnTo>
                        <a:pt x="35" y="54"/>
                      </a:lnTo>
                      <a:lnTo>
                        <a:pt x="45" y="54"/>
                      </a:lnTo>
                      <a:lnTo>
                        <a:pt x="45" y="18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58" name="Group 314">
                <a:extLst>
                  <a:ext uri="{FF2B5EF4-FFF2-40B4-BE49-F238E27FC236}">
                    <a16:creationId xmlns:a16="http://schemas.microsoft.com/office/drawing/2014/main" id="{12F59024-F444-4B97-ADAF-0A88A32CEE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02" y="3163"/>
                <a:ext cx="55" cy="86"/>
                <a:chOff x="4902" y="3163"/>
                <a:chExt cx="55" cy="86"/>
              </a:xfrm>
            </p:grpSpPr>
            <p:sp>
              <p:nvSpPr>
                <p:cNvPr id="163" name="Freeform 318">
                  <a:extLst>
                    <a:ext uri="{FF2B5EF4-FFF2-40B4-BE49-F238E27FC236}">
                      <a16:creationId xmlns:a16="http://schemas.microsoft.com/office/drawing/2014/main" id="{1075F075-B305-4DC2-A4EA-1F2AC154AD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2" y="3163"/>
                  <a:ext cx="55" cy="86"/>
                </a:xfrm>
                <a:custGeom>
                  <a:avLst/>
                  <a:gdLst>
                    <a:gd name="T0" fmla="+- 0 4944 4902"/>
                    <a:gd name="T1" fmla="*/ T0 w 55"/>
                    <a:gd name="T2" fmla="+- 0 3163 3163"/>
                    <a:gd name="T3" fmla="*/ 3163 h 86"/>
                    <a:gd name="T4" fmla="+- 0 4922 4902"/>
                    <a:gd name="T5" fmla="*/ T4 w 55"/>
                    <a:gd name="T6" fmla="+- 0 3163 3163"/>
                    <a:gd name="T7" fmla="*/ 3163 h 86"/>
                    <a:gd name="T8" fmla="+- 0 4914 4902"/>
                    <a:gd name="T9" fmla="*/ T8 w 55"/>
                    <a:gd name="T10" fmla="+- 0 3168 3163"/>
                    <a:gd name="T11" fmla="*/ 3168 h 86"/>
                    <a:gd name="T12" fmla="+- 0 4909 4902"/>
                    <a:gd name="T13" fmla="*/ T12 w 55"/>
                    <a:gd name="T14" fmla="+- 0 3175 3163"/>
                    <a:gd name="T15" fmla="*/ 3175 h 86"/>
                    <a:gd name="T16" fmla="+- 0 4904 4902"/>
                    <a:gd name="T17" fmla="*/ T16 w 55"/>
                    <a:gd name="T18" fmla="+- 0 3183 3163"/>
                    <a:gd name="T19" fmla="*/ 3183 h 86"/>
                    <a:gd name="T20" fmla="+- 0 4902 4902"/>
                    <a:gd name="T21" fmla="*/ T20 w 55"/>
                    <a:gd name="T22" fmla="+- 0 3193 3163"/>
                    <a:gd name="T23" fmla="*/ 3193 h 86"/>
                    <a:gd name="T24" fmla="+- 0 4902 4902"/>
                    <a:gd name="T25" fmla="*/ T24 w 55"/>
                    <a:gd name="T26" fmla="+- 0 3222 3163"/>
                    <a:gd name="T27" fmla="*/ 3222 h 86"/>
                    <a:gd name="T28" fmla="+- 0 4904 4902"/>
                    <a:gd name="T29" fmla="*/ T28 w 55"/>
                    <a:gd name="T30" fmla="+- 0 3231 3163"/>
                    <a:gd name="T31" fmla="*/ 3231 h 86"/>
                    <a:gd name="T32" fmla="+- 0 4913 4902"/>
                    <a:gd name="T33" fmla="*/ T32 w 55"/>
                    <a:gd name="T34" fmla="+- 0 3245 3163"/>
                    <a:gd name="T35" fmla="*/ 3245 h 86"/>
                    <a:gd name="T36" fmla="+- 0 4920 4902"/>
                    <a:gd name="T37" fmla="*/ T36 w 55"/>
                    <a:gd name="T38" fmla="+- 0 3249 3163"/>
                    <a:gd name="T39" fmla="*/ 3249 h 86"/>
                    <a:gd name="T40" fmla="+- 0 4945 4902"/>
                    <a:gd name="T41" fmla="*/ T40 w 55"/>
                    <a:gd name="T42" fmla="+- 0 3249 3163"/>
                    <a:gd name="T43" fmla="*/ 3249 h 86"/>
                    <a:gd name="T44" fmla="+- 0 4954 4902"/>
                    <a:gd name="T45" fmla="*/ T44 w 55"/>
                    <a:gd name="T46" fmla="+- 0 3240 3163"/>
                    <a:gd name="T47" fmla="*/ 3240 h 86"/>
                    <a:gd name="T48" fmla="+- 0 4920 4902"/>
                    <a:gd name="T49" fmla="*/ T48 w 55"/>
                    <a:gd name="T50" fmla="+- 0 3240 3163"/>
                    <a:gd name="T51" fmla="*/ 3240 h 86"/>
                    <a:gd name="T52" fmla="+- 0 4913 4902"/>
                    <a:gd name="T53" fmla="*/ T52 w 55"/>
                    <a:gd name="T54" fmla="+- 0 3232 3163"/>
                    <a:gd name="T55" fmla="*/ 3232 h 86"/>
                    <a:gd name="T56" fmla="+- 0 4913 4902"/>
                    <a:gd name="T57" fmla="*/ T56 w 55"/>
                    <a:gd name="T58" fmla="+- 0 3211 3163"/>
                    <a:gd name="T59" fmla="*/ 3211 h 86"/>
                    <a:gd name="T60" fmla="+- 0 4920 4902"/>
                    <a:gd name="T61" fmla="*/ T60 w 55"/>
                    <a:gd name="T62" fmla="+- 0 3204 3163"/>
                    <a:gd name="T63" fmla="*/ 3204 h 86"/>
                    <a:gd name="T64" fmla="+- 0 4912 4902"/>
                    <a:gd name="T65" fmla="*/ T64 w 55"/>
                    <a:gd name="T66" fmla="+- 0 3204 3163"/>
                    <a:gd name="T67" fmla="*/ 3204 h 86"/>
                    <a:gd name="T68" fmla="+- 0 4912 4902"/>
                    <a:gd name="T69" fmla="*/ T68 w 55"/>
                    <a:gd name="T70" fmla="+- 0 3184 3163"/>
                    <a:gd name="T71" fmla="*/ 3184 h 86"/>
                    <a:gd name="T72" fmla="+- 0 4919 4902"/>
                    <a:gd name="T73" fmla="*/ T72 w 55"/>
                    <a:gd name="T74" fmla="+- 0 3172 3163"/>
                    <a:gd name="T75" fmla="*/ 3172 h 86"/>
                    <a:gd name="T76" fmla="+- 0 4953 4902"/>
                    <a:gd name="T77" fmla="*/ T76 w 55"/>
                    <a:gd name="T78" fmla="+- 0 3172 3163"/>
                    <a:gd name="T79" fmla="*/ 3172 h 86"/>
                    <a:gd name="T80" fmla="+- 0 4953 4902"/>
                    <a:gd name="T81" fmla="*/ T80 w 55"/>
                    <a:gd name="T82" fmla="+- 0 3171 3163"/>
                    <a:gd name="T83" fmla="*/ 3171 h 86"/>
                    <a:gd name="T84" fmla="+- 0 4944 4902"/>
                    <a:gd name="T85" fmla="*/ T84 w 55"/>
                    <a:gd name="T86" fmla="+- 0 3163 3163"/>
                    <a:gd name="T87" fmla="*/ 3163 h 8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</a:cxnLst>
                  <a:rect l="0" t="0" r="r" b="b"/>
                  <a:pathLst>
                    <a:path w="55" h="86">
                      <a:moveTo>
                        <a:pt x="42" y="0"/>
                      </a:moveTo>
                      <a:lnTo>
                        <a:pt x="20" y="0"/>
                      </a:lnTo>
                      <a:lnTo>
                        <a:pt x="12" y="5"/>
                      </a:lnTo>
                      <a:lnTo>
                        <a:pt x="7" y="12"/>
                      </a:lnTo>
                      <a:lnTo>
                        <a:pt x="2" y="20"/>
                      </a:lnTo>
                      <a:lnTo>
                        <a:pt x="0" y="30"/>
                      </a:lnTo>
                      <a:lnTo>
                        <a:pt x="0" y="59"/>
                      </a:lnTo>
                      <a:lnTo>
                        <a:pt x="2" y="68"/>
                      </a:lnTo>
                      <a:lnTo>
                        <a:pt x="11" y="82"/>
                      </a:lnTo>
                      <a:lnTo>
                        <a:pt x="18" y="86"/>
                      </a:lnTo>
                      <a:lnTo>
                        <a:pt x="43" y="86"/>
                      </a:lnTo>
                      <a:lnTo>
                        <a:pt x="52" y="77"/>
                      </a:lnTo>
                      <a:lnTo>
                        <a:pt x="18" y="77"/>
                      </a:lnTo>
                      <a:lnTo>
                        <a:pt x="11" y="69"/>
                      </a:lnTo>
                      <a:lnTo>
                        <a:pt x="11" y="48"/>
                      </a:lnTo>
                      <a:lnTo>
                        <a:pt x="18" y="41"/>
                      </a:lnTo>
                      <a:lnTo>
                        <a:pt x="10" y="41"/>
                      </a:lnTo>
                      <a:lnTo>
                        <a:pt x="10" y="21"/>
                      </a:lnTo>
                      <a:lnTo>
                        <a:pt x="17" y="9"/>
                      </a:lnTo>
                      <a:lnTo>
                        <a:pt x="51" y="9"/>
                      </a:lnTo>
                      <a:lnTo>
                        <a:pt x="51" y="8"/>
                      </a:lnTo>
                      <a:lnTo>
                        <a:pt x="42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64" name="Freeform 317">
                  <a:extLst>
                    <a:ext uri="{FF2B5EF4-FFF2-40B4-BE49-F238E27FC236}">
                      <a16:creationId xmlns:a16="http://schemas.microsoft.com/office/drawing/2014/main" id="{A8D01120-7111-451F-B4DC-87D95A128C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2" y="3163"/>
                  <a:ext cx="55" cy="86"/>
                </a:xfrm>
                <a:custGeom>
                  <a:avLst/>
                  <a:gdLst>
                    <a:gd name="T0" fmla="+- 0 4955 4902"/>
                    <a:gd name="T1" fmla="*/ T0 w 55"/>
                    <a:gd name="T2" fmla="+- 0 3204 3163"/>
                    <a:gd name="T3" fmla="*/ 3204 h 86"/>
                    <a:gd name="T4" fmla="+- 0 4940 4902"/>
                    <a:gd name="T5" fmla="*/ T4 w 55"/>
                    <a:gd name="T6" fmla="+- 0 3204 3163"/>
                    <a:gd name="T7" fmla="*/ 3204 h 86"/>
                    <a:gd name="T8" fmla="+- 0 4946 4902"/>
                    <a:gd name="T9" fmla="*/ T8 w 55"/>
                    <a:gd name="T10" fmla="+- 0 3211 3163"/>
                    <a:gd name="T11" fmla="*/ 3211 h 86"/>
                    <a:gd name="T12" fmla="+- 0 4946 4902"/>
                    <a:gd name="T13" fmla="*/ T12 w 55"/>
                    <a:gd name="T14" fmla="+- 0 3232 3163"/>
                    <a:gd name="T15" fmla="*/ 3232 h 86"/>
                    <a:gd name="T16" fmla="+- 0 4939 4902"/>
                    <a:gd name="T17" fmla="*/ T16 w 55"/>
                    <a:gd name="T18" fmla="+- 0 3240 3163"/>
                    <a:gd name="T19" fmla="*/ 3240 h 86"/>
                    <a:gd name="T20" fmla="+- 0 4954 4902"/>
                    <a:gd name="T21" fmla="*/ T20 w 55"/>
                    <a:gd name="T22" fmla="+- 0 3240 3163"/>
                    <a:gd name="T23" fmla="*/ 3240 h 86"/>
                    <a:gd name="T24" fmla="+- 0 4957 4902"/>
                    <a:gd name="T25" fmla="*/ T24 w 55"/>
                    <a:gd name="T26" fmla="+- 0 3237 3163"/>
                    <a:gd name="T27" fmla="*/ 3237 h 86"/>
                    <a:gd name="T28" fmla="+- 0 4957 4902"/>
                    <a:gd name="T29" fmla="*/ T28 w 55"/>
                    <a:gd name="T30" fmla="+- 0 3206 3163"/>
                    <a:gd name="T31" fmla="*/ 3206 h 86"/>
                    <a:gd name="T32" fmla="+- 0 4955 4902"/>
                    <a:gd name="T33" fmla="*/ T32 w 55"/>
                    <a:gd name="T34" fmla="+- 0 3204 3163"/>
                    <a:gd name="T35" fmla="*/ 3204 h 8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55" h="86">
                      <a:moveTo>
                        <a:pt x="53" y="41"/>
                      </a:moveTo>
                      <a:lnTo>
                        <a:pt x="38" y="41"/>
                      </a:lnTo>
                      <a:lnTo>
                        <a:pt x="44" y="48"/>
                      </a:lnTo>
                      <a:lnTo>
                        <a:pt x="44" y="69"/>
                      </a:lnTo>
                      <a:lnTo>
                        <a:pt x="37" y="77"/>
                      </a:lnTo>
                      <a:lnTo>
                        <a:pt x="52" y="77"/>
                      </a:lnTo>
                      <a:lnTo>
                        <a:pt x="55" y="74"/>
                      </a:lnTo>
                      <a:lnTo>
                        <a:pt x="55" y="43"/>
                      </a:lnTo>
                      <a:lnTo>
                        <a:pt x="53" y="41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65" name="Freeform 316">
                  <a:extLst>
                    <a:ext uri="{FF2B5EF4-FFF2-40B4-BE49-F238E27FC236}">
                      <a16:creationId xmlns:a16="http://schemas.microsoft.com/office/drawing/2014/main" id="{417963BF-4031-4BD8-9242-D35BDCC569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2" y="3163"/>
                  <a:ext cx="55" cy="86"/>
                </a:xfrm>
                <a:custGeom>
                  <a:avLst/>
                  <a:gdLst>
                    <a:gd name="T0" fmla="+- 0 4946 4902"/>
                    <a:gd name="T1" fmla="*/ T0 w 55"/>
                    <a:gd name="T2" fmla="+- 0 3195 3163"/>
                    <a:gd name="T3" fmla="*/ 3195 h 86"/>
                    <a:gd name="T4" fmla="+- 0 4923 4902"/>
                    <a:gd name="T5" fmla="*/ T4 w 55"/>
                    <a:gd name="T6" fmla="+- 0 3195 3163"/>
                    <a:gd name="T7" fmla="*/ 3195 h 86"/>
                    <a:gd name="T8" fmla="+- 0 4917 4902"/>
                    <a:gd name="T9" fmla="*/ T8 w 55"/>
                    <a:gd name="T10" fmla="+- 0 3198 3163"/>
                    <a:gd name="T11" fmla="*/ 3198 h 86"/>
                    <a:gd name="T12" fmla="+- 0 4912 4902"/>
                    <a:gd name="T13" fmla="*/ T12 w 55"/>
                    <a:gd name="T14" fmla="+- 0 3204 3163"/>
                    <a:gd name="T15" fmla="*/ 3204 h 86"/>
                    <a:gd name="T16" fmla="+- 0 4920 4902"/>
                    <a:gd name="T17" fmla="*/ T16 w 55"/>
                    <a:gd name="T18" fmla="+- 0 3204 3163"/>
                    <a:gd name="T19" fmla="*/ 3204 h 86"/>
                    <a:gd name="T20" fmla="+- 0 4955 4902"/>
                    <a:gd name="T21" fmla="*/ T20 w 55"/>
                    <a:gd name="T22" fmla="+- 0 3204 3163"/>
                    <a:gd name="T23" fmla="*/ 3204 h 86"/>
                    <a:gd name="T24" fmla="+- 0 4946 4902"/>
                    <a:gd name="T25" fmla="*/ T24 w 55"/>
                    <a:gd name="T26" fmla="+- 0 3195 3163"/>
                    <a:gd name="T27" fmla="*/ 3195 h 8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55" h="86">
                      <a:moveTo>
                        <a:pt x="44" y="32"/>
                      </a:moveTo>
                      <a:lnTo>
                        <a:pt x="21" y="32"/>
                      </a:lnTo>
                      <a:lnTo>
                        <a:pt x="15" y="35"/>
                      </a:lnTo>
                      <a:lnTo>
                        <a:pt x="10" y="41"/>
                      </a:lnTo>
                      <a:lnTo>
                        <a:pt x="18" y="41"/>
                      </a:lnTo>
                      <a:lnTo>
                        <a:pt x="53" y="41"/>
                      </a:lnTo>
                      <a:lnTo>
                        <a:pt x="44" y="32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66" name="Freeform 315">
                  <a:extLst>
                    <a:ext uri="{FF2B5EF4-FFF2-40B4-BE49-F238E27FC236}">
                      <a16:creationId xmlns:a16="http://schemas.microsoft.com/office/drawing/2014/main" id="{64D17165-BDD3-4128-97DD-15F7111FEC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2" y="3163"/>
                  <a:ext cx="55" cy="86"/>
                </a:xfrm>
                <a:custGeom>
                  <a:avLst/>
                  <a:gdLst>
                    <a:gd name="T0" fmla="+- 0 4953 4902"/>
                    <a:gd name="T1" fmla="*/ T0 w 55"/>
                    <a:gd name="T2" fmla="+- 0 3172 3163"/>
                    <a:gd name="T3" fmla="*/ 3172 h 86"/>
                    <a:gd name="T4" fmla="+- 0 4938 4902"/>
                    <a:gd name="T5" fmla="*/ T4 w 55"/>
                    <a:gd name="T6" fmla="+- 0 3172 3163"/>
                    <a:gd name="T7" fmla="*/ 3172 h 86"/>
                    <a:gd name="T8" fmla="+- 0 4943 4902"/>
                    <a:gd name="T9" fmla="*/ T8 w 55"/>
                    <a:gd name="T10" fmla="+- 0 3177 3163"/>
                    <a:gd name="T11" fmla="*/ 3177 h 86"/>
                    <a:gd name="T12" fmla="+- 0 4945 4902"/>
                    <a:gd name="T13" fmla="*/ T12 w 55"/>
                    <a:gd name="T14" fmla="+- 0 3185 3163"/>
                    <a:gd name="T15" fmla="*/ 3185 h 86"/>
                    <a:gd name="T16" fmla="+- 0 4955 4902"/>
                    <a:gd name="T17" fmla="*/ T16 w 55"/>
                    <a:gd name="T18" fmla="+- 0 3185 3163"/>
                    <a:gd name="T19" fmla="*/ 3185 h 86"/>
                    <a:gd name="T20" fmla="+- 0 4953 4902"/>
                    <a:gd name="T21" fmla="*/ T20 w 55"/>
                    <a:gd name="T22" fmla="+- 0 3172 3163"/>
                    <a:gd name="T23" fmla="*/ 3172 h 8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</a:cxnLst>
                  <a:rect l="0" t="0" r="r" b="b"/>
                  <a:pathLst>
                    <a:path w="55" h="86">
                      <a:moveTo>
                        <a:pt x="51" y="9"/>
                      </a:moveTo>
                      <a:lnTo>
                        <a:pt x="36" y="9"/>
                      </a:lnTo>
                      <a:lnTo>
                        <a:pt x="41" y="14"/>
                      </a:lnTo>
                      <a:lnTo>
                        <a:pt x="43" y="22"/>
                      </a:lnTo>
                      <a:lnTo>
                        <a:pt x="53" y="22"/>
                      </a:lnTo>
                      <a:lnTo>
                        <a:pt x="51" y="9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59" name="Group 310">
                <a:extLst>
                  <a:ext uri="{FF2B5EF4-FFF2-40B4-BE49-F238E27FC236}">
                    <a16:creationId xmlns:a16="http://schemas.microsoft.com/office/drawing/2014/main" id="{23EFF730-6FD2-4CB9-B454-68FB57F148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01" y="2688"/>
                <a:ext cx="56" cy="86"/>
                <a:chOff x="4901" y="2688"/>
                <a:chExt cx="56" cy="86"/>
              </a:xfrm>
            </p:grpSpPr>
            <p:sp>
              <p:nvSpPr>
                <p:cNvPr id="160" name="Freeform 313">
                  <a:extLst>
                    <a:ext uri="{FF2B5EF4-FFF2-40B4-BE49-F238E27FC236}">
                      <a16:creationId xmlns:a16="http://schemas.microsoft.com/office/drawing/2014/main" id="{13BDA94C-4FC5-4A87-95EF-63441224BF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1" y="2688"/>
                  <a:ext cx="56" cy="86"/>
                </a:xfrm>
                <a:custGeom>
                  <a:avLst/>
                  <a:gdLst>
                    <a:gd name="T0" fmla="+- 0 4944 4901"/>
                    <a:gd name="T1" fmla="*/ T0 w 56"/>
                    <a:gd name="T2" fmla="+- 0 2688 2688"/>
                    <a:gd name="T3" fmla="*/ 2688 h 86"/>
                    <a:gd name="T4" fmla="+- 0 4914 4901"/>
                    <a:gd name="T5" fmla="*/ T4 w 56"/>
                    <a:gd name="T6" fmla="+- 0 2688 2688"/>
                    <a:gd name="T7" fmla="*/ 2688 h 86"/>
                    <a:gd name="T8" fmla="+- 0 4904 4901"/>
                    <a:gd name="T9" fmla="*/ T8 w 56"/>
                    <a:gd name="T10" fmla="+- 0 2697 2688"/>
                    <a:gd name="T11" fmla="*/ 2697 h 86"/>
                    <a:gd name="T12" fmla="+- 0 4904 4901"/>
                    <a:gd name="T13" fmla="*/ T12 w 56"/>
                    <a:gd name="T14" fmla="+- 0 2718 2688"/>
                    <a:gd name="T15" fmla="*/ 2718 h 86"/>
                    <a:gd name="T16" fmla="+- 0 4907 4901"/>
                    <a:gd name="T17" fmla="*/ T16 w 56"/>
                    <a:gd name="T18" fmla="+- 0 2722 2688"/>
                    <a:gd name="T19" fmla="*/ 2722 h 86"/>
                    <a:gd name="T20" fmla="+- 0 4915 4901"/>
                    <a:gd name="T21" fmla="*/ T20 w 56"/>
                    <a:gd name="T22" fmla="+- 0 2728 2688"/>
                    <a:gd name="T23" fmla="*/ 2728 h 86"/>
                    <a:gd name="T24" fmla="+- 0 4906 4901"/>
                    <a:gd name="T25" fmla="*/ T24 w 56"/>
                    <a:gd name="T26" fmla="+- 0 2732 2688"/>
                    <a:gd name="T27" fmla="*/ 2732 h 86"/>
                    <a:gd name="T28" fmla="+- 0 4901 4901"/>
                    <a:gd name="T29" fmla="*/ T28 w 56"/>
                    <a:gd name="T30" fmla="+- 0 2739 2688"/>
                    <a:gd name="T31" fmla="*/ 2739 h 86"/>
                    <a:gd name="T32" fmla="+- 0 4901 4901"/>
                    <a:gd name="T33" fmla="*/ T32 w 56"/>
                    <a:gd name="T34" fmla="+- 0 2763 2688"/>
                    <a:gd name="T35" fmla="*/ 2763 h 86"/>
                    <a:gd name="T36" fmla="+- 0 4913 4901"/>
                    <a:gd name="T37" fmla="*/ T36 w 56"/>
                    <a:gd name="T38" fmla="+- 0 2774 2688"/>
                    <a:gd name="T39" fmla="*/ 2774 h 86"/>
                    <a:gd name="T40" fmla="+- 0 4945 4901"/>
                    <a:gd name="T41" fmla="*/ T40 w 56"/>
                    <a:gd name="T42" fmla="+- 0 2774 2688"/>
                    <a:gd name="T43" fmla="*/ 2774 h 86"/>
                    <a:gd name="T44" fmla="+- 0 4955 4901"/>
                    <a:gd name="T45" fmla="*/ T44 w 56"/>
                    <a:gd name="T46" fmla="+- 0 2765 2688"/>
                    <a:gd name="T47" fmla="*/ 2765 h 86"/>
                    <a:gd name="T48" fmla="+- 0 4919 4901"/>
                    <a:gd name="T49" fmla="*/ T48 w 56"/>
                    <a:gd name="T50" fmla="+- 0 2765 2688"/>
                    <a:gd name="T51" fmla="*/ 2765 h 86"/>
                    <a:gd name="T52" fmla="+- 0 4912 4901"/>
                    <a:gd name="T53" fmla="*/ T52 w 56"/>
                    <a:gd name="T54" fmla="+- 0 2758 2688"/>
                    <a:gd name="T55" fmla="*/ 2758 h 86"/>
                    <a:gd name="T56" fmla="+- 0 4912 4901"/>
                    <a:gd name="T57" fmla="*/ T56 w 56"/>
                    <a:gd name="T58" fmla="+- 0 2739 2688"/>
                    <a:gd name="T59" fmla="*/ 2739 h 86"/>
                    <a:gd name="T60" fmla="+- 0 4919 4901"/>
                    <a:gd name="T61" fmla="*/ T60 w 56"/>
                    <a:gd name="T62" fmla="+- 0 2732 2688"/>
                    <a:gd name="T63" fmla="*/ 2732 h 86"/>
                    <a:gd name="T64" fmla="+- 0 4952 4901"/>
                    <a:gd name="T65" fmla="*/ T64 w 56"/>
                    <a:gd name="T66" fmla="+- 0 2732 2688"/>
                    <a:gd name="T67" fmla="*/ 2732 h 86"/>
                    <a:gd name="T68" fmla="+- 0 4943 4901"/>
                    <a:gd name="T69" fmla="*/ T68 w 56"/>
                    <a:gd name="T70" fmla="+- 0 2728 2688"/>
                    <a:gd name="T71" fmla="*/ 2728 h 86"/>
                    <a:gd name="T72" fmla="+- 0 4949 4901"/>
                    <a:gd name="T73" fmla="*/ T72 w 56"/>
                    <a:gd name="T74" fmla="+- 0 2724 2688"/>
                    <a:gd name="T75" fmla="*/ 2724 h 86"/>
                    <a:gd name="T76" fmla="+- 0 4920 4901"/>
                    <a:gd name="T77" fmla="*/ T76 w 56"/>
                    <a:gd name="T78" fmla="+- 0 2724 2688"/>
                    <a:gd name="T79" fmla="*/ 2724 h 86"/>
                    <a:gd name="T80" fmla="+- 0 4914 4901"/>
                    <a:gd name="T81" fmla="*/ T80 w 56"/>
                    <a:gd name="T82" fmla="+- 0 2718 2688"/>
                    <a:gd name="T83" fmla="*/ 2718 h 86"/>
                    <a:gd name="T84" fmla="+- 0 4914 4901"/>
                    <a:gd name="T85" fmla="*/ T84 w 56"/>
                    <a:gd name="T86" fmla="+- 0 2703 2688"/>
                    <a:gd name="T87" fmla="*/ 2703 h 86"/>
                    <a:gd name="T88" fmla="+- 0 4920 4901"/>
                    <a:gd name="T89" fmla="*/ T88 w 56"/>
                    <a:gd name="T90" fmla="+- 0 2697 2688"/>
                    <a:gd name="T91" fmla="*/ 2697 h 86"/>
                    <a:gd name="T92" fmla="+- 0 4954 4901"/>
                    <a:gd name="T93" fmla="*/ T92 w 56"/>
                    <a:gd name="T94" fmla="+- 0 2697 2688"/>
                    <a:gd name="T95" fmla="*/ 2697 h 86"/>
                    <a:gd name="T96" fmla="+- 0 4944 4901"/>
                    <a:gd name="T97" fmla="*/ T96 w 56"/>
                    <a:gd name="T98" fmla="+- 0 2688 2688"/>
                    <a:gd name="T99" fmla="*/ 2688 h 8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</a:cxnLst>
                  <a:rect l="0" t="0" r="r" b="b"/>
                  <a:pathLst>
                    <a:path w="56" h="86">
                      <a:moveTo>
                        <a:pt x="43" y="0"/>
                      </a:moveTo>
                      <a:lnTo>
                        <a:pt x="13" y="0"/>
                      </a:lnTo>
                      <a:lnTo>
                        <a:pt x="3" y="9"/>
                      </a:lnTo>
                      <a:lnTo>
                        <a:pt x="3" y="30"/>
                      </a:lnTo>
                      <a:lnTo>
                        <a:pt x="6" y="34"/>
                      </a:lnTo>
                      <a:lnTo>
                        <a:pt x="14" y="40"/>
                      </a:lnTo>
                      <a:lnTo>
                        <a:pt x="5" y="44"/>
                      </a:lnTo>
                      <a:lnTo>
                        <a:pt x="0" y="51"/>
                      </a:lnTo>
                      <a:lnTo>
                        <a:pt x="0" y="75"/>
                      </a:lnTo>
                      <a:lnTo>
                        <a:pt x="12" y="86"/>
                      </a:lnTo>
                      <a:lnTo>
                        <a:pt x="44" y="86"/>
                      </a:lnTo>
                      <a:lnTo>
                        <a:pt x="54" y="77"/>
                      </a:lnTo>
                      <a:lnTo>
                        <a:pt x="18" y="77"/>
                      </a:lnTo>
                      <a:lnTo>
                        <a:pt x="11" y="70"/>
                      </a:lnTo>
                      <a:lnTo>
                        <a:pt x="11" y="51"/>
                      </a:lnTo>
                      <a:lnTo>
                        <a:pt x="18" y="44"/>
                      </a:lnTo>
                      <a:lnTo>
                        <a:pt x="51" y="44"/>
                      </a:lnTo>
                      <a:lnTo>
                        <a:pt x="42" y="40"/>
                      </a:lnTo>
                      <a:lnTo>
                        <a:pt x="48" y="36"/>
                      </a:lnTo>
                      <a:lnTo>
                        <a:pt x="19" y="36"/>
                      </a:lnTo>
                      <a:lnTo>
                        <a:pt x="13" y="30"/>
                      </a:lnTo>
                      <a:lnTo>
                        <a:pt x="13" y="15"/>
                      </a:lnTo>
                      <a:lnTo>
                        <a:pt x="19" y="9"/>
                      </a:lnTo>
                      <a:lnTo>
                        <a:pt x="53" y="9"/>
                      </a:lnTo>
                      <a:lnTo>
                        <a:pt x="4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61" name="Freeform 312">
                  <a:extLst>
                    <a:ext uri="{FF2B5EF4-FFF2-40B4-BE49-F238E27FC236}">
                      <a16:creationId xmlns:a16="http://schemas.microsoft.com/office/drawing/2014/main" id="{6770DA93-0B82-49DC-A051-9FF2094C5E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1" y="2688"/>
                  <a:ext cx="56" cy="86"/>
                </a:xfrm>
                <a:custGeom>
                  <a:avLst/>
                  <a:gdLst>
                    <a:gd name="T0" fmla="+- 0 4952 4901"/>
                    <a:gd name="T1" fmla="*/ T0 w 56"/>
                    <a:gd name="T2" fmla="+- 0 2732 2688"/>
                    <a:gd name="T3" fmla="*/ 2732 h 86"/>
                    <a:gd name="T4" fmla="+- 0 4939 4901"/>
                    <a:gd name="T5" fmla="*/ T4 w 56"/>
                    <a:gd name="T6" fmla="+- 0 2732 2688"/>
                    <a:gd name="T7" fmla="*/ 2732 h 86"/>
                    <a:gd name="T8" fmla="+- 0 4946 4901"/>
                    <a:gd name="T9" fmla="*/ T8 w 56"/>
                    <a:gd name="T10" fmla="+- 0 2739 2688"/>
                    <a:gd name="T11" fmla="*/ 2739 h 86"/>
                    <a:gd name="T12" fmla="+- 0 4946 4901"/>
                    <a:gd name="T13" fmla="*/ T12 w 56"/>
                    <a:gd name="T14" fmla="+- 0 2758 2688"/>
                    <a:gd name="T15" fmla="*/ 2758 h 86"/>
                    <a:gd name="T16" fmla="+- 0 4939 4901"/>
                    <a:gd name="T17" fmla="*/ T16 w 56"/>
                    <a:gd name="T18" fmla="+- 0 2765 2688"/>
                    <a:gd name="T19" fmla="*/ 2765 h 86"/>
                    <a:gd name="T20" fmla="+- 0 4955 4901"/>
                    <a:gd name="T21" fmla="*/ T20 w 56"/>
                    <a:gd name="T22" fmla="+- 0 2765 2688"/>
                    <a:gd name="T23" fmla="*/ 2765 h 86"/>
                    <a:gd name="T24" fmla="+- 0 4957 4901"/>
                    <a:gd name="T25" fmla="*/ T24 w 56"/>
                    <a:gd name="T26" fmla="+- 0 2763 2688"/>
                    <a:gd name="T27" fmla="*/ 2763 h 86"/>
                    <a:gd name="T28" fmla="+- 0 4957 4901"/>
                    <a:gd name="T29" fmla="*/ T28 w 56"/>
                    <a:gd name="T30" fmla="+- 0 2739 2688"/>
                    <a:gd name="T31" fmla="*/ 2739 h 86"/>
                    <a:gd name="T32" fmla="+- 0 4952 4901"/>
                    <a:gd name="T33" fmla="*/ T32 w 56"/>
                    <a:gd name="T34" fmla="+- 0 2732 2688"/>
                    <a:gd name="T35" fmla="*/ 2732 h 8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56" h="86">
                      <a:moveTo>
                        <a:pt x="51" y="44"/>
                      </a:moveTo>
                      <a:lnTo>
                        <a:pt x="38" y="44"/>
                      </a:lnTo>
                      <a:lnTo>
                        <a:pt x="45" y="51"/>
                      </a:lnTo>
                      <a:lnTo>
                        <a:pt x="45" y="70"/>
                      </a:lnTo>
                      <a:lnTo>
                        <a:pt x="38" y="77"/>
                      </a:lnTo>
                      <a:lnTo>
                        <a:pt x="54" y="77"/>
                      </a:lnTo>
                      <a:lnTo>
                        <a:pt x="56" y="75"/>
                      </a:lnTo>
                      <a:lnTo>
                        <a:pt x="56" y="51"/>
                      </a:lnTo>
                      <a:lnTo>
                        <a:pt x="51" y="44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62" name="Freeform 311">
                  <a:extLst>
                    <a:ext uri="{FF2B5EF4-FFF2-40B4-BE49-F238E27FC236}">
                      <a16:creationId xmlns:a16="http://schemas.microsoft.com/office/drawing/2014/main" id="{4DC06692-4477-4FFB-B4AF-906D35AA7A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1" y="2688"/>
                  <a:ext cx="56" cy="86"/>
                </a:xfrm>
                <a:custGeom>
                  <a:avLst/>
                  <a:gdLst>
                    <a:gd name="T0" fmla="+- 0 4954 4901"/>
                    <a:gd name="T1" fmla="*/ T0 w 56"/>
                    <a:gd name="T2" fmla="+- 0 2697 2688"/>
                    <a:gd name="T3" fmla="*/ 2697 h 86"/>
                    <a:gd name="T4" fmla="+- 0 4938 4901"/>
                    <a:gd name="T5" fmla="*/ T4 w 56"/>
                    <a:gd name="T6" fmla="+- 0 2697 2688"/>
                    <a:gd name="T7" fmla="*/ 2697 h 86"/>
                    <a:gd name="T8" fmla="+- 0 4943 4901"/>
                    <a:gd name="T9" fmla="*/ T8 w 56"/>
                    <a:gd name="T10" fmla="+- 0 2703 2688"/>
                    <a:gd name="T11" fmla="*/ 2703 h 86"/>
                    <a:gd name="T12" fmla="+- 0 4943 4901"/>
                    <a:gd name="T13" fmla="*/ T12 w 56"/>
                    <a:gd name="T14" fmla="+- 0 2718 2688"/>
                    <a:gd name="T15" fmla="*/ 2718 h 86"/>
                    <a:gd name="T16" fmla="+- 0 4938 4901"/>
                    <a:gd name="T17" fmla="*/ T16 w 56"/>
                    <a:gd name="T18" fmla="+- 0 2724 2688"/>
                    <a:gd name="T19" fmla="*/ 2724 h 86"/>
                    <a:gd name="T20" fmla="+- 0 4949 4901"/>
                    <a:gd name="T21" fmla="*/ T20 w 56"/>
                    <a:gd name="T22" fmla="+- 0 2724 2688"/>
                    <a:gd name="T23" fmla="*/ 2724 h 86"/>
                    <a:gd name="T24" fmla="+- 0 4951 4901"/>
                    <a:gd name="T25" fmla="*/ T24 w 56"/>
                    <a:gd name="T26" fmla="+- 0 2722 2688"/>
                    <a:gd name="T27" fmla="*/ 2722 h 86"/>
                    <a:gd name="T28" fmla="+- 0 4954 4901"/>
                    <a:gd name="T29" fmla="*/ T28 w 56"/>
                    <a:gd name="T30" fmla="+- 0 2718 2688"/>
                    <a:gd name="T31" fmla="*/ 2718 h 86"/>
                    <a:gd name="T32" fmla="+- 0 4954 4901"/>
                    <a:gd name="T33" fmla="*/ T32 w 56"/>
                    <a:gd name="T34" fmla="+- 0 2697 2688"/>
                    <a:gd name="T35" fmla="*/ 2697 h 8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56" h="86">
                      <a:moveTo>
                        <a:pt x="53" y="9"/>
                      </a:moveTo>
                      <a:lnTo>
                        <a:pt x="37" y="9"/>
                      </a:lnTo>
                      <a:lnTo>
                        <a:pt x="42" y="15"/>
                      </a:lnTo>
                      <a:lnTo>
                        <a:pt x="42" y="30"/>
                      </a:lnTo>
                      <a:lnTo>
                        <a:pt x="37" y="36"/>
                      </a:lnTo>
                      <a:lnTo>
                        <a:pt x="48" y="36"/>
                      </a:lnTo>
                      <a:lnTo>
                        <a:pt x="50" y="34"/>
                      </a:lnTo>
                      <a:lnTo>
                        <a:pt x="53" y="30"/>
                      </a:lnTo>
                      <a:lnTo>
                        <a:pt x="53" y="9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</p:grpSp>
        <p:grpSp>
          <p:nvGrpSpPr>
            <p:cNvPr id="10" name="Group 267">
              <a:extLst>
                <a:ext uri="{FF2B5EF4-FFF2-40B4-BE49-F238E27FC236}">
                  <a16:creationId xmlns:a16="http://schemas.microsoft.com/office/drawing/2014/main" id="{06CF7C3F-6E05-4A01-82D8-855E338443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6575" y="3598863"/>
              <a:ext cx="1150938" cy="220662"/>
              <a:chOff x="2604" y="4707"/>
              <a:chExt cx="1812" cy="348"/>
            </a:xfrm>
          </p:grpSpPr>
          <p:grpSp>
            <p:nvGrpSpPr>
              <p:cNvPr id="73" name="Group 285">
                <a:extLst>
                  <a:ext uri="{FF2B5EF4-FFF2-40B4-BE49-F238E27FC236}">
                    <a16:creationId xmlns:a16="http://schemas.microsoft.com/office/drawing/2014/main" id="{B72D54A9-5292-49E2-9A10-6F7661C9CE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08" y="4710"/>
                <a:ext cx="1805" cy="95"/>
                <a:chOff x="2608" y="4710"/>
                <a:chExt cx="1805" cy="95"/>
              </a:xfrm>
            </p:grpSpPr>
            <p:sp>
              <p:nvSpPr>
                <p:cNvPr id="91" name="Freeform 308">
                  <a:extLst>
                    <a:ext uri="{FF2B5EF4-FFF2-40B4-BE49-F238E27FC236}">
                      <a16:creationId xmlns:a16="http://schemas.microsoft.com/office/drawing/2014/main" id="{2134DB8B-2C71-4587-9068-544DBBBF7E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2663 2608"/>
                    <a:gd name="T1" fmla="*/ T0 w 1805"/>
                    <a:gd name="T2" fmla="+- 0 4720 4710"/>
                    <a:gd name="T3" fmla="*/ 4720 h 95"/>
                    <a:gd name="T4" fmla="+- 0 2649 2608"/>
                    <a:gd name="T5" fmla="*/ T4 w 1805"/>
                    <a:gd name="T6" fmla="+- 0 4720 4710"/>
                    <a:gd name="T7" fmla="*/ 4720 h 95"/>
                    <a:gd name="T8" fmla="+- 0 2657 2608"/>
                    <a:gd name="T9" fmla="*/ T8 w 1805"/>
                    <a:gd name="T10" fmla="+- 0 4727 4710"/>
                    <a:gd name="T11" fmla="*/ 4727 h 95"/>
                    <a:gd name="T12" fmla="+- 0 2657 2608"/>
                    <a:gd name="T13" fmla="*/ T12 w 1805"/>
                    <a:gd name="T14" fmla="+- 0 4745 4710"/>
                    <a:gd name="T15" fmla="*/ 4745 h 95"/>
                    <a:gd name="T16" fmla="+- 0 2653 2608"/>
                    <a:gd name="T17" fmla="*/ T16 w 1805"/>
                    <a:gd name="T18" fmla="+- 0 4751 4710"/>
                    <a:gd name="T19" fmla="*/ 4751 h 95"/>
                    <a:gd name="T20" fmla="+- 0 2633 2608"/>
                    <a:gd name="T21" fmla="*/ T20 w 1805"/>
                    <a:gd name="T22" fmla="+- 0 4762 4710"/>
                    <a:gd name="T23" fmla="*/ 4762 h 95"/>
                    <a:gd name="T24" fmla="+- 0 2615 2608"/>
                    <a:gd name="T25" fmla="*/ T24 w 1805"/>
                    <a:gd name="T26" fmla="+- 0 4776 4710"/>
                    <a:gd name="T27" fmla="*/ 4776 h 95"/>
                    <a:gd name="T28" fmla="+- 0 2608 2608"/>
                    <a:gd name="T29" fmla="*/ T28 w 1805"/>
                    <a:gd name="T30" fmla="+- 0 4793 4710"/>
                    <a:gd name="T31" fmla="*/ 4793 h 95"/>
                    <a:gd name="T32" fmla="+- 0 2668 2608"/>
                    <a:gd name="T33" fmla="*/ T32 w 1805"/>
                    <a:gd name="T34" fmla="+- 0 4802 4710"/>
                    <a:gd name="T35" fmla="*/ 4802 h 95"/>
                    <a:gd name="T36" fmla="+- 0 2668 2608"/>
                    <a:gd name="T37" fmla="*/ T36 w 1805"/>
                    <a:gd name="T38" fmla="+- 0 4791 4710"/>
                    <a:gd name="T39" fmla="*/ 4791 h 95"/>
                    <a:gd name="T40" fmla="+- 0 2620 2608"/>
                    <a:gd name="T41" fmla="*/ T40 w 1805"/>
                    <a:gd name="T42" fmla="+- 0 4791 4710"/>
                    <a:gd name="T43" fmla="*/ 4791 h 95"/>
                    <a:gd name="T44" fmla="+- 0 2621 2608"/>
                    <a:gd name="T45" fmla="*/ T44 w 1805"/>
                    <a:gd name="T46" fmla="+- 0 4783 4710"/>
                    <a:gd name="T47" fmla="*/ 4783 h 95"/>
                    <a:gd name="T48" fmla="+- 0 2625 2608"/>
                    <a:gd name="T49" fmla="*/ T48 w 1805"/>
                    <a:gd name="T50" fmla="+- 0 4778 4710"/>
                    <a:gd name="T51" fmla="*/ 4778 h 95"/>
                    <a:gd name="T52" fmla="+- 0 2636 2608"/>
                    <a:gd name="T53" fmla="*/ T52 w 1805"/>
                    <a:gd name="T54" fmla="+- 0 4772 4710"/>
                    <a:gd name="T55" fmla="*/ 4772 h 95"/>
                    <a:gd name="T56" fmla="+- 0 2662 2608"/>
                    <a:gd name="T57" fmla="*/ T56 w 1805"/>
                    <a:gd name="T58" fmla="+- 0 4758 4710"/>
                    <a:gd name="T59" fmla="*/ 4758 h 95"/>
                    <a:gd name="T60" fmla="+- 0 2669 2608"/>
                    <a:gd name="T61" fmla="*/ T60 w 1805"/>
                    <a:gd name="T62" fmla="+- 0 4748 4710"/>
                    <a:gd name="T63" fmla="*/ 4748 h 95"/>
                    <a:gd name="T64" fmla="+- 0 2669 2608"/>
                    <a:gd name="T65" fmla="*/ T64 w 1805"/>
                    <a:gd name="T66" fmla="+- 0 4729 4710"/>
                    <a:gd name="T67" fmla="*/ 4729 h 95"/>
                    <a:gd name="T68" fmla="+- 0 2666 2608"/>
                    <a:gd name="T69" fmla="*/ T68 w 1805"/>
                    <a:gd name="T70" fmla="+- 0 4722 4710"/>
                    <a:gd name="T71" fmla="*/ 4722 h 95"/>
                    <a:gd name="T72" fmla="+- 0 2663 2608"/>
                    <a:gd name="T73" fmla="*/ T72 w 1805"/>
                    <a:gd name="T74" fmla="+- 0 4720 4710"/>
                    <a:gd name="T75" fmla="*/ 4720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</a:cxnLst>
                  <a:rect l="0" t="0" r="r" b="b"/>
                  <a:pathLst>
                    <a:path w="1805" h="95">
                      <a:moveTo>
                        <a:pt x="55" y="10"/>
                      </a:moveTo>
                      <a:lnTo>
                        <a:pt x="41" y="10"/>
                      </a:lnTo>
                      <a:lnTo>
                        <a:pt x="49" y="17"/>
                      </a:lnTo>
                      <a:lnTo>
                        <a:pt x="49" y="35"/>
                      </a:lnTo>
                      <a:lnTo>
                        <a:pt x="45" y="41"/>
                      </a:lnTo>
                      <a:lnTo>
                        <a:pt x="25" y="52"/>
                      </a:lnTo>
                      <a:lnTo>
                        <a:pt x="7" y="66"/>
                      </a:lnTo>
                      <a:lnTo>
                        <a:pt x="0" y="83"/>
                      </a:lnTo>
                      <a:lnTo>
                        <a:pt x="60" y="92"/>
                      </a:lnTo>
                      <a:lnTo>
                        <a:pt x="60" y="81"/>
                      </a:lnTo>
                      <a:lnTo>
                        <a:pt x="12" y="81"/>
                      </a:lnTo>
                      <a:lnTo>
                        <a:pt x="13" y="73"/>
                      </a:lnTo>
                      <a:lnTo>
                        <a:pt x="17" y="68"/>
                      </a:lnTo>
                      <a:lnTo>
                        <a:pt x="28" y="62"/>
                      </a:lnTo>
                      <a:lnTo>
                        <a:pt x="54" y="48"/>
                      </a:lnTo>
                      <a:lnTo>
                        <a:pt x="61" y="38"/>
                      </a:lnTo>
                      <a:lnTo>
                        <a:pt x="61" y="19"/>
                      </a:lnTo>
                      <a:lnTo>
                        <a:pt x="58" y="12"/>
                      </a:lnTo>
                      <a:lnTo>
                        <a:pt x="55" y="1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92" name="Freeform 307">
                  <a:extLst>
                    <a:ext uri="{FF2B5EF4-FFF2-40B4-BE49-F238E27FC236}">
                      <a16:creationId xmlns:a16="http://schemas.microsoft.com/office/drawing/2014/main" id="{EAE7F5CB-12ED-4B74-92FF-423C171D42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2648 2608"/>
                    <a:gd name="T1" fmla="*/ T0 w 1805"/>
                    <a:gd name="T2" fmla="+- 0 4710 4710"/>
                    <a:gd name="T3" fmla="*/ 4710 h 95"/>
                    <a:gd name="T4" fmla="+- 0 2628 2608"/>
                    <a:gd name="T5" fmla="*/ T4 w 1805"/>
                    <a:gd name="T6" fmla="+- 0 4710 4710"/>
                    <a:gd name="T7" fmla="*/ 4710 h 95"/>
                    <a:gd name="T8" fmla="+- 0 2619 2608"/>
                    <a:gd name="T9" fmla="*/ T8 w 1805"/>
                    <a:gd name="T10" fmla="+- 0 4714 4710"/>
                    <a:gd name="T11" fmla="*/ 4714 h 95"/>
                    <a:gd name="T12" fmla="+- 0 2614 2608"/>
                    <a:gd name="T13" fmla="*/ T12 w 1805"/>
                    <a:gd name="T14" fmla="+- 0 4722 4710"/>
                    <a:gd name="T15" fmla="*/ 4722 h 95"/>
                    <a:gd name="T16" fmla="+- 0 2611 2608"/>
                    <a:gd name="T17" fmla="*/ T16 w 1805"/>
                    <a:gd name="T18" fmla="+- 0 4727 4710"/>
                    <a:gd name="T19" fmla="*/ 4727 h 95"/>
                    <a:gd name="T20" fmla="+- 0 2609 2608"/>
                    <a:gd name="T21" fmla="*/ T20 w 1805"/>
                    <a:gd name="T22" fmla="+- 0 4733 4710"/>
                    <a:gd name="T23" fmla="*/ 4733 h 95"/>
                    <a:gd name="T24" fmla="+- 0 2609 2608"/>
                    <a:gd name="T25" fmla="*/ T24 w 1805"/>
                    <a:gd name="T26" fmla="+- 0 4742 4710"/>
                    <a:gd name="T27" fmla="*/ 4742 h 95"/>
                    <a:gd name="T28" fmla="+- 0 2620 2608"/>
                    <a:gd name="T29" fmla="*/ T28 w 1805"/>
                    <a:gd name="T30" fmla="+- 0 4742 4710"/>
                    <a:gd name="T31" fmla="*/ 4742 h 95"/>
                    <a:gd name="T32" fmla="+- 0 2621 2608"/>
                    <a:gd name="T33" fmla="*/ T32 w 1805"/>
                    <a:gd name="T34" fmla="+- 0 4736 4710"/>
                    <a:gd name="T35" fmla="*/ 4736 h 95"/>
                    <a:gd name="T36" fmla="+- 0 2621 2608"/>
                    <a:gd name="T37" fmla="*/ T36 w 1805"/>
                    <a:gd name="T38" fmla="+- 0 4732 4710"/>
                    <a:gd name="T39" fmla="*/ 4732 h 95"/>
                    <a:gd name="T40" fmla="+- 0 2623 2608"/>
                    <a:gd name="T41" fmla="*/ T40 w 1805"/>
                    <a:gd name="T42" fmla="+- 0 4729 4710"/>
                    <a:gd name="T43" fmla="*/ 4729 h 95"/>
                    <a:gd name="T44" fmla="+- 0 2626 2608"/>
                    <a:gd name="T45" fmla="*/ T44 w 1805"/>
                    <a:gd name="T46" fmla="+- 0 4723 4710"/>
                    <a:gd name="T47" fmla="*/ 4723 h 95"/>
                    <a:gd name="T48" fmla="+- 0 2632 2608"/>
                    <a:gd name="T49" fmla="*/ T48 w 1805"/>
                    <a:gd name="T50" fmla="+- 0 4720 4710"/>
                    <a:gd name="T51" fmla="*/ 4720 h 95"/>
                    <a:gd name="T52" fmla="+- 0 2663 2608"/>
                    <a:gd name="T53" fmla="*/ T52 w 1805"/>
                    <a:gd name="T54" fmla="+- 0 4720 4710"/>
                    <a:gd name="T55" fmla="*/ 4720 h 95"/>
                    <a:gd name="T56" fmla="+- 0 2655 2608"/>
                    <a:gd name="T57" fmla="*/ T56 w 1805"/>
                    <a:gd name="T58" fmla="+- 0 4712 4710"/>
                    <a:gd name="T59" fmla="*/ 4712 h 95"/>
                    <a:gd name="T60" fmla="+- 0 2648 2608"/>
                    <a:gd name="T61" fmla="*/ T60 w 1805"/>
                    <a:gd name="T62" fmla="+- 0 4710 4710"/>
                    <a:gd name="T63" fmla="*/ 4710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1805" h="95">
                      <a:moveTo>
                        <a:pt x="40" y="0"/>
                      </a:moveTo>
                      <a:lnTo>
                        <a:pt x="20" y="0"/>
                      </a:lnTo>
                      <a:lnTo>
                        <a:pt x="11" y="4"/>
                      </a:lnTo>
                      <a:lnTo>
                        <a:pt x="6" y="12"/>
                      </a:lnTo>
                      <a:lnTo>
                        <a:pt x="3" y="17"/>
                      </a:lnTo>
                      <a:lnTo>
                        <a:pt x="1" y="23"/>
                      </a:lnTo>
                      <a:lnTo>
                        <a:pt x="1" y="32"/>
                      </a:lnTo>
                      <a:lnTo>
                        <a:pt x="12" y="32"/>
                      </a:lnTo>
                      <a:lnTo>
                        <a:pt x="13" y="26"/>
                      </a:lnTo>
                      <a:lnTo>
                        <a:pt x="13" y="22"/>
                      </a:lnTo>
                      <a:lnTo>
                        <a:pt x="15" y="19"/>
                      </a:lnTo>
                      <a:lnTo>
                        <a:pt x="18" y="13"/>
                      </a:lnTo>
                      <a:lnTo>
                        <a:pt x="24" y="10"/>
                      </a:lnTo>
                      <a:lnTo>
                        <a:pt x="55" y="10"/>
                      </a:lnTo>
                      <a:lnTo>
                        <a:pt x="47" y="2"/>
                      </a:lnTo>
                      <a:lnTo>
                        <a:pt x="40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93" name="Freeform 306">
                  <a:extLst>
                    <a:ext uri="{FF2B5EF4-FFF2-40B4-BE49-F238E27FC236}">
                      <a16:creationId xmlns:a16="http://schemas.microsoft.com/office/drawing/2014/main" id="{EAFF81CE-EE2D-4FEB-A7D7-8B23791B25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2700 2608"/>
                    <a:gd name="T1" fmla="*/ T0 w 1805"/>
                    <a:gd name="T2" fmla="+- 0 4789 4710"/>
                    <a:gd name="T3" fmla="*/ 4789 h 95"/>
                    <a:gd name="T4" fmla="+- 0 2686 2608"/>
                    <a:gd name="T5" fmla="*/ T4 w 1805"/>
                    <a:gd name="T6" fmla="+- 0 4789 4710"/>
                    <a:gd name="T7" fmla="*/ 4789 h 95"/>
                    <a:gd name="T8" fmla="+- 0 2686 2608"/>
                    <a:gd name="T9" fmla="*/ T8 w 1805"/>
                    <a:gd name="T10" fmla="+- 0 4802 4710"/>
                    <a:gd name="T11" fmla="*/ 4802 h 95"/>
                    <a:gd name="T12" fmla="+- 0 2700 2608"/>
                    <a:gd name="T13" fmla="*/ T12 w 1805"/>
                    <a:gd name="T14" fmla="+- 0 4802 4710"/>
                    <a:gd name="T15" fmla="*/ 4802 h 95"/>
                    <a:gd name="T16" fmla="+- 0 2700 2608"/>
                    <a:gd name="T17" fmla="*/ T16 w 1805"/>
                    <a:gd name="T18" fmla="+- 0 4789 4710"/>
                    <a:gd name="T19" fmla="*/ 4789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805" h="95">
                      <a:moveTo>
                        <a:pt x="92" y="79"/>
                      </a:moveTo>
                      <a:lnTo>
                        <a:pt x="78" y="79"/>
                      </a:lnTo>
                      <a:lnTo>
                        <a:pt x="78" y="92"/>
                      </a:lnTo>
                      <a:lnTo>
                        <a:pt x="92" y="92"/>
                      </a:lnTo>
                      <a:lnTo>
                        <a:pt x="92" y="79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94" name="Freeform 305">
                  <a:extLst>
                    <a:ext uri="{FF2B5EF4-FFF2-40B4-BE49-F238E27FC236}">
                      <a16:creationId xmlns:a16="http://schemas.microsoft.com/office/drawing/2014/main" id="{CCE974A4-4C5C-4A06-BA0A-95430749B7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2727 2608"/>
                    <a:gd name="T1" fmla="*/ T0 w 1805"/>
                    <a:gd name="T2" fmla="+- 0 4779 4710"/>
                    <a:gd name="T3" fmla="*/ 4779 h 95"/>
                    <a:gd name="T4" fmla="+- 0 2715 2608"/>
                    <a:gd name="T5" fmla="*/ T4 w 1805"/>
                    <a:gd name="T6" fmla="+- 0 4779 4710"/>
                    <a:gd name="T7" fmla="*/ 4779 h 95"/>
                    <a:gd name="T8" fmla="+- 0 2717 2608"/>
                    <a:gd name="T9" fmla="*/ T8 w 1805"/>
                    <a:gd name="T10" fmla="+- 0 4787 4710"/>
                    <a:gd name="T11" fmla="*/ 4787 h 95"/>
                    <a:gd name="T12" fmla="+- 0 2718 2608"/>
                    <a:gd name="T13" fmla="*/ T12 w 1805"/>
                    <a:gd name="T14" fmla="+- 0 4791 4710"/>
                    <a:gd name="T15" fmla="*/ 4791 h 95"/>
                    <a:gd name="T16" fmla="+- 0 2721 2608"/>
                    <a:gd name="T17" fmla="*/ T16 w 1805"/>
                    <a:gd name="T18" fmla="+- 0 4794 4710"/>
                    <a:gd name="T19" fmla="*/ 4794 h 95"/>
                    <a:gd name="T20" fmla="+- 0 2726 2608"/>
                    <a:gd name="T21" fmla="*/ T20 w 1805"/>
                    <a:gd name="T22" fmla="+- 0 4801 4710"/>
                    <a:gd name="T23" fmla="*/ 4801 h 95"/>
                    <a:gd name="T24" fmla="+- 0 2736 2608"/>
                    <a:gd name="T25" fmla="*/ T24 w 1805"/>
                    <a:gd name="T26" fmla="+- 0 4805 4710"/>
                    <a:gd name="T27" fmla="*/ 4805 h 95"/>
                    <a:gd name="T28" fmla="+- 0 2746 2608"/>
                    <a:gd name="T29" fmla="*/ T28 w 1805"/>
                    <a:gd name="T30" fmla="+- 0 4805 4710"/>
                    <a:gd name="T31" fmla="*/ 4805 h 95"/>
                    <a:gd name="T32" fmla="+- 0 2767 2608"/>
                    <a:gd name="T33" fmla="*/ T32 w 1805"/>
                    <a:gd name="T34" fmla="+- 0 4798 4710"/>
                    <a:gd name="T35" fmla="*/ 4798 h 95"/>
                    <a:gd name="T36" fmla="+- 0 2768 2608"/>
                    <a:gd name="T37" fmla="*/ T36 w 1805"/>
                    <a:gd name="T38" fmla="+- 0 4795 4710"/>
                    <a:gd name="T39" fmla="*/ 4795 h 95"/>
                    <a:gd name="T40" fmla="+- 0 2736 2608"/>
                    <a:gd name="T41" fmla="*/ T40 w 1805"/>
                    <a:gd name="T42" fmla="+- 0 4795 4710"/>
                    <a:gd name="T43" fmla="*/ 4795 h 95"/>
                    <a:gd name="T44" fmla="+- 0 2730 2608"/>
                    <a:gd name="T45" fmla="*/ T44 w 1805"/>
                    <a:gd name="T46" fmla="+- 0 4790 4710"/>
                    <a:gd name="T47" fmla="*/ 4790 h 95"/>
                    <a:gd name="T48" fmla="+- 0 2727 2608"/>
                    <a:gd name="T49" fmla="*/ T48 w 1805"/>
                    <a:gd name="T50" fmla="+- 0 4779 4710"/>
                    <a:gd name="T51" fmla="*/ 4779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</a:cxnLst>
                  <a:rect l="0" t="0" r="r" b="b"/>
                  <a:pathLst>
                    <a:path w="1805" h="95">
                      <a:moveTo>
                        <a:pt x="119" y="69"/>
                      </a:moveTo>
                      <a:lnTo>
                        <a:pt x="107" y="69"/>
                      </a:lnTo>
                      <a:lnTo>
                        <a:pt x="109" y="77"/>
                      </a:lnTo>
                      <a:lnTo>
                        <a:pt x="110" y="81"/>
                      </a:lnTo>
                      <a:lnTo>
                        <a:pt x="113" y="84"/>
                      </a:lnTo>
                      <a:lnTo>
                        <a:pt x="118" y="91"/>
                      </a:lnTo>
                      <a:lnTo>
                        <a:pt x="128" y="95"/>
                      </a:lnTo>
                      <a:lnTo>
                        <a:pt x="138" y="95"/>
                      </a:lnTo>
                      <a:lnTo>
                        <a:pt x="159" y="88"/>
                      </a:lnTo>
                      <a:lnTo>
                        <a:pt x="160" y="85"/>
                      </a:lnTo>
                      <a:lnTo>
                        <a:pt x="128" y="85"/>
                      </a:lnTo>
                      <a:lnTo>
                        <a:pt x="122" y="80"/>
                      </a:lnTo>
                      <a:lnTo>
                        <a:pt x="119" y="69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95" name="Freeform 304">
                  <a:extLst>
                    <a:ext uri="{FF2B5EF4-FFF2-40B4-BE49-F238E27FC236}">
                      <a16:creationId xmlns:a16="http://schemas.microsoft.com/office/drawing/2014/main" id="{F9771ECA-DF7E-4BE2-9772-D2874F6C86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2768 2608"/>
                    <a:gd name="T1" fmla="*/ T0 w 1805"/>
                    <a:gd name="T2" fmla="+- 0 4752 4710"/>
                    <a:gd name="T3" fmla="*/ 4752 h 95"/>
                    <a:gd name="T4" fmla="+- 0 2758 2608"/>
                    <a:gd name="T5" fmla="*/ T4 w 1805"/>
                    <a:gd name="T6" fmla="+- 0 4752 4710"/>
                    <a:gd name="T7" fmla="*/ 4752 h 95"/>
                    <a:gd name="T8" fmla="+- 0 2766 2608"/>
                    <a:gd name="T9" fmla="*/ T8 w 1805"/>
                    <a:gd name="T10" fmla="+- 0 4760 4710"/>
                    <a:gd name="T11" fmla="*/ 4760 h 95"/>
                    <a:gd name="T12" fmla="+- 0 2766 2608"/>
                    <a:gd name="T13" fmla="*/ T12 w 1805"/>
                    <a:gd name="T14" fmla="+- 0 4787 4710"/>
                    <a:gd name="T15" fmla="*/ 4787 h 95"/>
                    <a:gd name="T16" fmla="+- 0 2758 2608"/>
                    <a:gd name="T17" fmla="*/ T16 w 1805"/>
                    <a:gd name="T18" fmla="+- 0 4795 4710"/>
                    <a:gd name="T19" fmla="*/ 4795 h 95"/>
                    <a:gd name="T20" fmla="+- 0 2768 2608"/>
                    <a:gd name="T21" fmla="*/ T20 w 1805"/>
                    <a:gd name="T22" fmla="+- 0 4795 4710"/>
                    <a:gd name="T23" fmla="*/ 4795 h 95"/>
                    <a:gd name="T24" fmla="+- 0 2777 2608"/>
                    <a:gd name="T25" fmla="*/ T24 w 1805"/>
                    <a:gd name="T26" fmla="+- 0 4779 4710"/>
                    <a:gd name="T27" fmla="*/ 4779 h 95"/>
                    <a:gd name="T28" fmla="+- 0 2772 2608"/>
                    <a:gd name="T29" fmla="*/ T28 w 1805"/>
                    <a:gd name="T30" fmla="+- 0 4754 4710"/>
                    <a:gd name="T31" fmla="*/ 4754 h 95"/>
                    <a:gd name="T32" fmla="+- 0 2768 2608"/>
                    <a:gd name="T33" fmla="*/ T32 w 1805"/>
                    <a:gd name="T34" fmla="+- 0 4752 4710"/>
                    <a:gd name="T35" fmla="*/ 4752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805" h="95">
                      <a:moveTo>
                        <a:pt x="160" y="42"/>
                      </a:moveTo>
                      <a:lnTo>
                        <a:pt x="150" y="42"/>
                      </a:lnTo>
                      <a:lnTo>
                        <a:pt x="158" y="50"/>
                      </a:lnTo>
                      <a:lnTo>
                        <a:pt x="158" y="77"/>
                      </a:lnTo>
                      <a:lnTo>
                        <a:pt x="150" y="85"/>
                      </a:lnTo>
                      <a:lnTo>
                        <a:pt x="160" y="85"/>
                      </a:lnTo>
                      <a:lnTo>
                        <a:pt x="169" y="69"/>
                      </a:lnTo>
                      <a:lnTo>
                        <a:pt x="164" y="44"/>
                      </a:lnTo>
                      <a:lnTo>
                        <a:pt x="160" y="42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96" name="Freeform 303">
                  <a:extLst>
                    <a:ext uri="{FF2B5EF4-FFF2-40B4-BE49-F238E27FC236}">
                      <a16:creationId xmlns:a16="http://schemas.microsoft.com/office/drawing/2014/main" id="{0429760B-7396-475A-A6A9-465B5AF7FB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2773 2608"/>
                    <a:gd name="T1" fmla="*/ T0 w 1805"/>
                    <a:gd name="T2" fmla="+- 0 4710 4710"/>
                    <a:gd name="T3" fmla="*/ 4710 h 95"/>
                    <a:gd name="T4" fmla="+- 0 2725 2608"/>
                    <a:gd name="T5" fmla="*/ T4 w 1805"/>
                    <a:gd name="T6" fmla="+- 0 4710 4710"/>
                    <a:gd name="T7" fmla="*/ 4710 h 95"/>
                    <a:gd name="T8" fmla="+- 0 2718 2608"/>
                    <a:gd name="T9" fmla="*/ T8 w 1805"/>
                    <a:gd name="T10" fmla="+- 0 4760 4710"/>
                    <a:gd name="T11" fmla="*/ 4760 h 95"/>
                    <a:gd name="T12" fmla="+- 0 2729 2608"/>
                    <a:gd name="T13" fmla="*/ T12 w 1805"/>
                    <a:gd name="T14" fmla="+- 0 4760 4710"/>
                    <a:gd name="T15" fmla="*/ 4760 h 95"/>
                    <a:gd name="T16" fmla="+- 0 2734 2608"/>
                    <a:gd name="T17" fmla="*/ T16 w 1805"/>
                    <a:gd name="T18" fmla="+- 0 4754 4710"/>
                    <a:gd name="T19" fmla="*/ 4754 h 95"/>
                    <a:gd name="T20" fmla="+- 0 2739 2608"/>
                    <a:gd name="T21" fmla="*/ T20 w 1805"/>
                    <a:gd name="T22" fmla="+- 0 4752 4710"/>
                    <a:gd name="T23" fmla="*/ 4752 h 95"/>
                    <a:gd name="T24" fmla="+- 0 2768 2608"/>
                    <a:gd name="T25" fmla="*/ T24 w 1805"/>
                    <a:gd name="T26" fmla="+- 0 4752 4710"/>
                    <a:gd name="T27" fmla="*/ 4752 h 95"/>
                    <a:gd name="T28" fmla="+- 0 2762 2608"/>
                    <a:gd name="T29" fmla="*/ T28 w 1805"/>
                    <a:gd name="T30" fmla="+- 0 4747 4710"/>
                    <a:gd name="T31" fmla="*/ 4747 h 95"/>
                    <a:gd name="T32" fmla="+- 0 2731 2608"/>
                    <a:gd name="T33" fmla="*/ T32 w 1805"/>
                    <a:gd name="T34" fmla="+- 0 4747 4710"/>
                    <a:gd name="T35" fmla="*/ 4747 h 95"/>
                    <a:gd name="T36" fmla="+- 0 2734 2608"/>
                    <a:gd name="T37" fmla="*/ T36 w 1805"/>
                    <a:gd name="T38" fmla="+- 0 4721 4710"/>
                    <a:gd name="T39" fmla="*/ 4721 h 95"/>
                    <a:gd name="T40" fmla="+- 0 2773 2608"/>
                    <a:gd name="T41" fmla="*/ T40 w 1805"/>
                    <a:gd name="T42" fmla="+- 0 4721 4710"/>
                    <a:gd name="T43" fmla="*/ 4721 h 95"/>
                    <a:gd name="T44" fmla="+- 0 2773 2608"/>
                    <a:gd name="T45" fmla="*/ T44 w 1805"/>
                    <a:gd name="T46" fmla="+- 0 4710 4710"/>
                    <a:gd name="T47" fmla="*/ 4710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1805" h="95">
                      <a:moveTo>
                        <a:pt x="165" y="0"/>
                      </a:moveTo>
                      <a:lnTo>
                        <a:pt x="117" y="0"/>
                      </a:lnTo>
                      <a:lnTo>
                        <a:pt x="110" y="50"/>
                      </a:lnTo>
                      <a:lnTo>
                        <a:pt x="121" y="50"/>
                      </a:lnTo>
                      <a:lnTo>
                        <a:pt x="126" y="44"/>
                      </a:lnTo>
                      <a:lnTo>
                        <a:pt x="131" y="42"/>
                      </a:lnTo>
                      <a:lnTo>
                        <a:pt x="160" y="42"/>
                      </a:lnTo>
                      <a:lnTo>
                        <a:pt x="154" y="37"/>
                      </a:lnTo>
                      <a:lnTo>
                        <a:pt x="123" y="37"/>
                      </a:lnTo>
                      <a:lnTo>
                        <a:pt x="126" y="11"/>
                      </a:lnTo>
                      <a:lnTo>
                        <a:pt x="165" y="11"/>
                      </a:lnTo>
                      <a:lnTo>
                        <a:pt x="165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97" name="Freeform 302">
                  <a:extLst>
                    <a:ext uri="{FF2B5EF4-FFF2-40B4-BE49-F238E27FC236}">
                      <a16:creationId xmlns:a16="http://schemas.microsoft.com/office/drawing/2014/main" id="{E0ACD3ED-B7F2-4975-9DA8-E7FA951841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2741 2608"/>
                    <a:gd name="T1" fmla="*/ T0 w 1805"/>
                    <a:gd name="T2" fmla="+- 0 4741 4710"/>
                    <a:gd name="T3" fmla="*/ 4741 h 95"/>
                    <a:gd name="T4" fmla="+- 0 2736 2608"/>
                    <a:gd name="T5" fmla="*/ T4 w 1805"/>
                    <a:gd name="T6" fmla="+- 0 4743 4710"/>
                    <a:gd name="T7" fmla="*/ 4743 h 95"/>
                    <a:gd name="T8" fmla="+- 0 2731 2608"/>
                    <a:gd name="T9" fmla="*/ T8 w 1805"/>
                    <a:gd name="T10" fmla="+- 0 4747 4710"/>
                    <a:gd name="T11" fmla="*/ 4747 h 95"/>
                    <a:gd name="T12" fmla="+- 0 2762 2608"/>
                    <a:gd name="T13" fmla="*/ T12 w 1805"/>
                    <a:gd name="T14" fmla="+- 0 4747 4710"/>
                    <a:gd name="T15" fmla="*/ 4747 h 95"/>
                    <a:gd name="T16" fmla="+- 0 2757 2608"/>
                    <a:gd name="T17" fmla="*/ T16 w 1805"/>
                    <a:gd name="T18" fmla="+- 0 4743 4710"/>
                    <a:gd name="T19" fmla="*/ 4743 h 95"/>
                    <a:gd name="T20" fmla="+- 0 2741 2608"/>
                    <a:gd name="T21" fmla="*/ T20 w 1805"/>
                    <a:gd name="T22" fmla="+- 0 4741 4710"/>
                    <a:gd name="T23" fmla="*/ 4741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</a:cxnLst>
                  <a:rect l="0" t="0" r="r" b="b"/>
                  <a:pathLst>
                    <a:path w="1805" h="95">
                      <a:moveTo>
                        <a:pt x="133" y="31"/>
                      </a:moveTo>
                      <a:lnTo>
                        <a:pt x="128" y="33"/>
                      </a:lnTo>
                      <a:lnTo>
                        <a:pt x="123" y="37"/>
                      </a:lnTo>
                      <a:lnTo>
                        <a:pt x="154" y="37"/>
                      </a:lnTo>
                      <a:lnTo>
                        <a:pt x="149" y="33"/>
                      </a:lnTo>
                      <a:lnTo>
                        <a:pt x="133" y="31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98" name="Freeform 301">
                  <a:extLst>
                    <a:ext uri="{FF2B5EF4-FFF2-40B4-BE49-F238E27FC236}">
                      <a16:creationId xmlns:a16="http://schemas.microsoft.com/office/drawing/2014/main" id="{51BC3574-D75F-4401-8BF0-CA11A7C29C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3242 2608"/>
                    <a:gd name="T1" fmla="*/ T0 w 1805"/>
                    <a:gd name="T2" fmla="+- 0 4775 4710"/>
                    <a:gd name="T3" fmla="*/ 4775 h 95"/>
                    <a:gd name="T4" fmla="+- 0 3231 2608"/>
                    <a:gd name="T5" fmla="*/ T4 w 1805"/>
                    <a:gd name="T6" fmla="+- 0 4775 4710"/>
                    <a:gd name="T7" fmla="*/ 4775 h 95"/>
                    <a:gd name="T8" fmla="+- 0 3231 2608"/>
                    <a:gd name="T9" fmla="*/ T8 w 1805"/>
                    <a:gd name="T10" fmla="+- 0 4783 4710"/>
                    <a:gd name="T11" fmla="*/ 4783 h 95"/>
                    <a:gd name="T12" fmla="+- 0 3233 2608"/>
                    <a:gd name="T13" fmla="*/ T12 w 1805"/>
                    <a:gd name="T14" fmla="+- 0 4788 4710"/>
                    <a:gd name="T15" fmla="*/ 4788 h 95"/>
                    <a:gd name="T16" fmla="+- 0 3239 2608"/>
                    <a:gd name="T17" fmla="*/ T16 w 1805"/>
                    <a:gd name="T18" fmla="+- 0 4801 4710"/>
                    <a:gd name="T19" fmla="*/ 4801 h 95"/>
                    <a:gd name="T20" fmla="+- 0 3249 2608"/>
                    <a:gd name="T21" fmla="*/ T20 w 1805"/>
                    <a:gd name="T22" fmla="+- 0 4805 4710"/>
                    <a:gd name="T23" fmla="*/ 4805 h 95"/>
                    <a:gd name="T24" fmla="+- 0 3261 2608"/>
                    <a:gd name="T25" fmla="*/ T24 w 1805"/>
                    <a:gd name="T26" fmla="+- 0 4805 4710"/>
                    <a:gd name="T27" fmla="*/ 4805 h 95"/>
                    <a:gd name="T28" fmla="+- 0 3283 2608"/>
                    <a:gd name="T29" fmla="*/ T28 w 1805"/>
                    <a:gd name="T30" fmla="+- 0 4798 4710"/>
                    <a:gd name="T31" fmla="*/ 4798 h 95"/>
                    <a:gd name="T32" fmla="+- 0 3284 2608"/>
                    <a:gd name="T33" fmla="*/ T32 w 1805"/>
                    <a:gd name="T34" fmla="+- 0 4795 4710"/>
                    <a:gd name="T35" fmla="*/ 4795 h 95"/>
                    <a:gd name="T36" fmla="+- 0 3249 2608"/>
                    <a:gd name="T37" fmla="*/ T36 w 1805"/>
                    <a:gd name="T38" fmla="+- 0 4795 4710"/>
                    <a:gd name="T39" fmla="*/ 4795 h 95"/>
                    <a:gd name="T40" fmla="+- 0 3243 2608"/>
                    <a:gd name="T41" fmla="*/ T40 w 1805"/>
                    <a:gd name="T42" fmla="+- 0 4789 4710"/>
                    <a:gd name="T43" fmla="*/ 4789 h 95"/>
                    <a:gd name="T44" fmla="+- 0 3242 2608"/>
                    <a:gd name="T45" fmla="*/ T44 w 1805"/>
                    <a:gd name="T46" fmla="+- 0 4775 4710"/>
                    <a:gd name="T47" fmla="*/ 4775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1805" h="95">
                      <a:moveTo>
                        <a:pt x="634" y="65"/>
                      </a:moveTo>
                      <a:lnTo>
                        <a:pt x="623" y="65"/>
                      </a:lnTo>
                      <a:lnTo>
                        <a:pt x="623" y="73"/>
                      </a:lnTo>
                      <a:lnTo>
                        <a:pt x="625" y="78"/>
                      </a:lnTo>
                      <a:lnTo>
                        <a:pt x="631" y="91"/>
                      </a:lnTo>
                      <a:lnTo>
                        <a:pt x="641" y="95"/>
                      </a:lnTo>
                      <a:lnTo>
                        <a:pt x="653" y="95"/>
                      </a:lnTo>
                      <a:lnTo>
                        <a:pt x="675" y="88"/>
                      </a:lnTo>
                      <a:lnTo>
                        <a:pt x="676" y="85"/>
                      </a:lnTo>
                      <a:lnTo>
                        <a:pt x="641" y="85"/>
                      </a:lnTo>
                      <a:lnTo>
                        <a:pt x="635" y="79"/>
                      </a:lnTo>
                      <a:lnTo>
                        <a:pt x="634" y="65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99" name="Freeform 300">
                  <a:extLst>
                    <a:ext uri="{FF2B5EF4-FFF2-40B4-BE49-F238E27FC236}">
                      <a16:creationId xmlns:a16="http://schemas.microsoft.com/office/drawing/2014/main" id="{C32CD016-1A91-4496-BC8E-FE686DCA94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3289 2608"/>
                    <a:gd name="T1" fmla="*/ T0 w 1805"/>
                    <a:gd name="T2" fmla="+- 0 4760 4710"/>
                    <a:gd name="T3" fmla="*/ 4760 h 95"/>
                    <a:gd name="T4" fmla="+- 0 3274 2608"/>
                    <a:gd name="T5" fmla="*/ T4 w 1805"/>
                    <a:gd name="T6" fmla="+- 0 4760 4710"/>
                    <a:gd name="T7" fmla="*/ 4760 h 95"/>
                    <a:gd name="T8" fmla="+- 0 3281 2608"/>
                    <a:gd name="T9" fmla="*/ T8 w 1805"/>
                    <a:gd name="T10" fmla="+- 0 4765 4710"/>
                    <a:gd name="T11" fmla="*/ 4765 h 95"/>
                    <a:gd name="T12" fmla="+- 0 3281 2608"/>
                    <a:gd name="T13" fmla="*/ T12 w 1805"/>
                    <a:gd name="T14" fmla="+- 0 4788 4710"/>
                    <a:gd name="T15" fmla="*/ 4788 h 95"/>
                    <a:gd name="T16" fmla="+- 0 3274 2608"/>
                    <a:gd name="T17" fmla="*/ T16 w 1805"/>
                    <a:gd name="T18" fmla="+- 0 4795 4710"/>
                    <a:gd name="T19" fmla="*/ 4795 h 95"/>
                    <a:gd name="T20" fmla="+- 0 3284 2608"/>
                    <a:gd name="T21" fmla="*/ T20 w 1805"/>
                    <a:gd name="T22" fmla="+- 0 4795 4710"/>
                    <a:gd name="T23" fmla="*/ 4795 h 95"/>
                    <a:gd name="T24" fmla="+- 0 3292 2608"/>
                    <a:gd name="T25" fmla="*/ T24 w 1805"/>
                    <a:gd name="T26" fmla="+- 0 4779 4710"/>
                    <a:gd name="T27" fmla="*/ 4779 h 95"/>
                    <a:gd name="T28" fmla="+- 0 3292 2608"/>
                    <a:gd name="T29" fmla="*/ T28 w 1805"/>
                    <a:gd name="T30" fmla="+- 0 4765 4710"/>
                    <a:gd name="T31" fmla="*/ 4765 h 95"/>
                    <a:gd name="T32" fmla="+- 0 3289 2608"/>
                    <a:gd name="T33" fmla="*/ T32 w 1805"/>
                    <a:gd name="T34" fmla="+- 0 4760 4710"/>
                    <a:gd name="T35" fmla="*/ 4760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805" h="95">
                      <a:moveTo>
                        <a:pt x="681" y="50"/>
                      </a:moveTo>
                      <a:lnTo>
                        <a:pt x="666" y="50"/>
                      </a:lnTo>
                      <a:lnTo>
                        <a:pt x="673" y="55"/>
                      </a:lnTo>
                      <a:lnTo>
                        <a:pt x="673" y="78"/>
                      </a:lnTo>
                      <a:lnTo>
                        <a:pt x="666" y="85"/>
                      </a:lnTo>
                      <a:lnTo>
                        <a:pt x="676" y="85"/>
                      </a:lnTo>
                      <a:lnTo>
                        <a:pt x="684" y="69"/>
                      </a:lnTo>
                      <a:lnTo>
                        <a:pt x="684" y="55"/>
                      </a:lnTo>
                      <a:lnTo>
                        <a:pt x="681" y="5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00" name="Freeform 299">
                  <a:extLst>
                    <a:ext uri="{FF2B5EF4-FFF2-40B4-BE49-F238E27FC236}">
                      <a16:creationId xmlns:a16="http://schemas.microsoft.com/office/drawing/2014/main" id="{F999F60A-5C64-40B5-A17D-D208437164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3290 2608"/>
                    <a:gd name="T1" fmla="*/ T0 w 1805"/>
                    <a:gd name="T2" fmla="+- 0 4720 4710"/>
                    <a:gd name="T3" fmla="*/ 4720 h 95"/>
                    <a:gd name="T4" fmla="+- 0 3272 2608"/>
                    <a:gd name="T5" fmla="*/ T4 w 1805"/>
                    <a:gd name="T6" fmla="+- 0 4720 4710"/>
                    <a:gd name="T7" fmla="*/ 4720 h 95"/>
                    <a:gd name="T8" fmla="+- 0 3278 2608"/>
                    <a:gd name="T9" fmla="*/ T8 w 1805"/>
                    <a:gd name="T10" fmla="+- 0 4726 4710"/>
                    <a:gd name="T11" fmla="*/ 4726 h 95"/>
                    <a:gd name="T12" fmla="+- 0 3278 2608"/>
                    <a:gd name="T13" fmla="*/ T12 w 1805"/>
                    <a:gd name="T14" fmla="+- 0 4742 4710"/>
                    <a:gd name="T15" fmla="*/ 4742 h 95"/>
                    <a:gd name="T16" fmla="+- 0 3276 2608"/>
                    <a:gd name="T17" fmla="*/ T16 w 1805"/>
                    <a:gd name="T18" fmla="+- 0 4746 4710"/>
                    <a:gd name="T19" fmla="*/ 4746 h 95"/>
                    <a:gd name="T20" fmla="+- 0 3267 2608"/>
                    <a:gd name="T21" fmla="*/ T20 w 1805"/>
                    <a:gd name="T22" fmla="+- 0 4749 4710"/>
                    <a:gd name="T23" fmla="*/ 4749 h 95"/>
                    <a:gd name="T24" fmla="+- 0 3263 2608"/>
                    <a:gd name="T25" fmla="*/ T24 w 1805"/>
                    <a:gd name="T26" fmla="+- 0 4750 4710"/>
                    <a:gd name="T27" fmla="*/ 4750 h 95"/>
                    <a:gd name="T28" fmla="+- 0 3255 2608"/>
                    <a:gd name="T29" fmla="*/ T28 w 1805"/>
                    <a:gd name="T30" fmla="+- 0 4750 4710"/>
                    <a:gd name="T31" fmla="*/ 4750 h 95"/>
                    <a:gd name="T32" fmla="+- 0 3255 2608"/>
                    <a:gd name="T33" fmla="*/ T32 w 1805"/>
                    <a:gd name="T34" fmla="+- 0 4760 4710"/>
                    <a:gd name="T35" fmla="*/ 4760 h 95"/>
                    <a:gd name="T36" fmla="+- 0 3289 2608"/>
                    <a:gd name="T37" fmla="*/ T36 w 1805"/>
                    <a:gd name="T38" fmla="+- 0 4760 4710"/>
                    <a:gd name="T39" fmla="*/ 4760 h 95"/>
                    <a:gd name="T40" fmla="+- 0 3288 2608"/>
                    <a:gd name="T41" fmla="*/ T40 w 1805"/>
                    <a:gd name="T42" fmla="+- 0 4758 4710"/>
                    <a:gd name="T43" fmla="*/ 4758 h 95"/>
                    <a:gd name="T44" fmla="+- 0 3277 2608"/>
                    <a:gd name="T45" fmla="*/ T44 w 1805"/>
                    <a:gd name="T46" fmla="+- 0 4754 4710"/>
                    <a:gd name="T47" fmla="*/ 4754 h 95"/>
                    <a:gd name="T48" fmla="+- 0 3285 2608"/>
                    <a:gd name="T49" fmla="*/ T48 w 1805"/>
                    <a:gd name="T50" fmla="+- 0 4751 4710"/>
                    <a:gd name="T51" fmla="*/ 4751 h 95"/>
                    <a:gd name="T52" fmla="+- 0 3290 2608"/>
                    <a:gd name="T53" fmla="*/ T52 w 1805"/>
                    <a:gd name="T54" fmla="+- 0 4745 4710"/>
                    <a:gd name="T55" fmla="*/ 4745 h 95"/>
                    <a:gd name="T56" fmla="+- 0 3290 2608"/>
                    <a:gd name="T57" fmla="*/ T56 w 1805"/>
                    <a:gd name="T58" fmla="+- 0 4720 4710"/>
                    <a:gd name="T59" fmla="*/ 4720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1805" h="95">
                      <a:moveTo>
                        <a:pt x="682" y="10"/>
                      </a:moveTo>
                      <a:lnTo>
                        <a:pt x="664" y="10"/>
                      </a:lnTo>
                      <a:lnTo>
                        <a:pt x="670" y="16"/>
                      </a:lnTo>
                      <a:lnTo>
                        <a:pt x="670" y="32"/>
                      </a:lnTo>
                      <a:lnTo>
                        <a:pt x="668" y="36"/>
                      </a:lnTo>
                      <a:lnTo>
                        <a:pt x="659" y="39"/>
                      </a:lnTo>
                      <a:lnTo>
                        <a:pt x="655" y="40"/>
                      </a:lnTo>
                      <a:lnTo>
                        <a:pt x="647" y="40"/>
                      </a:lnTo>
                      <a:lnTo>
                        <a:pt x="647" y="50"/>
                      </a:lnTo>
                      <a:lnTo>
                        <a:pt x="681" y="50"/>
                      </a:lnTo>
                      <a:lnTo>
                        <a:pt x="680" y="48"/>
                      </a:lnTo>
                      <a:lnTo>
                        <a:pt x="669" y="44"/>
                      </a:lnTo>
                      <a:lnTo>
                        <a:pt x="677" y="41"/>
                      </a:lnTo>
                      <a:lnTo>
                        <a:pt x="682" y="35"/>
                      </a:lnTo>
                      <a:lnTo>
                        <a:pt x="682" y="1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01" name="Freeform 298">
                  <a:extLst>
                    <a:ext uri="{FF2B5EF4-FFF2-40B4-BE49-F238E27FC236}">
                      <a16:creationId xmlns:a16="http://schemas.microsoft.com/office/drawing/2014/main" id="{9972B818-FB44-41AE-9F1E-7803FC0865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3279 2608"/>
                    <a:gd name="T1" fmla="*/ T0 w 1805"/>
                    <a:gd name="T2" fmla="+- 0 4710 4710"/>
                    <a:gd name="T3" fmla="*/ 4710 h 95"/>
                    <a:gd name="T4" fmla="+- 0 3262 2608"/>
                    <a:gd name="T5" fmla="*/ T4 w 1805"/>
                    <a:gd name="T6" fmla="+- 0 4710 4710"/>
                    <a:gd name="T7" fmla="*/ 4710 h 95"/>
                    <a:gd name="T8" fmla="+- 0 3241 2608"/>
                    <a:gd name="T9" fmla="*/ T8 w 1805"/>
                    <a:gd name="T10" fmla="+- 0 4717 4710"/>
                    <a:gd name="T11" fmla="*/ 4717 h 95"/>
                    <a:gd name="T12" fmla="+- 0 3233 2608"/>
                    <a:gd name="T13" fmla="*/ T12 w 1805"/>
                    <a:gd name="T14" fmla="+- 0 4738 4710"/>
                    <a:gd name="T15" fmla="*/ 4738 h 95"/>
                    <a:gd name="T16" fmla="+- 0 3244 2608"/>
                    <a:gd name="T17" fmla="*/ T16 w 1805"/>
                    <a:gd name="T18" fmla="+- 0 4740 4710"/>
                    <a:gd name="T19" fmla="*/ 4740 h 95"/>
                    <a:gd name="T20" fmla="+- 0 3244 2608"/>
                    <a:gd name="T21" fmla="*/ T20 w 1805"/>
                    <a:gd name="T22" fmla="+- 0 4734 4710"/>
                    <a:gd name="T23" fmla="*/ 4734 h 95"/>
                    <a:gd name="T24" fmla="+- 0 3245 2608"/>
                    <a:gd name="T25" fmla="*/ T24 w 1805"/>
                    <a:gd name="T26" fmla="+- 0 4731 4710"/>
                    <a:gd name="T27" fmla="*/ 4731 h 95"/>
                    <a:gd name="T28" fmla="+- 0 3246 2608"/>
                    <a:gd name="T29" fmla="*/ T28 w 1805"/>
                    <a:gd name="T30" fmla="+- 0 4728 4710"/>
                    <a:gd name="T31" fmla="*/ 4728 h 95"/>
                    <a:gd name="T32" fmla="+- 0 3249 2608"/>
                    <a:gd name="T33" fmla="*/ T32 w 1805"/>
                    <a:gd name="T34" fmla="+- 0 4723 4710"/>
                    <a:gd name="T35" fmla="*/ 4723 h 95"/>
                    <a:gd name="T36" fmla="+- 0 3255 2608"/>
                    <a:gd name="T37" fmla="*/ T36 w 1805"/>
                    <a:gd name="T38" fmla="+- 0 4720 4710"/>
                    <a:gd name="T39" fmla="*/ 4720 h 95"/>
                    <a:gd name="T40" fmla="+- 0 3290 2608"/>
                    <a:gd name="T41" fmla="*/ T40 w 1805"/>
                    <a:gd name="T42" fmla="+- 0 4720 4710"/>
                    <a:gd name="T43" fmla="*/ 4720 h 95"/>
                    <a:gd name="T44" fmla="+- 0 3290 2608"/>
                    <a:gd name="T45" fmla="*/ T44 w 1805"/>
                    <a:gd name="T46" fmla="+- 0 4719 4710"/>
                    <a:gd name="T47" fmla="*/ 4719 h 95"/>
                    <a:gd name="T48" fmla="+- 0 3279 2608"/>
                    <a:gd name="T49" fmla="*/ T48 w 1805"/>
                    <a:gd name="T50" fmla="+- 0 4710 4710"/>
                    <a:gd name="T51" fmla="*/ 4710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</a:cxnLst>
                  <a:rect l="0" t="0" r="r" b="b"/>
                  <a:pathLst>
                    <a:path w="1805" h="95">
                      <a:moveTo>
                        <a:pt x="671" y="0"/>
                      </a:moveTo>
                      <a:lnTo>
                        <a:pt x="654" y="0"/>
                      </a:lnTo>
                      <a:lnTo>
                        <a:pt x="633" y="7"/>
                      </a:lnTo>
                      <a:lnTo>
                        <a:pt x="625" y="28"/>
                      </a:lnTo>
                      <a:lnTo>
                        <a:pt x="636" y="30"/>
                      </a:lnTo>
                      <a:lnTo>
                        <a:pt x="636" y="24"/>
                      </a:lnTo>
                      <a:lnTo>
                        <a:pt x="637" y="21"/>
                      </a:lnTo>
                      <a:lnTo>
                        <a:pt x="638" y="18"/>
                      </a:lnTo>
                      <a:lnTo>
                        <a:pt x="641" y="13"/>
                      </a:lnTo>
                      <a:lnTo>
                        <a:pt x="647" y="10"/>
                      </a:lnTo>
                      <a:lnTo>
                        <a:pt x="682" y="10"/>
                      </a:lnTo>
                      <a:lnTo>
                        <a:pt x="682" y="9"/>
                      </a:lnTo>
                      <a:lnTo>
                        <a:pt x="671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02" name="Freeform 297">
                  <a:extLst>
                    <a:ext uri="{FF2B5EF4-FFF2-40B4-BE49-F238E27FC236}">
                      <a16:creationId xmlns:a16="http://schemas.microsoft.com/office/drawing/2014/main" id="{A6D0075C-9EC0-4606-ADE6-C2F81E2A7B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3736 2608"/>
                    <a:gd name="T1" fmla="*/ T0 w 1805"/>
                    <a:gd name="T2" fmla="+- 0 4775 4710"/>
                    <a:gd name="T3" fmla="*/ 4775 h 95"/>
                    <a:gd name="T4" fmla="+- 0 3725 2608"/>
                    <a:gd name="T5" fmla="*/ T4 w 1805"/>
                    <a:gd name="T6" fmla="+- 0 4775 4710"/>
                    <a:gd name="T7" fmla="*/ 4775 h 95"/>
                    <a:gd name="T8" fmla="+- 0 3726 2608"/>
                    <a:gd name="T9" fmla="*/ T8 w 1805"/>
                    <a:gd name="T10" fmla="+- 0 4783 4710"/>
                    <a:gd name="T11" fmla="*/ 4783 h 95"/>
                    <a:gd name="T12" fmla="+- 0 3727 2608"/>
                    <a:gd name="T13" fmla="*/ T12 w 1805"/>
                    <a:gd name="T14" fmla="+- 0 4788 4710"/>
                    <a:gd name="T15" fmla="*/ 4788 h 95"/>
                    <a:gd name="T16" fmla="+- 0 3734 2608"/>
                    <a:gd name="T17" fmla="*/ T16 w 1805"/>
                    <a:gd name="T18" fmla="+- 0 4801 4710"/>
                    <a:gd name="T19" fmla="*/ 4801 h 95"/>
                    <a:gd name="T20" fmla="+- 0 3743 2608"/>
                    <a:gd name="T21" fmla="*/ T20 w 1805"/>
                    <a:gd name="T22" fmla="+- 0 4805 4710"/>
                    <a:gd name="T23" fmla="*/ 4805 h 95"/>
                    <a:gd name="T24" fmla="+- 0 3755 2608"/>
                    <a:gd name="T25" fmla="*/ T24 w 1805"/>
                    <a:gd name="T26" fmla="+- 0 4805 4710"/>
                    <a:gd name="T27" fmla="*/ 4805 h 95"/>
                    <a:gd name="T28" fmla="+- 0 3777 2608"/>
                    <a:gd name="T29" fmla="*/ T28 w 1805"/>
                    <a:gd name="T30" fmla="+- 0 4798 4710"/>
                    <a:gd name="T31" fmla="*/ 4798 h 95"/>
                    <a:gd name="T32" fmla="+- 0 3779 2608"/>
                    <a:gd name="T33" fmla="*/ T32 w 1805"/>
                    <a:gd name="T34" fmla="+- 0 4795 4710"/>
                    <a:gd name="T35" fmla="*/ 4795 h 95"/>
                    <a:gd name="T36" fmla="+- 0 3743 2608"/>
                    <a:gd name="T37" fmla="*/ T36 w 1805"/>
                    <a:gd name="T38" fmla="+- 0 4795 4710"/>
                    <a:gd name="T39" fmla="*/ 4795 h 95"/>
                    <a:gd name="T40" fmla="+- 0 3737 2608"/>
                    <a:gd name="T41" fmla="*/ T40 w 1805"/>
                    <a:gd name="T42" fmla="+- 0 4789 4710"/>
                    <a:gd name="T43" fmla="*/ 4789 h 95"/>
                    <a:gd name="T44" fmla="+- 0 3736 2608"/>
                    <a:gd name="T45" fmla="*/ T44 w 1805"/>
                    <a:gd name="T46" fmla="+- 0 4775 4710"/>
                    <a:gd name="T47" fmla="*/ 4775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1805" h="95">
                      <a:moveTo>
                        <a:pt x="1128" y="65"/>
                      </a:moveTo>
                      <a:lnTo>
                        <a:pt x="1117" y="65"/>
                      </a:lnTo>
                      <a:lnTo>
                        <a:pt x="1118" y="73"/>
                      </a:lnTo>
                      <a:lnTo>
                        <a:pt x="1119" y="78"/>
                      </a:lnTo>
                      <a:lnTo>
                        <a:pt x="1126" y="91"/>
                      </a:lnTo>
                      <a:lnTo>
                        <a:pt x="1135" y="95"/>
                      </a:lnTo>
                      <a:lnTo>
                        <a:pt x="1147" y="95"/>
                      </a:lnTo>
                      <a:lnTo>
                        <a:pt x="1169" y="88"/>
                      </a:lnTo>
                      <a:lnTo>
                        <a:pt x="1171" y="85"/>
                      </a:lnTo>
                      <a:lnTo>
                        <a:pt x="1135" y="85"/>
                      </a:lnTo>
                      <a:lnTo>
                        <a:pt x="1129" y="79"/>
                      </a:lnTo>
                      <a:lnTo>
                        <a:pt x="1128" y="65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03" name="Freeform 296">
                  <a:extLst>
                    <a:ext uri="{FF2B5EF4-FFF2-40B4-BE49-F238E27FC236}">
                      <a16:creationId xmlns:a16="http://schemas.microsoft.com/office/drawing/2014/main" id="{4A8CCF37-67E6-454F-9FD4-4A89C219C8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3783 2608"/>
                    <a:gd name="T1" fmla="*/ T0 w 1805"/>
                    <a:gd name="T2" fmla="+- 0 4760 4710"/>
                    <a:gd name="T3" fmla="*/ 4760 h 95"/>
                    <a:gd name="T4" fmla="+- 0 3768 2608"/>
                    <a:gd name="T5" fmla="*/ T4 w 1805"/>
                    <a:gd name="T6" fmla="+- 0 4760 4710"/>
                    <a:gd name="T7" fmla="*/ 4760 h 95"/>
                    <a:gd name="T8" fmla="+- 0 3775 2608"/>
                    <a:gd name="T9" fmla="*/ T8 w 1805"/>
                    <a:gd name="T10" fmla="+- 0 4765 4710"/>
                    <a:gd name="T11" fmla="*/ 4765 h 95"/>
                    <a:gd name="T12" fmla="+- 0 3775 2608"/>
                    <a:gd name="T13" fmla="*/ T12 w 1805"/>
                    <a:gd name="T14" fmla="+- 0 4788 4710"/>
                    <a:gd name="T15" fmla="*/ 4788 h 95"/>
                    <a:gd name="T16" fmla="+- 0 3768 2608"/>
                    <a:gd name="T17" fmla="*/ T16 w 1805"/>
                    <a:gd name="T18" fmla="+- 0 4795 4710"/>
                    <a:gd name="T19" fmla="*/ 4795 h 95"/>
                    <a:gd name="T20" fmla="+- 0 3779 2608"/>
                    <a:gd name="T21" fmla="*/ T20 w 1805"/>
                    <a:gd name="T22" fmla="+- 0 4795 4710"/>
                    <a:gd name="T23" fmla="*/ 4795 h 95"/>
                    <a:gd name="T24" fmla="+- 0 3787 2608"/>
                    <a:gd name="T25" fmla="*/ T24 w 1805"/>
                    <a:gd name="T26" fmla="+- 0 4779 4710"/>
                    <a:gd name="T27" fmla="*/ 4779 h 95"/>
                    <a:gd name="T28" fmla="+- 0 3787 2608"/>
                    <a:gd name="T29" fmla="*/ T28 w 1805"/>
                    <a:gd name="T30" fmla="+- 0 4765 4710"/>
                    <a:gd name="T31" fmla="*/ 4765 h 95"/>
                    <a:gd name="T32" fmla="+- 0 3783 2608"/>
                    <a:gd name="T33" fmla="*/ T32 w 1805"/>
                    <a:gd name="T34" fmla="+- 0 4760 4710"/>
                    <a:gd name="T35" fmla="*/ 4760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805" h="95">
                      <a:moveTo>
                        <a:pt x="1175" y="50"/>
                      </a:moveTo>
                      <a:lnTo>
                        <a:pt x="1160" y="50"/>
                      </a:lnTo>
                      <a:lnTo>
                        <a:pt x="1167" y="55"/>
                      </a:lnTo>
                      <a:lnTo>
                        <a:pt x="1167" y="78"/>
                      </a:lnTo>
                      <a:lnTo>
                        <a:pt x="1160" y="85"/>
                      </a:lnTo>
                      <a:lnTo>
                        <a:pt x="1171" y="85"/>
                      </a:lnTo>
                      <a:lnTo>
                        <a:pt x="1179" y="69"/>
                      </a:lnTo>
                      <a:lnTo>
                        <a:pt x="1179" y="55"/>
                      </a:lnTo>
                      <a:lnTo>
                        <a:pt x="1175" y="5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04" name="Freeform 295">
                  <a:extLst>
                    <a:ext uri="{FF2B5EF4-FFF2-40B4-BE49-F238E27FC236}">
                      <a16:creationId xmlns:a16="http://schemas.microsoft.com/office/drawing/2014/main" id="{752A3A49-75DF-4DED-B741-FAB4F9791F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3784 2608"/>
                    <a:gd name="T1" fmla="*/ T0 w 1805"/>
                    <a:gd name="T2" fmla="+- 0 4720 4710"/>
                    <a:gd name="T3" fmla="*/ 4720 h 95"/>
                    <a:gd name="T4" fmla="+- 0 3766 2608"/>
                    <a:gd name="T5" fmla="*/ T4 w 1805"/>
                    <a:gd name="T6" fmla="+- 0 4720 4710"/>
                    <a:gd name="T7" fmla="*/ 4720 h 95"/>
                    <a:gd name="T8" fmla="+- 0 3772 2608"/>
                    <a:gd name="T9" fmla="*/ T8 w 1805"/>
                    <a:gd name="T10" fmla="+- 0 4726 4710"/>
                    <a:gd name="T11" fmla="*/ 4726 h 95"/>
                    <a:gd name="T12" fmla="+- 0 3772 2608"/>
                    <a:gd name="T13" fmla="*/ T12 w 1805"/>
                    <a:gd name="T14" fmla="+- 0 4742 4710"/>
                    <a:gd name="T15" fmla="*/ 4742 h 95"/>
                    <a:gd name="T16" fmla="+- 0 3770 2608"/>
                    <a:gd name="T17" fmla="*/ T16 w 1805"/>
                    <a:gd name="T18" fmla="+- 0 4746 4710"/>
                    <a:gd name="T19" fmla="*/ 4746 h 95"/>
                    <a:gd name="T20" fmla="+- 0 3762 2608"/>
                    <a:gd name="T21" fmla="*/ T20 w 1805"/>
                    <a:gd name="T22" fmla="+- 0 4749 4710"/>
                    <a:gd name="T23" fmla="*/ 4749 h 95"/>
                    <a:gd name="T24" fmla="+- 0 3758 2608"/>
                    <a:gd name="T25" fmla="*/ T24 w 1805"/>
                    <a:gd name="T26" fmla="+- 0 4750 4710"/>
                    <a:gd name="T27" fmla="*/ 4750 h 95"/>
                    <a:gd name="T28" fmla="+- 0 3750 2608"/>
                    <a:gd name="T29" fmla="*/ T28 w 1805"/>
                    <a:gd name="T30" fmla="+- 0 4750 4710"/>
                    <a:gd name="T31" fmla="*/ 4750 h 95"/>
                    <a:gd name="T32" fmla="+- 0 3750 2608"/>
                    <a:gd name="T33" fmla="*/ T32 w 1805"/>
                    <a:gd name="T34" fmla="+- 0 4760 4710"/>
                    <a:gd name="T35" fmla="*/ 4760 h 95"/>
                    <a:gd name="T36" fmla="+- 0 3783 2608"/>
                    <a:gd name="T37" fmla="*/ T36 w 1805"/>
                    <a:gd name="T38" fmla="+- 0 4760 4710"/>
                    <a:gd name="T39" fmla="*/ 4760 h 95"/>
                    <a:gd name="T40" fmla="+- 0 3782 2608"/>
                    <a:gd name="T41" fmla="*/ T40 w 1805"/>
                    <a:gd name="T42" fmla="+- 0 4758 4710"/>
                    <a:gd name="T43" fmla="*/ 4758 h 95"/>
                    <a:gd name="T44" fmla="+- 0 3771 2608"/>
                    <a:gd name="T45" fmla="*/ T44 w 1805"/>
                    <a:gd name="T46" fmla="+- 0 4754 4710"/>
                    <a:gd name="T47" fmla="*/ 4754 h 95"/>
                    <a:gd name="T48" fmla="+- 0 3780 2608"/>
                    <a:gd name="T49" fmla="*/ T48 w 1805"/>
                    <a:gd name="T50" fmla="+- 0 4751 4710"/>
                    <a:gd name="T51" fmla="*/ 4751 h 95"/>
                    <a:gd name="T52" fmla="+- 0 3784 2608"/>
                    <a:gd name="T53" fmla="*/ T52 w 1805"/>
                    <a:gd name="T54" fmla="+- 0 4745 4710"/>
                    <a:gd name="T55" fmla="*/ 4745 h 95"/>
                    <a:gd name="T56" fmla="+- 0 3784 2608"/>
                    <a:gd name="T57" fmla="*/ T56 w 1805"/>
                    <a:gd name="T58" fmla="+- 0 4720 4710"/>
                    <a:gd name="T59" fmla="*/ 4720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1805" h="95">
                      <a:moveTo>
                        <a:pt x="1176" y="10"/>
                      </a:moveTo>
                      <a:lnTo>
                        <a:pt x="1158" y="10"/>
                      </a:lnTo>
                      <a:lnTo>
                        <a:pt x="1164" y="16"/>
                      </a:lnTo>
                      <a:lnTo>
                        <a:pt x="1164" y="32"/>
                      </a:lnTo>
                      <a:lnTo>
                        <a:pt x="1162" y="36"/>
                      </a:lnTo>
                      <a:lnTo>
                        <a:pt x="1154" y="39"/>
                      </a:lnTo>
                      <a:lnTo>
                        <a:pt x="1150" y="40"/>
                      </a:lnTo>
                      <a:lnTo>
                        <a:pt x="1142" y="40"/>
                      </a:lnTo>
                      <a:lnTo>
                        <a:pt x="1142" y="50"/>
                      </a:lnTo>
                      <a:lnTo>
                        <a:pt x="1175" y="50"/>
                      </a:lnTo>
                      <a:lnTo>
                        <a:pt x="1174" y="48"/>
                      </a:lnTo>
                      <a:lnTo>
                        <a:pt x="1163" y="44"/>
                      </a:lnTo>
                      <a:lnTo>
                        <a:pt x="1172" y="41"/>
                      </a:lnTo>
                      <a:lnTo>
                        <a:pt x="1176" y="35"/>
                      </a:lnTo>
                      <a:lnTo>
                        <a:pt x="1176" y="1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05" name="Freeform 294">
                  <a:extLst>
                    <a:ext uri="{FF2B5EF4-FFF2-40B4-BE49-F238E27FC236}">
                      <a16:creationId xmlns:a16="http://schemas.microsoft.com/office/drawing/2014/main" id="{EAFD7D25-77E1-4CC7-BB17-E1CD69E455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3773 2608"/>
                    <a:gd name="T1" fmla="*/ T0 w 1805"/>
                    <a:gd name="T2" fmla="+- 0 4710 4710"/>
                    <a:gd name="T3" fmla="*/ 4710 h 95"/>
                    <a:gd name="T4" fmla="+- 0 3756 2608"/>
                    <a:gd name="T5" fmla="*/ T4 w 1805"/>
                    <a:gd name="T6" fmla="+- 0 4710 4710"/>
                    <a:gd name="T7" fmla="*/ 4710 h 95"/>
                    <a:gd name="T8" fmla="+- 0 3735 2608"/>
                    <a:gd name="T9" fmla="*/ T8 w 1805"/>
                    <a:gd name="T10" fmla="+- 0 4717 4710"/>
                    <a:gd name="T11" fmla="*/ 4717 h 95"/>
                    <a:gd name="T12" fmla="+- 0 3727 2608"/>
                    <a:gd name="T13" fmla="*/ T12 w 1805"/>
                    <a:gd name="T14" fmla="+- 0 4738 4710"/>
                    <a:gd name="T15" fmla="*/ 4738 h 95"/>
                    <a:gd name="T16" fmla="+- 0 3738 2608"/>
                    <a:gd name="T17" fmla="*/ T16 w 1805"/>
                    <a:gd name="T18" fmla="+- 0 4740 4710"/>
                    <a:gd name="T19" fmla="*/ 4740 h 95"/>
                    <a:gd name="T20" fmla="+- 0 3739 2608"/>
                    <a:gd name="T21" fmla="*/ T20 w 1805"/>
                    <a:gd name="T22" fmla="+- 0 4734 4710"/>
                    <a:gd name="T23" fmla="*/ 4734 h 95"/>
                    <a:gd name="T24" fmla="+- 0 3739 2608"/>
                    <a:gd name="T25" fmla="*/ T24 w 1805"/>
                    <a:gd name="T26" fmla="+- 0 4731 4710"/>
                    <a:gd name="T27" fmla="*/ 4731 h 95"/>
                    <a:gd name="T28" fmla="+- 0 3743 2608"/>
                    <a:gd name="T29" fmla="*/ T28 w 1805"/>
                    <a:gd name="T30" fmla="+- 0 4723 4710"/>
                    <a:gd name="T31" fmla="*/ 4723 h 95"/>
                    <a:gd name="T32" fmla="+- 0 3749 2608"/>
                    <a:gd name="T33" fmla="*/ T32 w 1805"/>
                    <a:gd name="T34" fmla="+- 0 4720 4710"/>
                    <a:gd name="T35" fmla="*/ 4720 h 95"/>
                    <a:gd name="T36" fmla="+- 0 3784 2608"/>
                    <a:gd name="T37" fmla="*/ T36 w 1805"/>
                    <a:gd name="T38" fmla="+- 0 4720 4710"/>
                    <a:gd name="T39" fmla="*/ 4720 h 95"/>
                    <a:gd name="T40" fmla="+- 0 3784 2608"/>
                    <a:gd name="T41" fmla="*/ T40 w 1805"/>
                    <a:gd name="T42" fmla="+- 0 4719 4710"/>
                    <a:gd name="T43" fmla="*/ 4719 h 95"/>
                    <a:gd name="T44" fmla="+- 0 3773 2608"/>
                    <a:gd name="T45" fmla="*/ T44 w 1805"/>
                    <a:gd name="T46" fmla="+- 0 4710 4710"/>
                    <a:gd name="T47" fmla="*/ 4710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1805" h="95">
                      <a:moveTo>
                        <a:pt x="1165" y="0"/>
                      </a:moveTo>
                      <a:lnTo>
                        <a:pt x="1148" y="0"/>
                      </a:lnTo>
                      <a:lnTo>
                        <a:pt x="1127" y="7"/>
                      </a:lnTo>
                      <a:lnTo>
                        <a:pt x="1119" y="28"/>
                      </a:lnTo>
                      <a:lnTo>
                        <a:pt x="1130" y="30"/>
                      </a:lnTo>
                      <a:lnTo>
                        <a:pt x="1131" y="24"/>
                      </a:lnTo>
                      <a:lnTo>
                        <a:pt x="1131" y="21"/>
                      </a:lnTo>
                      <a:lnTo>
                        <a:pt x="1135" y="13"/>
                      </a:lnTo>
                      <a:lnTo>
                        <a:pt x="1141" y="10"/>
                      </a:lnTo>
                      <a:lnTo>
                        <a:pt x="1176" y="10"/>
                      </a:lnTo>
                      <a:lnTo>
                        <a:pt x="1176" y="9"/>
                      </a:lnTo>
                      <a:lnTo>
                        <a:pt x="1165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06" name="Freeform 293">
                  <a:extLst>
                    <a:ext uri="{FF2B5EF4-FFF2-40B4-BE49-F238E27FC236}">
                      <a16:creationId xmlns:a16="http://schemas.microsoft.com/office/drawing/2014/main" id="{40611D26-91CD-42A0-BEF7-5934405078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3818 2608"/>
                    <a:gd name="T1" fmla="*/ T0 w 1805"/>
                    <a:gd name="T2" fmla="+- 0 4789 4710"/>
                    <a:gd name="T3" fmla="*/ 4789 h 95"/>
                    <a:gd name="T4" fmla="+- 0 3805 2608"/>
                    <a:gd name="T5" fmla="*/ T4 w 1805"/>
                    <a:gd name="T6" fmla="+- 0 4789 4710"/>
                    <a:gd name="T7" fmla="*/ 4789 h 95"/>
                    <a:gd name="T8" fmla="+- 0 3805 2608"/>
                    <a:gd name="T9" fmla="*/ T8 w 1805"/>
                    <a:gd name="T10" fmla="+- 0 4802 4710"/>
                    <a:gd name="T11" fmla="*/ 4802 h 95"/>
                    <a:gd name="T12" fmla="+- 0 3818 2608"/>
                    <a:gd name="T13" fmla="*/ T12 w 1805"/>
                    <a:gd name="T14" fmla="+- 0 4802 4710"/>
                    <a:gd name="T15" fmla="*/ 4802 h 95"/>
                    <a:gd name="T16" fmla="+- 0 3818 2608"/>
                    <a:gd name="T17" fmla="*/ T16 w 1805"/>
                    <a:gd name="T18" fmla="+- 0 4789 4710"/>
                    <a:gd name="T19" fmla="*/ 4789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805" h="95">
                      <a:moveTo>
                        <a:pt x="1210" y="79"/>
                      </a:moveTo>
                      <a:lnTo>
                        <a:pt x="1197" y="79"/>
                      </a:lnTo>
                      <a:lnTo>
                        <a:pt x="1197" y="92"/>
                      </a:lnTo>
                      <a:lnTo>
                        <a:pt x="1210" y="92"/>
                      </a:lnTo>
                      <a:lnTo>
                        <a:pt x="1210" y="79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07" name="Freeform 292">
                  <a:extLst>
                    <a:ext uri="{FF2B5EF4-FFF2-40B4-BE49-F238E27FC236}">
                      <a16:creationId xmlns:a16="http://schemas.microsoft.com/office/drawing/2014/main" id="{9E4392BD-7009-4181-ACB3-79FE11ADA8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3845 2608"/>
                    <a:gd name="T1" fmla="*/ T0 w 1805"/>
                    <a:gd name="T2" fmla="+- 0 4779 4710"/>
                    <a:gd name="T3" fmla="*/ 4779 h 95"/>
                    <a:gd name="T4" fmla="+- 0 3834 2608"/>
                    <a:gd name="T5" fmla="*/ T4 w 1805"/>
                    <a:gd name="T6" fmla="+- 0 4779 4710"/>
                    <a:gd name="T7" fmla="*/ 4779 h 95"/>
                    <a:gd name="T8" fmla="+- 0 3836 2608"/>
                    <a:gd name="T9" fmla="*/ T8 w 1805"/>
                    <a:gd name="T10" fmla="+- 0 4787 4710"/>
                    <a:gd name="T11" fmla="*/ 4787 h 95"/>
                    <a:gd name="T12" fmla="+- 0 3837 2608"/>
                    <a:gd name="T13" fmla="*/ T12 w 1805"/>
                    <a:gd name="T14" fmla="+- 0 4791 4710"/>
                    <a:gd name="T15" fmla="*/ 4791 h 95"/>
                    <a:gd name="T16" fmla="+- 0 3840 2608"/>
                    <a:gd name="T17" fmla="*/ T16 w 1805"/>
                    <a:gd name="T18" fmla="+- 0 4794 4710"/>
                    <a:gd name="T19" fmla="*/ 4794 h 95"/>
                    <a:gd name="T20" fmla="+- 0 3845 2608"/>
                    <a:gd name="T21" fmla="*/ T20 w 1805"/>
                    <a:gd name="T22" fmla="+- 0 4801 4710"/>
                    <a:gd name="T23" fmla="*/ 4801 h 95"/>
                    <a:gd name="T24" fmla="+- 0 3854 2608"/>
                    <a:gd name="T25" fmla="*/ T24 w 1805"/>
                    <a:gd name="T26" fmla="+- 0 4805 4710"/>
                    <a:gd name="T27" fmla="*/ 4805 h 95"/>
                    <a:gd name="T28" fmla="+- 0 3865 2608"/>
                    <a:gd name="T29" fmla="*/ T28 w 1805"/>
                    <a:gd name="T30" fmla="+- 0 4805 4710"/>
                    <a:gd name="T31" fmla="*/ 4805 h 95"/>
                    <a:gd name="T32" fmla="+- 0 3885 2608"/>
                    <a:gd name="T33" fmla="*/ T32 w 1805"/>
                    <a:gd name="T34" fmla="+- 0 4798 4710"/>
                    <a:gd name="T35" fmla="*/ 4798 h 95"/>
                    <a:gd name="T36" fmla="+- 0 3887 2608"/>
                    <a:gd name="T37" fmla="*/ T36 w 1805"/>
                    <a:gd name="T38" fmla="+- 0 4795 4710"/>
                    <a:gd name="T39" fmla="*/ 4795 h 95"/>
                    <a:gd name="T40" fmla="+- 0 3854 2608"/>
                    <a:gd name="T41" fmla="*/ T40 w 1805"/>
                    <a:gd name="T42" fmla="+- 0 4795 4710"/>
                    <a:gd name="T43" fmla="*/ 4795 h 95"/>
                    <a:gd name="T44" fmla="+- 0 3848 2608"/>
                    <a:gd name="T45" fmla="*/ T44 w 1805"/>
                    <a:gd name="T46" fmla="+- 0 4790 4710"/>
                    <a:gd name="T47" fmla="*/ 4790 h 95"/>
                    <a:gd name="T48" fmla="+- 0 3845 2608"/>
                    <a:gd name="T49" fmla="*/ T48 w 1805"/>
                    <a:gd name="T50" fmla="+- 0 4779 4710"/>
                    <a:gd name="T51" fmla="*/ 4779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</a:cxnLst>
                  <a:rect l="0" t="0" r="r" b="b"/>
                  <a:pathLst>
                    <a:path w="1805" h="95">
                      <a:moveTo>
                        <a:pt x="1237" y="69"/>
                      </a:moveTo>
                      <a:lnTo>
                        <a:pt x="1226" y="69"/>
                      </a:lnTo>
                      <a:lnTo>
                        <a:pt x="1228" y="77"/>
                      </a:lnTo>
                      <a:lnTo>
                        <a:pt x="1229" y="81"/>
                      </a:lnTo>
                      <a:lnTo>
                        <a:pt x="1232" y="84"/>
                      </a:lnTo>
                      <a:lnTo>
                        <a:pt x="1237" y="91"/>
                      </a:lnTo>
                      <a:lnTo>
                        <a:pt x="1246" y="95"/>
                      </a:lnTo>
                      <a:lnTo>
                        <a:pt x="1257" y="95"/>
                      </a:lnTo>
                      <a:lnTo>
                        <a:pt x="1277" y="88"/>
                      </a:lnTo>
                      <a:lnTo>
                        <a:pt x="1279" y="85"/>
                      </a:lnTo>
                      <a:lnTo>
                        <a:pt x="1246" y="85"/>
                      </a:lnTo>
                      <a:lnTo>
                        <a:pt x="1240" y="80"/>
                      </a:lnTo>
                      <a:lnTo>
                        <a:pt x="1237" y="69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08" name="Freeform 291">
                  <a:extLst>
                    <a:ext uri="{FF2B5EF4-FFF2-40B4-BE49-F238E27FC236}">
                      <a16:creationId xmlns:a16="http://schemas.microsoft.com/office/drawing/2014/main" id="{30482349-2669-4F35-A1CF-509FD399CB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3887 2608"/>
                    <a:gd name="T1" fmla="*/ T0 w 1805"/>
                    <a:gd name="T2" fmla="+- 0 4752 4710"/>
                    <a:gd name="T3" fmla="*/ 4752 h 95"/>
                    <a:gd name="T4" fmla="+- 0 3877 2608"/>
                    <a:gd name="T5" fmla="*/ T4 w 1805"/>
                    <a:gd name="T6" fmla="+- 0 4752 4710"/>
                    <a:gd name="T7" fmla="*/ 4752 h 95"/>
                    <a:gd name="T8" fmla="+- 0 3884 2608"/>
                    <a:gd name="T9" fmla="*/ T8 w 1805"/>
                    <a:gd name="T10" fmla="+- 0 4760 4710"/>
                    <a:gd name="T11" fmla="*/ 4760 h 95"/>
                    <a:gd name="T12" fmla="+- 0 3884 2608"/>
                    <a:gd name="T13" fmla="*/ T12 w 1805"/>
                    <a:gd name="T14" fmla="+- 0 4787 4710"/>
                    <a:gd name="T15" fmla="*/ 4787 h 95"/>
                    <a:gd name="T16" fmla="+- 0 3877 2608"/>
                    <a:gd name="T17" fmla="*/ T16 w 1805"/>
                    <a:gd name="T18" fmla="+- 0 4795 4710"/>
                    <a:gd name="T19" fmla="*/ 4795 h 95"/>
                    <a:gd name="T20" fmla="+- 0 3887 2608"/>
                    <a:gd name="T21" fmla="*/ T20 w 1805"/>
                    <a:gd name="T22" fmla="+- 0 4795 4710"/>
                    <a:gd name="T23" fmla="*/ 4795 h 95"/>
                    <a:gd name="T24" fmla="+- 0 3896 2608"/>
                    <a:gd name="T25" fmla="*/ T24 w 1805"/>
                    <a:gd name="T26" fmla="+- 0 4779 4710"/>
                    <a:gd name="T27" fmla="*/ 4779 h 95"/>
                    <a:gd name="T28" fmla="+- 0 3890 2608"/>
                    <a:gd name="T29" fmla="*/ T28 w 1805"/>
                    <a:gd name="T30" fmla="+- 0 4754 4710"/>
                    <a:gd name="T31" fmla="*/ 4754 h 95"/>
                    <a:gd name="T32" fmla="+- 0 3887 2608"/>
                    <a:gd name="T33" fmla="*/ T32 w 1805"/>
                    <a:gd name="T34" fmla="+- 0 4752 4710"/>
                    <a:gd name="T35" fmla="*/ 4752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805" h="95">
                      <a:moveTo>
                        <a:pt x="1279" y="42"/>
                      </a:moveTo>
                      <a:lnTo>
                        <a:pt x="1269" y="42"/>
                      </a:lnTo>
                      <a:lnTo>
                        <a:pt x="1276" y="50"/>
                      </a:lnTo>
                      <a:lnTo>
                        <a:pt x="1276" y="77"/>
                      </a:lnTo>
                      <a:lnTo>
                        <a:pt x="1269" y="85"/>
                      </a:lnTo>
                      <a:lnTo>
                        <a:pt x="1279" y="85"/>
                      </a:lnTo>
                      <a:lnTo>
                        <a:pt x="1288" y="69"/>
                      </a:lnTo>
                      <a:lnTo>
                        <a:pt x="1282" y="44"/>
                      </a:lnTo>
                      <a:lnTo>
                        <a:pt x="1279" y="42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09" name="Freeform 290">
                  <a:extLst>
                    <a:ext uri="{FF2B5EF4-FFF2-40B4-BE49-F238E27FC236}">
                      <a16:creationId xmlns:a16="http://schemas.microsoft.com/office/drawing/2014/main" id="{78532C0E-C180-44FE-B590-87CD025829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3891 2608"/>
                    <a:gd name="T1" fmla="*/ T0 w 1805"/>
                    <a:gd name="T2" fmla="+- 0 4710 4710"/>
                    <a:gd name="T3" fmla="*/ 4710 h 95"/>
                    <a:gd name="T4" fmla="+- 0 3844 2608"/>
                    <a:gd name="T5" fmla="*/ T4 w 1805"/>
                    <a:gd name="T6" fmla="+- 0 4710 4710"/>
                    <a:gd name="T7" fmla="*/ 4710 h 95"/>
                    <a:gd name="T8" fmla="+- 0 3837 2608"/>
                    <a:gd name="T9" fmla="*/ T8 w 1805"/>
                    <a:gd name="T10" fmla="+- 0 4760 4710"/>
                    <a:gd name="T11" fmla="*/ 4760 h 95"/>
                    <a:gd name="T12" fmla="+- 0 3847 2608"/>
                    <a:gd name="T13" fmla="*/ T12 w 1805"/>
                    <a:gd name="T14" fmla="+- 0 4760 4710"/>
                    <a:gd name="T15" fmla="*/ 4760 h 95"/>
                    <a:gd name="T16" fmla="+- 0 3853 2608"/>
                    <a:gd name="T17" fmla="*/ T16 w 1805"/>
                    <a:gd name="T18" fmla="+- 0 4754 4710"/>
                    <a:gd name="T19" fmla="*/ 4754 h 95"/>
                    <a:gd name="T20" fmla="+- 0 3857 2608"/>
                    <a:gd name="T21" fmla="*/ T20 w 1805"/>
                    <a:gd name="T22" fmla="+- 0 4752 4710"/>
                    <a:gd name="T23" fmla="*/ 4752 h 95"/>
                    <a:gd name="T24" fmla="+- 0 3887 2608"/>
                    <a:gd name="T25" fmla="*/ T24 w 1805"/>
                    <a:gd name="T26" fmla="+- 0 4752 4710"/>
                    <a:gd name="T27" fmla="*/ 4752 h 95"/>
                    <a:gd name="T28" fmla="+- 0 3881 2608"/>
                    <a:gd name="T29" fmla="*/ T28 w 1805"/>
                    <a:gd name="T30" fmla="+- 0 4747 4710"/>
                    <a:gd name="T31" fmla="*/ 4747 h 95"/>
                    <a:gd name="T32" fmla="+- 0 3849 2608"/>
                    <a:gd name="T33" fmla="*/ T32 w 1805"/>
                    <a:gd name="T34" fmla="+- 0 4747 4710"/>
                    <a:gd name="T35" fmla="*/ 4747 h 95"/>
                    <a:gd name="T36" fmla="+- 0 3853 2608"/>
                    <a:gd name="T37" fmla="*/ T36 w 1805"/>
                    <a:gd name="T38" fmla="+- 0 4721 4710"/>
                    <a:gd name="T39" fmla="*/ 4721 h 95"/>
                    <a:gd name="T40" fmla="+- 0 3891 2608"/>
                    <a:gd name="T41" fmla="*/ T40 w 1805"/>
                    <a:gd name="T42" fmla="+- 0 4721 4710"/>
                    <a:gd name="T43" fmla="*/ 4721 h 95"/>
                    <a:gd name="T44" fmla="+- 0 3891 2608"/>
                    <a:gd name="T45" fmla="*/ T44 w 1805"/>
                    <a:gd name="T46" fmla="+- 0 4710 4710"/>
                    <a:gd name="T47" fmla="*/ 4710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1805" h="95">
                      <a:moveTo>
                        <a:pt x="1283" y="0"/>
                      </a:moveTo>
                      <a:lnTo>
                        <a:pt x="1236" y="0"/>
                      </a:lnTo>
                      <a:lnTo>
                        <a:pt x="1229" y="50"/>
                      </a:lnTo>
                      <a:lnTo>
                        <a:pt x="1239" y="50"/>
                      </a:lnTo>
                      <a:lnTo>
                        <a:pt x="1245" y="44"/>
                      </a:lnTo>
                      <a:lnTo>
                        <a:pt x="1249" y="42"/>
                      </a:lnTo>
                      <a:lnTo>
                        <a:pt x="1279" y="42"/>
                      </a:lnTo>
                      <a:lnTo>
                        <a:pt x="1273" y="37"/>
                      </a:lnTo>
                      <a:lnTo>
                        <a:pt x="1241" y="37"/>
                      </a:lnTo>
                      <a:lnTo>
                        <a:pt x="1245" y="11"/>
                      </a:lnTo>
                      <a:lnTo>
                        <a:pt x="1283" y="11"/>
                      </a:lnTo>
                      <a:lnTo>
                        <a:pt x="128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10" name="Freeform 289">
                  <a:extLst>
                    <a:ext uri="{FF2B5EF4-FFF2-40B4-BE49-F238E27FC236}">
                      <a16:creationId xmlns:a16="http://schemas.microsoft.com/office/drawing/2014/main" id="{976E357D-D3E4-41BF-A4D9-AAEE9E0B57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3860 2608"/>
                    <a:gd name="T1" fmla="*/ T0 w 1805"/>
                    <a:gd name="T2" fmla="+- 0 4741 4710"/>
                    <a:gd name="T3" fmla="*/ 4741 h 95"/>
                    <a:gd name="T4" fmla="+- 0 3855 2608"/>
                    <a:gd name="T5" fmla="*/ T4 w 1805"/>
                    <a:gd name="T6" fmla="+- 0 4743 4710"/>
                    <a:gd name="T7" fmla="*/ 4743 h 95"/>
                    <a:gd name="T8" fmla="+- 0 3849 2608"/>
                    <a:gd name="T9" fmla="*/ T8 w 1805"/>
                    <a:gd name="T10" fmla="+- 0 4747 4710"/>
                    <a:gd name="T11" fmla="*/ 4747 h 95"/>
                    <a:gd name="T12" fmla="+- 0 3881 2608"/>
                    <a:gd name="T13" fmla="*/ T12 w 1805"/>
                    <a:gd name="T14" fmla="+- 0 4747 4710"/>
                    <a:gd name="T15" fmla="*/ 4747 h 95"/>
                    <a:gd name="T16" fmla="+- 0 3875 2608"/>
                    <a:gd name="T17" fmla="*/ T16 w 1805"/>
                    <a:gd name="T18" fmla="+- 0 4743 4710"/>
                    <a:gd name="T19" fmla="*/ 4743 h 95"/>
                    <a:gd name="T20" fmla="+- 0 3860 2608"/>
                    <a:gd name="T21" fmla="*/ T20 w 1805"/>
                    <a:gd name="T22" fmla="+- 0 4741 4710"/>
                    <a:gd name="T23" fmla="*/ 4741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</a:cxnLst>
                  <a:rect l="0" t="0" r="r" b="b"/>
                  <a:pathLst>
                    <a:path w="1805" h="95">
                      <a:moveTo>
                        <a:pt x="1252" y="31"/>
                      </a:moveTo>
                      <a:lnTo>
                        <a:pt x="1247" y="33"/>
                      </a:lnTo>
                      <a:lnTo>
                        <a:pt x="1241" y="37"/>
                      </a:lnTo>
                      <a:lnTo>
                        <a:pt x="1273" y="37"/>
                      </a:lnTo>
                      <a:lnTo>
                        <a:pt x="1267" y="33"/>
                      </a:lnTo>
                      <a:lnTo>
                        <a:pt x="1252" y="31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11" name="Freeform 288">
                  <a:extLst>
                    <a:ext uri="{FF2B5EF4-FFF2-40B4-BE49-F238E27FC236}">
                      <a16:creationId xmlns:a16="http://schemas.microsoft.com/office/drawing/2014/main" id="{2DDBF7CC-ED8C-431E-96AF-4BDB6D3F0D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4399 2608"/>
                    <a:gd name="T1" fmla="*/ T0 w 1805"/>
                    <a:gd name="T2" fmla="+- 0 4780 4710"/>
                    <a:gd name="T3" fmla="*/ 4780 h 95"/>
                    <a:gd name="T4" fmla="+- 0 4388 2608"/>
                    <a:gd name="T5" fmla="*/ T4 w 1805"/>
                    <a:gd name="T6" fmla="+- 0 4780 4710"/>
                    <a:gd name="T7" fmla="*/ 4780 h 95"/>
                    <a:gd name="T8" fmla="+- 0 4388 2608"/>
                    <a:gd name="T9" fmla="*/ T8 w 1805"/>
                    <a:gd name="T10" fmla="+- 0 4802 4710"/>
                    <a:gd name="T11" fmla="*/ 4802 h 95"/>
                    <a:gd name="T12" fmla="+- 0 4399 2608"/>
                    <a:gd name="T13" fmla="*/ T12 w 1805"/>
                    <a:gd name="T14" fmla="+- 0 4802 4710"/>
                    <a:gd name="T15" fmla="*/ 4802 h 95"/>
                    <a:gd name="T16" fmla="+- 0 4399 2608"/>
                    <a:gd name="T17" fmla="*/ T16 w 1805"/>
                    <a:gd name="T18" fmla="+- 0 4780 4710"/>
                    <a:gd name="T19" fmla="*/ 4780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805" h="95">
                      <a:moveTo>
                        <a:pt x="1791" y="70"/>
                      </a:moveTo>
                      <a:lnTo>
                        <a:pt x="1780" y="70"/>
                      </a:lnTo>
                      <a:lnTo>
                        <a:pt x="1780" y="92"/>
                      </a:lnTo>
                      <a:lnTo>
                        <a:pt x="1791" y="92"/>
                      </a:lnTo>
                      <a:lnTo>
                        <a:pt x="1791" y="7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12" name="Freeform 287">
                  <a:extLst>
                    <a:ext uri="{FF2B5EF4-FFF2-40B4-BE49-F238E27FC236}">
                      <a16:creationId xmlns:a16="http://schemas.microsoft.com/office/drawing/2014/main" id="{7B07CDE1-32B6-426A-9BD5-90F58E94F9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4399 2608"/>
                    <a:gd name="T1" fmla="*/ T0 w 1805"/>
                    <a:gd name="T2" fmla="+- 0 4710 4710"/>
                    <a:gd name="T3" fmla="*/ 4710 h 95"/>
                    <a:gd name="T4" fmla="+- 0 4391 2608"/>
                    <a:gd name="T5" fmla="*/ T4 w 1805"/>
                    <a:gd name="T6" fmla="+- 0 4710 4710"/>
                    <a:gd name="T7" fmla="*/ 4710 h 95"/>
                    <a:gd name="T8" fmla="+- 0 4349 2608"/>
                    <a:gd name="T9" fmla="*/ T8 w 1805"/>
                    <a:gd name="T10" fmla="+- 0 4768 4710"/>
                    <a:gd name="T11" fmla="*/ 4768 h 95"/>
                    <a:gd name="T12" fmla="+- 0 4349 2608"/>
                    <a:gd name="T13" fmla="*/ T12 w 1805"/>
                    <a:gd name="T14" fmla="+- 0 4780 4710"/>
                    <a:gd name="T15" fmla="*/ 4780 h 95"/>
                    <a:gd name="T16" fmla="+- 0 4413 2608"/>
                    <a:gd name="T17" fmla="*/ T16 w 1805"/>
                    <a:gd name="T18" fmla="+- 0 4780 4710"/>
                    <a:gd name="T19" fmla="*/ 4780 h 95"/>
                    <a:gd name="T20" fmla="+- 0 4413 2608"/>
                    <a:gd name="T21" fmla="*/ T20 w 1805"/>
                    <a:gd name="T22" fmla="+- 0 4770 4710"/>
                    <a:gd name="T23" fmla="*/ 4770 h 95"/>
                    <a:gd name="T24" fmla="+- 0 4359 2608"/>
                    <a:gd name="T25" fmla="*/ T24 w 1805"/>
                    <a:gd name="T26" fmla="+- 0 4770 4710"/>
                    <a:gd name="T27" fmla="*/ 4770 h 95"/>
                    <a:gd name="T28" fmla="+- 0 4388 2608"/>
                    <a:gd name="T29" fmla="*/ T28 w 1805"/>
                    <a:gd name="T30" fmla="+- 0 4729 4710"/>
                    <a:gd name="T31" fmla="*/ 4729 h 95"/>
                    <a:gd name="T32" fmla="+- 0 4399 2608"/>
                    <a:gd name="T33" fmla="*/ T32 w 1805"/>
                    <a:gd name="T34" fmla="+- 0 4729 4710"/>
                    <a:gd name="T35" fmla="*/ 4729 h 95"/>
                    <a:gd name="T36" fmla="+- 0 4399 2608"/>
                    <a:gd name="T37" fmla="*/ T36 w 1805"/>
                    <a:gd name="T38" fmla="+- 0 4710 4710"/>
                    <a:gd name="T39" fmla="*/ 4710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1805" h="95">
                      <a:moveTo>
                        <a:pt x="1791" y="0"/>
                      </a:moveTo>
                      <a:lnTo>
                        <a:pt x="1783" y="0"/>
                      </a:lnTo>
                      <a:lnTo>
                        <a:pt x="1741" y="58"/>
                      </a:lnTo>
                      <a:lnTo>
                        <a:pt x="1741" y="70"/>
                      </a:lnTo>
                      <a:lnTo>
                        <a:pt x="1805" y="70"/>
                      </a:lnTo>
                      <a:lnTo>
                        <a:pt x="1805" y="60"/>
                      </a:lnTo>
                      <a:lnTo>
                        <a:pt x="1751" y="60"/>
                      </a:lnTo>
                      <a:lnTo>
                        <a:pt x="1780" y="19"/>
                      </a:lnTo>
                      <a:lnTo>
                        <a:pt x="1791" y="19"/>
                      </a:lnTo>
                      <a:lnTo>
                        <a:pt x="1791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113" name="Freeform 286">
                  <a:extLst>
                    <a:ext uri="{FF2B5EF4-FFF2-40B4-BE49-F238E27FC236}">
                      <a16:creationId xmlns:a16="http://schemas.microsoft.com/office/drawing/2014/main" id="{5FC4F08E-DCE3-401C-AC5C-247252B08B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4710"/>
                  <a:ext cx="1805" cy="95"/>
                </a:xfrm>
                <a:custGeom>
                  <a:avLst/>
                  <a:gdLst>
                    <a:gd name="T0" fmla="+- 0 4399 2608"/>
                    <a:gd name="T1" fmla="*/ T0 w 1805"/>
                    <a:gd name="T2" fmla="+- 0 4729 4710"/>
                    <a:gd name="T3" fmla="*/ 4729 h 95"/>
                    <a:gd name="T4" fmla="+- 0 4388 2608"/>
                    <a:gd name="T5" fmla="*/ T4 w 1805"/>
                    <a:gd name="T6" fmla="+- 0 4729 4710"/>
                    <a:gd name="T7" fmla="*/ 4729 h 95"/>
                    <a:gd name="T8" fmla="+- 0 4388 2608"/>
                    <a:gd name="T9" fmla="*/ T8 w 1805"/>
                    <a:gd name="T10" fmla="+- 0 4770 4710"/>
                    <a:gd name="T11" fmla="*/ 4770 h 95"/>
                    <a:gd name="T12" fmla="+- 0 4399 2608"/>
                    <a:gd name="T13" fmla="*/ T12 w 1805"/>
                    <a:gd name="T14" fmla="+- 0 4770 4710"/>
                    <a:gd name="T15" fmla="*/ 4770 h 95"/>
                    <a:gd name="T16" fmla="+- 0 4399 2608"/>
                    <a:gd name="T17" fmla="*/ T16 w 1805"/>
                    <a:gd name="T18" fmla="+- 0 4729 4710"/>
                    <a:gd name="T19" fmla="*/ 4729 h 9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805" h="95">
                      <a:moveTo>
                        <a:pt x="1791" y="19"/>
                      </a:moveTo>
                      <a:lnTo>
                        <a:pt x="1780" y="19"/>
                      </a:lnTo>
                      <a:lnTo>
                        <a:pt x="1780" y="60"/>
                      </a:lnTo>
                      <a:lnTo>
                        <a:pt x="1791" y="60"/>
                      </a:lnTo>
                      <a:lnTo>
                        <a:pt x="1791" y="19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74" name="Group 279">
                <a:extLst>
                  <a:ext uri="{FF2B5EF4-FFF2-40B4-BE49-F238E27FC236}">
                    <a16:creationId xmlns:a16="http://schemas.microsoft.com/office/drawing/2014/main" id="{1C460CEF-056C-40E8-86F3-C0739263C5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29" y="4879"/>
                <a:ext cx="130" cy="131"/>
                <a:chOff x="3129" y="4879"/>
                <a:chExt cx="130" cy="131"/>
              </a:xfrm>
            </p:grpSpPr>
            <p:sp>
              <p:nvSpPr>
                <p:cNvPr id="86" name="Freeform 284">
                  <a:extLst>
                    <a:ext uri="{FF2B5EF4-FFF2-40B4-BE49-F238E27FC236}">
                      <a16:creationId xmlns:a16="http://schemas.microsoft.com/office/drawing/2014/main" id="{4B751815-968F-4B08-AD65-CC4E1F4D9B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9" y="4879"/>
                  <a:ext cx="130" cy="131"/>
                </a:xfrm>
                <a:custGeom>
                  <a:avLst/>
                  <a:gdLst>
                    <a:gd name="T0" fmla="+- 0 3210 3129"/>
                    <a:gd name="T1" fmla="*/ T0 w 130"/>
                    <a:gd name="T2" fmla="+- 0 4944 4879"/>
                    <a:gd name="T3" fmla="*/ 4944 h 131"/>
                    <a:gd name="T4" fmla="+- 0 3193 3129"/>
                    <a:gd name="T5" fmla="*/ T4 w 130"/>
                    <a:gd name="T6" fmla="+- 0 4944 4879"/>
                    <a:gd name="T7" fmla="*/ 4944 h 131"/>
                    <a:gd name="T8" fmla="+- 0 3199 3129"/>
                    <a:gd name="T9" fmla="*/ T8 w 130"/>
                    <a:gd name="T10" fmla="+- 0 4946 4879"/>
                    <a:gd name="T11" fmla="*/ 4946 h 131"/>
                    <a:gd name="T12" fmla="+- 0 3207 3129"/>
                    <a:gd name="T13" fmla="*/ T12 w 130"/>
                    <a:gd name="T14" fmla="+- 0 4955 4879"/>
                    <a:gd name="T15" fmla="*/ 4955 h 131"/>
                    <a:gd name="T16" fmla="+- 0 3209 3129"/>
                    <a:gd name="T17" fmla="*/ T16 w 130"/>
                    <a:gd name="T18" fmla="+- 0 4961 4879"/>
                    <a:gd name="T19" fmla="*/ 4961 h 131"/>
                    <a:gd name="T20" fmla="+- 0 3209 3129"/>
                    <a:gd name="T21" fmla="*/ T20 w 130"/>
                    <a:gd name="T22" fmla="+- 0 4992 4879"/>
                    <a:gd name="T23" fmla="*/ 4992 h 131"/>
                    <a:gd name="T24" fmla="+- 0 3213 3129"/>
                    <a:gd name="T25" fmla="*/ T24 w 130"/>
                    <a:gd name="T26" fmla="+- 0 4998 4879"/>
                    <a:gd name="T27" fmla="*/ 4998 h 131"/>
                    <a:gd name="T28" fmla="+- 0 3225 3129"/>
                    <a:gd name="T29" fmla="*/ T28 w 130"/>
                    <a:gd name="T30" fmla="+- 0 5007 4879"/>
                    <a:gd name="T31" fmla="*/ 5007 h 131"/>
                    <a:gd name="T32" fmla="+- 0 3233 3129"/>
                    <a:gd name="T33" fmla="*/ T32 w 130"/>
                    <a:gd name="T34" fmla="+- 0 5009 4879"/>
                    <a:gd name="T35" fmla="*/ 5009 h 131"/>
                    <a:gd name="T36" fmla="+- 0 3246 3129"/>
                    <a:gd name="T37" fmla="*/ T36 w 130"/>
                    <a:gd name="T38" fmla="+- 0 5009 4879"/>
                    <a:gd name="T39" fmla="*/ 5009 h 131"/>
                    <a:gd name="T40" fmla="+- 0 3249 3129"/>
                    <a:gd name="T41" fmla="*/ T40 w 130"/>
                    <a:gd name="T42" fmla="+- 0 5008 4879"/>
                    <a:gd name="T43" fmla="*/ 5008 h 131"/>
                    <a:gd name="T44" fmla="+- 0 3253 3129"/>
                    <a:gd name="T45" fmla="*/ T44 w 130"/>
                    <a:gd name="T46" fmla="+- 0 5005 4879"/>
                    <a:gd name="T47" fmla="*/ 5005 h 131"/>
                    <a:gd name="T48" fmla="+- 0 3237 3129"/>
                    <a:gd name="T49" fmla="*/ T48 w 130"/>
                    <a:gd name="T50" fmla="+- 0 5005 4879"/>
                    <a:gd name="T51" fmla="*/ 5005 h 131"/>
                    <a:gd name="T52" fmla="+- 0 3235 3129"/>
                    <a:gd name="T53" fmla="*/ T52 w 130"/>
                    <a:gd name="T54" fmla="+- 0 5003 4879"/>
                    <a:gd name="T55" fmla="*/ 5003 h 131"/>
                    <a:gd name="T56" fmla="+- 0 3232 3129"/>
                    <a:gd name="T57" fmla="*/ T56 w 130"/>
                    <a:gd name="T58" fmla="+- 0 4995 4879"/>
                    <a:gd name="T59" fmla="*/ 4995 h 131"/>
                    <a:gd name="T60" fmla="+- 0 3231 3129"/>
                    <a:gd name="T61" fmla="*/ T60 w 130"/>
                    <a:gd name="T62" fmla="+- 0 4990 4879"/>
                    <a:gd name="T63" fmla="*/ 4990 h 131"/>
                    <a:gd name="T64" fmla="+- 0 3229 3129"/>
                    <a:gd name="T65" fmla="*/ T64 w 130"/>
                    <a:gd name="T66" fmla="+- 0 4982 4879"/>
                    <a:gd name="T67" fmla="*/ 4982 h 131"/>
                    <a:gd name="T68" fmla="+- 0 3226 3129"/>
                    <a:gd name="T69" fmla="*/ T68 w 130"/>
                    <a:gd name="T70" fmla="+- 0 4961 4879"/>
                    <a:gd name="T71" fmla="*/ 4961 h 131"/>
                    <a:gd name="T72" fmla="+- 0 3223 3129"/>
                    <a:gd name="T73" fmla="*/ T72 w 130"/>
                    <a:gd name="T74" fmla="+- 0 4956 4879"/>
                    <a:gd name="T75" fmla="*/ 4956 h 131"/>
                    <a:gd name="T76" fmla="+- 0 3215 3129"/>
                    <a:gd name="T77" fmla="*/ T76 w 130"/>
                    <a:gd name="T78" fmla="+- 0 4947 4879"/>
                    <a:gd name="T79" fmla="*/ 4947 h 131"/>
                    <a:gd name="T80" fmla="+- 0 3210 3129"/>
                    <a:gd name="T81" fmla="*/ T80 w 130"/>
                    <a:gd name="T82" fmla="+- 0 4944 4879"/>
                    <a:gd name="T83" fmla="*/ 4944 h 13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</a:cxnLst>
                  <a:rect l="0" t="0" r="r" b="b"/>
                  <a:pathLst>
                    <a:path w="130" h="131">
                      <a:moveTo>
                        <a:pt x="81" y="65"/>
                      </a:moveTo>
                      <a:lnTo>
                        <a:pt x="64" y="65"/>
                      </a:lnTo>
                      <a:lnTo>
                        <a:pt x="70" y="67"/>
                      </a:lnTo>
                      <a:lnTo>
                        <a:pt x="78" y="76"/>
                      </a:lnTo>
                      <a:lnTo>
                        <a:pt x="80" y="82"/>
                      </a:lnTo>
                      <a:lnTo>
                        <a:pt x="80" y="113"/>
                      </a:lnTo>
                      <a:lnTo>
                        <a:pt x="84" y="119"/>
                      </a:lnTo>
                      <a:lnTo>
                        <a:pt x="96" y="128"/>
                      </a:lnTo>
                      <a:lnTo>
                        <a:pt x="104" y="130"/>
                      </a:lnTo>
                      <a:lnTo>
                        <a:pt x="117" y="130"/>
                      </a:lnTo>
                      <a:lnTo>
                        <a:pt x="120" y="129"/>
                      </a:lnTo>
                      <a:lnTo>
                        <a:pt x="124" y="126"/>
                      </a:lnTo>
                      <a:lnTo>
                        <a:pt x="108" y="126"/>
                      </a:lnTo>
                      <a:lnTo>
                        <a:pt x="106" y="124"/>
                      </a:lnTo>
                      <a:lnTo>
                        <a:pt x="103" y="116"/>
                      </a:lnTo>
                      <a:lnTo>
                        <a:pt x="102" y="111"/>
                      </a:lnTo>
                      <a:lnTo>
                        <a:pt x="100" y="103"/>
                      </a:lnTo>
                      <a:lnTo>
                        <a:pt x="97" y="82"/>
                      </a:lnTo>
                      <a:lnTo>
                        <a:pt x="94" y="77"/>
                      </a:lnTo>
                      <a:lnTo>
                        <a:pt x="86" y="68"/>
                      </a:lnTo>
                      <a:lnTo>
                        <a:pt x="81" y="65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87" name="Freeform 283">
                  <a:extLst>
                    <a:ext uri="{FF2B5EF4-FFF2-40B4-BE49-F238E27FC236}">
                      <a16:creationId xmlns:a16="http://schemas.microsoft.com/office/drawing/2014/main" id="{E144028A-9ED3-4B2E-B20D-A3F3A91980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9" y="4879"/>
                  <a:ext cx="130" cy="131"/>
                </a:xfrm>
                <a:custGeom>
                  <a:avLst/>
                  <a:gdLst>
                    <a:gd name="T0" fmla="+- 0 3184 3129"/>
                    <a:gd name="T1" fmla="*/ T0 w 130"/>
                    <a:gd name="T2" fmla="+- 0 4999 4879"/>
                    <a:gd name="T3" fmla="*/ 4999 h 131"/>
                    <a:gd name="T4" fmla="+- 0 3129 3129"/>
                    <a:gd name="T5" fmla="*/ T4 w 130"/>
                    <a:gd name="T6" fmla="+- 0 4999 4879"/>
                    <a:gd name="T7" fmla="*/ 4999 h 131"/>
                    <a:gd name="T8" fmla="+- 0 3129 3129"/>
                    <a:gd name="T9" fmla="*/ T8 w 130"/>
                    <a:gd name="T10" fmla="+- 0 5005 4879"/>
                    <a:gd name="T11" fmla="*/ 5005 h 131"/>
                    <a:gd name="T12" fmla="+- 0 3184 3129"/>
                    <a:gd name="T13" fmla="*/ T12 w 130"/>
                    <a:gd name="T14" fmla="+- 0 5005 4879"/>
                    <a:gd name="T15" fmla="*/ 5005 h 131"/>
                    <a:gd name="T16" fmla="+- 0 3184 3129"/>
                    <a:gd name="T17" fmla="*/ T16 w 130"/>
                    <a:gd name="T18" fmla="+- 0 4999 4879"/>
                    <a:gd name="T19" fmla="*/ 4999 h 13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30" h="131">
                      <a:moveTo>
                        <a:pt x="55" y="120"/>
                      </a:moveTo>
                      <a:lnTo>
                        <a:pt x="0" y="120"/>
                      </a:lnTo>
                      <a:lnTo>
                        <a:pt x="0" y="126"/>
                      </a:lnTo>
                      <a:lnTo>
                        <a:pt x="55" y="126"/>
                      </a:lnTo>
                      <a:lnTo>
                        <a:pt x="55" y="12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88" name="Freeform 282">
                  <a:extLst>
                    <a:ext uri="{FF2B5EF4-FFF2-40B4-BE49-F238E27FC236}">
                      <a16:creationId xmlns:a16="http://schemas.microsoft.com/office/drawing/2014/main" id="{BB6756F8-BFCE-449F-AF5C-1EA92804C7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9" y="4879"/>
                  <a:ext cx="130" cy="131"/>
                </a:xfrm>
                <a:custGeom>
                  <a:avLst/>
                  <a:gdLst>
                    <a:gd name="T0" fmla="+- 0 3257 3129"/>
                    <a:gd name="T1" fmla="*/ T0 w 130"/>
                    <a:gd name="T2" fmla="+- 0 4986 4879"/>
                    <a:gd name="T3" fmla="*/ 4986 h 131"/>
                    <a:gd name="T4" fmla="+- 0 3255 3129"/>
                    <a:gd name="T5" fmla="*/ T4 w 130"/>
                    <a:gd name="T6" fmla="+- 0 4986 4879"/>
                    <a:gd name="T7" fmla="*/ 4986 h 131"/>
                    <a:gd name="T8" fmla="+- 0 3254 3129"/>
                    <a:gd name="T9" fmla="*/ T8 w 130"/>
                    <a:gd name="T10" fmla="+- 0 4986 4879"/>
                    <a:gd name="T11" fmla="*/ 4986 h 131"/>
                    <a:gd name="T12" fmla="+- 0 3253 3129"/>
                    <a:gd name="T13" fmla="*/ T12 w 130"/>
                    <a:gd name="T14" fmla="+- 0 4987 4879"/>
                    <a:gd name="T15" fmla="*/ 4987 h 131"/>
                    <a:gd name="T16" fmla="+- 0 3253 3129"/>
                    <a:gd name="T17" fmla="*/ T16 w 130"/>
                    <a:gd name="T18" fmla="+- 0 4992 4879"/>
                    <a:gd name="T19" fmla="*/ 4992 h 131"/>
                    <a:gd name="T20" fmla="+- 0 3253 3129"/>
                    <a:gd name="T21" fmla="*/ T20 w 130"/>
                    <a:gd name="T22" fmla="+- 0 4996 4879"/>
                    <a:gd name="T23" fmla="*/ 4996 h 131"/>
                    <a:gd name="T24" fmla="+- 0 3249 3129"/>
                    <a:gd name="T25" fmla="*/ T24 w 130"/>
                    <a:gd name="T26" fmla="+- 0 5003 4879"/>
                    <a:gd name="T27" fmla="*/ 5003 h 131"/>
                    <a:gd name="T28" fmla="+- 0 3246 3129"/>
                    <a:gd name="T29" fmla="*/ T28 w 130"/>
                    <a:gd name="T30" fmla="+- 0 5005 4879"/>
                    <a:gd name="T31" fmla="*/ 5005 h 131"/>
                    <a:gd name="T32" fmla="+- 0 3253 3129"/>
                    <a:gd name="T33" fmla="*/ T32 w 130"/>
                    <a:gd name="T34" fmla="+- 0 5005 4879"/>
                    <a:gd name="T35" fmla="*/ 5005 h 131"/>
                    <a:gd name="T36" fmla="+- 0 3259 3129"/>
                    <a:gd name="T37" fmla="*/ T36 w 130"/>
                    <a:gd name="T38" fmla="+- 0 4988 4879"/>
                    <a:gd name="T39" fmla="*/ 4988 h 131"/>
                    <a:gd name="T40" fmla="+- 0 3257 3129"/>
                    <a:gd name="T41" fmla="*/ T40 w 130"/>
                    <a:gd name="T42" fmla="+- 0 4986 4879"/>
                    <a:gd name="T43" fmla="*/ 4986 h 13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130" h="131">
                      <a:moveTo>
                        <a:pt x="128" y="107"/>
                      </a:moveTo>
                      <a:lnTo>
                        <a:pt x="126" y="107"/>
                      </a:lnTo>
                      <a:lnTo>
                        <a:pt x="125" y="107"/>
                      </a:lnTo>
                      <a:lnTo>
                        <a:pt x="124" y="108"/>
                      </a:lnTo>
                      <a:lnTo>
                        <a:pt x="124" y="113"/>
                      </a:lnTo>
                      <a:lnTo>
                        <a:pt x="124" y="117"/>
                      </a:lnTo>
                      <a:lnTo>
                        <a:pt x="120" y="124"/>
                      </a:lnTo>
                      <a:lnTo>
                        <a:pt x="117" y="126"/>
                      </a:lnTo>
                      <a:lnTo>
                        <a:pt x="124" y="126"/>
                      </a:lnTo>
                      <a:lnTo>
                        <a:pt x="130" y="109"/>
                      </a:lnTo>
                      <a:lnTo>
                        <a:pt x="128" y="107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89" name="Freeform 281">
                  <a:extLst>
                    <a:ext uri="{FF2B5EF4-FFF2-40B4-BE49-F238E27FC236}">
                      <a16:creationId xmlns:a16="http://schemas.microsoft.com/office/drawing/2014/main" id="{489DE19C-010E-4EBC-BCC8-02DBB3BD92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9" y="4879"/>
                  <a:ext cx="130" cy="131"/>
                </a:xfrm>
                <a:custGeom>
                  <a:avLst/>
                  <a:gdLst>
                    <a:gd name="T0" fmla="+- 0 3195 3129"/>
                    <a:gd name="T1" fmla="*/ T0 w 130"/>
                    <a:gd name="T2" fmla="+- 0 4885 4879"/>
                    <a:gd name="T3" fmla="*/ 4885 h 131"/>
                    <a:gd name="T4" fmla="+- 0 3142 3129"/>
                    <a:gd name="T5" fmla="*/ T4 w 130"/>
                    <a:gd name="T6" fmla="+- 0 4885 4879"/>
                    <a:gd name="T7" fmla="*/ 4885 h 131"/>
                    <a:gd name="T8" fmla="+- 0 3148 3129"/>
                    <a:gd name="T9" fmla="*/ T8 w 130"/>
                    <a:gd name="T10" fmla="+- 0 4887 4879"/>
                    <a:gd name="T11" fmla="*/ 4887 h 131"/>
                    <a:gd name="T12" fmla="+- 0 3148 3129"/>
                    <a:gd name="T13" fmla="*/ T12 w 130"/>
                    <a:gd name="T14" fmla="+- 0 4997 4879"/>
                    <a:gd name="T15" fmla="*/ 4997 h 131"/>
                    <a:gd name="T16" fmla="+- 0 3142 3129"/>
                    <a:gd name="T17" fmla="*/ T16 w 130"/>
                    <a:gd name="T18" fmla="+- 0 4999 4879"/>
                    <a:gd name="T19" fmla="*/ 4999 h 131"/>
                    <a:gd name="T20" fmla="+- 0 3171 3129"/>
                    <a:gd name="T21" fmla="*/ T20 w 130"/>
                    <a:gd name="T22" fmla="+- 0 4999 4879"/>
                    <a:gd name="T23" fmla="*/ 4999 h 131"/>
                    <a:gd name="T24" fmla="+- 0 3165 3129"/>
                    <a:gd name="T25" fmla="*/ T24 w 130"/>
                    <a:gd name="T26" fmla="+- 0 4997 4879"/>
                    <a:gd name="T27" fmla="*/ 4997 h 131"/>
                    <a:gd name="T28" fmla="+- 0 3165 3129"/>
                    <a:gd name="T29" fmla="*/ T28 w 130"/>
                    <a:gd name="T30" fmla="+- 0 4944 4879"/>
                    <a:gd name="T31" fmla="*/ 4944 h 131"/>
                    <a:gd name="T32" fmla="+- 0 3210 3129"/>
                    <a:gd name="T33" fmla="*/ T32 w 130"/>
                    <a:gd name="T34" fmla="+- 0 4944 4879"/>
                    <a:gd name="T35" fmla="*/ 4944 h 131"/>
                    <a:gd name="T36" fmla="+- 0 3205 3129"/>
                    <a:gd name="T37" fmla="*/ T36 w 130"/>
                    <a:gd name="T38" fmla="+- 0 4942 4879"/>
                    <a:gd name="T39" fmla="*/ 4942 h 131"/>
                    <a:gd name="T40" fmla="+- 0 3210 3129"/>
                    <a:gd name="T41" fmla="*/ T40 w 130"/>
                    <a:gd name="T42" fmla="+- 0 4941 4879"/>
                    <a:gd name="T43" fmla="*/ 4941 h 131"/>
                    <a:gd name="T44" fmla="+- 0 3213 3129"/>
                    <a:gd name="T45" fmla="*/ T44 w 130"/>
                    <a:gd name="T46" fmla="+- 0 4940 4879"/>
                    <a:gd name="T47" fmla="*/ 4940 h 131"/>
                    <a:gd name="T48" fmla="+- 0 3165 3129"/>
                    <a:gd name="T49" fmla="*/ T48 w 130"/>
                    <a:gd name="T50" fmla="+- 0 4940 4879"/>
                    <a:gd name="T51" fmla="*/ 4940 h 131"/>
                    <a:gd name="T52" fmla="+- 0 3165 3129"/>
                    <a:gd name="T53" fmla="*/ T52 w 130"/>
                    <a:gd name="T54" fmla="+- 0 4891 4879"/>
                    <a:gd name="T55" fmla="*/ 4891 h 131"/>
                    <a:gd name="T56" fmla="+- 0 3166 3129"/>
                    <a:gd name="T57" fmla="*/ T56 w 130"/>
                    <a:gd name="T58" fmla="+- 0 4887 4879"/>
                    <a:gd name="T59" fmla="*/ 4887 h 131"/>
                    <a:gd name="T60" fmla="+- 0 3169 3129"/>
                    <a:gd name="T61" fmla="*/ T60 w 130"/>
                    <a:gd name="T62" fmla="+- 0 4885 4879"/>
                    <a:gd name="T63" fmla="*/ 4885 h 131"/>
                    <a:gd name="T64" fmla="+- 0 3195 3129"/>
                    <a:gd name="T65" fmla="*/ T64 w 130"/>
                    <a:gd name="T66" fmla="+- 0 4885 4879"/>
                    <a:gd name="T67" fmla="*/ 4885 h 13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</a:cxnLst>
                  <a:rect l="0" t="0" r="r" b="b"/>
                  <a:pathLst>
                    <a:path w="130" h="131">
                      <a:moveTo>
                        <a:pt x="66" y="6"/>
                      </a:moveTo>
                      <a:lnTo>
                        <a:pt x="13" y="6"/>
                      </a:lnTo>
                      <a:lnTo>
                        <a:pt x="19" y="8"/>
                      </a:lnTo>
                      <a:lnTo>
                        <a:pt x="19" y="118"/>
                      </a:lnTo>
                      <a:lnTo>
                        <a:pt x="13" y="120"/>
                      </a:lnTo>
                      <a:lnTo>
                        <a:pt x="42" y="120"/>
                      </a:lnTo>
                      <a:lnTo>
                        <a:pt x="36" y="118"/>
                      </a:lnTo>
                      <a:lnTo>
                        <a:pt x="36" y="65"/>
                      </a:lnTo>
                      <a:lnTo>
                        <a:pt x="81" y="65"/>
                      </a:lnTo>
                      <a:lnTo>
                        <a:pt x="76" y="63"/>
                      </a:lnTo>
                      <a:lnTo>
                        <a:pt x="81" y="62"/>
                      </a:lnTo>
                      <a:lnTo>
                        <a:pt x="84" y="61"/>
                      </a:lnTo>
                      <a:lnTo>
                        <a:pt x="36" y="61"/>
                      </a:lnTo>
                      <a:lnTo>
                        <a:pt x="36" y="12"/>
                      </a:lnTo>
                      <a:lnTo>
                        <a:pt x="37" y="8"/>
                      </a:lnTo>
                      <a:lnTo>
                        <a:pt x="40" y="6"/>
                      </a:lnTo>
                      <a:lnTo>
                        <a:pt x="66" y="6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90" name="Freeform 280">
                  <a:extLst>
                    <a:ext uri="{FF2B5EF4-FFF2-40B4-BE49-F238E27FC236}">
                      <a16:creationId xmlns:a16="http://schemas.microsoft.com/office/drawing/2014/main" id="{F4F94722-3459-44BA-AD7D-2974D63432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9" y="4879"/>
                  <a:ext cx="130" cy="131"/>
                </a:xfrm>
                <a:custGeom>
                  <a:avLst/>
                  <a:gdLst>
                    <a:gd name="T0" fmla="+- 0 3194 3129"/>
                    <a:gd name="T1" fmla="*/ T0 w 130"/>
                    <a:gd name="T2" fmla="+- 0 4879 4879"/>
                    <a:gd name="T3" fmla="*/ 4879 h 131"/>
                    <a:gd name="T4" fmla="+- 0 3129 3129"/>
                    <a:gd name="T5" fmla="*/ T4 w 130"/>
                    <a:gd name="T6" fmla="+- 0 4879 4879"/>
                    <a:gd name="T7" fmla="*/ 4879 h 131"/>
                    <a:gd name="T8" fmla="+- 0 3129 3129"/>
                    <a:gd name="T9" fmla="*/ T8 w 130"/>
                    <a:gd name="T10" fmla="+- 0 4885 4879"/>
                    <a:gd name="T11" fmla="*/ 4885 h 131"/>
                    <a:gd name="T12" fmla="+- 0 3195 3129"/>
                    <a:gd name="T13" fmla="*/ T12 w 130"/>
                    <a:gd name="T14" fmla="+- 0 4885 4879"/>
                    <a:gd name="T15" fmla="*/ 4885 h 131"/>
                    <a:gd name="T16" fmla="+- 0 3203 3129"/>
                    <a:gd name="T17" fmla="*/ T16 w 130"/>
                    <a:gd name="T18" fmla="+- 0 4887 4879"/>
                    <a:gd name="T19" fmla="*/ 4887 h 131"/>
                    <a:gd name="T20" fmla="+- 0 3214 3129"/>
                    <a:gd name="T21" fmla="*/ T20 w 130"/>
                    <a:gd name="T22" fmla="+- 0 4895 4879"/>
                    <a:gd name="T23" fmla="*/ 4895 h 131"/>
                    <a:gd name="T24" fmla="+- 0 3216 3129"/>
                    <a:gd name="T25" fmla="*/ T24 w 130"/>
                    <a:gd name="T26" fmla="+- 0 4902 4879"/>
                    <a:gd name="T27" fmla="*/ 4902 h 131"/>
                    <a:gd name="T28" fmla="+- 0 3216 3129"/>
                    <a:gd name="T29" fmla="*/ T28 w 130"/>
                    <a:gd name="T30" fmla="+- 0 4922 4879"/>
                    <a:gd name="T31" fmla="*/ 4922 h 131"/>
                    <a:gd name="T32" fmla="+- 0 3214 3129"/>
                    <a:gd name="T33" fmla="*/ T32 w 130"/>
                    <a:gd name="T34" fmla="+- 0 4929 4879"/>
                    <a:gd name="T35" fmla="*/ 4929 h 131"/>
                    <a:gd name="T36" fmla="+- 0 3203 3129"/>
                    <a:gd name="T37" fmla="*/ T36 w 130"/>
                    <a:gd name="T38" fmla="+- 0 4937 4879"/>
                    <a:gd name="T39" fmla="*/ 4937 h 131"/>
                    <a:gd name="T40" fmla="+- 0 3195 3129"/>
                    <a:gd name="T41" fmla="*/ T40 w 130"/>
                    <a:gd name="T42" fmla="+- 0 4940 4879"/>
                    <a:gd name="T43" fmla="*/ 4940 h 131"/>
                    <a:gd name="T44" fmla="+- 0 3213 3129"/>
                    <a:gd name="T45" fmla="*/ T44 w 130"/>
                    <a:gd name="T46" fmla="+- 0 4940 4879"/>
                    <a:gd name="T47" fmla="*/ 4940 h 131"/>
                    <a:gd name="T48" fmla="+- 0 3236 3129"/>
                    <a:gd name="T49" fmla="*/ T48 w 130"/>
                    <a:gd name="T50" fmla="+- 0 4917 4879"/>
                    <a:gd name="T51" fmla="*/ 4917 h 131"/>
                    <a:gd name="T52" fmla="+- 0 3236 3129"/>
                    <a:gd name="T53" fmla="*/ T52 w 130"/>
                    <a:gd name="T54" fmla="+- 0 4905 4879"/>
                    <a:gd name="T55" fmla="*/ 4905 h 131"/>
                    <a:gd name="T56" fmla="+- 0 3234 3129"/>
                    <a:gd name="T57" fmla="*/ T56 w 130"/>
                    <a:gd name="T58" fmla="+- 0 4899 4879"/>
                    <a:gd name="T59" fmla="*/ 4899 h 131"/>
                    <a:gd name="T60" fmla="+- 0 3228 3129"/>
                    <a:gd name="T61" fmla="*/ T60 w 130"/>
                    <a:gd name="T62" fmla="+- 0 4894 4879"/>
                    <a:gd name="T63" fmla="*/ 4894 h 131"/>
                    <a:gd name="T64" fmla="+- 0 3223 3129"/>
                    <a:gd name="T65" fmla="*/ T64 w 130"/>
                    <a:gd name="T66" fmla="+- 0 4889 4879"/>
                    <a:gd name="T67" fmla="*/ 4889 h 131"/>
                    <a:gd name="T68" fmla="+- 0 3217 3129"/>
                    <a:gd name="T69" fmla="*/ T68 w 130"/>
                    <a:gd name="T70" fmla="+- 0 4885 4879"/>
                    <a:gd name="T71" fmla="*/ 4885 h 131"/>
                    <a:gd name="T72" fmla="+- 0 3202 3129"/>
                    <a:gd name="T73" fmla="*/ T72 w 130"/>
                    <a:gd name="T74" fmla="+- 0 4880 4879"/>
                    <a:gd name="T75" fmla="*/ 4880 h 131"/>
                    <a:gd name="T76" fmla="+- 0 3194 3129"/>
                    <a:gd name="T77" fmla="*/ T76 w 130"/>
                    <a:gd name="T78" fmla="+- 0 4879 4879"/>
                    <a:gd name="T79" fmla="*/ 4879 h 13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</a:cxnLst>
                  <a:rect l="0" t="0" r="r" b="b"/>
                  <a:pathLst>
                    <a:path w="130" h="131">
                      <a:moveTo>
                        <a:pt x="65" y="0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66" y="6"/>
                      </a:lnTo>
                      <a:lnTo>
                        <a:pt x="74" y="8"/>
                      </a:lnTo>
                      <a:lnTo>
                        <a:pt x="85" y="16"/>
                      </a:lnTo>
                      <a:lnTo>
                        <a:pt x="87" y="23"/>
                      </a:lnTo>
                      <a:lnTo>
                        <a:pt x="87" y="43"/>
                      </a:lnTo>
                      <a:lnTo>
                        <a:pt x="85" y="50"/>
                      </a:lnTo>
                      <a:lnTo>
                        <a:pt x="74" y="58"/>
                      </a:lnTo>
                      <a:lnTo>
                        <a:pt x="66" y="61"/>
                      </a:lnTo>
                      <a:lnTo>
                        <a:pt x="84" y="61"/>
                      </a:lnTo>
                      <a:lnTo>
                        <a:pt x="107" y="38"/>
                      </a:lnTo>
                      <a:lnTo>
                        <a:pt x="107" y="26"/>
                      </a:lnTo>
                      <a:lnTo>
                        <a:pt x="105" y="20"/>
                      </a:lnTo>
                      <a:lnTo>
                        <a:pt x="99" y="15"/>
                      </a:lnTo>
                      <a:lnTo>
                        <a:pt x="94" y="10"/>
                      </a:lnTo>
                      <a:lnTo>
                        <a:pt x="88" y="6"/>
                      </a:lnTo>
                      <a:lnTo>
                        <a:pt x="73" y="1"/>
                      </a:lnTo>
                      <a:lnTo>
                        <a:pt x="65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75" name="Group 277">
                <a:extLst>
                  <a:ext uri="{FF2B5EF4-FFF2-40B4-BE49-F238E27FC236}">
                    <a16:creationId xmlns:a16="http://schemas.microsoft.com/office/drawing/2014/main" id="{96A08E94-6348-49B4-BBFA-BAEDF7993B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68" y="4866"/>
                <a:ext cx="72" cy="185"/>
                <a:chOff x="3268" y="4866"/>
                <a:chExt cx="72" cy="185"/>
              </a:xfrm>
            </p:grpSpPr>
            <p:sp>
              <p:nvSpPr>
                <p:cNvPr id="85" name="Freeform 278">
                  <a:extLst>
                    <a:ext uri="{FF2B5EF4-FFF2-40B4-BE49-F238E27FC236}">
                      <a16:creationId xmlns:a16="http://schemas.microsoft.com/office/drawing/2014/main" id="{1DC2F9BE-1EE1-4F1C-96AF-31D7030A9B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8" y="4866"/>
                  <a:ext cx="72" cy="185"/>
                </a:xfrm>
                <a:custGeom>
                  <a:avLst/>
                  <a:gdLst>
                    <a:gd name="T0" fmla="+- 0 3336 3268"/>
                    <a:gd name="T1" fmla="*/ T0 w 72"/>
                    <a:gd name="T2" fmla="+- 0 4866 4866"/>
                    <a:gd name="T3" fmla="*/ 4866 h 185"/>
                    <a:gd name="T4" fmla="+- 0 3334 3268"/>
                    <a:gd name="T5" fmla="*/ T4 w 72"/>
                    <a:gd name="T6" fmla="+- 0 4867 4866"/>
                    <a:gd name="T7" fmla="*/ 4867 h 185"/>
                    <a:gd name="T8" fmla="+- 0 3332 3268"/>
                    <a:gd name="T9" fmla="*/ T8 w 72"/>
                    <a:gd name="T10" fmla="+- 0 4868 4866"/>
                    <a:gd name="T11" fmla="*/ 4868 h 185"/>
                    <a:gd name="T12" fmla="+- 0 3268 3268"/>
                    <a:gd name="T13" fmla="*/ T12 w 72"/>
                    <a:gd name="T14" fmla="+- 0 5047 4866"/>
                    <a:gd name="T15" fmla="*/ 5047 h 185"/>
                    <a:gd name="T16" fmla="+- 0 3268 3268"/>
                    <a:gd name="T17" fmla="*/ T16 w 72"/>
                    <a:gd name="T18" fmla="+- 0 5048 4866"/>
                    <a:gd name="T19" fmla="*/ 5048 h 185"/>
                    <a:gd name="T20" fmla="+- 0 3269 3268"/>
                    <a:gd name="T21" fmla="*/ T20 w 72"/>
                    <a:gd name="T22" fmla="+- 0 5051 4866"/>
                    <a:gd name="T23" fmla="*/ 5051 h 185"/>
                    <a:gd name="T24" fmla="+- 0 3270 3268"/>
                    <a:gd name="T25" fmla="*/ T24 w 72"/>
                    <a:gd name="T26" fmla="+- 0 5051 4866"/>
                    <a:gd name="T27" fmla="*/ 5051 h 185"/>
                    <a:gd name="T28" fmla="+- 0 3272 3268"/>
                    <a:gd name="T29" fmla="*/ T28 w 72"/>
                    <a:gd name="T30" fmla="+- 0 5051 4866"/>
                    <a:gd name="T31" fmla="*/ 5051 h 185"/>
                    <a:gd name="T32" fmla="+- 0 3275 3268"/>
                    <a:gd name="T33" fmla="*/ T32 w 72"/>
                    <a:gd name="T34" fmla="+- 0 5049 4866"/>
                    <a:gd name="T35" fmla="*/ 5049 h 185"/>
                    <a:gd name="T36" fmla="+- 0 3339 3268"/>
                    <a:gd name="T37" fmla="*/ T36 w 72"/>
                    <a:gd name="T38" fmla="+- 0 4871 4866"/>
                    <a:gd name="T39" fmla="*/ 4871 h 185"/>
                    <a:gd name="T40" fmla="+- 0 3339 3268"/>
                    <a:gd name="T41" fmla="*/ T40 w 72"/>
                    <a:gd name="T42" fmla="+- 0 4870 4866"/>
                    <a:gd name="T43" fmla="*/ 4870 h 185"/>
                    <a:gd name="T44" fmla="+- 0 3338 3268"/>
                    <a:gd name="T45" fmla="*/ T44 w 72"/>
                    <a:gd name="T46" fmla="+- 0 4867 4866"/>
                    <a:gd name="T47" fmla="*/ 4867 h 185"/>
                    <a:gd name="T48" fmla="+- 0 3336 3268"/>
                    <a:gd name="T49" fmla="*/ T48 w 72"/>
                    <a:gd name="T50" fmla="+- 0 4866 4866"/>
                    <a:gd name="T51" fmla="*/ 4866 h 18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</a:cxnLst>
                  <a:rect l="0" t="0" r="r" b="b"/>
                  <a:pathLst>
                    <a:path w="72" h="185">
                      <a:moveTo>
                        <a:pt x="68" y="0"/>
                      </a:moveTo>
                      <a:lnTo>
                        <a:pt x="66" y="1"/>
                      </a:lnTo>
                      <a:lnTo>
                        <a:pt x="64" y="2"/>
                      </a:lnTo>
                      <a:lnTo>
                        <a:pt x="0" y="181"/>
                      </a:lnTo>
                      <a:lnTo>
                        <a:pt x="0" y="182"/>
                      </a:lnTo>
                      <a:lnTo>
                        <a:pt x="1" y="185"/>
                      </a:lnTo>
                      <a:lnTo>
                        <a:pt x="2" y="185"/>
                      </a:lnTo>
                      <a:lnTo>
                        <a:pt x="4" y="185"/>
                      </a:lnTo>
                      <a:lnTo>
                        <a:pt x="7" y="183"/>
                      </a:lnTo>
                      <a:lnTo>
                        <a:pt x="71" y="5"/>
                      </a:lnTo>
                      <a:lnTo>
                        <a:pt x="71" y="4"/>
                      </a:lnTo>
                      <a:lnTo>
                        <a:pt x="70" y="1"/>
                      </a:lnTo>
                      <a:lnTo>
                        <a:pt x="68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76" name="Group 268">
                <a:extLst>
                  <a:ext uri="{FF2B5EF4-FFF2-40B4-BE49-F238E27FC236}">
                    <a16:creationId xmlns:a16="http://schemas.microsoft.com/office/drawing/2014/main" id="{F0584EBC-3620-439F-8BCE-12B7AF462C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54" y="4923"/>
                <a:ext cx="146" cy="82"/>
                <a:chOff x="3354" y="4923"/>
                <a:chExt cx="146" cy="82"/>
              </a:xfrm>
            </p:grpSpPr>
            <p:sp>
              <p:nvSpPr>
                <p:cNvPr id="77" name="Freeform 276">
                  <a:extLst>
                    <a:ext uri="{FF2B5EF4-FFF2-40B4-BE49-F238E27FC236}">
                      <a16:creationId xmlns:a16="http://schemas.microsoft.com/office/drawing/2014/main" id="{63833698-61B5-4B5D-8FC7-10356AACC3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4" y="4923"/>
                  <a:ext cx="146" cy="82"/>
                </a:xfrm>
                <a:custGeom>
                  <a:avLst/>
                  <a:gdLst>
                    <a:gd name="T0" fmla="+- 0 3396 3354"/>
                    <a:gd name="T1" fmla="*/ T0 w 146"/>
                    <a:gd name="T2" fmla="+- 0 4999 4923"/>
                    <a:gd name="T3" fmla="*/ 4999 h 82"/>
                    <a:gd name="T4" fmla="+- 0 3354 3354"/>
                    <a:gd name="T5" fmla="*/ T4 w 146"/>
                    <a:gd name="T6" fmla="+- 0 4999 4923"/>
                    <a:gd name="T7" fmla="*/ 4999 h 82"/>
                    <a:gd name="T8" fmla="+- 0 3354 3354"/>
                    <a:gd name="T9" fmla="*/ T8 w 146"/>
                    <a:gd name="T10" fmla="+- 0 5005 4923"/>
                    <a:gd name="T11" fmla="*/ 5005 h 82"/>
                    <a:gd name="T12" fmla="+- 0 3396 3354"/>
                    <a:gd name="T13" fmla="*/ T12 w 146"/>
                    <a:gd name="T14" fmla="+- 0 5005 4923"/>
                    <a:gd name="T15" fmla="*/ 5005 h 82"/>
                    <a:gd name="T16" fmla="+- 0 3396 3354"/>
                    <a:gd name="T17" fmla="*/ T16 w 146"/>
                    <a:gd name="T18" fmla="+- 0 4999 4923"/>
                    <a:gd name="T19" fmla="*/ 4999 h 8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6" h="82">
                      <a:moveTo>
                        <a:pt x="42" y="76"/>
                      </a:moveTo>
                      <a:lnTo>
                        <a:pt x="0" y="76"/>
                      </a:lnTo>
                      <a:lnTo>
                        <a:pt x="0" y="82"/>
                      </a:lnTo>
                      <a:lnTo>
                        <a:pt x="42" y="82"/>
                      </a:lnTo>
                      <a:lnTo>
                        <a:pt x="42" y="76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78" name="Freeform 275">
                  <a:extLst>
                    <a:ext uri="{FF2B5EF4-FFF2-40B4-BE49-F238E27FC236}">
                      <a16:creationId xmlns:a16="http://schemas.microsoft.com/office/drawing/2014/main" id="{49E4284A-8C45-488D-BAF8-315AD10CD0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4" y="4923"/>
                  <a:ext cx="146" cy="82"/>
                </a:xfrm>
                <a:custGeom>
                  <a:avLst/>
                  <a:gdLst>
                    <a:gd name="T0" fmla="+- 0 3448 3354"/>
                    <a:gd name="T1" fmla="*/ T0 w 146"/>
                    <a:gd name="T2" fmla="+- 0 4999 4923"/>
                    <a:gd name="T3" fmla="*/ 4999 h 82"/>
                    <a:gd name="T4" fmla="+- 0 3405 3354"/>
                    <a:gd name="T5" fmla="*/ T4 w 146"/>
                    <a:gd name="T6" fmla="+- 0 4999 4923"/>
                    <a:gd name="T7" fmla="*/ 4999 h 82"/>
                    <a:gd name="T8" fmla="+- 0 3405 3354"/>
                    <a:gd name="T9" fmla="*/ T8 w 146"/>
                    <a:gd name="T10" fmla="+- 0 5005 4923"/>
                    <a:gd name="T11" fmla="*/ 5005 h 82"/>
                    <a:gd name="T12" fmla="+- 0 3448 3354"/>
                    <a:gd name="T13" fmla="*/ T12 w 146"/>
                    <a:gd name="T14" fmla="+- 0 5005 4923"/>
                    <a:gd name="T15" fmla="*/ 5005 h 82"/>
                    <a:gd name="T16" fmla="+- 0 3448 3354"/>
                    <a:gd name="T17" fmla="*/ T16 w 146"/>
                    <a:gd name="T18" fmla="+- 0 4999 4923"/>
                    <a:gd name="T19" fmla="*/ 4999 h 8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6" h="82">
                      <a:moveTo>
                        <a:pt x="94" y="76"/>
                      </a:moveTo>
                      <a:lnTo>
                        <a:pt x="51" y="76"/>
                      </a:lnTo>
                      <a:lnTo>
                        <a:pt x="51" y="82"/>
                      </a:lnTo>
                      <a:lnTo>
                        <a:pt x="94" y="82"/>
                      </a:lnTo>
                      <a:lnTo>
                        <a:pt x="94" y="76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79" name="Freeform 274">
                  <a:extLst>
                    <a:ext uri="{FF2B5EF4-FFF2-40B4-BE49-F238E27FC236}">
                      <a16:creationId xmlns:a16="http://schemas.microsoft.com/office/drawing/2014/main" id="{F0A3B3DC-DDBD-4107-9187-A6727951C1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4" y="4923"/>
                  <a:ext cx="146" cy="82"/>
                </a:xfrm>
                <a:custGeom>
                  <a:avLst/>
                  <a:gdLst>
                    <a:gd name="T0" fmla="+- 0 3499 3354"/>
                    <a:gd name="T1" fmla="*/ T0 w 146"/>
                    <a:gd name="T2" fmla="+- 0 4999 4923"/>
                    <a:gd name="T3" fmla="*/ 4999 h 82"/>
                    <a:gd name="T4" fmla="+- 0 3457 3354"/>
                    <a:gd name="T5" fmla="*/ T4 w 146"/>
                    <a:gd name="T6" fmla="+- 0 4999 4923"/>
                    <a:gd name="T7" fmla="*/ 4999 h 82"/>
                    <a:gd name="T8" fmla="+- 0 3457 3354"/>
                    <a:gd name="T9" fmla="*/ T8 w 146"/>
                    <a:gd name="T10" fmla="+- 0 5005 4923"/>
                    <a:gd name="T11" fmla="*/ 5005 h 82"/>
                    <a:gd name="T12" fmla="+- 0 3499 3354"/>
                    <a:gd name="T13" fmla="*/ T12 w 146"/>
                    <a:gd name="T14" fmla="+- 0 5005 4923"/>
                    <a:gd name="T15" fmla="*/ 5005 h 82"/>
                    <a:gd name="T16" fmla="+- 0 3499 3354"/>
                    <a:gd name="T17" fmla="*/ T16 w 146"/>
                    <a:gd name="T18" fmla="+- 0 4999 4923"/>
                    <a:gd name="T19" fmla="*/ 4999 h 8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46" h="82">
                      <a:moveTo>
                        <a:pt x="145" y="76"/>
                      </a:moveTo>
                      <a:lnTo>
                        <a:pt x="103" y="76"/>
                      </a:lnTo>
                      <a:lnTo>
                        <a:pt x="103" y="82"/>
                      </a:lnTo>
                      <a:lnTo>
                        <a:pt x="145" y="82"/>
                      </a:lnTo>
                      <a:lnTo>
                        <a:pt x="145" y="76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80" name="Freeform 273">
                  <a:extLst>
                    <a:ext uri="{FF2B5EF4-FFF2-40B4-BE49-F238E27FC236}">
                      <a16:creationId xmlns:a16="http://schemas.microsoft.com/office/drawing/2014/main" id="{19E832DD-2B80-4BFD-BF49-3602175848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4" y="4923"/>
                  <a:ext cx="146" cy="82"/>
                </a:xfrm>
                <a:custGeom>
                  <a:avLst/>
                  <a:gdLst>
                    <a:gd name="T0" fmla="+- 0 3381 3354"/>
                    <a:gd name="T1" fmla="*/ T0 w 146"/>
                    <a:gd name="T2" fmla="+- 0 4923 4923"/>
                    <a:gd name="T3" fmla="*/ 4923 h 82"/>
                    <a:gd name="T4" fmla="+- 0 3354 3354"/>
                    <a:gd name="T5" fmla="*/ T4 w 146"/>
                    <a:gd name="T6" fmla="+- 0 4925 4923"/>
                    <a:gd name="T7" fmla="*/ 4925 h 82"/>
                    <a:gd name="T8" fmla="+- 0 3354 3354"/>
                    <a:gd name="T9" fmla="*/ T8 w 146"/>
                    <a:gd name="T10" fmla="+- 0 4932 4923"/>
                    <a:gd name="T11" fmla="*/ 4932 h 82"/>
                    <a:gd name="T12" fmla="+- 0 3361 3354"/>
                    <a:gd name="T13" fmla="*/ T12 w 146"/>
                    <a:gd name="T14" fmla="+- 0 4932 4923"/>
                    <a:gd name="T15" fmla="*/ 4932 h 82"/>
                    <a:gd name="T16" fmla="+- 0 3362 3354"/>
                    <a:gd name="T17" fmla="*/ T16 w 146"/>
                    <a:gd name="T18" fmla="+- 0 4932 4923"/>
                    <a:gd name="T19" fmla="*/ 4932 h 82"/>
                    <a:gd name="T20" fmla="+- 0 3367 3354"/>
                    <a:gd name="T21" fmla="*/ T20 w 146"/>
                    <a:gd name="T22" fmla="+- 0 4935 4923"/>
                    <a:gd name="T23" fmla="*/ 4935 h 82"/>
                    <a:gd name="T24" fmla="+- 0 3368 3354"/>
                    <a:gd name="T25" fmla="*/ T24 w 146"/>
                    <a:gd name="T26" fmla="+- 0 4937 4923"/>
                    <a:gd name="T27" fmla="*/ 4937 h 82"/>
                    <a:gd name="T28" fmla="+- 0 3368 3354"/>
                    <a:gd name="T29" fmla="*/ T28 w 146"/>
                    <a:gd name="T30" fmla="+- 0 4938 4923"/>
                    <a:gd name="T31" fmla="*/ 4938 h 82"/>
                    <a:gd name="T32" fmla="+- 0 3368 3354"/>
                    <a:gd name="T33" fmla="*/ T32 w 146"/>
                    <a:gd name="T34" fmla="+- 0 4995 4923"/>
                    <a:gd name="T35" fmla="*/ 4995 h 82"/>
                    <a:gd name="T36" fmla="+- 0 3367 3354"/>
                    <a:gd name="T37" fmla="*/ T36 w 146"/>
                    <a:gd name="T38" fmla="+- 0 4997 4923"/>
                    <a:gd name="T39" fmla="*/ 4997 h 82"/>
                    <a:gd name="T40" fmla="+- 0 3361 3354"/>
                    <a:gd name="T41" fmla="*/ T40 w 146"/>
                    <a:gd name="T42" fmla="+- 0 4998 4923"/>
                    <a:gd name="T43" fmla="*/ 4998 h 82"/>
                    <a:gd name="T44" fmla="+- 0 3358 3354"/>
                    <a:gd name="T45" fmla="*/ T44 w 146"/>
                    <a:gd name="T46" fmla="+- 0 4999 4923"/>
                    <a:gd name="T47" fmla="*/ 4999 h 82"/>
                    <a:gd name="T48" fmla="+- 0 3392 3354"/>
                    <a:gd name="T49" fmla="*/ T48 w 146"/>
                    <a:gd name="T50" fmla="+- 0 4999 4923"/>
                    <a:gd name="T51" fmla="*/ 4999 h 82"/>
                    <a:gd name="T52" fmla="+- 0 3389 3354"/>
                    <a:gd name="T53" fmla="*/ T52 w 146"/>
                    <a:gd name="T54" fmla="+- 0 4998 4923"/>
                    <a:gd name="T55" fmla="*/ 4998 h 82"/>
                    <a:gd name="T56" fmla="+- 0 3383 3354"/>
                    <a:gd name="T57" fmla="*/ T56 w 146"/>
                    <a:gd name="T58" fmla="+- 0 4997 4923"/>
                    <a:gd name="T59" fmla="*/ 4997 h 82"/>
                    <a:gd name="T60" fmla="+- 0 3382 3354"/>
                    <a:gd name="T61" fmla="*/ T60 w 146"/>
                    <a:gd name="T62" fmla="+- 0 4995 4923"/>
                    <a:gd name="T63" fmla="*/ 4995 h 82"/>
                    <a:gd name="T64" fmla="+- 0 3382 3354"/>
                    <a:gd name="T65" fmla="*/ T64 w 146"/>
                    <a:gd name="T66" fmla="+- 0 4949 4923"/>
                    <a:gd name="T67" fmla="*/ 4949 h 82"/>
                    <a:gd name="T68" fmla="+- 0 3384 3354"/>
                    <a:gd name="T69" fmla="*/ T68 w 146"/>
                    <a:gd name="T70" fmla="+- 0 4942 4923"/>
                    <a:gd name="T71" fmla="*/ 4942 h 82"/>
                    <a:gd name="T72" fmla="+- 0 3385 3354"/>
                    <a:gd name="T73" fmla="*/ T72 w 146"/>
                    <a:gd name="T74" fmla="+- 0 4941 4923"/>
                    <a:gd name="T75" fmla="*/ 4941 h 82"/>
                    <a:gd name="T76" fmla="+- 0 3381 3354"/>
                    <a:gd name="T77" fmla="*/ T76 w 146"/>
                    <a:gd name="T78" fmla="+- 0 4941 4923"/>
                    <a:gd name="T79" fmla="*/ 4941 h 82"/>
                    <a:gd name="T80" fmla="+- 0 3381 3354"/>
                    <a:gd name="T81" fmla="*/ T80 w 146"/>
                    <a:gd name="T82" fmla="+- 0 4923 4923"/>
                    <a:gd name="T83" fmla="*/ 4923 h 8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</a:cxnLst>
                  <a:rect l="0" t="0" r="r" b="b"/>
                  <a:pathLst>
                    <a:path w="146" h="82">
                      <a:moveTo>
                        <a:pt x="27" y="0"/>
                      </a:moveTo>
                      <a:lnTo>
                        <a:pt x="0" y="2"/>
                      </a:lnTo>
                      <a:lnTo>
                        <a:pt x="0" y="9"/>
                      </a:lnTo>
                      <a:lnTo>
                        <a:pt x="7" y="9"/>
                      </a:lnTo>
                      <a:lnTo>
                        <a:pt x="8" y="9"/>
                      </a:lnTo>
                      <a:lnTo>
                        <a:pt x="13" y="12"/>
                      </a:lnTo>
                      <a:lnTo>
                        <a:pt x="14" y="14"/>
                      </a:lnTo>
                      <a:lnTo>
                        <a:pt x="14" y="15"/>
                      </a:lnTo>
                      <a:lnTo>
                        <a:pt x="14" y="72"/>
                      </a:lnTo>
                      <a:lnTo>
                        <a:pt x="13" y="74"/>
                      </a:lnTo>
                      <a:lnTo>
                        <a:pt x="7" y="75"/>
                      </a:lnTo>
                      <a:lnTo>
                        <a:pt x="4" y="76"/>
                      </a:lnTo>
                      <a:lnTo>
                        <a:pt x="38" y="76"/>
                      </a:lnTo>
                      <a:lnTo>
                        <a:pt x="35" y="75"/>
                      </a:lnTo>
                      <a:lnTo>
                        <a:pt x="29" y="74"/>
                      </a:lnTo>
                      <a:lnTo>
                        <a:pt x="28" y="72"/>
                      </a:lnTo>
                      <a:lnTo>
                        <a:pt x="28" y="26"/>
                      </a:lnTo>
                      <a:lnTo>
                        <a:pt x="30" y="19"/>
                      </a:lnTo>
                      <a:lnTo>
                        <a:pt x="31" y="18"/>
                      </a:lnTo>
                      <a:lnTo>
                        <a:pt x="27" y="18"/>
                      </a:lnTo>
                      <a:lnTo>
                        <a:pt x="27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81" name="Freeform 272">
                  <a:extLst>
                    <a:ext uri="{FF2B5EF4-FFF2-40B4-BE49-F238E27FC236}">
                      <a16:creationId xmlns:a16="http://schemas.microsoft.com/office/drawing/2014/main" id="{3B9DAEC9-C7B2-4282-BC48-DF355D5A6E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4" y="4923"/>
                  <a:ext cx="146" cy="82"/>
                </a:xfrm>
                <a:custGeom>
                  <a:avLst/>
                  <a:gdLst>
                    <a:gd name="T0" fmla="+- 0 3429 3354"/>
                    <a:gd name="T1" fmla="*/ T0 w 146"/>
                    <a:gd name="T2" fmla="+- 0 4928 4923"/>
                    <a:gd name="T3" fmla="*/ 4928 h 82"/>
                    <a:gd name="T4" fmla="+- 0 3412 3354"/>
                    <a:gd name="T5" fmla="*/ T4 w 146"/>
                    <a:gd name="T6" fmla="+- 0 4928 4923"/>
                    <a:gd name="T7" fmla="*/ 4928 h 82"/>
                    <a:gd name="T8" fmla="+- 0 3415 3354"/>
                    <a:gd name="T9" fmla="*/ T8 w 146"/>
                    <a:gd name="T10" fmla="+- 0 4930 4923"/>
                    <a:gd name="T11" fmla="*/ 4930 h 82"/>
                    <a:gd name="T12" fmla="+- 0 3419 3354"/>
                    <a:gd name="T13" fmla="*/ T12 w 146"/>
                    <a:gd name="T14" fmla="+- 0 4938 4923"/>
                    <a:gd name="T15" fmla="*/ 4938 h 82"/>
                    <a:gd name="T16" fmla="+- 0 3420 3354"/>
                    <a:gd name="T17" fmla="*/ T16 w 146"/>
                    <a:gd name="T18" fmla="+- 0 4942 4923"/>
                    <a:gd name="T19" fmla="*/ 4942 h 82"/>
                    <a:gd name="T20" fmla="+- 0 3420 3354"/>
                    <a:gd name="T21" fmla="*/ T20 w 146"/>
                    <a:gd name="T22" fmla="+- 0 4995 4923"/>
                    <a:gd name="T23" fmla="*/ 4995 h 82"/>
                    <a:gd name="T24" fmla="+- 0 3418 3354"/>
                    <a:gd name="T25" fmla="*/ T24 w 146"/>
                    <a:gd name="T26" fmla="+- 0 4997 4923"/>
                    <a:gd name="T27" fmla="*/ 4997 h 82"/>
                    <a:gd name="T28" fmla="+- 0 3413 3354"/>
                    <a:gd name="T29" fmla="*/ T28 w 146"/>
                    <a:gd name="T30" fmla="+- 0 4998 4923"/>
                    <a:gd name="T31" fmla="*/ 4998 h 82"/>
                    <a:gd name="T32" fmla="+- 0 3410 3354"/>
                    <a:gd name="T33" fmla="*/ T32 w 146"/>
                    <a:gd name="T34" fmla="+- 0 4999 4923"/>
                    <a:gd name="T35" fmla="*/ 4999 h 82"/>
                    <a:gd name="T36" fmla="+- 0 3444 3354"/>
                    <a:gd name="T37" fmla="*/ T36 w 146"/>
                    <a:gd name="T38" fmla="+- 0 4999 4923"/>
                    <a:gd name="T39" fmla="*/ 4999 h 82"/>
                    <a:gd name="T40" fmla="+- 0 3440 3354"/>
                    <a:gd name="T41" fmla="*/ T40 w 146"/>
                    <a:gd name="T42" fmla="+- 0 4998 4923"/>
                    <a:gd name="T43" fmla="*/ 4998 h 82"/>
                    <a:gd name="T44" fmla="+- 0 3435 3354"/>
                    <a:gd name="T45" fmla="*/ T44 w 146"/>
                    <a:gd name="T46" fmla="+- 0 4997 4923"/>
                    <a:gd name="T47" fmla="*/ 4997 h 82"/>
                    <a:gd name="T48" fmla="+- 0 3433 3354"/>
                    <a:gd name="T49" fmla="*/ T48 w 146"/>
                    <a:gd name="T50" fmla="+- 0 4995 4923"/>
                    <a:gd name="T51" fmla="*/ 4995 h 82"/>
                    <a:gd name="T52" fmla="+- 0 3433 3354"/>
                    <a:gd name="T53" fmla="*/ T52 w 146"/>
                    <a:gd name="T54" fmla="+- 0 4949 4923"/>
                    <a:gd name="T55" fmla="*/ 4949 h 82"/>
                    <a:gd name="T56" fmla="+- 0 3436 3354"/>
                    <a:gd name="T57" fmla="*/ T56 w 146"/>
                    <a:gd name="T58" fmla="+- 0 4942 4923"/>
                    <a:gd name="T59" fmla="*/ 4942 h 82"/>
                    <a:gd name="T60" fmla="+- 0 3437 3354"/>
                    <a:gd name="T61" fmla="*/ T60 w 146"/>
                    <a:gd name="T62" fmla="+- 0 4941 4923"/>
                    <a:gd name="T63" fmla="*/ 4941 h 82"/>
                    <a:gd name="T64" fmla="+- 0 3433 3354"/>
                    <a:gd name="T65" fmla="*/ T64 w 146"/>
                    <a:gd name="T66" fmla="+- 0 4941 4923"/>
                    <a:gd name="T67" fmla="*/ 4941 h 82"/>
                    <a:gd name="T68" fmla="+- 0 3430 3354"/>
                    <a:gd name="T69" fmla="*/ T68 w 146"/>
                    <a:gd name="T70" fmla="+- 0 4929 4923"/>
                    <a:gd name="T71" fmla="*/ 4929 h 82"/>
                    <a:gd name="T72" fmla="+- 0 3429 3354"/>
                    <a:gd name="T73" fmla="*/ T72 w 146"/>
                    <a:gd name="T74" fmla="+- 0 4928 4923"/>
                    <a:gd name="T75" fmla="*/ 4928 h 8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</a:cxnLst>
                  <a:rect l="0" t="0" r="r" b="b"/>
                  <a:pathLst>
                    <a:path w="146" h="82">
                      <a:moveTo>
                        <a:pt x="75" y="5"/>
                      </a:moveTo>
                      <a:lnTo>
                        <a:pt x="58" y="5"/>
                      </a:lnTo>
                      <a:lnTo>
                        <a:pt x="61" y="7"/>
                      </a:lnTo>
                      <a:lnTo>
                        <a:pt x="65" y="15"/>
                      </a:lnTo>
                      <a:lnTo>
                        <a:pt x="66" y="19"/>
                      </a:lnTo>
                      <a:lnTo>
                        <a:pt x="66" y="72"/>
                      </a:lnTo>
                      <a:lnTo>
                        <a:pt x="64" y="74"/>
                      </a:lnTo>
                      <a:lnTo>
                        <a:pt x="59" y="75"/>
                      </a:lnTo>
                      <a:lnTo>
                        <a:pt x="56" y="76"/>
                      </a:lnTo>
                      <a:lnTo>
                        <a:pt x="90" y="76"/>
                      </a:lnTo>
                      <a:lnTo>
                        <a:pt x="86" y="75"/>
                      </a:lnTo>
                      <a:lnTo>
                        <a:pt x="81" y="74"/>
                      </a:lnTo>
                      <a:lnTo>
                        <a:pt x="79" y="72"/>
                      </a:lnTo>
                      <a:lnTo>
                        <a:pt x="79" y="26"/>
                      </a:lnTo>
                      <a:lnTo>
                        <a:pt x="82" y="19"/>
                      </a:lnTo>
                      <a:lnTo>
                        <a:pt x="83" y="18"/>
                      </a:lnTo>
                      <a:lnTo>
                        <a:pt x="79" y="18"/>
                      </a:lnTo>
                      <a:lnTo>
                        <a:pt x="76" y="6"/>
                      </a:lnTo>
                      <a:lnTo>
                        <a:pt x="75" y="5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82" name="Freeform 271">
                  <a:extLst>
                    <a:ext uri="{FF2B5EF4-FFF2-40B4-BE49-F238E27FC236}">
                      <a16:creationId xmlns:a16="http://schemas.microsoft.com/office/drawing/2014/main" id="{E78CA7A0-B60B-404C-93FD-F0C19302DA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4" y="4923"/>
                  <a:ext cx="146" cy="82"/>
                </a:xfrm>
                <a:custGeom>
                  <a:avLst/>
                  <a:gdLst>
                    <a:gd name="T0" fmla="+- 0 3477 3354"/>
                    <a:gd name="T1" fmla="*/ T0 w 146"/>
                    <a:gd name="T2" fmla="+- 0 4928 4923"/>
                    <a:gd name="T3" fmla="*/ 4928 h 82"/>
                    <a:gd name="T4" fmla="+- 0 3464 3354"/>
                    <a:gd name="T5" fmla="*/ T4 w 146"/>
                    <a:gd name="T6" fmla="+- 0 4928 4923"/>
                    <a:gd name="T7" fmla="*/ 4928 h 82"/>
                    <a:gd name="T8" fmla="+- 0 3467 3354"/>
                    <a:gd name="T9" fmla="*/ T8 w 146"/>
                    <a:gd name="T10" fmla="+- 0 4930 4923"/>
                    <a:gd name="T11" fmla="*/ 4930 h 82"/>
                    <a:gd name="T12" fmla="+- 0 3469 3354"/>
                    <a:gd name="T13" fmla="*/ T12 w 146"/>
                    <a:gd name="T14" fmla="+- 0 4934 4923"/>
                    <a:gd name="T15" fmla="*/ 4934 h 82"/>
                    <a:gd name="T16" fmla="+- 0 3471 3354"/>
                    <a:gd name="T17" fmla="*/ T16 w 146"/>
                    <a:gd name="T18" fmla="+- 0 4938 4923"/>
                    <a:gd name="T19" fmla="*/ 4938 h 82"/>
                    <a:gd name="T20" fmla="+- 0 3471 3354"/>
                    <a:gd name="T21" fmla="*/ T20 w 146"/>
                    <a:gd name="T22" fmla="+- 0 4942 4923"/>
                    <a:gd name="T23" fmla="*/ 4942 h 82"/>
                    <a:gd name="T24" fmla="+- 0 3471 3354"/>
                    <a:gd name="T25" fmla="*/ T24 w 146"/>
                    <a:gd name="T26" fmla="+- 0 4995 4923"/>
                    <a:gd name="T27" fmla="*/ 4995 h 82"/>
                    <a:gd name="T28" fmla="+- 0 3470 3354"/>
                    <a:gd name="T29" fmla="*/ T28 w 146"/>
                    <a:gd name="T30" fmla="+- 0 4997 4923"/>
                    <a:gd name="T31" fmla="*/ 4997 h 82"/>
                    <a:gd name="T32" fmla="+- 0 3465 3354"/>
                    <a:gd name="T33" fmla="*/ T32 w 146"/>
                    <a:gd name="T34" fmla="+- 0 4998 4923"/>
                    <a:gd name="T35" fmla="*/ 4998 h 82"/>
                    <a:gd name="T36" fmla="+- 0 3461 3354"/>
                    <a:gd name="T37" fmla="*/ T36 w 146"/>
                    <a:gd name="T38" fmla="+- 0 4999 4923"/>
                    <a:gd name="T39" fmla="*/ 4999 h 82"/>
                    <a:gd name="T40" fmla="+- 0 3495 3354"/>
                    <a:gd name="T41" fmla="*/ T40 w 146"/>
                    <a:gd name="T42" fmla="+- 0 4999 4923"/>
                    <a:gd name="T43" fmla="*/ 4999 h 82"/>
                    <a:gd name="T44" fmla="+- 0 3492 3354"/>
                    <a:gd name="T45" fmla="*/ T44 w 146"/>
                    <a:gd name="T46" fmla="+- 0 4998 4923"/>
                    <a:gd name="T47" fmla="*/ 4998 h 82"/>
                    <a:gd name="T48" fmla="+- 0 3486 3354"/>
                    <a:gd name="T49" fmla="*/ T48 w 146"/>
                    <a:gd name="T50" fmla="+- 0 4997 4923"/>
                    <a:gd name="T51" fmla="*/ 4997 h 82"/>
                    <a:gd name="T52" fmla="+- 0 3485 3354"/>
                    <a:gd name="T53" fmla="*/ T52 w 146"/>
                    <a:gd name="T54" fmla="+- 0 4995 4923"/>
                    <a:gd name="T55" fmla="*/ 4995 h 82"/>
                    <a:gd name="T56" fmla="+- 0 3485 3354"/>
                    <a:gd name="T57" fmla="*/ T56 w 146"/>
                    <a:gd name="T58" fmla="+- 0 4942 4923"/>
                    <a:gd name="T59" fmla="*/ 4942 h 82"/>
                    <a:gd name="T60" fmla="+- 0 3484 3354"/>
                    <a:gd name="T61" fmla="*/ T60 w 146"/>
                    <a:gd name="T62" fmla="+- 0 4938 4923"/>
                    <a:gd name="T63" fmla="*/ 4938 h 82"/>
                    <a:gd name="T64" fmla="+- 0 3480 3354"/>
                    <a:gd name="T65" fmla="*/ T64 w 146"/>
                    <a:gd name="T66" fmla="+- 0 4931 4923"/>
                    <a:gd name="T67" fmla="*/ 4931 h 82"/>
                    <a:gd name="T68" fmla="+- 0 3477 3354"/>
                    <a:gd name="T69" fmla="*/ T68 w 146"/>
                    <a:gd name="T70" fmla="+- 0 4928 4923"/>
                    <a:gd name="T71" fmla="*/ 4928 h 8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</a:cxnLst>
                  <a:rect l="0" t="0" r="r" b="b"/>
                  <a:pathLst>
                    <a:path w="146" h="82">
                      <a:moveTo>
                        <a:pt x="123" y="5"/>
                      </a:moveTo>
                      <a:lnTo>
                        <a:pt x="110" y="5"/>
                      </a:lnTo>
                      <a:lnTo>
                        <a:pt x="113" y="7"/>
                      </a:lnTo>
                      <a:lnTo>
                        <a:pt x="115" y="11"/>
                      </a:lnTo>
                      <a:lnTo>
                        <a:pt x="117" y="15"/>
                      </a:lnTo>
                      <a:lnTo>
                        <a:pt x="117" y="19"/>
                      </a:lnTo>
                      <a:lnTo>
                        <a:pt x="117" y="72"/>
                      </a:lnTo>
                      <a:lnTo>
                        <a:pt x="116" y="74"/>
                      </a:lnTo>
                      <a:lnTo>
                        <a:pt x="111" y="75"/>
                      </a:lnTo>
                      <a:lnTo>
                        <a:pt x="107" y="76"/>
                      </a:lnTo>
                      <a:lnTo>
                        <a:pt x="141" y="76"/>
                      </a:lnTo>
                      <a:lnTo>
                        <a:pt x="138" y="75"/>
                      </a:lnTo>
                      <a:lnTo>
                        <a:pt x="132" y="74"/>
                      </a:lnTo>
                      <a:lnTo>
                        <a:pt x="131" y="72"/>
                      </a:lnTo>
                      <a:lnTo>
                        <a:pt x="131" y="19"/>
                      </a:lnTo>
                      <a:lnTo>
                        <a:pt x="130" y="15"/>
                      </a:lnTo>
                      <a:lnTo>
                        <a:pt x="126" y="8"/>
                      </a:lnTo>
                      <a:lnTo>
                        <a:pt x="123" y="5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83" name="Freeform 270">
                  <a:extLst>
                    <a:ext uri="{FF2B5EF4-FFF2-40B4-BE49-F238E27FC236}">
                      <a16:creationId xmlns:a16="http://schemas.microsoft.com/office/drawing/2014/main" id="{E618EF31-F7B2-4B0C-B20C-31D46F03AC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4" y="4923"/>
                  <a:ext cx="146" cy="82"/>
                </a:xfrm>
                <a:custGeom>
                  <a:avLst/>
                  <a:gdLst>
                    <a:gd name="T0" fmla="+- 0 3422 3354"/>
                    <a:gd name="T1" fmla="*/ T0 w 146"/>
                    <a:gd name="T2" fmla="+- 0 4923 4923"/>
                    <a:gd name="T3" fmla="*/ 4923 h 82"/>
                    <a:gd name="T4" fmla="+- 0 3402 3354"/>
                    <a:gd name="T5" fmla="*/ T4 w 146"/>
                    <a:gd name="T6" fmla="+- 0 4923 4923"/>
                    <a:gd name="T7" fmla="*/ 4923 h 82"/>
                    <a:gd name="T8" fmla="+- 0 3397 3354"/>
                    <a:gd name="T9" fmla="*/ T8 w 146"/>
                    <a:gd name="T10" fmla="+- 0 4925 4923"/>
                    <a:gd name="T11" fmla="*/ 4925 h 82"/>
                    <a:gd name="T12" fmla="+- 0 3387 3354"/>
                    <a:gd name="T13" fmla="*/ T12 w 146"/>
                    <a:gd name="T14" fmla="+- 0 4932 4923"/>
                    <a:gd name="T15" fmla="*/ 4932 h 82"/>
                    <a:gd name="T16" fmla="+- 0 3383 3354"/>
                    <a:gd name="T17" fmla="*/ T16 w 146"/>
                    <a:gd name="T18" fmla="+- 0 4936 4923"/>
                    <a:gd name="T19" fmla="*/ 4936 h 82"/>
                    <a:gd name="T20" fmla="+- 0 3381 3354"/>
                    <a:gd name="T21" fmla="*/ T20 w 146"/>
                    <a:gd name="T22" fmla="+- 0 4941 4923"/>
                    <a:gd name="T23" fmla="*/ 4941 h 82"/>
                    <a:gd name="T24" fmla="+- 0 3385 3354"/>
                    <a:gd name="T25" fmla="*/ T24 w 146"/>
                    <a:gd name="T26" fmla="+- 0 4941 4923"/>
                    <a:gd name="T27" fmla="*/ 4941 h 82"/>
                    <a:gd name="T28" fmla="+- 0 3393 3354"/>
                    <a:gd name="T29" fmla="*/ T28 w 146"/>
                    <a:gd name="T30" fmla="+- 0 4931 4923"/>
                    <a:gd name="T31" fmla="*/ 4931 h 82"/>
                    <a:gd name="T32" fmla="+- 0 3399 3354"/>
                    <a:gd name="T33" fmla="*/ T32 w 146"/>
                    <a:gd name="T34" fmla="+- 0 4928 4923"/>
                    <a:gd name="T35" fmla="*/ 4928 h 82"/>
                    <a:gd name="T36" fmla="+- 0 3429 3354"/>
                    <a:gd name="T37" fmla="*/ T36 w 146"/>
                    <a:gd name="T38" fmla="+- 0 4928 4923"/>
                    <a:gd name="T39" fmla="*/ 4928 h 82"/>
                    <a:gd name="T40" fmla="+- 0 3422 3354"/>
                    <a:gd name="T41" fmla="*/ T40 w 146"/>
                    <a:gd name="T42" fmla="+- 0 4923 4923"/>
                    <a:gd name="T43" fmla="*/ 4923 h 8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146" h="82">
                      <a:moveTo>
                        <a:pt x="68" y="0"/>
                      </a:moveTo>
                      <a:lnTo>
                        <a:pt x="48" y="0"/>
                      </a:lnTo>
                      <a:lnTo>
                        <a:pt x="43" y="2"/>
                      </a:lnTo>
                      <a:lnTo>
                        <a:pt x="33" y="9"/>
                      </a:lnTo>
                      <a:lnTo>
                        <a:pt x="29" y="13"/>
                      </a:lnTo>
                      <a:lnTo>
                        <a:pt x="27" y="18"/>
                      </a:lnTo>
                      <a:lnTo>
                        <a:pt x="31" y="18"/>
                      </a:lnTo>
                      <a:lnTo>
                        <a:pt x="39" y="8"/>
                      </a:lnTo>
                      <a:lnTo>
                        <a:pt x="45" y="5"/>
                      </a:lnTo>
                      <a:lnTo>
                        <a:pt x="75" y="5"/>
                      </a:lnTo>
                      <a:lnTo>
                        <a:pt x="68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84" name="Freeform 269">
                  <a:extLst>
                    <a:ext uri="{FF2B5EF4-FFF2-40B4-BE49-F238E27FC236}">
                      <a16:creationId xmlns:a16="http://schemas.microsoft.com/office/drawing/2014/main" id="{BC5E36A3-B95D-49FE-B1FB-764A9595C4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4" y="4923"/>
                  <a:ext cx="146" cy="82"/>
                </a:xfrm>
                <a:custGeom>
                  <a:avLst/>
                  <a:gdLst>
                    <a:gd name="T0" fmla="+- 0 3465 3354"/>
                    <a:gd name="T1" fmla="*/ T0 w 146"/>
                    <a:gd name="T2" fmla="+- 0 4923 4923"/>
                    <a:gd name="T3" fmla="*/ 4923 h 82"/>
                    <a:gd name="T4" fmla="+- 0 3454 3354"/>
                    <a:gd name="T5" fmla="*/ T4 w 146"/>
                    <a:gd name="T6" fmla="+- 0 4923 4923"/>
                    <a:gd name="T7" fmla="*/ 4923 h 82"/>
                    <a:gd name="T8" fmla="+- 0 3448 3354"/>
                    <a:gd name="T9" fmla="*/ T8 w 146"/>
                    <a:gd name="T10" fmla="+- 0 4925 4923"/>
                    <a:gd name="T11" fmla="*/ 4925 h 82"/>
                    <a:gd name="T12" fmla="+- 0 3444 3354"/>
                    <a:gd name="T13" fmla="*/ T12 w 146"/>
                    <a:gd name="T14" fmla="+- 0 4928 4923"/>
                    <a:gd name="T15" fmla="*/ 4928 h 82"/>
                    <a:gd name="T16" fmla="+- 0 3439 3354"/>
                    <a:gd name="T17" fmla="*/ T16 w 146"/>
                    <a:gd name="T18" fmla="+- 0 4931 4923"/>
                    <a:gd name="T19" fmla="*/ 4931 h 82"/>
                    <a:gd name="T20" fmla="+- 0 3435 3354"/>
                    <a:gd name="T21" fmla="*/ T20 w 146"/>
                    <a:gd name="T22" fmla="+- 0 4936 4923"/>
                    <a:gd name="T23" fmla="*/ 4936 h 82"/>
                    <a:gd name="T24" fmla="+- 0 3433 3354"/>
                    <a:gd name="T25" fmla="*/ T24 w 146"/>
                    <a:gd name="T26" fmla="+- 0 4941 4923"/>
                    <a:gd name="T27" fmla="*/ 4941 h 82"/>
                    <a:gd name="T28" fmla="+- 0 3437 3354"/>
                    <a:gd name="T29" fmla="*/ T28 w 146"/>
                    <a:gd name="T30" fmla="+- 0 4941 4923"/>
                    <a:gd name="T31" fmla="*/ 4941 h 82"/>
                    <a:gd name="T32" fmla="+- 0 3445 3354"/>
                    <a:gd name="T33" fmla="*/ T32 w 146"/>
                    <a:gd name="T34" fmla="+- 0 4931 4923"/>
                    <a:gd name="T35" fmla="*/ 4931 h 82"/>
                    <a:gd name="T36" fmla="+- 0 3451 3354"/>
                    <a:gd name="T37" fmla="*/ T36 w 146"/>
                    <a:gd name="T38" fmla="+- 0 4928 4923"/>
                    <a:gd name="T39" fmla="*/ 4928 h 82"/>
                    <a:gd name="T40" fmla="+- 0 3477 3354"/>
                    <a:gd name="T41" fmla="*/ T40 w 146"/>
                    <a:gd name="T42" fmla="+- 0 4928 4923"/>
                    <a:gd name="T43" fmla="*/ 4928 h 82"/>
                    <a:gd name="T44" fmla="+- 0 3470 3354"/>
                    <a:gd name="T45" fmla="*/ T44 w 146"/>
                    <a:gd name="T46" fmla="+- 0 4924 4923"/>
                    <a:gd name="T47" fmla="*/ 4924 h 82"/>
                    <a:gd name="T48" fmla="+- 0 3465 3354"/>
                    <a:gd name="T49" fmla="*/ T48 w 146"/>
                    <a:gd name="T50" fmla="+- 0 4923 4923"/>
                    <a:gd name="T51" fmla="*/ 4923 h 8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</a:cxnLst>
                  <a:rect l="0" t="0" r="r" b="b"/>
                  <a:pathLst>
                    <a:path w="146" h="82">
                      <a:moveTo>
                        <a:pt x="111" y="0"/>
                      </a:moveTo>
                      <a:lnTo>
                        <a:pt x="100" y="0"/>
                      </a:lnTo>
                      <a:lnTo>
                        <a:pt x="94" y="2"/>
                      </a:lnTo>
                      <a:lnTo>
                        <a:pt x="90" y="5"/>
                      </a:lnTo>
                      <a:lnTo>
                        <a:pt x="85" y="8"/>
                      </a:lnTo>
                      <a:lnTo>
                        <a:pt x="81" y="13"/>
                      </a:lnTo>
                      <a:lnTo>
                        <a:pt x="79" y="18"/>
                      </a:lnTo>
                      <a:lnTo>
                        <a:pt x="83" y="18"/>
                      </a:lnTo>
                      <a:lnTo>
                        <a:pt x="91" y="8"/>
                      </a:lnTo>
                      <a:lnTo>
                        <a:pt x="97" y="5"/>
                      </a:lnTo>
                      <a:lnTo>
                        <a:pt x="123" y="5"/>
                      </a:lnTo>
                      <a:lnTo>
                        <a:pt x="116" y="1"/>
                      </a:lnTo>
                      <a:lnTo>
                        <a:pt x="111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</p:grpSp>
        <p:grpSp>
          <p:nvGrpSpPr>
            <p:cNvPr id="11" name="Group 264">
              <a:extLst>
                <a:ext uri="{FF2B5EF4-FFF2-40B4-BE49-F238E27FC236}">
                  <a16:creationId xmlns:a16="http://schemas.microsoft.com/office/drawing/2014/main" id="{9BE7894F-2FD3-44F7-9B67-3476575427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14463" y="3302000"/>
              <a:ext cx="52387" cy="25400"/>
              <a:chOff x="1987" y="4241"/>
              <a:chExt cx="83" cy="41"/>
            </a:xfrm>
          </p:grpSpPr>
          <p:sp>
            <p:nvSpPr>
              <p:cNvPr id="71" name="Freeform 266">
                <a:extLst>
                  <a:ext uri="{FF2B5EF4-FFF2-40B4-BE49-F238E27FC236}">
                    <a16:creationId xmlns:a16="http://schemas.microsoft.com/office/drawing/2014/main" id="{99A1DB7E-A5F3-4C05-AB51-F223656B6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7" y="4241"/>
                <a:ext cx="83" cy="41"/>
              </a:xfrm>
              <a:custGeom>
                <a:avLst/>
                <a:gdLst>
                  <a:gd name="T0" fmla="+- 0 2018 1987"/>
                  <a:gd name="T1" fmla="*/ T0 w 83"/>
                  <a:gd name="T2" fmla="+- 0 4241 4241"/>
                  <a:gd name="T3" fmla="*/ 4241 h 41"/>
                  <a:gd name="T4" fmla="+- 0 1987 1987"/>
                  <a:gd name="T5" fmla="*/ T4 w 83"/>
                  <a:gd name="T6" fmla="+- 0 4241 4241"/>
                  <a:gd name="T7" fmla="*/ 4241 h 41"/>
                  <a:gd name="T8" fmla="+- 0 1987 1987"/>
                  <a:gd name="T9" fmla="*/ T8 w 83"/>
                  <a:gd name="T10" fmla="+- 0 4251 4241"/>
                  <a:gd name="T11" fmla="*/ 4251 h 41"/>
                  <a:gd name="T12" fmla="+- 0 2018 1987"/>
                  <a:gd name="T13" fmla="*/ T12 w 83"/>
                  <a:gd name="T14" fmla="+- 0 4251 4241"/>
                  <a:gd name="T15" fmla="*/ 4251 h 41"/>
                  <a:gd name="T16" fmla="+- 0 2018 1987"/>
                  <a:gd name="T17" fmla="*/ T16 w 83"/>
                  <a:gd name="T18" fmla="+- 0 4241 4241"/>
                  <a:gd name="T19" fmla="*/ 4241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3" h="41">
                    <a:moveTo>
                      <a:pt x="31" y="0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31" y="10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72" name="Freeform 265">
                <a:extLst>
                  <a:ext uri="{FF2B5EF4-FFF2-40B4-BE49-F238E27FC236}">
                    <a16:creationId xmlns:a16="http://schemas.microsoft.com/office/drawing/2014/main" id="{E256A190-8D5B-49D9-910C-84CB6BBDA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7" y="4241"/>
                <a:ext cx="83" cy="41"/>
              </a:xfrm>
              <a:custGeom>
                <a:avLst/>
                <a:gdLst>
                  <a:gd name="T0" fmla="+- 0 2069 1987"/>
                  <a:gd name="T1" fmla="*/ T0 w 83"/>
                  <a:gd name="T2" fmla="+- 0 4190 4241"/>
                  <a:gd name="T3" fmla="*/ 4190 h 41"/>
                  <a:gd name="T4" fmla="+- 0 2062 1987"/>
                  <a:gd name="T5" fmla="*/ T4 w 83"/>
                  <a:gd name="T6" fmla="+- 0 4190 4241"/>
                  <a:gd name="T7" fmla="*/ 4190 h 41"/>
                  <a:gd name="T8" fmla="+- 0 2058 1987"/>
                  <a:gd name="T9" fmla="*/ T8 w 83"/>
                  <a:gd name="T10" fmla="+- 0 4204 4241"/>
                  <a:gd name="T11" fmla="*/ 4204 h 41"/>
                  <a:gd name="T12" fmla="+- 0 2055 1987"/>
                  <a:gd name="T13" fmla="*/ T12 w 83"/>
                  <a:gd name="T14" fmla="+- 0 4206 4241"/>
                  <a:gd name="T15" fmla="*/ 4206 h 41"/>
                  <a:gd name="T16" fmla="+- 0 2038 1987"/>
                  <a:gd name="T17" fmla="*/ T16 w 83"/>
                  <a:gd name="T18" fmla="+- 0 4208 4241"/>
                  <a:gd name="T19" fmla="*/ 4208 h 41"/>
                  <a:gd name="T20" fmla="+- 0 2038 1987"/>
                  <a:gd name="T21" fmla="*/ T20 w 83"/>
                  <a:gd name="T22" fmla="+- 0 4216 4241"/>
                  <a:gd name="T23" fmla="*/ 4216 h 41"/>
                  <a:gd name="T24" fmla="+- 0 2058 1987"/>
                  <a:gd name="T25" fmla="*/ T24 w 83"/>
                  <a:gd name="T26" fmla="+- 0 4216 4241"/>
                  <a:gd name="T27" fmla="*/ 4216 h 41"/>
                  <a:gd name="T28" fmla="+- 0 2058 1987"/>
                  <a:gd name="T29" fmla="*/ T28 w 83"/>
                  <a:gd name="T30" fmla="+- 0 4282 4241"/>
                  <a:gd name="T31" fmla="*/ 4282 h 41"/>
                  <a:gd name="T32" fmla="+- 0 2069 1987"/>
                  <a:gd name="T33" fmla="*/ T32 w 83"/>
                  <a:gd name="T34" fmla="+- 0 4282 4241"/>
                  <a:gd name="T35" fmla="*/ 4282 h 41"/>
                  <a:gd name="T36" fmla="+- 0 2069 1987"/>
                  <a:gd name="T37" fmla="*/ T36 w 83"/>
                  <a:gd name="T38" fmla="+- 0 4190 4241"/>
                  <a:gd name="T39" fmla="*/ 4190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83" h="41">
                    <a:moveTo>
                      <a:pt x="82" y="-51"/>
                    </a:moveTo>
                    <a:lnTo>
                      <a:pt x="75" y="-51"/>
                    </a:lnTo>
                    <a:lnTo>
                      <a:pt x="71" y="-37"/>
                    </a:lnTo>
                    <a:lnTo>
                      <a:pt x="68" y="-35"/>
                    </a:lnTo>
                    <a:lnTo>
                      <a:pt x="51" y="-33"/>
                    </a:lnTo>
                    <a:lnTo>
                      <a:pt x="51" y="-25"/>
                    </a:lnTo>
                    <a:lnTo>
                      <a:pt x="71" y="-25"/>
                    </a:lnTo>
                    <a:lnTo>
                      <a:pt x="71" y="41"/>
                    </a:lnTo>
                    <a:lnTo>
                      <a:pt x="82" y="41"/>
                    </a:lnTo>
                    <a:lnTo>
                      <a:pt x="82" y="-5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12" name="Group 255">
              <a:extLst>
                <a:ext uri="{FF2B5EF4-FFF2-40B4-BE49-F238E27FC236}">
                  <a16:creationId xmlns:a16="http://schemas.microsoft.com/office/drawing/2014/main" id="{59982740-AF20-4B40-981B-E8822204DF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31913" y="2914650"/>
              <a:ext cx="134937" cy="60325"/>
              <a:chOff x="1857" y="3630"/>
              <a:chExt cx="212" cy="95"/>
            </a:xfrm>
          </p:grpSpPr>
          <p:sp>
            <p:nvSpPr>
              <p:cNvPr id="63" name="Freeform 263">
                <a:extLst>
                  <a:ext uri="{FF2B5EF4-FFF2-40B4-BE49-F238E27FC236}">
                    <a16:creationId xmlns:a16="http://schemas.microsoft.com/office/drawing/2014/main" id="{ACDB49FB-7BB0-487A-ABC5-18AAF7637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" y="3630"/>
                <a:ext cx="212" cy="95"/>
              </a:xfrm>
              <a:custGeom>
                <a:avLst/>
                <a:gdLst>
                  <a:gd name="T0" fmla="+- 0 1888 1857"/>
                  <a:gd name="T1" fmla="*/ T0 w 212"/>
                  <a:gd name="T2" fmla="+- 0 3682 3630"/>
                  <a:gd name="T3" fmla="*/ 3682 h 95"/>
                  <a:gd name="T4" fmla="+- 0 1857 1857"/>
                  <a:gd name="T5" fmla="*/ T4 w 212"/>
                  <a:gd name="T6" fmla="+- 0 3682 3630"/>
                  <a:gd name="T7" fmla="*/ 3682 h 95"/>
                  <a:gd name="T8" fmla="+- 0 1857 1857"/>
                  <a:gd name="T9" fmla="*/ T8 w 212"/>
                  <a:gd name="T10" fmla="+- 0 3691 3630"/>
                  <a:gd name="T11" fmla="*/ 3691 h 95"/>
                  <a:gd name="T12" fmla="+- 0 1888 1857"/>
                  <a:gd name="T13" fmla="*/ T12 w 212"/>
                  <a:gd name="T14" fmla="+- 0 3691 3630"/>
                  <a:gd name="T15" fmla="*/ 3691 h 95"/>
                  <a:gd name="T16" fmla="+- 0 1888 1857"/>
                  <a:gd name="T17" fmla="*/ T16 w 212"/>
                  <a:gd name="T18" fmla="+- 0 3682 3630"/>
                  <a:gd name="T19" fmla="*/ 3682 h 9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12" h="95">
                    <a:moveTo>
                      <a:pt x="31" y="52"/>
                    </a:moveTo>
                    <a:lnTo>
                      <a:pt x="0" y="52"/>
                    </a:lnTo>
                    <a:lnTo>
                      <a:pt x="0" y="61"/>
                    </a:lnTo>
                    <a:lnTo>
                      <a:pt x="31" y="61"/>
                    </a:lnTo>
                    <a:lnTo>
                      <a:pt x="31" y="52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64" name="Freeform 262">
                <a:extLst>
                  <a:ext uri="{FF2B5EF4-FFF2-40B4-BE49-F238E27FC236}">
                    <a16:creationId xmlns:a16="http://schemas.microsoft.com/office/drawing/2014/main" id="{8103A1C5-D6B8-4343-AD9F-CC9A61377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" y="3630"/>
                <a:ext cx="212" cy="95"/>
              </a:xfrm>
              <a:custGeom>
                <a:avLst/>
                <a:gdLst>
                  <a:gd name="T0" fmla="+- 0 1939 1857"/>
                  <a:gd name="T1" fmla="*/ T0 w 212"/>
                  <a:gd name="T2" fmla="+- 0 3630 3630"/>
                  <a:gd name="T3" fmla="*/ 3630 h 95"/>
                  <a:gd name="T4" fmla="+- 0 1922 1857"/>
                  <a:gd name="T5" fmla="*/ T4 w 212"/>
                  <a:gd name="T6" fmla="+- 0 3630 3630"/>
                  <a:gd name="T7" fmla="*/ 3630 h 95"/>
                  <a:gd name="T8" fmla="+- 0 1914 1857"/>
                  <a:gd name="T9" fmla="*/ T8 w 212"/>
                  <a:gd name="T10" fmla="+- 0 3634 3630"/>
                  <a:gd name="T11" fmla="*/ 3634 h 95"/>
                  <a:gd name="T12" fmla="+- 0 1909 1857"/>
                  <a:gd name="T13" fmla="*/ T12 w 212"/>
                  <a:gd name="T14" fmla="+- 0 3641 3630"/>
                  <a:gd name="T15" fmla="*/ 3641 h 95"/>
                  <a:gd name="T16" fmla="+- 0 1903 1857"/>
                  <a:gd name="T17" fmla="*/ T16 w 212"/>
                  <a:gd name="T18" fmla="+- 0 3649 3630"/>
                  <a:gd name="T19" fmla="*/ 3649 h 95"/>
                  <a:gd name="T20" fmla="+- 0 1900 1857"/>
                  <a:gd name="T21" fmla="*/ T20 w 212"/>
                  <a:gd name="T22" fmla="+- 0 3661 3630"/>
                  <a:gd name="T23" fmla="*/ 3661 h 95"/>
                  <a:gd name="T24" fmla="+- 0 1900 1857"/>
                  <a:gd name="T25" fmla="*/ T24 w 212"/>
                  <a:gd name="T26" fmla="+- 0 3678 3630"/>
                  <a:gd name="T27" fmla="*/ 3678 h 95"/>
                  <a:gd name="T28" fmla="+- 0 1904 1857"/>
                  <a:gd name="T29" fmla="*/ T28 w 212"/>
                  <a:gd name="T30" fmla="+- 0 3705 3630"/>
                  <a:gd name="T31" fmla="*/ 3705 h 95"/>
                  <a:gd name="T32" fmla="+- 0 1915 1857"/>
                  <a:gd name="T33" fmla="*/ T32 w 212"/>
                  <a:gd name="T34" fmla="+- 0 3721 3630"/>
                  <a:gd name="T35" fmla="*/ 3721 h 95"/>
                  <a:gd name="T36" fmla="+- 0 1940 1857"/>
                  <a:gd name="T37" fmla="*/ T36 w 212"/>
                  <a:gd name="T38" fmla="+- 0 3720 3630"/>
                  <a:gd name="T39" fmla="*/ 3720 h 95"/>
                  <a:gd name="T40" fmla="+- 0 1945 1857"/>
                  <a:gd name="T41" fmla="*/ T40 w 212"/>
                  <a:gd name="T42" fmla="+- 0 3716 3630"/>
                  <a:gd name="T43" fmla="*/ 3716 h 95"/>
                  <a:gd name="T44" fmla="+- 0 1934 1857"/>
                  <a:gd name="T45" fmla="*/ T44 w 212"/>
                  <a:gd name="T46" fmla="+- 0 3716 3630"/>
                  <a:gd name="T47" fmla="*/ 3716 h 95"/>
                  <a:gd name="T48" fmla="+- 0 1918 1857"/>
                  <a:gd name="T49" fmla="*/ T48 w 212"/>
                  <a:gd name="T50" fmla="+- 0 3708 3630"/>
                  <a:gd name="T51" fmla="*/ 3708 h 95"/>
                  <a:gd name="T52" fmla="+- 0 1912 1857"/>
                  <a:gd name="T53" fmla="*/ T52 w 212"/>
                  <a:gd name="T54" fmla="+- 0 3685 3630"/>
                  <a:gd name="T55" fmla="*/ 3685 h 95"/>
                  <a:gd name="T56" fmla="+- 0 1915 1857"/>
                  <a:gd name="T57" fmla="*/ T56 w 212"/>
                  <a:gd name="T58" fmla="+- 0 3655 3630"/>
                  <a:gd name="T59" fmla="*/ 3655 h 95"/>
                  <a:gd name="T60" fmla="+- 0 1924 1857"/>
                  <a:gd name="T61" fmla="*/ T60 w 212"/>
                  <a:gd name="T62" fmla="+- 0 3642 3630"/>
                  <a:gd name="T63" fmla="*/ 3642 h 95"/>
                  <a:gd name="T64" fmla="+- 0 1930 1857"/>
                  <a:gd name="T65" fmla="*/ T64 w 212"/>
                  <a:gd name="T66" fmla="+- 0 3641 3630"/>
                  <a:gd name="T67" fmla="*/ 3641 h 95"/>
                  <a:gd name="T68" fmla="+- 0 1951 1857"/>
                  <a:gd name="T69" fmla="*/ T68 w 212"/>
                  <a:gd name="T70" fmla="+- 0 3641 3630"/>
                  <a:gd name="T71" fmla="*/ 3641 h 95"/>
                  <a:gd name="T72" fmla="+- 0 1947 1857"/>
                  <a:gd name="T73" fmla="*/ T72 w 212"/>
                  <a:gd name="T74" fmla="+- 0 3634 3630"/>
                  <a:gd name="T75" fmla="*/ 3634 h 95"/>
                  <a:gd name="T76" fmla="+- 0 1939 1857"/>
                  <a:gd name="T77" fmla="*/ T76 w 212"/>
                  <a:gd name="T78" fmla="+- 0 3630 3630"/>
                  <a:gd name="T79" fmla="*/ 3630 h 9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</a:cxnLst>
                <a:rect l="0" t="0" r="r" b="b"/>
                <a:pathLst>
                  <a:path w="212" h="95">
                    <a:moveTo>
                      <a:pt x="82" y="0"/>
                    </a:moveTo>
                    <a:lnTo>
                      <a:pt x="65" y="0"/>
                    </a:lnTo>
                    <a:lnTo>
                      <a:pt x="57" y="4"/>
                    </a:lnTo>
                    <a:lnTo>
                      <a:pt x="52" y="11"/>
                    </a:lnTo>
                    <a:lnTo>
                      <a:pt x="46" y="19"/>
                    </a:lnTo>
                    <a:lnTo>
                      <a:pt x="43" y="31"/>
                    </a:lnTo>
                    <a:lnTo>
                      <a:pt x="43" y="48"/>
                    </a:lnTo>
                    <a:lnTo>
                      <a:pt x="47" y="75"/>
                    </a:lnTo>
                    <a:lnTo>
                      <a:pt x="58" y="91"/>
                    </a:lnTo>
                    <a:lnTo>
                      <a:pt x="83" y="90"/>
                    </a:lnTo>
                    <a:lnTo>
                      <a:pt x="88" y="86"/>
                    </a:lnTo>
                    <a:lnTo>
                      <a:pt x="77" y="86"/>
                    </a:lnTo>
                    <a:lnTo>
                      <a:pt x="61" y="78"/>
                    </a:lnTo>
                    <a:lnTo>
                      <a:pt x="55" y="55"/>
                    </a:lnTo>
                    <a:lnTo>
                      <a:pt x="58" y="25"/>
                    </a:lnTo>
                    <a:lnTo>
                      <a:pt x="67" y="12"/>
                    </a:lnTo>
                    <a:lnTo>
                      <a:pt x="73" y="11"/>
                    </a:lnTo>
                    <a:lnTo>
                      <a:pt x="94" y="11"/>
                    </a:lnTo>
                    <a:lnTo>
                      <a:pt x="90" y="4"/>
                    </a:lnTo>
                    <a:lnTo>
                      <a:pt x="82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65" name="Freeform 261">
                <a:extLst>
                  <a:ext uri="{FF2B5EF4-FFF2-40B4-BE49-F238E27FC236}">
                    <a16:creationId xmlns:a16="http://schemas.microsoft.com/office/drawing/2014/main" id="{819A9435-A0A1-4AD3-BF75-95F80B2C9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" y="3630"/>
                <a:ext cx="212" cy="95"/>
              </a:xfrm>
              <a:custGeom>
                <a:avLst/>
                <a:gdLst>
                  <a:gd name="T0" fmla="+- 0 1951 1857"/>
                  <a:gd name="T1" fmla="*/ T0 w 212"/>
                  <a:gd name="T2" fmla="+- 0 3641 3630"/>
                  <a:gd name="T3" fmla="*/ 3641 h 95"/>
                  <a:gd name="T4" fmla="+- 0 1930 1857"/>
                  <a:gd name="T5" fmla="*/ T4 w 212"/>
                  <a:gd name="T6" fmla="+- 0 3641 3630"/>
                  <a:gd name="T7" fmla="*/ 3641 h 95"/>
                  <a:gd name="T8" fmla="+- 0 1944 1857"/>
                  <a:gd name="T9" fmla="*/ T8 w 212"/>
                  <a:gd name="T10" fmla="+- 0 3649 3630"/>
                  <a:gd name="T11" fmla="*/ 3649 h 95"/>
                  <a:gd name="T12" fmla="+- 0 1949 1857"/>
                  <a:gd name="T13" fmla="*/ T12 w 212"/>
                  <a:gd name="T14" fmla="+- 0 3675 3630"/>
                  <a:gd name="T15" fmla="*/ 3675 h 95"/>
                  <a:gd name="T16" fmla="+- 0 1945 1857"/>
                  <a:gd name="T17" fmla="*/ T16 w 212"/>
                  <a:gd name="T18" fmla="+- 0 3704 3630"/>
                  <a:gd name="T19" fmla="*/ 3704 h 95"/>
                  <a:gd name="T20" fmla="+- 0 1934 1857"/>
                  <a:gd name="T21" fmla="*/ T20 w 212"/>
                  <a:gd name="T22" fmla="+- 0 3716 3630"/>
                  <a:gd name="T23" fmla="*/ 3716 h 95"/>
                  <a:gd name="T24" fmla="+- 0 1945 1857"/>
                  <a:gd name="T25" fmla="*/ T24 w 212"/>
                  <a:gd name="T26" fmla="+- 0 3716 3630"/>
                  <a:gd name="T27" fmla="*/ 3716 h 95"/>
                  <a:gd name="T28" fmla="+- 0 1954 1857"/>
                  <a:gd name="T29" fmla="*/ T28 w 212"/>
                  <a:gd name="T30" fmla="+- 0 3709 3630"/>
                  <a:gd name="T31" fmla="*/ 3709 h 95"/>
                  <a:gd name="T32" fmla="+- 0 1960 1857"/>
                  <a:gd name="T33" fmla="*/ T32 w 212"/>
                  <a:gd name="T34" fmla="+- 0 3689 3630"/>
                  <a:gd name="T35" fmla="*/ 3689 h 95"/>
                  <a:gd name="T36" fmla="+- 0 1959 1857"/>
                  <a:gd name="T37" fmla="*/ T36 w 212"/>
                  <a:gd name="T38" fmla="+- 0 3662 3630"/>
                  <a:gd name="T39" fmla="*/ 3662 h 95"/>
                  <a:gd name="T40" fmla="+- 0 1954 1857"/>
                  <a:gd name="T41" fmla="*/ T40 w 212"/>
                  <a:gd name="T42" fmla="+- 0 3646 3630"/>
                  <a:gd name="T43" fmla="*/ 3646 h 95"/>
                  <a:gd name="T44" fmla="+- 0 1951 1857"/>
                  <a:gd name="T45" fmla="*/ T44 w 212"/>
                  <a:gd name="T46" fmla="+- 0 3641 3630"/>
                  <a:gd name="T47" fmla="*/ 3641 h 9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212" h="95">
                    <a:moveTo>
                      <a:pt x="94" y="11"/>
                    </a:moveTo>
                    <a:lnTo>
                      <a:pt x="73" y="11"/>
                    </a:lnTo>
                    <a:lnTo>
                      <a:pt x="87" y="19"/>
                    </a:lnTo>
                    <a:lnTo>
                      <a:pt x="92" y="45"/>
                    </a:lnTo>
                    <a:lnTo>
                      <a:pt x="88" y="74"/>
                    </a:lnTo>
                    <a:lnTo>
                      <a:pt x="77" y="86"/>
                    </a:lnTo>
                    <a:lnTo>
                      <a:pt x="88" y="86"/>
                    </a:lnTo>
                    <a:lnTo>
                      <a:pt x="97" y="79"/>
                    </a:lnTo>
                    <a:lnTo>
                      <a:pt x="103" y="59"/>
                    </a:lnTo>
                    <a:lnTo>
                      <a:pt x="102" y="32"/>
                    </a:lnTo>
                    <a:lnTo>
                      <a:pt x="97" y="16"/>
                    </a:lnTo>
                    <a:lnTo>
                      <a:pt x="94" y="1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66" name="Freeform 260">
                <a:extLst>
                  <a:ext uri="{FF2B5EF4-FFF2-40B4-BE49-F238E27FC236}">
                    <a16:creationId xmlns:a16="http://schemas.microsoft.com/office/drawing/2014/main" id="{C632A69F-19C6-4B7F-8B66-20631B006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" y="3630"/>
                <a:ext cx="212" cy="95"/>
              </a:xfrm>
              <a:custGeom>
                <a:avLst/>
                <a:gdLst>
                  <a:gd name="T0" fmla="+- 0 1992 1857"/>
                  <a:gd name="T1" fmla="*/ T0 w 212"/>
                  <a:gd name="T2" fmla="+- 0 3709 3630"/>
                  <a:gd name="T3" fmla="*/ 3709 h 95"/>
                  <a:gd name="T4" fmla="+- 0 1978 1857"/>
                  <a:gd name="T5" fmla="*/ T4 w 212"/>
                  <a:gd name="T6" fmla="+- 0 3709 3630"/>
                  <a:gd name="T7" fmla="*/ 3709 h 95"/>
                  <a:gd name="T8" fmla="+- 0 1978 1857"/>
                  <a:gd name="T9" fmla="*/ T8 w 212"/>
                  <a:gd name="T10" fmla="+- 0 3723 3630"/>
                  <a:gd name="T11" fmla="*/ 3723 h 95"/>
                  <a:gd name="T12" fmla="+- 0 1992 1857"/>
                  <a:gd name="T13" fmla="*/ T12 w 212"/>
                  <a:gd name="T14" fmla="+- 0 3723 3630"/>
                  <a:gd name="T15" fmla="*/ 3723 h 95"/>
                  <a:gd name="T16" fmla="+- 0 1992 1857"/>
                  <a:gd name="T17" fmla="*/ T16 w 212"/>
                  <a:gd name="T18" fmla="+- 0 3709 3630"/>
                  <a:gd name="T19" fmla="*/ 3709 h 9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12" h="95">
                    <a:moveTo>
                      <a:pt x="135" y="79"/>
                    </a:moveTo>
                    <a:lnTo>
                      <a:pt x="121" y="79"/>
                    </a:lnTo>
                    <a:lnTo>
                      <a:pt x="121" y="93"/>
                    </a:lnTo>
                    <a:lnTo>
                      <a:pt x="135" y="93"/>
                    </a:lnTo>
                    <a:lnTo>
                      <a:pt x="135" y="79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67" name="Freeform 259">
                <a:extLst>
                  <a:ext uri="{FF2B5EF4-FFF2-40B4-BE49-F238E27FC236}">
                    <a16:creationId xmlns:a16="http://schemas.microsoft.com/office/drawing/2014/main" id="{5477E7E4-74BA-4CEA-9CA6-54172C975C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" y="3630"/>
                <a:ext cx="212" cy="95"/>
              </a:xfrm>
              <a:custGeom>
                <a:avLst/>
                <a:gdLst>
                  <a:gd name="T0" fmla="+- 0 2019 1857"/>
                  <a:gd name="T1" fmla="*/ T0 w 212"/>
                  <a:gd name="T2" fmla="+- 0 3700 3630"/>
                  <a:gd name="T3" fmla="*/ 3700 h 95"/>
                  <a:gd name="T4" fmla="+- 0 2008 1857"/>
                  <a:gd name="T5" fmla="*/ T4 w 212"/>
                  <a:gd name="T6" fmla="+- 0 3700 3630"/>
                  <a:gd name="T7" fmla="*/ 3700 h 95"/>
                  <a:gd name="T8" fmla="+- 0 2009 1857"/>
                  <a:gd name="T9" fmla="*/ T8 w 212"/>
                  <a:gd name="T10" fmla="+- 0 3707 3630"/>
                  <a:gd name="T11" fmla="*/ 3707 h 95"/>
                  <a:gd name="T12" fmla="+- 0 2010 1857"/>
                  <a:gd name="T13" fmla="*/ T12 w 212"/>
                  <a:gd name="T14" fmla="+- 0 3711 3630"/>
                  <a:gd name="T15" fmla="*/ 3711 h 95"/>
                  <a:gd name="T16" fmla="+- 0 2013 1857"/>
                  <a:gd name="T17" fmla="*/ T16 w 212"/>
                  <a:gd name="T18" fmla="+- 0 3715 3630"/>
                  <a:gd name="T19" fmla="*/ 3715 h 95"/>
                  <a:gd name="T20" fmla="+- 0 2018 1857"/>
                  <a:gd name="T21" fmla="*/ T20 w 212"/>
                  <a:gd name="T22" fmla="+- 0 3722 3630"/>
                  <a:gd name="T23" fmla="*/ 3722 h 95"/>
                  <a:gd name="T24" fmla="+- 0 2028 1857"/>
                  <a:gd name="T25" fmla="*/ T24 w 212"/>
                  <a:gd name="T26" fmla="+- 0 3726 3630"/>
                  <a:gd name="T27" fmla="*/ 3726 h 95"/>
                  <a:gd name="T28" fmla="+- 0 2038 1857"/>
                  <a:gd name="T29" fmla="*/ T28 w 212"/>
                  <a:gd name="T30" fmla="+- 0 3726 3630"/>
                  <a:gd name="T31" fmla="*/ 3726 h 95"/>
                  <a:gd name="T32" fmla="+- 0 2059 1857"/>
                  <a:gd name="T33" fmla="*/ T32 w 212"/>
                  <a:gd name="T34" fmla="+- 0 3718 3630"/>
                  <a:gd name="T35" fmla="*/ 3718 h 95"/>
                  <a:gd name="T36" fmla="+- 0 2060 1857"/>
                  <a:gd name="T37" fmla="*/ T36 w 212"/>
                  <a:gd name="T38" fmla="+- 0 3715 3630"/>
                  <a:gd name="T39" fmla="*/ 3715 h 95"/>
                  <a:gd name="T40" fmla="+- 0 2028 1857"/>
                  <a:gd name="T41" fmla="*/ T40 w 212"/>
                  <a:gd name="T42" fmla="+- 0 3715 3630"/>
                  <a:gd name="T43" fmla="*/ 3715 h 95"/>
                  <a:gd name="T44" fmla="+- 0 2022 1857"/>
                  <a:gd name="T45" fmla="*/ T44 w 212"/>
                  <a:gd name="T46" fmla="+- 0 3710 3630"/>
                  <a:gd name="T47" fmla="*/ 3710 h 95"/>
                  <a:gd name="T48" fmla="+- 0 2019 1857"/>
                  <a:gd name="T49" fmla="*/ T48 w 212"/>
                  <a:gd name="T50" fmla="+- 0 3700 3630"/>
                  <a:gd name="T51" fmla="*/ 3700 h 9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212" h="95">
                    <a:moveTo>
                      <a:pt x="162" y="70"/>
                    </a:moveTo>
                    <a:lnTo>
                      <a:pt x="151" y="70"/>
                    </a:lnTo>
                    <a:lnTo>
                      <a:pt x="152" y="77"/>
                    </a:lnTo>
                    <a:lnTo>
                      <a:pt x="153" y="81"/>
                    </a:lnTo>
                    <a:lnTo>
                      <a:pt x="156" y="85"/>
                    </a:lnTo>
                    <a:lnTo>
                      <a:pt x="161" y="92"/>
                    </a:lnTo>
                    <a:lnTo>
                      <a:pt x="171" y="96"/>
                    </a:lnTo>
                    <a:lnTo>
                      <a:pt x="181" y="96"/>
                    </a:lnTo>
                    <a:lnTo>
                      <a:pt x="202" y="88"/>
                    </a:lnTo>
                    <a:lnTo>
                      <a:pt x="203" y="85"/>
                    </a:lnTo>
                    <a:lnTo>
                      <a:pt x="171" y="85"/>
                    </a:lnTo>
                    <a:lnTo>
                      <a:pt x="165" y="80"/>
                    </a:lnTo>
                    <a:lnTo>
                      <a:pt x="162" y="7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68" name="Freeform 258">
                <a:extLst>
                  <a:ext uri="{FF2B5EF4-FFF2-40B4-BE49-F238E27FC236}">
                    <a16:creationId xmlns:a16="http://schemas.microsoft.com/office/drawing/2014/main" id="{1701668E-E9CB-4C9B-BACE-E141BDCAD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" y="3630"/>
                <a:ext cx="212" cy="95"/>
              </a:xfrm>
              <a:custGeom>
                <a:avLst/>
                <a:gdLst>
                  <a:gd name="T0" fmla="+- 0 2060 1857"/>
                  <a:gd name="T1" fmla="*/ T0 w 212"/>
                  <a:gd name="T2" fmla="+- 0 3672 3630"/>
                  <a:gd name="T3" fmla="*/ 3672 h 95"/>
                  <a:gd name="T4" fmla="+- 0 2050 1857"/>
                  <a:gd name="T5" fmla="*/ T4 w 212"/>
                  <a:gd name="T6" fmla="+- 0 3672 3630"/>
                  <a:gd name="T7" fmla="*/ 3672 h 95"/>
                  <a:gd name="T8" fmla="+- 0 2058 1857"/>
                  <a:gd name="T9" fmla="*/ T8 w 212"/>
                  <a:gd name="T10" fmla="+- 0 3680 3630"/>
                  <a:gd name="T11" fmla="*/ 3680 h 95"/>
                  <a:gd name="T12" fmla="+- 0 2058 1857"/>
                  <a:gd name="T13" fmla="*/ T12 w 212"/>
                  <a:gd name="T14" fmla="+- 0 3707 3630"/>
                  <a:gd name="T15" fmla="*/ 3707 h 95"/>
                  <a:gd name="T16" fmla="+- 0 2050 1857"/>
                  <a:gd name="T17" fmla="*/ T16 w 212"/>
                  <a:gd name="T18" fmla="+- 0 3715 3630"/>
                  <a:gd name="T19" fmla="*/ 3715 h 95"/>
                  <a:gd name="T20" fmla="+- 0 2060 1857"/>
                  <a:gd name="T21" fmla="*/ T20 w 212"/>
                  <a:gd name="T22" fmla="+- 0 3715 3630"/>
                  <a:gd name="T23" fmla="*/ 3715 h 95"/>
                  <a:gd name="T24" fmla="+- 0 2069 1857"/>
                  <a:gd name="T25" fmla="*/ T24 w 212"/>
                  <a:gd name="T26" fmla="+- 0 3700 3630"/>
                  <a:gd name="T27" fmla="*/ 3700 h 95"/>
                  <a:gd name="T28" fmla="+- 0 2064 1857"/>
                  <a:gd name="T29" fmla="*/ T28 w 212"/>
                  <a:gd name="T30" fmla="+- 0 3675 3630"/>
                  <a:gd name="T31" fmla="*/ 3675 h 95"/>
                  <a:gd name="T32" fmla="+- 0 2060 1857"/>
                  <a:gd name="T33" fmla="*/ T32 w 212"/>
                  <a:gd name="T34" fmla="+- 0 3672 3630"/>
                  <a:gd name="T35" fmla="*/ 3672 h 9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12" h="95">
                    <a:moveTo>
                      <a:pt x="203" y="42"/>
                    </a:moveTo>
                    <a:lnTo>
                      <a:pt x="193" y="42"/>
                    </a:lnTo>
                    <a:lnTo>
                      <a:pt x="201" y="50"/>
                    </a:lnTo>
                    <a:lnTo>
                      <a:pt x="201" y="77"/>
                    </a:lnTo>
                    <a:lnTo>
                      <a:pt x="193" y="85"/>
                    </a:lnTo>
                    <a:lnTo>
                      <a:pt x="203" y="85"/>
                    </a:lnTo>
                    <a:lnTo>
                      <a:pt x="212" y="70"/>
                    </a:lnTo>
                    <a:lnTo>
                      <a:pt x="207" y="45"/>
                    </a:lnTo>
                    <a:lnTo>
                      <a:pt x="203" y="42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69" name="Freeform 257">
                <a:extLst>
                  <a:ext uri="{FF2B5EF4-FFF2-40B4-BE49-F238E27FC236}">
                    <a16:creationId xmlns:a16="http://schemas.microsoft.com/office/drawing/2014/main" id="{B3D7672B-710A-4C8A-8FC5-E0939D1B7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" y="3630"/>
                <a:ext cx="212" cy="95"/>
              </a:xfrm>
              <a:custGeom>
                <a:avLst/>
                <a:gdLst>
                  <a:gd name="T0" fmla="+- 0 2065 1857"/>
                  <a:gd name="T1" fmla="*/ T0 w 212"/>
                  <a:gd name="T2" fmla="+- 0 3630 3630"/>
                  <a:gd name="T3" fmla="*/ 3630 h 95"/>
                  <a:gd name="T4" fmla="+- 0 2017 1857"/>
                  <a:gd name="T5" fmla="*/ T4 w 212"/>
                  <a:gd name="T6" fmla="+- 0 3630 3630"/>
                  <a:gd name="T7" fmla="*/ 3630 h 95"/>
                  <a:gd name="T8" fmla="+- 0 2010 1857"/>
                  <a:gd name="T9" fmla="*/ T8 w 212"/>
                  <a:gd name="T10" fmla="+- 0 3681 3630"/>
                  <a:gd name="T11" fmla="*/ 3681 h 95"/>
                  <a:gd name="T12" fmla="+- 0 2021 1857"/>
                  <a:gd name="T13" fmla="*/ T12 w 212"/>
                  <a:gd name="T14" fmla="+- 0 3681 3630"/>
                  <a:gd name="T15" fmla="*/ 3681 h 95"/>
                  <a:gd name="T16" fmla="+- 0 2026 1857"/>
                  <a:gd name="T17" fmla="*/ T16 w 212"/>
                  <a:gd name="T18" fmla="+- 0 3674 3630"/>
                  <a:gd name="T19" fmla="*/ 3674 h 95"/>
                  <a:gd name="T20" fmla="+- 0 2031 1857"/>
                  <a:gd name="T21" fmla="*/ T20 w 212"/>
                  <a:gd name="T22" fmla="+- 0 3672 3630"/>
                  <a:gd name="T23" fmla="*/ 3672 h 95"/>
                  <a:gd name="T24" fmla="+- 0 2060 1857"/>
                  <a:gd name="T25" fmla="*/ T24 w 212"/>
                  <a:gd name="T26" fmla="+- 0 3672 3630"/>
                  <a:gd name="T27" fmla="*/ 3672 h 95"/>
                  <a:gd name="T28" fmla="+- 0 2054 1857"/>
                  <a:gd name="T29" fmla="*/ T28 w 212"/>
                  <a:gd name="T30" fmla="+- 0 3667 3630"/>
                  <a:gd name="T31" fmla="*/ 3667 h 95"/>
                  <a:gd name="T32" fmla="+- 0 2023 1857"/>
                  <a:gd name="T33" fmla="*/ T32 w 212"/>
                  <a:gd name="T34" fmla="+- 0 3667 3630"/>
                  <a:gd name="T35" fmla="*/ 3667 h 95"/>
                  <a:gd name="T36" fmla="+- 0 2027 1857"/>
                  <a:gd name="T37" fmla="*/ T36 w 212"/>
                  <a:gd name="T38" fmla="+- 0 3642 3630"/>
                  <a:gd name="T39" fmla="*/ 3642 h 95"/>
                  <a:gd name="T40" fmla="+- 0 2065 1857"/>
                  <a:gd name="T41" fmla="*/ T40 w 212"/>
                  <a:gd name="T42" fmla="+- 0 3642 3630"/>
                  <a:gd name="T43" fmla="*/ 3642 h 95"/>
                  <a:gd name="T44" fmla="+- 0 2065 1857"/>
                  <a:gd name="T45" fmla="*/ T44 w 212"/>
                  <a:gd name="T46" fmla="+- 0 3630 3630"/>
                  <a:gd name="T47" fmla="*/ 3630 h 9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212" h="95">
                    <a:moveTo>
                      <a:pt x="208" y="0"/>
                    </a:moveTo>
                    <a:lnTo>
                      <a:pt x="160" y="0"/>
                    </a:lnTo>
                    <a:lnTo>
                      <a:pt x="153" y="51"/>
                    </a:lnTo>
                    <a:lnTo>
                      <a:pt x="164" y="51"/>
                    </a:lnTo>
                    <a:lnTo>
                      <a:pt x="169" y="44"/>
                    </a:lnTo>
                    <a:lnTo>
                      <a:pt x="174" y="42"/>
                    </a:lnTo>
                    <a:lnTo>
                      <a:pt x="203" y="42"/>
                    </a:lnTo>
                    <a:lnTo>
                      <a:pt x="197" y="37"/>
                    </a:lnTo>
                    <a:lnTo>
                      <a:pt x="166" y="37"/>
                    </a:lnTo>
                    <a:lnTo>
                      <a:pt x="170" y="12"/>
                    </a:lnTo>
                    <a:lnTo>
                      <a:pt x="208" y="12"/>
                    </a:lnTo>
                    <a:lnTo>
                      <a:pt x="208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70" name="Freeform 256">
                <a:extLst>
                  <a:ext uri="{FF2B5EF4-FFF2-40B4-BE49-F238E27FC236}">
                    <a16:creationId xmlns:a16="http://schemas.microsoft.com/office/drawing/2014/main" id="{62A2995F-7197-48F4-97C1-36EA755C4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" y="3630"/>
                <a:ext cx="212" cy="95"/>
              </a:xfrm>
              <a:custGeom>
                <a:avLst/>
                <a:gdLst>
                  <a:gd name="T0" fmla="+- 0 2033 1857"/>
                  <a:gd name="T1" fmla="*/ T0 w 212"/>
                  <a:gd name="T2" fmla="+- 0 3662 3630"/>
                  <a:gd name="T3" fmla="*/ 3662 h 95"/>
                  <a:gd name="T4" fmla="+- 0 2028 1857"/>
                  <a:gd name="T5" fmla="*/ T4 w 212"/>
                  <a:gd name="T6" fmla="+- 0 3664 3630"/>
                  <a:gd name="T7" fmla="*/ 3664 h 95"/>
                  <a:gd name="T8" fmla="+- 0 2023 1857"/>
                  <a:gd name="T9" fmla="*/ T8 w 212"/>
                  <a:gd name="T10" fmla="+- 0 3667 3630"/>
                  <a:gd name="T11" fmla="*/ 3667 h 95"/>
                  <a:gd name="T12" fmla="+- 0 2054 1857"/>
                  <a:gd name="T13" fmla="*/ T12 w 212"/>
                  <a:gd name="T14" fmla="+- 0 3667 3630"/>
                  <a:gd name="T15" fmla="*/ 3667 h 95"/>
                  <a:gd name="T16" fmla="+- 0 2049 1857"/>
                  <a:gd name="T17" fmla="*/ T16 w 212"/>
                  <a:gd name="T18" fmla="+- 0 3663 3630"/>
                  <a:gd name="T19" fmla="*/ 3663 h 95"/>
                  <a:gd name="T20" fmla="+- 0 2033 1857"/>
                  <a:gd name="T21" fmla="*/ T20 w 212"/>
                  <a:gd name="T22" fmla="+- 0 3662 3630"/>
                  <a:gd name="T23" fmla="*/ 3662 h 9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12" h="95">
                    <a:moveTo>
                      <a:pt x="176" y="32"/>
                    </a:moveTo>
                    <a:lnTo>
                      <a:pt x="171" y="34"/>
                    </a:lnTo>
                    <a:lnTo>
                      <a:pt x="166" y="37"/>
                    </a:lnTo>
                    <a:lnTo>
                      <a:pt x="197" y="37"/>
                    </a:lnTo>
                    <a:lnTo>
                      <a:pt x="192" y="33"/>
                    </a:lnTo>
                    <a:lnTo>
                      <a:pt x="176" y="32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13" name="Group 252">
              <a:extLst>
                <a:ext uri="{FF2B5EF4-FFF2-40B4-BE49-F238E27FC236}">
                  <a16:creationId xmlns:a16="http://schemas.microsoft.com/office/drawing/2014/main" id="{76BE4DC4-D3D4-4244-8D0A-1CB07C0515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3038" y="2559050"/>
              <a:ext cx="38100" cy="57150"/>
              <a:chOff x="2033" y="3071"/>
              <a:chExt cx="60" cy="91"/>
            </a:xfrm>
          </p:grpSpPr>
          <p:sp>
            <p:nvSpPr>
              <p:cNvPr id="61" name="Freeform 254">
                <a:extLst>
                  <a:ext uri="{FF2B5EF4-FFF2-40B4-BE49-F238E27FC236}">
                    <a16:creationId xmlns:a16="http://schemas.microsoft.com/office/drawing/2014/main" id="{C4E25517-F940-4335-9261-048A728E9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" y="3071"/>
                <a:ext cx="60" cy="91"/>
              </a:xfrm>
              <a:custGeom>
                <a:avLst/>
                <a:gdLst>
                  <a:gd name="T0" fmla="+- 0 2072 2033"/>
                  <a:gd name="T1" fmla="*/ T0 w 60"/>
                  <a:gd name="T2" fmla="+- 0 3071 3071"/>
                  <a:gd name="T3" fmla="*/ 3071 h 91"/>
                  <a:gd name="T4" fmla="+- 0 2055 2033"/>
                  <a:gd name="T5" fmla="*/ T4 w 60"/>
                  <a:gd name="T6" fmla="+- 0 3071 3071"/>
                  <a:gd name="T7" fmla="*/ 3071 h 91"/>
                  <a:gd name="T8" fmla="+- 0 2047 2033"/>
                  <a:gd name="T9" fmla="*/ T8 w 60"/>
                  <a:gd name="T10" fmla="+- 0 3075 3071"/>
                  <a:gd name="T11" fmla="*/ 3075 h 91"/>
                  <a:gd name="T12" fmla="+- 0 2042 2033"/>
                  <a:gd name="T13" fmla="*/ T12 w 60"/>
                  <a:gd name="T14" fmla="+- 0 3081 3071"/>
                  <a:gd name="T15" fmla="*/ 3081 h 91"/>
                  <a:gd name="T16" fmla="+- 0 2036 2033"/>
                  <a:gd name="T17" fmla="*/ T16 w 60"/>
                  <a:gd name="T18" fmla="+- 0 3089 3071"/>
                  <a:gd name="T19" fmla="*/ 3089 h 91"/>
                  <a:gd name="T20" fmla="+- 0 2033 2033"/>
                  <a:gd name="T21" fmla="*/ T20 w 60"/>
                  <a:gd name="T22" fmla="+- 0 3102 3071"/>
                  <a:gd name="T23" fmla="*/ 3102 h 91"/>
                  <a:gd name="T24" fmla="+- 0 2033 2033"/>
                  <a:gd name="T25" fmla="*/ T24 w 60"/>
                  <a:gd name="T26" fmla="+- 0 3119 3071"/>
                  <a:gd name="T27" fmla="*/ 3119 h 91"/>
                  <a:gd name="T28" fmla="+- 0 2037 2033"/>
                  <a:gd name="T29" fmla="*/ T28 w 60"/>
                  <a:gd name="T30" fmla="+- 0 3146 3071"/>
                  <a:gd name="T31" fmla="*/ 3146 h 91"/>
                  <a:gd name="T32" fmla="+- 0 2048 2033"/>
                  <a:gd name="T33" fmla="*/ T32 w 60"/>
                  <a:gd name="T34" fmla="+- 0 3162 3071"/>
                  <a:gd name="T35" fmla="*/ 3162 h 91"/>
                  <a:gd name="T36" fmla="+- 0 2073 2033"/>
                  <a:gd name="T37" fmla="*/ T36 w 60"/>
                  <a:gd name="T38" fmla="+- 0 3161 3071"/>
                  <a:gd name="T39" fmla="*/ 3161 h 91"/>
                  <a:gd name="T40" fmla="+- 0 2078 2033"/>
                  <a:gd name="T41" fmla="*/ T40 w 60"/>
                  <a:gd name="T42" fmla="+- 0 3156 3071"/>
                  <a:gd name="T43" fmla="*/ 3156 h 91"/>
                  <a:gd name="T44" fmla="+- 0 2067 2033"/>
                  <a:gd name="T45" fmla="*/ T44 w 60"/>
                  <a:gd name="T46" fmla="+- 0 3156 3071"/>
                  <a:gd name="T47" fmla="*/ 3156 h 91"/>
                  <a:gd name="T48" fmla="+- 0 2051 2033"/>
                  <a:gd name="T49" fmla="*/ T48 w 60"/>
                  <a:gd name="T50" fmla="+- 0 3149 3071"/>
                  <a:gd name="T51" fmla="*/ 3149 h 91"/>
                  <a:gd name="T52" fmla="+- 0 2045 2033"/>
                  <a:gd name="T53" fmla="*/ T52 w 60"/>
                  <a:gd name="T54" fmla="+- 0 3126 3071"/>
                  <a:gd name="T55" fmla="*/ 3126 h 91"/>
                  <a:gd name="T56" fmla="+- 0 2048 2033"/>
                  <a:gd name="T57" fmla="*/ T56 w 60"/>
                  <a:gd name="T58" fmla="+- 0 3096 3071"/>
                  <a:gd name="T59" fmla="*/ 3096 h 91"/>
                  <a:gd name="T60" fmla="+- 0 2057 2033"/>
                  <a:gd name="T61" fmla="*/ T60 w 60"/>
                  <a:gd name="T62" fmla="+- 0 3082 3071"/>
                  <a:gd name="T63" fmla="*/ 3082 h 91"/>
                  <a:gd name="T64" fmla="+- 0 2063 2033"/>
                  <a:gd name="T65" fmla="*/ T64 w 60"/>
                  <a:gd name="T66" fmla="+- 0 3081 3071"/>
                  <a:gd name="T67" fmla="*/ 3081 h 91"/>
                  <a:gd name="T68" fmla="+- 0 2084 2033"/>
                  <a:gd name="T69" fmla="*/ T68 w 60"/>
                  <a:gd name="T70" fmla="+- 0 3081 3071"/>
                  <a:gd name="T71" fmla="*/ 3081 h 91"/>
                  <a:gd name="T72" fmla="+- 0 2080 2033"/>
                  <a:gd name="T73" fmla="*/ T72 w 60"/>
                  <a:gd name="T74" fmla="+- 0 3075 3071"/>
                  <a:gd name="T75" fmla="*/ 3075 h 91"/>
                  <a:gd name="T76" fmla="+- 0 2072 2033"/>
                  <a:gd name="T77" fmla="*/ T76 w 60"/>
                  <a:gd name="T78" fmla="+- 0 3071 3071"/>
                  <a:gd name="T79" fmla="*/ 3071 h 9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</a:cxnLst>
                <a:rect l="0" t="0" r="r" b="b"/>
                <a:pathLst>
                  <a:path w="60" h="91">
                    <a:moveTo>
                      <a:pt x="39" y="0"/>
                    </a:moveTo>
                    <a:lnTo>
                      <a:pt x="22" y="0"/>
                    </a:lnTo>
                    <a:lnTo>
                      <a:pt x="14" y="4"/>
                    </a:lnTo>
                    <a:lnTo>
                      <a:pt x="9" y="10"/>
                    </a:lnTo>
                    <a:lnTo>
                      <a:pt x="3" y="18"/>
                    </a:lnTo>
                    <a:lnTo>
                      <a:pt x="0" y="31"/>
                    </a:lnTo>
                    <a:lnTo>
                      <a:pt x="0" y="48"/>
                    </a:lnTo>
                    <a:lnTo>
                      <a:pt x="4" y="75"/>
                    </a:lnTo>
                    <a:lnTo>
                      <a:pt x="15" y="91"/>
                    </a:lnTo>
                    <a:lnTo>
                      <a:pt x="40" y="90"/>
                    </a:lnTo>
                    <a:lnTo>
                      <a:pt x="45" y="85"/>
                    </a:lnTo>
                    <a:lnTo>
                      <a:pt x="34" y="85"/>
                    </a:lnTo>
                    <a:lnTo>
                      <a:pt x="18" y="78"/>
                    </a:lnTo>
                    <a:lnTo>
                      <a:pt x="12" y="55"/>
                    </a:lnTo>
                    <a:lnTo>
                      <a:pt x="15" y="25"/>
                    </a:lnTo>
                    <a:lnTo>
                      <a:pt x="24" y="11"/>
                    </a:lnTo>
                    <a:lnTo>
                      <a:pt x="30" y="10"/>
                    </a:lnTo>
                    <a:lnTo>
                      <a:pt x="51" y="10"/>
                    </a:lnTo>
                    <a:lnTo>
                      <a:pt x="47" y="4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62" name="Freeform 253">
                <a:extLst>
                  <a:ext uri="{FF2B5EF4-FFF2-40B4-BE49-F238E27FC236}">
                    <a16:creationId xmlns:a16="http://schemas.microsoft.com/office/drawing/2014/main" id="{5F94E3E3-1E72-4175-BC1F-D5B7B2B4D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" y="3071"/>
                <a:ext cx="60" cy="91"/>
              </a:xfrm>
              <a:custGeom>
                <a:avLst/>
                <a:gdLst>
                  <a:gd name="T0" fmla="+- 0 2084 2033"/>
                  <a:gd name="T1" fmla="*/ T0 w 60"/>
                  <a:gd name="T2" fmla="+- 0 3081 3071"/>
                  <a:gd name="T3" fmla="*/ 3081 h 91"/>
                  <a:gd name="T4" fmla="+- 0 2063 2033"/>
                  <a:gd name="T5" fmla="*/ T4 w 60"/>
                  <a:gd name="T6" fmla="+- 0 3081 3071"/>
                  <a:gd name="T7" fmla="*/ 3081 h 91"/>
                  <a:gd name="T8" fmla="+- 0 2077 2033"/>
                  <a:gd name="T9" fmla="*/ T8 w 60"/>
                  <a:gd name="T10" fmla="+- 0 3090 3071"/>
                  <a:gd name="T11" fmla="*/ 3090 h 91"/>
                  <a:gd name="T12" fmla="+- 0 2082 2033"/>
                  <a:gd name="T13" fmla="*/ T12 w 60"/>
                  <a:gd name="T14" fmla="+- 0 3116 3071"/>
                  <a:gd name="T15" fmla="*/ 3116 h 91"/>
                  <a:gd name="T16" fmla="+- 0 2078 2033"/>
                  <a:gd name="T17" fmla="*/ T16 w 60"/>
                  <a:gd name="T18" fmla="+- 0 3145 3071"/>
                  <a:gd name="T19" fmla="*/ 3145 h 91"/>
                  <a:gd name="T20" fmla="+- 0 2067 2033"/>
                  <a:gd name="T21" fmla="*/ T20 w 60"/>
                  <a:gd name="T22" fmla="+- 0 3156 3071"/>
                  <a:gd name="T23" fmla="*/ 3156 h 91"/>
                  <a:gd name="T24" fmla="+- 0 2078 2033"/>
                  <a:gd name="T25" fmla="*/ T24 w 60"/>
                  <a:gd name="T26" fmla="+- 0 3156 3071"/>
                  <a:gd name="T27" fmla="*/ 3156 h 91"/>
                  <a:gd name="T28" fmla="+- 0 2087 2033"/>
                  <a:gd name="T29" fmla="*/ T28 w 60"/>
                  <a:gd name="T30" fmla="+- 0 3149 3071"/>
                  <a:gd name="T31" fmla="*/ 3149 h 91"/>
                  <a:gd name="T32" fmla="+- 0 2093 2033"/>
                  <a:gd name="T33" fmla="*/ T32 w 60"/>
                  <a:gd name="T34" fmla="+- 0 3130 3071"/>
                  <a:gd name="T35" fmla="*/ 3130 h 91"/>
                  <a:gd name="T36" fmla="+- 0 2092 2033"/>
                  <a:gd name="T37" fmla="*/ T36 w 60"/>
                  <a:gd name="T38" fmla="+- 0 3103 3071"/>
                  <a:gd name="T39" fmla="*/ 3103 h 91"/>
                  <a:gd name="T40" fmla="+- 0 2087 2033"/>
                  <a:gd name="T41" fmla="*/ T40 w 60"/>
                  <a:gd name="T42" fmla="+- 0 3086 3071"/>
                  <a:gd name="T43" fmla="*/ 3086 h 91"/>
                  <a:gd name="T44" fmla="+- 0 2084 2033"/>
                  <a:gd name="T45" fmla="*/ T44 w 60"/>
                  <a:gd name="T46" fmla="+- 0 3081 3071"/>
                  <a:gd name="T47" fmla="*/ 3081 h 9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60" h="91">
                    <a:moveTo>
                      <a:pt x="51" y="10"/>
                    </a:moveTo>
                    <a:lnTo>
                      <a:pt x="30" y="10"/>
                    </a:lnTo>
                    <a:lnTo>
                      <a:pt x="44" y="19"/>
                    </a:lnTo>
                    <a:lnTo>
                      <a:pt x="49" y="45"/>
                    </a:lnTo>
                    <a:lnTo>
                      <a:pt x="45" y="74"/>
                    </a:lnTo>
                    <a:lnTo>
                      <a:pt x="34" y="85"/>
                    </a:lnTo>
                    <a:lnTo>
                      <a:pt x="45" y="85"/>
                    </a:lnTo>
                    <a:lnTo>
                      <a:pt x="54" y="78"/>
                    </a:lnTo>
                    <a:lnTo>
                      <a:pt x="60" y="59"/>
                    </a:lnTo>
                    <a:lnTo>
                      <a:pt x="59" y="32"/>
                    </a:lnTo>
                    <a:lnTo>
                      <a:pt x="54" y="15"/>
                    </a:lnTo>
                    <a:lnTo>
                      <a:pt x="51" y="1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14" name="Group 244">
              <a:extLst>
                <a:ext uri="{FF2B5EF4-FFF2-40B4-BE49-F238E27FC236}">
                  <a16:creationId xmlns:a16="http://schemas.microsoft.com/office/drawing/2014/main" id="{11F31250-1180-469B-934F-CDAFC240EF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0488" y="2205038"/>
              <a:ext cx="107950" cy="60325"/>
              <a:chOff x="1903" y="2512"/>
              <a:chExt cx="169" cy="95"/>
            </a:xfrm>
          </p:grpSpPr>
          <p:sp>
            <p:nvSpPr>
              <p:cNvPr id="54" name="Freeform 251">
                <a:extLst>
                  <a:ext uri="{FF2B5EF4-FFF2-40B4-BE49-F238E27FC236}">
                    <a16:creationId xmlns:a16="http://schemas.microsoft.com/office/drawing/2014/main" id="{B0D5BF1C-8BD1-4507-9C74-57C734AE3B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12"/>
                <a:ext cx="169" cy="95"/>
              </a:xfrm>
              <a:custGeom>
                <a:avLst/>
                <a:gdLst>
                  <a:gd name="T0" fmla="+- 0 1942 1903"/>
                  <a:gd name="T1" fmla="*/ T0 w 169"/>
                  <a:gd name="T2" fmla="+- 0 2512 2512"/>
                  <a:gd name="T3" fmla="*/ 2512 h 95"/>
                  <a:gd name="T4" fmla="+- 0 1925 1903"/>
                  <a:gd name="T5" fmla="*/ T4 w 169"/>
                  <a:gd name="T6" fmla="+- 0 2512 2512"/>
                  <a:gd name="T7" fmla="*/ 2512 h 95"/>
                  <a:gd name="T8" fmla="+- 0 1917 1903"/>
                  <a:gd name="T9" fmla="*/ T8 w 169"/>
                  <a:gd name="T10" fmla="+- 0 2516 2512"/>
                  <a:gd name="T11" fmla="*/ 2516 h 95"/>
                  <a:gd name="T12" fmla="+- 0 1912 1903"/>
                  <a:gd name="T13" fmla="*/ T12 w 169"/>
                  <a:gd name="T14" fmla="+- 0 2522 2512"/>
                  <a:gd name="T15" fmla="*/ 2522 h 95"/>
                  <a:gd name="T16" fmla="+- 0 1906 1903"/>
                  <a:gd name="T17" fmla="*/ T16 w 169"/>
                  <a:gd name="T18" fmla="+- 0 2530 2512"/>
                  <a:gd name="T19" fmla="*/ 2530 h 95"/>
                  <a:gd name="T20" fmla="+- 0 1903 1903"/>
                  <a:gd name="T21" fmla="*/ T20 w 169"/>
                  <a:gd name="T22" fmla="+- 0 2542 2512"/>
                  <a:gd name="T23" fmla="*/ 2542 h 95"/>
                  <a:gd name="T24" fmla="+- 0 1903 1903"/>
                  <a:gd name="T25" fmla="*/ T24 w 169"/>
                  <a:gd name="T26" fmla="+- 0 2559 2512"/>
                  <a:gd name="T27" fmla="*/ 2559 h 95"/>
                  <a:gd name="T28" fmla="+- 0 1907 1903"/>
                  <a:gd name="T29" fmla="*/ T28 w 169"/>
                  <a:gd name="T30" fmla="+- 0 2587 2512"/>
                  <a:gd name="T31" fmla="*/ 2587 h 95"/>
                  <a:gd name="T32" fmla="+- 0 1918 1903"/>
                  <a:gd name="T33" fmla="*/ T32 w 169"/>
                  <a:gd name="T34" fmla="+- 0 2603 2512"/>
                  <a:gd name="T35" fmla="*/ 2603 h 95"/>
                  <a:gd name="T36" fmla="+- 0 1943 1903"/>
                  <a:gd name="T37" fmla="*/ T36 w 169"/>
                  <a:gd name="T38" fmla="+- 0 2601 2512"/>
                  <a:gd name="T39" fmla="*/ 2601 h 95"/>
                  <a:gd name="T40" fmla="+- 0 1948 1903"/>
                  <a:gd name="T41" fmla="*/ T40 w 169"/>
                  <a:gd name="T42" fmla="+- 0 2597 2512"/>
                  <a:gd name="T43" fmla="*/ 2597 h 95"/>
                  <a:gd name="T44" fmla="+- 0 1937 1903"/>
                  <a:gd name="T45" fmla="*/ T44 w 169"/>
                  <a:gd name="T46" fmla="+- 0 2597 2512"/>
                  <a:gd name="T47" fmla="*/ 2597 h 95"/>
                  <a:gd name="T48" fmla="+- 0 1921 1903"/>
                  <a:gd name="T49" fmla="*/ T48 w 169"/>
                  <a:gd name="T50" fmla="+- 0 2590 2512"/>
                  <a:gd name="T51" fmla="*/ 2590 h 95"/>
                  <a:gd name="T52" fmla="+- 0 1915 1903"/>
                  <a:gd name="T53" fmla="*/ T52 w 169"/>
                  <a:gd name="T54" fmla="+- 0 2567 2512"/>
                  <a:gd name="T55" fmla="*/ 2567 h 95"/>
                  <a:gd name="T56" fmla="+- 0 1918 1903"/>
                  <a:gd name="T57" fmla="*/ T56 w 169"/>
                  <a:gd name="T58" fmla="+- 0 2536 2512"/>
                  <a:gd name="T59" fmla="*/ 2536 h 95"/>
                  <a:gd name="T60" fmla="+- 0 1927 1903"/>
                  <a:gd name="T61" fmla="*/ T60 w 169"/>
                  <a:gd name="T62" fmla="+- 0 2523 2512"/>
                  <a:gd name="T63" fmla="*/ 2523 h 95"/>
                  <a:gd name="T64" fmla="+- 0 1933 1903"/>
                  <a:gd name="T65" fmla="*/ T64 w 169"/>
                  <a:gd name="T66" fmla="+- 0 2522 2512"/>
                  <a:gd name="T67" fmla="*/ 2522 h 95"/>
                  <a:gd name="T68" fmla="+- 0 1954 1903"/>
                  <a:gd name="T69" fmla="*/ T68 w 169"/>
                  <a:gd name="T70" fmla="+- 0 2522 2512"/>
                  <a:gd name="T71" fmla="*/ 2522 h 95"/>
                  <a:gd name="T72" fmla="+- 0 1950 1903"/>
                  <a:gd name="T73" fmla="*/ T72 w 169"/>
                  <a:gd name="T74" fmla="+- 0 2515 2512"/>
                  <a:gd name="T75" fmla="*/ 2515 h 95"/>
                  <a:gd name="T76" fmla="+- 0 1942 1903"/>
                  <a:gd name="T77" fmla="*/ T76 w 169"/>
                  <a:gd name="T78" fmla="+- 0 2512 2512"/>
                  <a:gd name="T79" fmla="*/ 2512 h 9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</a:cxnLst>
                <a:rect l="0" t="0" r="r" b="b"/>
                <a:pathLst>
                  <a:path w="169" h="95">
                    <a:moveTo>
                      <a:pt x="39" y="0"/>
                    </a:moveTo>
                    <a:lnTo>
                      <a:pt x="22" y="0"/>
                    </a:lnTo>
                    <a:lnTo>
                      <a:pt x="14" y="4"/>
                    </a:lnTo>
                    <a:lnTo>
                      <a:pt x="9" y="10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47"/>
                    </a:lnTo>
                    <a:lnTo>
                      <a:pt x="4" y="75"/>
                    </a:lnTo>
                    <a:lnTo>
                      <a:pt x="15" y="91"/>
                    </a:lnTo>
                    <a:lnTo>
                      <a:pt x="40" y="89"/>
                    </a:lnTo>
                    <a:lnTo>
                      <a:pt x="45" y="85"/>
                    </a:lnTo>
                    <a:lnTo>
                      <a:pt x="34" y="85"/>
                    </a:lnTo>
                    <a:lnTo>
                      <a:pt x="18" y="78"/>
                    </a:lnTo>
                    <a:lnTo>
                      <a:pt x="12" y="55"/>
                    </a:lnTo>
                    <a:lnTo>
                      <a:pt x="15" y="24"/>
                    </a:lnTo>
                    <a:lnTo>
                      <a:pt x="24" y="11"/>
                    </a:lnTo>
                    <a:lnTo>
                      <a:pt x="30" y="10"/>
                    </a:lnTo>
                    <a:lnTo>
                      <a:pt x="51" y="10"/>
                    </a:lnTo>
                    <a:lnTo>
                      <a:pt x="47" y="3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55" name="Freeform 250">
                <a:extLst>
                  <a:ext uri="{FF2B5EF4-FFF2-40B4-BE49-F238E27FC236}">
                    <a16:creationId xmlns:a16="http://schemas.microsoft.com/office/drawing/2014/main" id="{EB475CA3-E707-4BAB-89A0-17F461DFF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12"/>
                <a:ext cx="169" cy="95"/>
              </a:xfrm>
              <a:custGeom>
                <a:avLst/>
                <a:gdLst>
                  <a:gd name="T0" fmla="+- 0 1954 1903"/>
                  <a:gd name="T1" fmla="*/ T0 w 169"/>
                  <a:gd name="T2" fmla="+- 0 2522 2512"/>
                  <a:gd name="T3" fmla="*/ 2522 h 95"/>
                  <a:gd name="T4" fmla="+- 0 1933 1903"/>
                  <a:gd name="T5" fmla="*/ T4 w 169"/>
                  <a:gd name="T6" fmla="+- 0 2522 2512"/>
                  <a:gd name="T7" fmla="*/ 2522 h 95"/>
                  <a:gd name="T8" fmla="+- 0 1947 1903"/>
                  <a:gd name="T9" fmla="*/ T8 w 169"/>
                  <a:gd name="T10" fmla="+- 0 2531 2512"/>
                  <a:gd name="T11" fmla="*/ 2531 h 95"/>
                  <a:gd name="T12" fmla="+- 0 1952 1903"/>
                  <a:gd name="T13" fmla="*/ T12 w 169"/>
                  <a:gd name="T14" fmla="+- 0 2556 2512"/>
                  <a:gd name="T15" fmla="*/ 2556 h 95"/>
                  <a:gd name="T16" fmla="+- 0 1948 1903"/>
                  <a:gd name="T17" fmla="*/ T16 w 169"/>
                  <a:gd name="T18" fmla="+- 0 2585 2512"/>
                  <a:gd name="T19" fmla="*/ 2585 h 95"/>
                  <a:gd name="T20" fmla="+- 0 1937 1903"/>
                  <a:gd name="T21" fmla="*/ T20 w 169"/>
                  <a:gd name="T22" fmla="+- 0 2597 2512"/>
                  <a:gd name="T23" fmla="*/ 2597 h 95"/>
                  <a:gd name="T24" fmla="+- 0 1948 1903"/>
                  <a:gd name="T25" fmla="*/ T24 w 169"/>
                  <a:gd name="T26" fmla="+- 0 2597 2512"/>
                  <a:gd name="T27" fmla="*/ 2597 h 95"/>
                  <a:gd name="T28" fmla="+- 0 1957 1903"/>
                  <a:gd name="T29" fmla="*/ T28 w 169"/>
                  <a:gd name="T30" fmla="+- 0 2590 2512"/>
                  <a:gd name="T31" fmla="*/ 2590 h 95"/>
                  <a:gd name="T32" fmla="+- 0 1963 1903"/>
                  <a:gd name="T33" fmla="*/ T32 w 169"/>
                  <a:gd name="T34" fmla="+- 0 2570 2512"/>
                  <a:gd name="T35" fmla="*/ 2570 h 95"/>
                  <a:gd name="T36" fmla="+- 0 1962 1903"/>
                  <a:gd name="T37" fmla="*/ T36 w 169"/>
                  <a:gd name="T38" fmla="+- 0 2543 2512"/>
                  <a:gd name="T39" fmla="*/ 2543 h 95"/>
                  <a:gd name="T40" fmla="+- 0 1958 1903"/>
                  <a:gd name="T41" fmla="*/ T40 w 169"/>
                  <a:gd name="T42" fmla="+- 0 2527 2512"/>
                  <a:gd name="T43" fmla="*/ 2527 h 95"/>
                  <a:gd name="T44" fmla="+- 0 1954 1903"/>
                  <a:gd name="T45" fmla="*/ T44 w 169"/>
                  <a:gd name="T46" fmla="+- 0 2522 2512"/>
                  <a:gd name="T47" fmla="*/ 2522 h 9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69" h="95">
                    <a:moveTo>
                      <a:pt x="51" y="10"/>
                    </a:moveTo>
                    <a:lnTo>
                      <a:pt x="30" y="10"/>
                    </a:lnTo>
                    <a:lnTo>
                      <a:pt x="44" y="19"/>
                    </a:lnTo>
                    <a:lnTo>
                      <a:pt x="49" y="44"/>
                    </a:lnTo>
                    <a:lnTo>
                      <a:pt x="45" y="73"/>
                    </a:lnTo>
                    <a:lnTo>
                      <a:pt x="34" y="85"/>
                    </a:lnTo>
                    <a:lnTo>
                      <a:pt x="45" y="85"/>
                    </a:lnTo>
                    <a:lnTo>
                      <a:pt x="54" y="78"/>
                    </a:lnTo>
                    <a:lnTo>
                      <a:pt x="60" y="58"/>
                    </a:lnTo>
                    <a:lnTo>
                      <a:pt x="59" y="31"/>
                    </a:lnTo>
                    <a:lnTo>
                      <a:pt x="55" y="15"/>
                    </a:lnTo>
                    <a:lnTo>
                      <a:pt x="51" y="1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56" name="Freeform 249">
                <a:extLst>
                  <a:ext uri="{FF2B5EF4-FFF2-40B4-BE49-F238E27FC236}">
                    <a16:creationId xmlns:a16="http://schemas.microsoft.com/office/drawing/2014/main" id="{829CE2D1-5A34-4F95-82D2-EFB494F13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12"/>
                <a:ext cx="169" cy="95"/>
              </a:xfrm>
              <a:custGeom>
                <a:avLst/>
                <a:gdLst>
                  <a:gd name="T0" fmla="+- 0 1995 1903"/>
                  <a:gd name="T1" fmla="*/ T0 w 169"/>
                  <a:gd name="T2" fmla="+- 0 2591 2512"/>
                  <a:gd name="T3" fmla="*/ 2591 h 95"/>
                  <a:gd name="T4" fmla="+- 0 1981 1903"/>
                  <a:gd name="T5" fmla="*/ T4 w 169"/>
                  <a:gd name="T6" fmla="+- 0 2591 2512"/>
                  <a:gd name="T7" fmla="*/ 2591 h 95"/>
                  <a:gd name="T8" fmla="+- 0 1981 1903"/>
                  <a:gd name="T9" fmla="*/ T8 w 169"/>
                  <a:gd name="T10" fmla="+- 0 2604 2512"/>
                  <a:gd name="T11" fmla="*/ 2604 h 95"/>
                  <a:gd name="T12" fmla="+- 0 1995 1903"/>
                  <a:gd name="T13" fmla="*/ T12 w 169"/>
                  <a:gd name="T14" fmla="+- 0 2604 2512"/>
                  <a:gd name="T15" fmla="*/ 2604 h 95"/>
                  <a:gd name="T16" fmla="+- 0 1995 1903"/>
                  <a:gd name="T17" fmla="*/ T16 w 169"/>
                  <a:gd name="T18" fmla="+- 0 2591 2512"/>
                  <a:gd name="T19" fmla="*/ 2591 h 9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69" h="95">
                    <a:moveTo>
                      <a:pt x="92" y="79"/>
                    </a:moveTo>
                    <a:lnTo>
                      <a:pt x="78" y="79"/>
                    </a:lnTo>
                    <a:lnTo>
                      <a:pt x="78" y="92"/>
                    </a:lnTo>
                    <a:lnTo>
                      <a:pt x="92" y="92"/>
                    </a:lnTo>
                    <a:lnTo>
                      <a:pt x="92" y="79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57" name="Freeform 248">
                <a:extLst>
                  <a:ext uri="{FF2B5EF4-FFF2-40B4-BE49-F238E27FC236}">
                    <a16:creationId xmlns:a16="http://schemas.microsoft.com/office/drawing/2014/main" id="{11819429-9734-4779-B328-CF06899E35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12"/>
                <a:ext cx="169" cy="95"/>
              </a:xfrm>
              <a:custGeom>
                <a:avLst/>
                <a:gdLst>
                  <a:gd name="T0" fmla="+- 0 2022 1903"/>
                  <a:gd name="T1" fmla="*/ T0 w 169"/>
                  <a:gd name="T2" fmla="+- 0 2581 2512"/>
                  <a:gd name="T3" fmla="*/ 2581 h 95"/>
                  <a:gd name="T4" fmla="+- 0 2011 1903"/>
                  <a:gd name="T5" fmla="*/ T4 w 169"/>
                  <a:gd name="T6" fmla="+- 0 2581 2512"/>
                  <a:gd name="T7" fmla="*/ 2581 h 95"/>
                  <a:gd name="T8" fmla="+- 0 2012 1903"/>
                  <a:gd name="T9" fmla="*/ T8 w 169"/>
                  <a:gd name="T10" fmla="+- 0 2589 2512"/>
                  <a:gd name="T11" fmla="*/ 2589 h 95"/>
                  <a:gd name="T12" fmla="+- 0 2013 1903"/>
                  <a:gd name="T13" fmla="*/ T12 w 169"/>
                  <a:gd name="T14" fmla="+- 0 2593 2512"/>
                  <a:gd name="T15" fmla="*/ 2593 h 95"/>
                  <a:gd name="T16" fmla="+- 0 2016 1903"/>
                  <a:gd name="T17" fmla="*/ T16 w 169"/>
                  <a:gd name="T18" fmla="+- 0 2596 2512"/>
                  <a:gd name="T19" fmla="*/ 2596 h 95"/>
                  <a:gd name="T20" fmla="+- 0 2021 1903"/>
                  <a:gd name="T21" fmla="*/ T20 w 169"/>
                  <a:gd name="T22" fmla="+- 0 2603 2512"/>
                  <a:gd name="T23" fmla="*/ 2603 h 95"/>
                  <a:gd name="T24" fmla="+- 0 2031 1903"/>
                  <a:gd name="T25" fmla="*/ T24 w 169"/>
                  <a:gd name="T26" fmla="+- 0 2607 2512"/>
                  <a:gd name="T27" fmla="*/ 2607 h 95"/>
                  <a:gd name="T28" fmla="+- 0 2041 1903"/>
                  <a:gd name="T29" fmla="*/ T28 w 169"/>
                  <a:gd name="T30" fmla="+- 0 2607 2512"/>
                  <a:gd name="T31" fmla="*/ 2607 h 95"/>
                  <a:gd name="T32" fmla="+- 0 2062 1903"/>
                  <a:gd name="T33" fmla="*/ T32 w 169"/>
                  <a:gd name="T34" fmla="+- 0 2600 2512"/>
                  <a:gd name="T35" fmla="*/ 2600 h 95"/>
                  <a:gd name="T36" fmla="+- 0 2063 1903"/>
                  <a:gd name="T37" fmla="*/ T36 w 169"/>
                  <a:gd name="T38" fmla="+- 0 2597 2512"/>
                  <a:gd name="T39" fmla="*/ 2597 h 95"/>
                  <a:gd name="T40" fmla="+- 0 2031 1903"/>
                  <a:gd name="T41" fmla="*/ T40 w 169"/>
                  <a:gd name="T42" fmla="+- 0 2597 2512"/>
                  <a:gd name="T43" fmla="*/ 2597 h 95"/>
                  <a:gd name="T44" fmla="+- 0 2025 1903"/>
                  <a:gd name="T45" fmla="*/ T44 w 169"/>
                  <a:gd name="T46" fmla="+- 0 2592 2512"/>
                  <a:gd name="T47" fmla="*/ 2592 h 95"/>
                  <a:gd name="T48" fmla="+- 0 2022 1903"/>
                  <a:gd name="T49" fmla="*/ T48 w 169"/>
                  <a:gd name="T50" fmla="+- 0 2581 2512"/>
                  <a:gd name="T51" fmla="*/ 2581 h 9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69" h="95">
                    <a:moveTo>
                      <a:pt x="119" y="69"/>
                    </a:moveTo>
                    <a:lnTo>
                      <a:pt x="108" y="69"/>
                    </a:lnTo>
                    <a:lnTo>
                      <a:pt x="109" y="77"/>
                    </a:lnTo>
                    <a:lnTo>
                      <a:pt x="110" y="81"/>
                    </a:lnTo>
                    <a:lnTo>
                      <a:pt x="113" y="84"/>
                    </a:lnTo>
                    <a:lnTo>
                      <a:pt x="118" y="91"/>
                    </a:lnTo>
                    <a:lnTo>
                      <a:pt x="128" y="95"/>
                    </a:lnTo>
                    <a:lnTo>
                      <a:pt x="138" y="95"/>
                    </a:lnTo>
                    <a:lnTo>
                      <a:pt x="159" y="88"/>
                    </a:lnTo>
                    <a:lnTo>
                      <a:pt x="160" y="85"/>
                    </a:lnTo>
                    <a:lnTo>
                      <a:pt x="128" y="85"/>
                    </a:lnTo>
                    <a:lnTo>
                      <a:pt x="122" y="80"/>
                    </a:lnTo>
                    <a:lnTo>
                      <a:pt x="119" y="69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58" name="Freeform 247">
                <a:extLst>
                  <a:ext uri="{FF2B5EF4-FFF2-40B4-BE49-F238E27FC236}">
                    <a16:creationId xmlns:a16="http://schemas.microsoft.com/office/drawing/2014/main" id="{07FDF43F-CD8A-4BD6-901F-5B7104A61E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12"/>
                <a:ext cx="169" cy="95"/>
              </a:xfrm>
              <a:custGeom>
                <a:avLst/>
                <a:gdLst>
                  <a:gd name="T0" fmla="+- 0 2063 1903"/>
                  <a:gd name="T1" fmla="*/ T0 w 169"/>
                  <a:gd name="T2" fmla="+- 0 2553 2512"/>
                  <a:gd name="T3" fmla="*/ 2553 h 95"/>
                  <a:gd name="T4" fmla="+- 0 2053 1903"/>
                  <a:gd name="T5" fmla="*/ T4 w 169"/>
                  <a:gd name="T6" fmla="+- 0 2553 2512"/>
                  <a:gd name="T7" fmla="*/ 2553 h 95"/>
                  <a:gd name="T8" fmla="+- 0 2061 1903"/>
                  <a:gd name="T9" fmla="*/ T8 w 169"/>
                  <a:gd name="T10" fmla="+- 0 2562 2512"/>
                  <a:gd name="T11" fmla="*/ 2562 h 95"/>
                  <a:gd name="T12" fmla="+- 0 2061 1903"/>
                  <a:gd name="T13" fmla="*/ T12 w 169"/>
                  <a:gd name="T14" fmla="+- 0 2589 2512"/>
                  <a:gd name="T15" fmla="*/ 2589 h 95"/>
                  <a:gd name="T16" fmla="+- 0 2053 1903"/>
                  <a:gd name="T17" fmla="*/ T16 w 169"/>
                  <a:gd name="T18" fmla="+- 0 2597 2512"/>
                  <a:gd name="T19" fmla="*/ 2597 h 95"/>
                  <a:gd name="T20" fmla="+- 0 2063 1903"/>
                  <a:gd name="T21" fmla="*/ T20 w 169"/>
                  <a:gd name="T22" fmla="+- 0 2597 2512"/>
                  <a:gd name="T23" fmla="*/ 2597 h 95"/>
                  <a:gd name="T24" fmla="+- 0 2072 1903"/>
                  <a:gd name="T25" fmla="*/ T24 w 169"/>
                  <a:gd name="T26" fmla="+- 0 2581 2512"/>
                  <a:gd name="T27" fmla="*/ 2581 h 95"/>
                  <a:gd name="T28" fmla="+- 0 2067 1903"/>
                  <a:gd name="T29" fmla="*/ T28 w 169"/>
                  <a:gd name="T30" fmla="+- 0 2556 2512"/>
                  <a:gd name="T31" fmla="*/ 2556 h 95"/>
                  <a:gd name="T32" fmla="+- 0 2063 1903"/>
                  <a:gd name="T33" fmla="*/ T32 w 169"/>
                  <a:gd name="T34" fmla="+- 0 2553 2512"/>
                  <a:gd name="T35" fmla="*/ 2553 h 9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69" h="95">
                    <a:moveTo>
                      <a:pt x="160" y="41"/>
                    </a:moveTo>
                    <a:lnTo>
                      <a:pt x="150" y="41"/>
                    </a:lnTo>
                    <a:lnTo>
                      <a:pt x="158" y="50"/>
                    </a:lnTo>
                    <a:lnTo>
                      <a:pt x="158" y="77"/>
                    </a:lnTo>
                    <a:lnTo>
                      <a:pt x="150" y="85"/>
                    </a:lnTo>
                    <a:lnTo>
                      <a:pt x="160" y="85"/>
                    </a:lnTo>
                    <a:lnTo>
                      <a:pt x="169" y="69"/>
                    </a:lnTo>
                    <a:lnTo>
                      <a:pt x="164" y="44"/>
                    </a:lnTo>
                    <a:lnTo>
                      <a:pt x="160" y="4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59" name="Freeform 246">
                <a:extLst>
                  <a:ext uri="{FF2B5EF4-FFF2-40B4-BE49-F238E27FC236}">
                    <a16:creationId xmlns:a16="http://schemas.microsoft.com/office/drawing/2014/main" id="{847A5594-6033-48EE-B297-715CD51BD1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12"/>
                <a:ext cx="169" cy="95"/>
              </a:xfrm>
              <a:custGeom>
                <a:avLst/>
                <a:gdLst>
                  <a:gd name="T0" fmla="+- 0 2068 1903"/>
                  <a:gd name="T1" fmla="*/ T0 w 169"/>
                  <a:gd name="T2" fmla="+- 0 2512 2512"/>
                  <a:gd name="T3" fmla="*/ 2512 h 95"/>
                  <a:gd name="T4" fmla="+- 0 2020 1903"/>
                  <a:gd name="T5" fmla="*/ T4 w 169"/>
                  <a:gd name="T6" fmla="+- 0 2512 2512"/>
                  <a:gd name="T7" fmla="*/ 2512 h 95"/>
                  <a:gd name="T8" fmla="+- 0 2013 1903"/>
                  <a:gd name="T9" fmla="*/ T8 w 169"/>
                  <a:gd name="T10" fmla="+- 0 2562 2512"/>
                  <a:gd name="T11" fmla="*/ 2562 h 95"/>
                  <a:gd name="T12" fmla="+- 0 2024 1903"/>
                  <a:gd name="T13" fmla="*/ T12 w 169"/>
                  <a:gd name="T14" fmla="+- 0 2562 2512"/>
                  <a:gd name="T15" fmla="*/ 2562 h 95"/>
                  <a:gd name="T16" fmla="+- 0 2029 1903"/>
                  <a:gd name="T17" fmla="*/ T16 w 169"/>
                  <a:gd name="T18" fmla="+- 0 2556 2512"/>
                  <a:gd name="T19" fmla="*/ 2556 h 95"/>
                  <a:gd name="T20" fmla="+- 0 2034 1903"/>
                  <a:gd name="T21" fmla="*/ T20 w 169"/>
                  <a:gd name="T22" fmla="+- 0 2553 2512"/>
                  <a:gd name="T23" fmla="*/ 2553 h 95"/>
                  <a:gd name="T24" fmla="+- 0 2063 1903"/>
                  <a:gd name="T25" fmla="*/ T24 w 169"/>
                  <a:gd name="T26" fmla="+- 0 2553 2512"/>
                  <a:gd name="T27" fmla="*/ 2553 h 95"/>
                  <a:gd name="T28" fmla="+- 0 2057 1903"/>
                  <a:gd name="T29" fmla="*/ T28 w 169"/>
                  <a:gd name="T30" fmla="+- 0 2549 2512"/>
                  <a:gd name="T31" fmla="*/ 2549 h 95"/>
                  <a:gd name="T32" fmla="+- 0 2026 1903"/>
                  <a:gd name="T33" fmla="*/ T32 w 169"/>
                  <a:gd name="T34" fmla="+- 0 2549 2512"/>
                  <a:gd name="T35" fmla="*/ 2549 h 95"/>
                  <a:gd name="T36" fmla="+- 0 2030 1903"/>
                  <a:gd name="T37" fmla="*/ T36 w 169"/>
                  <a:gd name="T38" fmla="+- 0 2523 2512"/>
                  <a:gd name="T39" fmla="*/ 2523 h 95"/>
                  <a:gd name="T40" fmla="+- 0 2068 1903"/>
                  <a:gd name="T41" fmla="*/ T40 w 169"/>
                  <a:gd name="T42" fmla="+- 0 2523 2512"/>
                  <a:gd name="T43" fmla="*/ 2523 h 95"/>
                  <a:gd name="T44" fmla="+- 0 2068 1903"/>
                  <a:gd name="T45" fmla="*/ T44 w 169"/>
                  <a:gd name="T46" fmla="+- 0 2512 2512"/>
                  <a:gd name="T47" fmla="*/ 2512 h 9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69" h="95">
                    <a:moveTo>
                      <a:pt x="165" y="0"/>
                    </a:moveTo>
                    <a:lnTo>
                      <a:pt x="117" y="0"/>
                    </a:lnTo>
                    <a:lnTo>
                      <a:pt x="110" y="50"/>
                    </a:lnTo>
                    <a:lnTo>
                      <a:pt x="121" y="50"/>
                    </a:lnTo>
                    <a:lnTo>
                      <a:pt x="126" y="44"/>
                    </a:lnTo>
                    <a:lnTo>
                      <a:pt x="131" y="41"/>
                    </a:lnTo>
                    <a:lnTo>
                      <a:pt x="160" y="41"/>
                    </a:lnTo>
                    <a:lnTo>
                      <a:pt x="154" y="37"/>
                    </a:lnTo>
                    <a:lnTo>
                      <a:pt x="123" y="37"/>
                    </a:lnTo>
                    <a:lnTo>
                      <a:pt x="127" y="11"/>
                    </a:lnTo>
                    <a:lnTo>
                      <a:pt x="165" y="11"/>
                    </a:lnTo>
                    <a:lnTo>
                      <a:pt x="165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60" name="Freeform 245">
                <a:extLst>
                  <a:ext uri="{FF2B5EF4-FFF2-40B4-BE49-F238E27FC236}">
                    <a16:creationId xmlns:a16="http://schemas.microsoft.com/office/drawing/2014/main" id="{6F188DF5-5E4F-4C54-91F5-863C11E84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12"/>
                <a:ext cx="169" cy="95"/>
              </a:xfrm>
              <a:custGeom>
                <a:avLst/>
                <a:gdLst>
                  <a:gd name="T0" fmla="+- 0 2036 1903"/>
                  <a:gd name="T1" fmla="*/ T0 w 169"/>
                  <a:gd name="T2" fmla="+- 0 2543 2512"/>
                  <a:gd name="T3" fmla="*/ 2543 h 95"/>
                  <a:gd name="T4" fmla="+- 0 2031 1903"/>
                  <a:gd name="T5" fmla="*/ T4 w 169"/>
                  <a:gd name="T6" fmla="+- 0 2545 2512"/>
                  <a:gd name="T7" fmla="*/ 2545 h 95"/>
                  <a:gd name="T8" fmla="+- 0 2026 1903"/>
                  <a:gd name="T9" fmla="*/ T8 w 169"/>
                  <a:gd name="T10" fmla="+- 0 2549 2512"/>
                  <a:gd name="T11" fmla="*/ 2549 h 95"/>
                  <a:gd name="T12" fmla="+- 0 2057 1903"/>
                  <a:gd name="T13" fmla="*/ T12 w 169"/>
                  <a:gd name="T14" fmla="+- 0 2549 2512"/>
                  <a:gd name="T15" fmla="*/ 2549 h 95"/>
                  <a:gd name="T16" fmla="+- 0 2052 1903"/>
                  <a:gd name="T17" fmla="*/ T16 w 169"/>
                  <a:gd name="T18" fmla="+- 0 2544 2512"/>
                  <a:gd name="T19" fmla="*/ 2544 h 95"/>
                  <a:gd name="T20" fmla="+- 0 2036 1903"/>
                  <a:gd name="T21" fmla="*/ T20 w 169"/>
                  <a:gd name="T22" fmla="+- 0 2543 2512"/>
                  <a:gd name="T23" fmla="*/ 2543 h 9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69" h="95">
                    <a:moveTo>
                      <a:pt x="133" y="31"/>
                    </a:moveTo>
                    <a:lnTo>
                      <a:pt x="128" y="33"/>
                    </a:lnTo>
                    <a:lnTo>
                      <a:pt x="123" y="37"/>
                    </a:lnTo>
                    <a:lnTo>
                      <a:pt x="154" y="37"/>
                    </a:lnTo>
                    <a:lnTo>
                      <a:pt x="149" y="32"/>
                    </a:lnTo>
                    <a:lnTo>
                      <a:pt x="133" y="3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15" name="Group 242">
              <a:extLst>
                <a:ext uri="{FF2B5EF4-FFF2-40B4-BE49-F238E27FC236}">
                  <a16:creationId xmlns:a16="http://schemas.microsoft.com/office/drawing/2014/main" id="{29799F75-608D-4DD4-A022-527011A4AD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7800" y="1849438"/>
              <a:ext cx="20638" cy="58737"/>
              <a:chOff x="2041" y="1953"/>
              <a:chExt cx="32" cy="92"/>
            </a:xfrm>
          </p:grpSpPr>
          <p:sp>
            <p:nvSpPr>
              <p:cNvPr id="53" name="Freeform 243">
                <a:extLst>
                  <a:ext uri="{FF2B5EF4-FFF2-40B4-BE49-F238E27FC236}">
                    <a16:creationId xmlns:a16="http://schemas.microsoft.com/office/drawing/2014/main" id="{FA9782C0-91C7-49CD-8120-5025701AF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1" y="1953"/>
                <a:ext cx="32" cy="92"/>
              </a:xfrm>
              <a:custGeom>
                <a:avLst/>
                <a:gdLst>
                  <a:gd name="T0" fmla="+- 0 2072 2041"/>
                  <a:gd name="T1" fmla="*/ T0 w 32"/>
                  <a:gd name="T2" fmla="+- 0 1953 1953"/>
                  <a:gd name="T3" fmla="*/ 1953 h 92"/>
                  <a:gd name="T4" fmla="+- 0 2065 2041"/>
                  <a:gd name="T5" fmla="*/ T4 w 32"/>
                  <a:gd name="T6" fmla="+- 0 1953 1953"/>
                  <a:gd name="T7" fmla="*/ 1953 h 92"/>
                  <a:gd name="T8" fmla="+- 0 2061 2041"/>
                  <a:gd name="T9" fmla="*/ T8 w 32"/>
                  <a:gd name="T10" fmla="+- 0 1967 1953"/>
                  <a:gd name="T11" fmla="*/ 1967 h 92"/>
                  <a:gd name="T12" fmla="+- 0 2058 2041"/>
                  <a:gd name="T13" fmla="*/ T12 w 32"/>
                  <a:gd name="T14" fmla="+- 0 1969 1953"/>
                  <a:gd name="T15" fmla="*/ 1969 h 92"/>
                  <a:gd name="T16" fmla="+- 0 2041 2041"/>
                  <a:gd name="T17" fmla="*/ T16 w 32"/>
                  <a:gd name="T18" fmla="+- 0 1971 1953"/>
                  <a:gd name="T19" fmla="*/ 1971 h 92"/>
                  <a:gd name="T20" fmla="+- 0 2041 2041"/>
                  <a:gd name="T21" fmla="*/ T20 w 32"/>
                  <a:gd name="T22" fmla="+- 0 1979 1953"/>
                  <a:gd name="T23" fmla="*/ 1979 h 92"/>
                  <a:gd name="T24" fmla="+- 0 2061 2041"/>
                  <a:gd name="T25" fmla="*/ T24 w 32"/>
                  <a:gd name="T26" fmla="+- 0 1979 1953"/>
                  <a:gd name="T27" fmla="*/ 1979 h 92"/>
                  <a:gd name="T28" fmla="+- 0 2061 2041"/>
                  <a:gd name="T29" fmla="*/ T28 w 32"/>
                  <a:gd name="T30" fmla="+- 0 2045 1953"/>
                  <a:gd name="T31" fmla="*/ 2045 h 92"/>
                  <a:gd name="T32" fmla="+- 0 2072 2041"/>
                  <a:gd name="T33" fmla="*/ T32 w 32"/>
                  <a:gd name="T34" fmla="+- 0 2045 1953"/>
                  <a:gd name="T35" fmla="*/ 2045 h 92"/>
                  <a:gd name="T36" fmla="+- 0 2072 2041"/>
                  <a:gd name="T37" fmla="*/ T36 w 32"/>
                  <a:gd name="T38" fmla="+- 0 1953 1953"/>
                  <a:gd name="T39" fmla="*/ 1953 h 9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32" h="92">
                    <a:moveTo>
                      <a:pt x="31" y="0"/>
                    </a:moveTo>
                    <a:lnTo>
                      <a:pt x="24" y="0"/>
                    </a:lnTo>
                    <a:lnTo>
                      <a:pt x="20" y="14"/>
                    </a:lnTo>
                    <a:lnTo>
                      <a:pt x="17" y="16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20" y="26"/>
                    </a:lnTo>
                    <a:lnTo>
                      <a:pt x="20" y="92"/>
                    </a:lnTo>
                    <a:lnTo>
                      <a:pt x="31" y="92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16" name="Group 228">
              <a:extLst>
                <a:ext uri="{FF2B5EF4-FFF2-40B4-BE49-F238E27FC236}">
                  <a16:creationId xmlns:a16="http://schemas.microsoft.com/office/drawing/2014/main" id="{36AB5764-3D86-4C31-8B71-D021EBC4FE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1575" y="2478088"/>
              <a:ext cx="122238" cy="222250"/>
              <a:chOff x="1604" y="2942"/>
              <a:chExt cx="192" cy="350"/>
            </a:xfrm>
          </p:grpSpPr>
          <p:grpSp>
            <p:nvGrpSpPr>
              <p:cNvPr id="40" name="Group 238">
                <a:extLst>
                  <a:ext uri="{FF2B5EF4-FFF2-40B4-BE49-F238E27FC236}">
                    <a16:creationId xmlns:a16="http://schemas.microsoft.com/office/drawing/2014/main" id="{0C60B50F-290E-491E-A268-6B77450E38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3195"/>
                <a:ext cx="127" cy="93"/>
                <a:chOff x="1620" y="3195"/>
                <a:chExt cx="127" cy="93"/>
              </a:xfrm>
            </p:grpSpPr>
            <p:sp>
              <p:nvSpPr>
                <p:cNvPr id="50" name="Freeform 241">
                  <a:extLst>
                    <a:ext uri="{FF2B5EF4-FFF2-40B4-BE49-F238E27FC236}">
                      <a16:creationId xmlns:a16="http://schemas.microsoft.com/office/drawing/2014/main" id="{8E551CAA-0FE4-4D8E-A574-8BB6635AEA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0" y="3195"/>
                  <a:ext cx="127" cy="93"/>
                </a:xfrm>
                <a:custGeom>
                  <a:avLst/>
                  <a:gdLst>
                    <a:gd name="T0" fmla="+- 0 1656 1620"/>
                    <a:gd name="T1" fmla="*/ T0 w 127"/>
                    <a:gd name="T2" fmla="+- 0 3216 3195"/>
                    <a:gd name="T3" fmla="*/ 3216 h 93"/>
                    <a:gd name="T4" fmla="+- 0 1626 1620"/>
                    <a:gd name="T5" fmla="*/ T4 w 127"/>
                    <a:gd name="T6" fmla="+- 0 3216 3195"/>
                    <a:gd name="T7" fmla="*/ 3216 h 93"/>
                    <a:gd name="T8" fmla="+- 0 1741 1620"/>
                    <a:gd name="T9" fmla="*/ T8 w 127"/>
                    <a:gd name="T10" fmla="+- 0 3288 3195"/>
                    <a:gd name="T11" fmla="*/ 3288 h 93"/>
                    <a:gd name="T12" fmla="+- 0 1742 1620"/>
                    <a:gd name="T13" fmla="*/ T12 w 127"/>
                    <a:gd name="T14" fmla="+- 0 3288 3195"/>
                    <a:gd name="T15" fmla="*/ 3288 h 93"/>
                    <a:gd name="T16" fmla="+- 0 1744 1620"/>
                    <a:gd name="T17" fmla="*/ T16 w 127"/>
                    <a:gd name="T18" fmla="+- 0 3288 3195"/>
                    <a:gd name="T19" fmla="*/ 3288 h 93"/>
                    <a:gd name="T20" fmla="+- 0 1746 1620"/>
                    <a:gd name="T21" fmla="*/ T20 w 127"/>
                    <a:gd name="T22" fmla="+- 0 3286 3195"/>
                    <a:gd name="T23" fmla="*/ 3286 h 93"/>
                    <a:gd name="T24" fmla="+- 0 1746 1620"/>
                    <a:gd name="T25" fmla="*/ T24 w 127"/>
                    <a:gd name="T26" fmla="+- 0 3268 3195"/>
                    <a:gd name="T27" fmla="*/ 3268 h 93"/>
                    <a:gd name="T28" fmla="+- 0 1739 1620"/>
                    <a:gd name="T29" fmla="*/ T28 w 127"/>
                    <a:gd name="T30" fmla="+- 0 3268 3195"/>
                    <a:gd name="T31" fmla="*/ 3268 h 93"/>
                    <a:gd name="T32" fmla="+- 0 1656 1620"/>
                    <a:gd name="T33" fmla="*/ T32 w 127"/>
                    <a:gd name="T34" fmla="+- 0 3216 3195"/>
                    <a:gd name="T35" fmla="*/ 3216 h 9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27" h="93">
                      <a:moveTo>
                        <a:pt x="36" y="21"/>
                      </a:moveTo>
                      <a:lnTo>
                        <a:pt x="6" y="21"/>
                      </a:lnTo>
                      <a:lnTo>
                        <a:pt x="121" y="93"/>
                      </a:lnTo>
                      <a:lnTo>
                        <a:pt x="122" y="93"/>
                      </a:lnTo>
                      <a:lnTo>
                        <a:pt x="124" y="93"/>
                      </a:lnTo>
                      <a:lnTo>
                        <a:pt x="126" y="91"/>
                      </a:lnTo>
                      <a:lnTo>
                        <a:pt x="126" y="73"/>
                      </a:lnTo>
                      <a:lnTo>
                        <a:pt x="119" y="73"/>
                      </a:lnTo>
                      <a:lnTo>
                        <a:pt x="36" y="21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51" name="Freeform 240">
                  <a:extLst>
                    <a:ext uri="{FF2B5EF4-FFF2-40B4-BE49-F238E27FC236}">
                      <a16:creationId xmlns:a16="http://schemas.microsoft.com/office/drawing/2014/main" id="{0A3D6A6B-E9E4-4097-A0FF-BB9551C7B5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0" y="3195"/>
                  <a:ext cx="127" cy="93"/>
                </a:xfrm>
                <a:custGeom>
                  <a:avLst/>
                  <a:gdLst>
                    <a:gd name="T0" fmla="+- 0 1622 1620"/>
                    <a:gd name="T1" fmla="*/ T0 w 127"/>
                    <a:gd name="T2" fmla="+- 0 3196 3195"/>
                    <a:gd name="T3" fmla="*/ 3196 h 93"/>
                    <a:gd name="T4" fmla="+- 0 1620 1620"/>
                    <a:gd name="T5" fmla="*/ T4 w 127"/>
                    <a:gd name="T6" fmla="+- 0 3198 3195"/>
                    <a:gd name="T7" fmla="*/ 3198 h 93"/>
                    <a:gd name="T8" fmla="+- 0 1620 1620"/>
                    <a:gd name="T9" fmla="*/ T8 w 127"/>
                    <a:gd name="T10" fmla="+- 0 3284 3195"/>
                    <a:gd name="T11" fmla="*/ 3284 h 93"/>
                    <a:gd name="T12" fmla="+- 0 1662 1620"/>
                    <a:gd name="T13" fmla="*/ T12 w 127"/>
                    <a:gd name="T14" fmla="+- 0 3286 3195"/>
                    <a:gd name="T15" fmla="*/ 3286 h 93"/>
                    <a:gd name="T16" fmla="+- 0 1662 1620"/>
                    <a:gd name="T17" fmla="*/ T16 w 127"/>
                    <a:gd name="T18" fmla="+- 0 3280 3195"/>
                    <a:gd name="T19" fmla="*/ 3280 h 93"/>
                    <a:gd name="T20" fmla="+- 0 1653 1620"/>
                    <a:gd name="T21" fmla="*/ T20 w 127"/>
                    <a:gd name="T22" fmla="+- 0 3280 3195"/>
                    <a:gd name="T23" fmla="*/ 3280 h 93"/>
                    <a:gd name="T24" fmla="+- 0 1646 1620"/>
                    <a:gd name="T25" fmla="*/ T24 w 127"/>
                    <a:gd name="T26" fmla="+- 0 3279 3195"/>
                    <a:gd name="T27" fmla="*/ 3279 h 93"/>
                    <a:gd name="T28" fmla="+- 0 1636 1620"/>
                    <a:gd name="T29" fmla="*/ T28 w 127"/>
                    <a:gd name="T30" fmla="+- 0 3273 3195"/>
                    <a:gd name="T31" fmla="*/ 3273 h 93"/>
                    <a:gd name="T32" fmla="+- 0 1632 1620"/>
                    <a:gd name="T33" fmla="*/ T32 w 127"/>
                    <a:gd name="T34" fmla="+- 0 3269 3195"/>
                    <a:gd name="T35" fmla="*/ 3269 h 93"/>
                    <a:gd name="T36" fmla="+- 0 1630 1620"/>
                    <a:gd name="T37" fmla="*/ T36 w 127"/>
                    <a:gd name="T38" fmla="+- 0 3263 3195"/>
                    <a:gd name="T39" fmla="*/ 3263 h 93"/>
                    <a:gd name="T40" fmla="+- 0 1627 1620"/>
                    <a:gd name="T41" fmla="*/ T40 w 127"/>
                    <a:gd name="T42" fmla="+- 0 3258 3195"/>
                    <a:gd name="T43" fmla="*/ 3258 h 93"/>
                    <a:gd name="T44" fmla="+- 0 1626 1620"/>
                    <a:gd name="T45" fmla="*/ T44 w 127"/>
                    <a:gd name="T46" fmla="+- 0 3251 3195"/>
                    <a:gd name="T47" fmla="*/ 3251 h 93"/>
                    <a:gd name="T48" fmla="+- 0 1626 1620"/>
                    <a:gd name="T49" fmla="*/ T48 w 127"/>
                    <a:gd name="T50" fmla="+- 0 3216 3195"/>
                    <a:gd name="T51" fmla="*/ 3216 h 93"/>
                    <a:gd name="T52" fmla="+- 0 1656 1620"/>
                    <a:gd name="T53" fmla="*/ T52 w 127"/>
                    <a:gd name="T54" fmla="+- 0 3216 3195"/>
                    <a:gd name="T55" fmla="*/ 3216 h 93"/>
                    <a:gd name="T56" fmla="+- 0 1625 1620"/>
                    <a:gd name="T57" fmla="*/ T56 w 127"/>
                    <a:gd name="T58" fmla="+- 0 3196 3195"/>
                    <a:gd name="T59" fmla="*/ 3196 h 93"/>
                    <a:gd name="T60" fmla="+- 0 1622 1620"/>
                    <a:gd name="T61" fmla="*/ T60 w 127"/>
                    <a:gd name="T62" fmla="+- 0 3196 3195"/>
                    <a:gd name="T63" fmla="*/ 3196 h 9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127" h="93">
                      <a:moveTo>
                        <a:pt x="2" y="1"/>
                      </a:moveTo>
                      <a:lnTo>
                        <a:pt x="0" y="3"/>
                      </a:lnTo>
                      <a:lnTo>
                        <a:pt x="0" y="89"/>
                      </a:lnTo>
                      <a:lnTo>
                        <a:pt x="42" y="91"/>
                      </a:lnTo>
                      <a:lnTo>
                        <a:pt x="42" y="85"/>
                      </a:lnTo>
                      <a:lnTo>
                        <a:pt x="33" y="85"/>
                      </a:lnTo>
                      <a:lnTo>
                        <a:pt x="26" y="84"/>
                      </a:lnTo>
                      <a:lnTo>
                        <a:pt x="16" y="78"/>
                      </a:lnTo>
                      <a:lnTo>
                        <a:pt x="12" y="74"/>
                      </a:lnTo>
                      <a:lnTo>
                        <a:pt x="10" y="68"/>
                      </a:lnTo>
                      <a:lnTo>
                        <a:pt x="7" y="63"/>
                      </a:lnTo>
                      <a:lnTo>
                        <a:pt x="6" y="56"/>
                      </a:lnTo>
                      <a:lnTo>
                        <a:pt x="6" y="21"/>
                      </a:lnTo>
                      <a:lnTo>
                        <a:pt x="36" y="21"/>
                      </a:lnTo>
                      <a:lnTo>
                        <a:pt x="5" y="1"/>
                      </a:lnTo>
                      <a:lnTo>
                        <a:pt x="2" y="1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52" name="Freeform 239">
                  <a:extLst>
                    <a:ext uri="{FF2B5EF4-FFF2-40B4-BE49-F238E27FC236}">
                      <a16:creationId xmlns:a16="http://schemas.microsoft.com/office/drawing/2014/main" id="{E1C43561-3ECE-4AD3-931A-A35AEA4377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0" y="3195"/>
                  <a:ext cx="127" cy="93"/>
                </a:xfrm>
                <a:custGeom>
                  <a:avLst/>
                  <a:gdLst>
                    <a:gd name="T0" fmla="+- 0 1696 1620"/>
                    <a:gd name="T1" fmla="*/ T0 w 127"/>
                    <a:gd name="T2" fmla="+- 0 3195 3195"/>
                    <a:gd name="T3" fmla="*/ 3195 h 93"/>
                    <a:gd name="T4" fmla="+- 0 1696 1620"/>
                    <a:gd name="T5" fmla="*/ T4 w 127"/>
                    <a:gd name="T6" fmla="+- 0 3200 3195"/>
                    <a:gd name="T7" fmla="*/ 3200 h 93"/>
                    <a:gd name="T8" fmla="+- 0 1702 1620"/>
                    <a:gd name="T9" fmla="*/ T8 w 127"/>
                    <a:gd name="T10" fmla="+- 0 3201 3195"/>
                    <a:gd name="T11" fmla="*/ 3201 h 93"/>
                    <a:gd name="T12" fmla="+- 0 1707 1620"/>
                    <a:gd name="T13" fmla="*/ T12 w 127"/>
                    <a:gd name="T14" fmla="+- 0 3201 3195"/>
                    <a:gd name="T15" fmla="*/ 3201 h 93"/>
                    <a:gd name="T16" fmla="+- 0 1739 1620"/>
                    <a:gd name="T17" fmla="*/ T16 w 127"/>
                    <a:gd name="T18" fmla="+- 0 3234 3195"/>
                    <a:gd name="T19" fmla="*/ 3234 h 93"/>
                    <a:gd name="T20" fmla="+- 0 1739 1620"/>
                    <a:gd name="T21" fmla="*/ T20 w 127"/>
                    <a:gd name="T22" fmla="+- 0 3268 3195"/>
                    <a:gd name="T23" fmla="*/ 3268 h 93"/>
                    <a:gd name="T24" fmla="+- 0 1746 1620"/>
                    <a:gd name="T25" fmla="*/ T24 w 127"/>
                    <a:gd name="T26" fmla="+- 0 3268 3195"/>
                    <a:gd name="T27" fmla="*/ 3268 h 93"/>
                    <a:gd name="T28" fmla="+- 0 1746 1620"/>
                    <a:gd name="T29" fmla="*/ T28 w 127"/>
                    <a:gd name="T30" fmla="+- 0 3198 3195"/>
                    <a:gd name="T31" fmla="*/ 3198 h 93"/>
                    <a:gd name="T32" fmla="+- 0 1696 1620"/>
                    <a:gd name="T33" fmla="*/ T32 w 127"/>
                    <a:gd name="T34" fmla="+- 0 3195 3195"/>
                    <a:gd name="T35" fmla="*/ 3195 h 9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127" h="93">
                      <a:moveTo>
                        <a:pt x="76" y="0"/>
                      </a:moveTo>
                      <a:lnTo>
                        <a:pt x="76" y="5"/>
                      </a:lnTo>
                      <a:lnTo>
                        <a:pt x="82" y="6"/>
                      </a:lnTo>
                      <a:lnTo>
                        <a:pt x="87" y="6"/>
                      </a:lnTo>
                      <a:lnTo>
                        <a:pt x="119" y="39"/>
                      </a:lnTo>
                      <a:lnTo>
                        <a:pt x="119" y="73"/>
                      </a:lnTo>
                      <a:lnTo>
                        <a:pt x="126" y="73"/>
                      </a:lnTo>
                      <a:lnTo>
                        <a:pt x="126" y="3"/>
                      </a:lnTo>
                      <a:lnTo>
                        <a:pt x="76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1" name="Group 236">
                <a:extLst>
                  <a:ext uri="{FF2B5EF4-FFF2-40B4-BE49-F238E27FC236}">
                    <a16:creationId xmlns:a16="http://schemas.microsoft.com/office/drawing/2014/main" id="{8BEEC69A-5126-4240-AEA6-BF3948ACFA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07" y="3105"/>
                <a:ext cx="186" cy="72"/>
                <a:chOff x="1607" y="3105"/>
                <a:chExt cx="186" cy="72"/>
              </a:xfrm>
            </p:grpSpPr>
            <p:sp>
              <p:nvSpPr>
                <p:cNvPr id="49" name="Freeform 237">
                  <a:extLst>
                    <a:ext uri="{FF2B5EF4-FFF2-40B4-BE49-F238E27FC236}">
                      <a16:creationId xmlns:a16="http://schemas.microsoft.com/office/drawing/2014/main" id="{FE5C694C-B587-41FD-8765-D19D4D4659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7" y="3105"/>
                  <a:ext cx="186" cy="72"/>
                </a:xfrm>
                <a:custGeom>
                  <a:avLst/>
                  <a:gdLst>
                    <a:gd name="T0" fmla="+- 0 1612 1607"/>
                    <a:gd name="T1" fmla="*/ T0 w 186"/>
                    <a:gd name="T2" fmla="+- 0 3105 3105"/>
                    <a:gd name="T3" fmla="*/ 3105 h 72"/>
                    <a:gd name="T4" fmla="+- 0 1611 1607"/>
                    <a:gd name="T5" fmla="*/ T4 w 186"/>
                    <a:gd name="T6" fmla="+- 0 3105 3105"/>
                    <a:gd name="T7" fmla="*/ 3105 h 72"/>
                    <a:gd name="T8" fmla="+- 0 1608 1607"/>
                    <a:gd name="T9" fmla="*/ T8 w 186"/>
                    <a:gd name="T10" fmla="+- 0 3106 3105"/>
                    <a:gd name="T11" fmla="*/ 3106 h 72"/>
                    <a:gd name="T12" fmla="+- 0 1607 1607"/>
                    <a:gd name="T13" fmla="*/ T12 w 186"/>
                    <a:gd name="T14" fmla="+- 0 3109 3105"/>
                    <a:gd name="T15" fmla="*/ 3109 h 72"/>
                    <a:gd name="T16" fmla="+- 0 1608 1607"/>
                    <a:gd name="T17" fmla="*/ T16 w 186"/>
                    <a:gd name="T18" fmla="+- 0 3111 3105"/>
                    <a:gd name="T19" fmla="*/ 3111 h 72"/>
                    <a:gd name="T20" fmla="+- 0 1610 1607"/>
                    <a:gd name="T21" fmla="*/ T20 w 186"/>
                    <a:gd name="T22" fmla="+- 0 3112 3105"/>
                    <a:gd name="T23" fmla="*/ 3112 h 72"/>
                    <a:gd name="T24" fmla="+- 0 1788 1607"/>
                    <a:gd name="T25" fmla="*/ T24 w 186"/>
                    <a:gd name="T26" fmla="+- 0 3177 3105"/>
                    <a:gd name="T27" fmla="*/ 3177 h 72"/>
                    <a:gd name="T28" fmla="+- 0 1789 1607"/>
                    <a:gd name="T29" fmla="*/ T28 w 186"/>
                    <a:gd name="T30" fmla="+- 0 3177 3105"/>
                    <a:gd name="T31" fmla="*/ 3177 h 72"/>
                    <a:gd name="T32" fmla="+- 0 1792 1607"/>
                    <a:gd name="T33" fmla="*/ T32 w 186"/>
                    <a:gd name="T34" fmla="+- 0 3176 3105"/>
                    <a:gd name="T35" fmla="*/ 3176 h 72"/>
                    <a:gd name="T36" fmla="+- 0 1793 1607"/>
                    <a:gd name="T37" fmla="*/ T36 w 186"/>
                    <a:gd name="T38" fmla="+- 0 3173 3105"/>
                    <a:gd name="T39" fmla="*/ 3173 h 72"/>
                    <a:gd name="T40" fmla="+- 0 1790 1607"/>
                    <a:gd name="T41" fmla="*/ T40 w 186"/>
                    <a:gd name="T42" fmla="+- 0 3170 3105"/>
                    <a:gd name="T43" fmla="*/ 3170 h 72"/>
                    <a:gd name="T44" fmla="+- 0 1612 1607"/>
                    <a:gd name="T45" fmla="*/ T44 w 186"/>
                    <a:gd name="T46" fmla="+- 0 3105 3105"/>
                    <a:gd name="T47" fmla="*/ 3105 h 7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186" h="72">
                      <a:moveTo>
                        <a:pt x="5" y="0"/>
                      </a:moveTo>
                      <a:lnTo>
                        <a:pt x="4" y="0"/>
                      </a:lnTo>
                      <a:lnTo>
                        <a:pt x="1" y="1"/>
                      </a:lnTo>
                      <a:lnTo>
                        <a:pt x="0" y="4"/>
                      </a:lnTo>
                      <a:lnTo>
                        <a:pt x="1" y="6"/>
                      </a:lnTo>
                      <a:lnTo>
                        <a:pt x="3" y="7"/>
                      </a:lnTo>
                      <a:lnTo>
                        <a:pt x="181" y="72"/>
                      </a:lnTo>
                      <a:lnTo>
                        <a:pt x="182" y="72"/>
                      </a:lnTo>
                      <a:lnTo>
                        <a:pt x="185" y="71"/>
                      </a:lnTo>
                      <a:lnTo>
                        <a:pt x="186" y="68"/>
                      </a:lnTo>
                      <a:lnTo>
                        <a:pt x="183" y="65"/>
                      </a:lnTo>
                      <a:lnTo>
                        <a:pt x="5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2" name="Group 229">
                <a:extLst>
                  <a:ext uri="{FF2B5EF4-FFF2-40B4-BE49-F238E27FC236}">
                    <a16:creationId xmlns:a16="http://schemas.microsoft.com/office/drawing/2014/main" id="{8408B169-83B4-46C8-BD15-BA977B18F6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64" y="2945"/>
                <a:ext cx="82" cy="146"/>
                <a:chOff x="1664" y="2945"/>
                <a:chExt cx="82" cy="146"/>
              </a:xfrm>
            </p:grpSpPr>
            <p:sp>
              <p:nvSpPr>
                <p:cNvPr id="43" name="Freeform 235">
                  <a:extLst>
                    <a:ext uri="{FF2B5EF4-FFF2-40B4-BE49-F238E27FC236}">
                      <a16:creationId xmlns:a16="http://schemas.microsoft.com/office/drawing/2014/main" id="{2FA36BAF-10A3-406C-995D-036303BD12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4" y="2945"/>
                  <a:ext cx="82" cy="146"/>
                </a:xfrm>
                <a:custGeom>
                  <a:avLst/>
                  <a:gdLst>
                    <a:gd name="T0" fmla="+- 0 1746 1664"/>
                    <a:gd name="T1" fmla="*/ T0 w 82"/>
                    <a:gd name="T2" fmla="+- 0 2945 2945"/>
                    <a:gd name="T3" fmla="*/ 2945 h 146"/>
                    <a:gd name="T4" fmla="+- 0 1740 1664"/>
                    <a:gd name="T5" fmla="*/ T4 w 82"/>
                    <a:gd name="T6" fmla="+- 0 2945 2945"/>
                    <a:gd name="T7" fmla="*/ 2945 h 146"/>
                    <a:gd name="T8" fmla="+- 0 1740 1664"/>
                    <a:gd name="T9" fmla="*/ T8 w 82"/>
                    <a:gd name="T10" fmla="+- 0 2949 2945"/>
                    <a:gd name="T11" fmla="*/ 2949 h 146"/>
                    <a:gd name="T12" fmla="+- 0 1740 1664"/>
                    <a:gd name="T13" fmla="*/ T12 w 82"/>
                    <a:gd name="T14" fmla="+- 0 2953 2945"/>
                    <a:gd name="T15" fmla="*/ 2953 h 146"/>
                    <a:gd name="T16" fmla="+- 0 1739 1664"/>
                    <a:gd name="T17" fmla="*/ T16 w 82"/>
                    <a:gd name="T18" fmla="+- 0 2955 2945"/>
                    <a:gd name="T19" fmla="*/ 2955 h 146"/>
                    <a:gd name="T20" fmla="+- 0 1738 1664"/>
                    <a:gd name="T21" fmla="*/ T20 w 82"/>
                    <a:gd name="T22" fmla="+- 0 2958 2945"/>
                    <a:gd name="T23" fmla="*/ 2958 h 146"/>
                    <a:gd name="T24" fmla="+- 0 1737 1664"/>
                    <a:gd name="T25" fmla="*/ T24 w 82"/>
                    <a:gd name="T26" fmla="+- 0 2960 2945"/>
                    <a:gd name="T27" fmla="*/ 2960 h 146"/>
                    <a:gd name="T28" fmla="+- 0 1684 1664"/>
                    <a:gd name="T29" fmla="*/ T28 w 82"/>
                    <a:gd name="T30" fmla="+- 0 2960 2945"/>
                    <a:gd name="T31" fmla="*/ 2960 h 146"/>
                    <a:gd name="T32" fmla="+- 0 1679 1664"/>
                    <a:gd name="T33" fmla="*/ T32 w 82"/>
                    <a:gd name="T34" fmla="+- 0 2961 2945"/>
                    <a:gd name="T35" fmla="*/ 2961 h 146"/>
                    <a:gd name="T36" fmla="+- 0 1672 1664"/>
                    <a:gd name="T37" fmla="*/ T36 w 82"/>
                    <a:gd name="T38" fmla="+- 0 2964 2945"/>
                    <a:gd name="T39" fmla="*/ 2964 h 146"/>
                    <a:gd name="T40" fmla="+- 0 1669 1664"/>
                    <a:gd name="T41" fmla="*/ T40 w 82"/>
                    <a:gd name="T42" fmla="+- 0 2967 2945"/>
                    <a:gd name="T43" fmla="*/ 2967 h 146"/>
                    <a:gd name="T44" fmla="+- 0 1665 1664"/>
                    <a:gd name="T45" fmla="*/ T44 w 82"/>
                    <a:gd name="T46" fmla="+- 0 2975 2945"/>
                    <a:gd name="T47" fmla="*/ 2975 h 146"/>
                    <a:gd name="T48" fmla="+- 0 1664 1664"/>
                    <a:gd name="T49" fmla="*/ T48 w 82"/>
                    <a:gd name="T50" fmla="+- 0 2980 2945"/>
                    <a:gd name="T51" fmla="*/ 2980 h 146"/>
                    <a:gd name="T52" fmla="+- 0 1664 1664"/>
                    <a:gd name="T53" fmla="*/ T52 w 82"/>
                    <a:gd name="T54" fmla="+- 0 2991 2945"/>
                    <a:gd name="T55" fmla="*/ 2991 h 146"/>
                    <a:gd name="T56" fmla="+- 0 1682 1664"/>
                    <a:gd name="T57" fmla="*/ T56 w 82"/>
                    <a:gd name="T58" fmla="+- 0 3012 2945"/>
                    <a:gd name="T59" fmla="*/ 3012 h 146"/>
                    <a:gd name="T60" fmla="+- 0 1670 1664"/>
                    <a:gd name="T61" fmla="*/ T60 w 82"/>
                    <a:gd name="T62" fmla="+- 0 3014 2945"/>
                    <a:gd name="T63" fmla="*/ 3014 h 146"/>
                    <a:gd name="T64" fmla="+- 0 1664 1664"/>
                    <a:gd name="T65" fmla="*/ T64 w 82"/>
                    <a:gd name="T66" fmla="+- 0 3023 2945"/>
                    <a:gd name="T67" fmla="*/ 3023 h 146"/>
                    <a:gd name="T68" fmla="+- 0 1664 1664"/>
                    <a:gd name="T69" fmla="*/ T68 w 82"/>
                    <a:gd name="T70" fmla="+- 0 3043 2945"/>
                    <a:gd name="T71" fmla="*/ 3043 h 146"/>
                    <a:gd name="T72" fmla="+- 0 1666 1664"/>
                    <a:gd name="T73" fmla="*/ T72 w 82"/>
                    <a:gd name="T74" fmla="+- 0 3048 2945"/>
                    <a:gd name="T75" fmla="*/ 3048 h 146"/>
                    <a:gd name="T76" fmla="+- 0 1673 1664"/>
                    <a:gd name="T77" fmla="*/ T76 w 82"/>
                    <a:gd name="T78" fmla="+- 0 3058 2945"/>
                    <a:gd name="T79" fmla="*/ 3058 h 146"/>
                    <a:gd name="T80" fmla="+- 0 1677 1664"/>
                    <a:gd name="T81" fmla="*/ T80 w 82"/>
                    <a:gd name="T82" fmla="+- 0 3061 2945"/>
                    <a:gd name="T83" fmla="*/ 3061 h 146"/>
                    <a:gd name="T84" fmla="+- 0 1682 1664"/>
                    <a:gd name="T85" fmla="*/ T84 w 82"/>
                    <a:gd name="T86" fmla="+- 0 3064 2945"/>
                    <a:gd name="T87" fmla="*/ 3064 h 146"/>
                    <a:gd name="T88" fmla="+- 0 1664 1664"/>
                    <a:gd name="T89" fmla="*/ T88 w 82"/>
                    <a:gd name="T90" fmla="+- 0 3064 2945"/>
                    <a:gd name="T91" fmla="*/ 3064 h 146"/>
                    <a:gd name="T92" fmla="+- 0 1666 1664"/>
                    <a:gd name="T93" fmla="*/ T92 w 82"/>
                    <a:gd name="T94" fmla="+- 0 3091 2945"/>
                    <a:gd name="T95" fmla="*/ 3091 h 146"/>
                    <a:gd name="T96" fmla="+- 0 1673 1664"/>
                    <a:gd name="T97" fmla="*/ T96 w 82"/>
                    <a:gd name="T98" fmla="+- 0 3091 2945"/>
                    <a:gd name="T99" fmla="*/ 3091 h 146"/>
                    <a:gd name="T100" fmla="+- 0 1673 1664"/>
                    <a:gd name="T101" fmla="*/ T100 w 82"/>
                    <a:gd name="T102" fmla="+- 0 3084 2945"/>
                    <a:gd name="T103" fmla="*/ 3084 h 146"/>
                    <a:gd name="T104" fmla="+- 0 1673 1664"/>
                    <a:gd name="T105" fmla="*/ T104 w 82"/>
                    <a:gd name="T106" fmla="+- 0 3082 2945"/>
                    <a:gd name="T107" fmla="*/ 3082 h 146"/>
                    <a:gd name="T108" fmla="+- 0 1676 1664"/>
                    <a:gd name="T109" fmla="*/ T108 w 82"/>
                    <a:gd name="T110" fmla="+- 0 3078 2945"/>
                    <a:gd name="T111" fmla="*/ 3078 h 146"/>
                    <a:gd name="T112" fmla="+- 0 1678 1664"/>
                    <a:gd name="T113" fmla="*/ T112 w 82"/>
                    <a:gd name="T114" fmla="+- 0 3077 2945"/>
                    <a:gd name="T115" fmla="*/ 3077 h 146"/>
                    <a:gd name="T116" fmla="+- 0 1680 1664"/>
                    <a:gd name="T117" fmla="*/ T116 w 82"/>
                    <a:gd name="T118" fmla="+- 0 3076 2945"/>
                    <a:gd name="T119" fmla="*/ 3076 h 146"/>
                    <a:gd name="T120" fmla="+- 0 1746 1664"/>
                    <a:gd name="T121" fmla="*/ T120 w 82"/>
                    <a:gd name="T122" fmla="+- 0 3076 2945"/>
                    <a:gd name="T123" fmla="*/ 3076 h 146"/>
                    <a:gd name="T124" fmla="+- 0 1746 1664"/>
                    <a:gd name="T125" fmla="*/ T124 w 82"/>
                    <a:gd name="T126" fmla="+- 0 3063 2945"/>
                    <a:gd name="T127" fmla="*/ 3063 h 146"/>
                    <a:gd name="T128" fmla="+- 0 1690 1664"/>
                    <a:gd name="T129" fmla="*/ T128 w 82"/>
                    <a:gd name="T130" fmla="+- 0 3063 2945"/>
                    <a:gd name="T131" fmla="*/ 3063 h 146"/>
                    <a:gd name="T132" fmla="+- 0 1684 1664"/>
                    <a:gd name="T133" fmla="*/ T132 w 82"/>
                    <a:gd name="T134" fmla="+- 0 3060 2945"/>
                    <a:gd name="T135" fmla="*/ 3060 h 146"/>
                    <a:gd name="T136" fmla="+- 0 1672 1664"/>
                    <a:gd name="T137" fmla="*/ T136 w 82"/>
                    <a:gd name="T138" fmla="+- 0 3051 2945"/>
                    <a:gd name="T139" fmla="*/ 3051 h 146"/>
                    <a:gd name="T140" fmla="+- 0 1669 1664"/>
                    <a:gd name="T141" fmla="*/ T140 w 82"/>
                    <a:gd name="T142" fmla="+- 0 3045 2945"/>
                    <a:gd name="T143" fmla="*/ 3045 h 146"/>
                    <a:gd name="T144" fmla="+- 0 1669 1664"/>
                    <a:gd name="T145" fmla="*/ T144 w 82"/>
                    <a:gd name="T146" fmla="+- 0 3033 2945"/>
                    <a:gd name="T147" fmla="*/ 3033 h 146"/>
                    <a:gd name="T148" fmla="+- 0 1671 1664"/>
                    <a:gd name="T149" fmla="*/ T148 w 82"/>
                    <a:gd name="T150" fmla="+- 0 3029 2945"/>
                    <a:gd name="T151" fmla="*/ 3029 h 146"/>
                    <a:gd name="T152" fmla="+- 0 1679 1664"/>
                    <a:gd name="T153" fmla="*/ T152 w 82"/>
                    <a:gd name="T154" fmla="+- 0 3026 2945"/>
                    <a:gd name="T155" fmla="*/ 3026 h 146"/>
                    <a:gd name="T156" fmla="+- 0 1684 1664"/>
                    <a:gd name="T157" fmla="*/ T156 w 82"/>
                    <a:gd name="T158" fmla="+- 0 3025 2945"/>
                    <a:gd name="T159" fmla="*/ 3025 h 146"/>
                    <a:gd name="T160" fmla="+- 0 1746 1664"/>
                    <a:gd name="T161" fmla="*/ T160 w 82"/>
                    <a:gd name="T162" fmla="+- 0 3025 2945"/>
                    <a:gd name="T163" fmla="*/ 3025 h 146"/>
                    <a:gd name="T164" fmla="+- 0 1746 1664"/>
                    <a:gd name="T165" fmla="*/ T164 w 82"/>
                    <a:gd name="T166" fmla="+- 0 3011 2945"/>
                    <a:gd name="T167" fmla="*/ 3011 h 146"/>
                    <a:gd name="T168" fmla="+- 0 1690 1664"/>
                    <a:gd name="T169" fmla="*/ T168 w 82"/>
                    <a:gd name="T170" fmla="+- 0 3011 2945"/>
                    <a:gd name="T171" fmla="*/ 3011 h 146"/>
                    <a:gd name="T172" fmla="+- 0 1684 1664"/>
                    <a:gd name="T173" fmla="*/ T172 w 82"/>
                    <a:gd name="T174" fmla="+- 0 3009 2945"/>
                    <a:gd name="T175" fmla="*/ 3009 h 146"/>
                    <a:gd name="T176" fmla="+- 0 1672 1664"/>
                    <a:gd name="T177" fmla="*/ T176 w 82"/>
                    <a:gd name="T178" fmla="+- 0 2999 2945"/>
                    <a:gd name="T179" fmla="*/ 2999 h 146"/>
                    <a:gd name="T180" fmla="+- 0 1669 1664"/>
                    <a:gd name="T181" fmla="*/ T180 w 82"/>
                    <a:gd name="T182" fmla="+- 0 2994 2945"/>
                    <a:gd name="T183" fmla="*/ 2994 h 146"/>
                    <a:gd name="T184" fmla="+- 0 1669 1664"/>
                    <a:gd name="T185" fmla="*/ T184 w 82"/>
                    <a:gd name="T186" fmla="+- 0 2981 2945"/>
                    <a:gd name="T187" fmla="*/ 2981 h 146"/>
                    <a:gd name="T188" fmla="+- 0 1671 1664"/>
                    <a:gd name="T189" fmla="*/ T188 w 82"/>
                    <a:gd name="T190" fmla="+- 0 2977 2945"/>
                    <a:gd name="T191" fmla="*/ 2977 h 146"/>
                    <a:gd name="T192" fmla="+- 0 1679 1664"/>
                    <a:gd name="T193" fmla="*/ T192 w 82"/>
                    <a:gd name="T194" fmla="+- 0 2974 2945"/>
                    <a:gd name="T195" fmla="*/ 2974 h 146"/>
                    <a:gd name="T196" fmla="+- 0 1684 1664"/>
                    <a:gd name="T197" fmla="*/ T196 w 82"/>
                    <a:gd name="T198" fmla="+- 0 2973 2945"/>
                    <a:gd name="T199" fmla="*/ 2973 h 146"/>
                    <a:gd name="T200" fmla="+- 0 1746 1664"/>
                    <a:gd name="T201" fmla="*/ T200 w 82"/>
                    <a:gd name="T202" fmla="+- 0 2973 2945"/>
                    <a:gd name="T203" fmla="*/ 2973 h 146"/>
                    <a:gd name="T204" fmla="+- 0 1746 1664"/>
                    <a:gd name="T205" fmla="*/ T204 w 82"/>
                    <a:gd name="T206" fmla="+- 0 2945 2945"/>
                    <a:gd name="T207" fmla="*/ 2945 h 14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</a:cxnLst>
                  <a:rect l="0" t="0" r="r" b="b"/>
                  <a:pathLst>
                    <a:path w="82" h="146">
                      <a:moveTo>
                        <a:pt x="82" y="0"/>
                      </a:moveTo>
                      <a:lnTo>
                        <a:pt x="76" y="0"/>
                      </a:lnTo>
                      <a:lnTo>
                        <a:pt x="76" y="4"/>
                      </a:lnTo>
                      <a:lnTo>
                        <a:pt x="76" y="8"/>
                      </a:lnTo>
                      <a:lnTo>
                        <a:pt x="75" y="10"/>
                      </a:lnTo>
                      <a:lnTo>
                        <a:pt x="74" y="13"/>
                      </a:lnTo>
                      <a:lnTo>
                        <a:pt x="73" y="15"/>
                      </a:lnTo>
                      <a:lnTo>
                        <a:pt x="20" y="15"/>
                      </a:lnTo>
                      <a:lnTo>
                        <a:pt x="15" y="16"/>
                      </a:lnTo>
                      <a:lnTo>
                        <a:pt x="8" y="19"/>
                      </a:lnTo>
                      <a:lnTo>
                        <a:pt x="5" y="22"/>
                      </a:lnTo>
                      <a:lnTo>
                        <a:pt x="1" y="30"/>
                      </a:lnTo>
                      <a:lnTo>
                        <a:pt x="0" y="35"/>
                      </a:lnTo>
                      <a:lnTo>
                        <a:pt x="0" y="46"/>
                      </a:lnTo>
                      <a:lnTo>
                        <a:pt x="18" y="67"/>
                      </a:lnTo>
                      <a:lnTo>
                        <a:pt x="6" y="69"/>
                      </a:lnTo>
                      <a:lnTo>
                        <a:pt x="0" y="78"/>
                      </a:lnTo>
                      <a:lnTo>
                        <a:pt x="0" y="98"/>
                      </a:lnTo>
                      <a:lnTo>
                        <a:pt x="2" y="103"/>
                      </a:lnTo>
                      <a:lnTo>
                        <a:pt x="9" y="113"/>
                      </a:lnTo>
                      <a:lnTo>
                        <a:pt x="13" y="116"/>
                      </a:lnTo>
                      <a:lnTo>
                        <a:pt x="18" y="119"/>
                      </a:lnTo>
                      <a:lnTo>
                        <a:pt x="0" y="119"/>
                      </a:lnTo>
                      <a:lnTo>
                        <a:pt x="2" y="146"/>
                      </a:lnTo>
                      <a:lnTo>
                        <a:pt x="9" y="146"/>
                      </a:lnTo>
                      <a:lnTo>
                        <a:pt x="9" y="139"/>
                      </a:lnTo>
                      <a:lnTo>
                        <a:pt x="9" y="137"/>
                      </a:lnTo>
                      <a:lnTo>
                        <a:pt x="12" y="133"/>
                      </a:lnTo>
                      <a:lnTo>
                        <a:pt x="14" y="132"/>
                      </a:lnTo>
                      <a:lnTo>
                        <a:pt x="16" y="131"/>
                      </a:lnTo>
                      <a:lnTo>
                        <a:pt x="82" y="131"/>
                      </a:lnTo>
                      <a:lnTo>
                        <a:pt x="82" y="118"/>
                      </a:lnTo>
                      <a:lnTo>
                        <a:pt x="26" y="118"/>
                      </a:lnTo>
                      <a:lnTo>
                        <a:pt x="20" y="115"/>
                      </a:lnTo>
                      <a:lnTo>
                        <a:pt x="8" y="106"/>
                      </a:lnTo>
                      <a:lnTo>
                        <a:pt x="5" y="100"/>
                      </a:lnTo>
                      <a:lnTo>
                        <a:pt x="5" y="88"/>
                      </a:lnTo>
                      <a:lnTo>
                        <a:pt x="7" y="84"/>
                      </a:lnTo>
                      <a:lnTo>
                        <a:pt x="15" y="81"/>
                      </a:lnTo>
                      <a:lnTo>
                        <a:pt x="20" y="80"/>
                      </a:lnTo>
                      <a:lnTo>
                        <a:pt x="82" y="80"/>
                      </a:lnTo>
                      <a:lnTo>
                        <a:pt x="82" y="66"/>
                      </a:lnTo>
                      <a:lnTo>
                        <a:pt x="26" y="66"/>
                      </a:lnTo>
                      <a:lnTo>
                        <a:pt x="20" y="64"/>
                      </a:lnTo>
                      <a:lnTo>
                        <a:pt x="8" y="54"/>
                      </a:lnTo>
                      <a:lnTo>
                        <a:pt x="5" y="49"/>
                      </a:lnTo>
                      <a:lnTo>
                        <a:pt x="5" y="36"/>
                      </a:lnTo>
                      <a:lnTo>
                        <a:pt x="7" y="32"/>
                      </a:lnTo>
                      <a:lnTo>
                        <a:pt x="15" y="29"/>
                      </a:lnTo>
                      <a:lnTo>
                        <a:pt x="20" y="28"/>
                      </a:lnTo>
                      <a:lnTo>
                        <a:pt x="82" y="28"/>
                      </a:lnTo>
                      <a:lnTo>
                        <a:pt x="82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44" name="Freeform 234">
                  <a:extLst>
                    <a:ext uri="{FF2B5EF4-FFF2-40B4-BE49-F238E27FC236}">
                      <a16:creationId xmlns:a16="http://schemas.microsoft.com/office/drawing/2014/main" id="{2AEC4FB5-EE7E-4EB4-8539-23748D566F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4" y="2945"/>
                  <a:ext cx="82" cy="146"/>
                </a:xfrm>
                <a:custGeom>
                  <a:avLst/>
                  <a:gdLst>
                    <a:gd name="T0" fmla="+- 0 1746 1664"/>
                    <a:gd name="T1" fmla="*/ T0 w 82"/>
                    <a:gd name="T2" fmla="+- 0 3076 2945"/>
                    <a:gd name="T3" fmla="*/ 3076 h 146"/>
                    <a:gd name="T4" fmla="+- 0 1737 1664"/>
                    <a:gd name="T5" fmla="*/ T4 w 82"/>
                    <a:gd name="T6" fmla="+- 0 3076 2945"/>
                    <a:gd name="T7" fmla="*/ 3076 h 146"/>
                    <a:gd name="T8" fmla="+- 0 1738 1664"/>
                    <a:gd name="T9" fmla="*/ T8 w 82"/>
                    <a:gd name="T10" fmla="+- 0 3078 2945"/>
                    <a:gd name="T11" fmla="*/ 3078 h 146"/>
                    <a:gd name="T12" fmla="+- 0 1740 1664"/>
                    <a:gd name="T13" fmla="*/ T12 w 82"/>
                    <a:gd name="T14" fmla="+- 0 3083 2945"/>
                    <a:gd name="T15" fmla="*/ 3083 h 146"/>
                    <a:gd name="T16" fmla="+- 0 1740 1664"/>
                    <a:gd name="T17" fmla="*/ T16 w 82"/>
                    <a:gd name="T18" fmla="+- 0 3087 2945"/>
                    <a:gd name="T19" fmla="*/ 3087 h 146"/>
                    <a:gd name="T20" fmla="+- 0 1740 1664"/>
                    <a:gd name="T21" fmla="*/ T20 w 82"/>
                    <a:gd name="T22" fmla="+- 0 3091 2945"/>
                    <a:gd name="T23" fmla="*/ 3091 h 146"/>
                    <a:gd name="T24" fmla="+- 0 1746 1664"/>
                    <a:gd name="T25" fmla="*/ T24 w 82"/>
                    <a:gd name="T26" fmla="+- 0 3091 2945"/>
                    <a:gd name="T27" fmla="*/ 3091 h 146"/>
                    <a:gd name="T28" fmla="+- 0 1746 1664"/>
                    <a:gd name="T29" fmla="*/ T28 w 82"/>
                    <a:gd name="T30" fmla="+- 0 3076 2945"/>
                    <a:gd name="T31" fmla="*/ 3076 h 14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82" h="146">
                      <a:moveTo>
                        <a:pt x="82" y="131"/>
                      </a:moveTo>
                      <a:lnTo>
                        <a:pt x="73" y="131"/>
                      </a:lnTo>
                      <a:lnTo>
                        <a:pt x="74" y="133"/>
                      </a:lnTo>
                      <a:lnTo>
                        <a:pt x="76" y="138"/>
                      </a:lnTo>
                      <a:lnTo>
                        <a:pt x="76" y="142"/>
                      </a:lnTo>
                      <a:lnTo>
                        <a:pt x="76" y="146"/>
                      </a:lnTo>
                      <a:lnTo>
                        <a:pt x="82" y="146"/>
                      </a:lnTo>
                      <a:lnTo>
                        <a:pt x="82" y="131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45" name="Freeform 233">
                  <a:extLst>
                    <a:ext uri="{FF2B5EF4-FFF2-40B4-BE49-F238E27FC236}">
                      <a16:creationId xmlns:a16="http://schemas.microsoft.com/office/drawing/2014/main" id="{66DE5EAE-9005-4A7D-A1F4-B8046FBCA7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4" y="2945"/>
                  <a:ext cx="82" cy="146"/>
                </a:xfrm>
                <a:custGeom>
                  <a:avLst/>
                  <a:gdLst>
                    <a:gd name="T0" fmla="+- 0 1746 1664"/>
                    <a:gd name="T1" fmla="*/ T0 w 82"/>
                    <a:gd name="T2" fmla="+- 0 3048 2945"/>
                    <a:gd name="T3" fmla="*/ 3048 h 146"/>
                    <a:gd name="T4" fmla="+- 0 1740 1664"/>
                    <a:gd name="T5" fmla="*/ T4 w 82"/>
                    <a:gd name="T6" fmla="+- 0 3048 2945"/>
                    <a:gd name="T7" fmla="*/ 3048 h 146"/>
                    <a:gd name="T8" fmla="+- 0 1740 1664"/>
                    <a:gd name="T9" fmla="*/ T8 w 82"/>
                    <a:gd name="T10" fmla="+- 0 3052 2945"/>
                    <a:gd name="T11" fmla="*/ 3052 h 146"/>
                    <a:gd name="T12" fmla="+- 0 1740 1664"/>
                    <a:gd name="T13" fmla="*/ T12 w 82"/>
                    <a:gd name="T14" fmla="+- 0 3056 2945"/>
                    <a:gd name="T15" fmla="*/ 3056 h 146"/>
                    <a:gd name="T16" fmla="+- 0 1739 1664"/>
                    <a:gd name="T17" fmla="*/ T16 w 82"/>
                    <a:gd name="T18" fmla="+- 0 3059 2945"/>
                    <a:gd name="T19" fmla="*/ 3059 h 146"/>
                    <a:gd name="T20" fmla="+- 0 1738 1664"/>
                    <a:gd name="T21" fmla="*/ T20 w 82"/>
                    <a:gd name="T22" fmla="+- 0 3061 2945"/>
                    <a:gd name="T23" fmla="*/ 3061 h 146"/>
                    <a:gd name="T24" fmla="+- 0 1737 1664"/>
                    <a:gd name="T25" fmla="*/ T24 w 82"/>
                    <a:gd name="T26" fmla="+- 0 3063 2945"/>
                    <a:gd name="T27" fmla="*/ 3063 h 146"/>
                    <a:gd name="T28" fmla="+- 0 1746 1664"/>
                    <a:gd name="T29" fmla="*/ T28 w 82"/>
                    <a:gd name="T30" fmla="+- 0 3063 2945"/>
                    <a:gd name="T31" fmla="*/ 3063 h 146"/>
                    <a:gd name="T32" fmla="+- 0 1746 1664"/>
                    <a:gd name="T33" fmla="*/ T32 w 82"/>
                    <a:gd name="T34" fmla="+- 0 3048 2945"/>
                    <a:gd name="T35" fmla="*/ 3048 h 14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82" h="146">
                      <a:moveTo>
                        <a:pt x="82" y="103"/>
                      </a:moveTo>
                      <a:lnTo>
                        <a:pt x="76" y="103"/>
                      </a:lnTo>
                      <a:lnTo>
                        <a:pt x="76" y="107"/>
                      </a:lnTo>
                      <a:lnTo>
                        <a:pt x="76" y="111"/>
                      </a:lnTo>
                      <a:lnTo>
                        <a:pt x="75" y="114"/>
                      </a:lnTo>
                      <a:lnTo>
                        <a:pt x="74" y="116"/>
                      </a:lnTo>
                      <a:lnTo>
                        <a:pt x="73" y="118"/>
                      </a:lnTo>
                      <a:lnTo>
                        <a:pt x="82" y="118"/>
                      </a:lnTo>
                      <a:lnTo>
                        <a:pt x="82" y="103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46" name="Freeform 232">
                  <a:extLst>
                    <a:ext uri="{FF2B5EF4-FFF2-40B4-BE49-F238E27FC236}">
                      <a16:creationId xmlns:a16="http://schemas.microsoft.com/office/drawing/2014/main" id="{9811006E-747A-4D44-B685-91CAF74D0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4" y="2945"/>
                  <a:ext cx="82" cy="146"/>
                </a:xfrm>
                <a:custGeom>
                  <a:avLst/>
                  <a:gdLst>
                    <a:gd name="T0" fmla="+- 0 1746 1664"/>
                    <a:gd name="T1" fmla="*/ T0 w 82"/>
                    <a:gd name="T2" fmla="+- 0 3025 2945"/>
                    <a:gd name="T3" fmla="*/ 3025 h 146"/>
                    <a:gd name="T4" fmla="+- 0 1737 1664"/>
                    <a:gd name="T5" fmla="*/ T4 w 82"/>
                    <a:gd name="T6" fmla="+- 0 3025 2945"/>
                    <a:gd name="T7" fmla="*/ 3025 h 146"/>
                    <a:gd name="T8" fmla="+- 0 1738 1664"/>
                    <a:gd name="T9" fmla="*/ T8 w 82"/>
                    <a:gd name="T10" fmla="+- 0 3026 2945"/>
                    <a:gd name="T11" fmla="*/ 3026 h 146"/>
                    <a:gd name="T12" fmla="+- 0 1740 1664"/>
                    <a:gd name="T13" fmla="*/ T12 w 82"/>
                    <a:gd name="T14" fmla="+- 0 3031 2945"/>
                    <a:gd name="T15" fmla="*/ 3031 h 146"/>
                    <a:gd name="T16" fmla="+- 0 1740 1664"/>
                    <a:gd name="T17" fmla="*/ T16 w 82"/>
                    <a:gd name="T18" fmla="+- 0 3035 2945"/>
                    <a:gd name="T19" fmla="*/ 3035 h 146"/>
                    <a:gd name="T20" fmla="+- 0 1740 1664"/>
                    <a:gd name="T21" fmla="*/ T20 w 82"/>
                    <a:gd name="T22" fmla="+- 0 3039 2945"/>
                    <a:gd name="T23" fmla="*/ 3039 h 146"/>
                    <a:gd name="T24" fmla="+- 0 1746 1664"/>
                    <a:gd name="T25" fmla="*/ T24 w 82"/>
                    <a:gd name="T26" fmla="+- 0 3039 2945"/>
                    <a:gd name="T27" fmla="*/ 3039 h 146"/>
                    <a:gd name="T28" fmla="+- 0 1746 1664"/>
                    <a:gd name="T29" fmla="*/ T28 w 82"/>
                    <a:gd name="T30" fmla="+- 0 3025 2945"/>
                    <a:gd name="T31" fmla="*/ 3025 h 14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82" h="146">
                      <a:moveTo>
                        <a:pt x="82" y="80"/>
                      </a:moveTo>
                      <a:lnTo>
                        <a:pt x="73" y="80"/>
                      </a:lnTo>
                      <a:lnTo>
                        <a:pt x="74" y="81"/>
                      </a:lnTo>
                      <a:lnTo>
                        <a:pt x="76" y="86"/>
                      </a:lnTo>
                      <a:lnTo>
                        <a:pt x="76" y="90"/>
                      </a:lnTo>
                      <a:lnTo>
                        <a:pt x="76" y="94"/>
                      </a:lnTo>
                      <a:lnTo>
                        <a:pt x="82" y="94"/>
                      </a:lnTo>
                      <a:lnTo>
                        <a:pt x="82" y="8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47" name="Freeform 231">
                  <a:extLst>
                    <a:ext uri="{FF2B5EF4-FFF2-40B4-BE49-F238E27FC236}">
                      <a16:creationId xmlns:a16="http://schemas.microsoft.com/office/drawing/2014/main" id="{B4F35464-5C15-4B5C-B728-0C2B0209C2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4" y="2945"/>
                  <a:ext cx="82" cy="146"/>
                </a:xfrm>
                <a:custGeom>
                  <a:avLst/>
                  <a:gdLst>
                    <a:gd name="T0" fmla="+- 0 1746 1664"/>
                    <a:gd name="T1" fmla="*/ T0 w 82"/>
                    <a:gd name="T2" fmla="+- 0 2997 2945"/>
                    <a:gd name="T3" fmla="*/ 2997 h 146"/>
                    <a:gd name="T4" fmla="+- 0 1740 1664"/>
                    <a:gd name="T5" fmla="*/ T4 w 82"/>
                    <a:gd name="T6" fmla="+- 0 2997 2945"/>
                    <a:gd name="T7" fmla="*/ 2997 h 146"/>
                    <a:gd name="T8" fmla="+- 0 1740 1664"/>
                    <a:gd name="T9" fmla="*/ T8 w 82"/>
                    <a:gd name="T10" fmla="+- 0 3001 2945"/>
                    <a:gd name="T11" fmla="*/ 3001 h 146"/>
                    <a:gd name="T12" fmla="+- 0 1740 1664"/>
                    <a:gd name="T13" fmla="*/ T12 w 82"/>
                    <a:gd name="T14" fmla="+- 0 3004 2945"/>
                    <a:gd name="T15" fmla="*/ 3004 h 146"/>
                    <a:gd name="T16" fmla="+- 0 1738 1664"/>
                    <a:gd name="T17" fmla="*/ T16 w 82"/>
                    <a:gd name="T18" fmla="+- 0 3010 2945"/>
                    <a:gd name="T19" fmla="*/ 3010 h 146"/>
                    <a:gd name="T20" fmla="+- 0 1737 1664"/>
                    <a:gd name="T21" fmla="*/ T20 w 82"/>
                    <a:gd name="T22" fmla="+- 0 3011 2945"/>
                    <a:gd name="T23" fmla="*/ 3011 h 146"/>
                    <a:gd name="T24" fmla="+- 0 1746 1664"/>
                    <a:gd name="T25" fmla="*/ T24 w 82"/>
                    <a:gd name="T26" fmla="+- 0 3011 2945"/>
                    <a:gd name="T27" fmla="*/ 3011 h 146"/>
                    <a:gd name="T28" fmla="+- 0 1746 1664"/>
                    <a:gd name="T29" fmla="*/ T28 w 82"/>
                    <a:gd name="T30" fmla="+- 0 2997 2945"/>
                    <a:gd name="T31" fmla="*/ 2997 h 14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82" h="146">
                      <a:moveTo>
                        <a:pt x="82" y="52"/>
                      </a:moveTo>
                      <a:lnTo>
                        <a:pt x="76" y="52"/>
                      </a:lnTo>
                      <a:lnTo>
                        <a:pt x="76" y="56"/>
                      </a:lnTo>
                      <a:lnTo>
                        <a:pt x="76" y="59"/>
                      </a:lnTo>
                      <a:lnTo>
                        <a:pt x="74" y="65"/>
                      </a:lnTo>
                      <a:lnTo>
                        <a:pt x="73" y="66"/>
                      </a:lnTo>
                      <a:lnTo>
                        <a:pt x="82" y="66"/>
                      </a:lnTo>
                      <a:lnTo>
                        <a:pt x="82" y="52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48" name="Freeform 230">
                  <a:extLst>
                    <a:ext uri="{FF2B5EF4-FFF2-40B4-BE49-F238E27FC236}">
                      <a16:creationId xmlns:a16="http://schemas.microsoft.com/office/drawing/2014/main" id="{84131833-3F1B-4A0C-9D80-60BCAC3A30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4" y="2945"/>
                  <a:ext cx="82" cy="146"/>
                </a:xfrm>
                <a:custGeom>
                  <a:avLst/>
                  <a:gdLst>
                    <a:gd name="T0" fmla="+- 0 1746 1664"/>
                    <a:gd name="T1" fmla="*/ T0 w 82"/>
                    <a:gd name="T2" fmla="+- 0 2973 2945"/>
                    <a:gd name="T3" fmla="*/ 2973 h 146"/>
                    <a:gd name="T4" fmla="+- 0 1737 1664"/>
                    <a:gd name="T5" fmla="*/ T4 w 82"/>
                    <a:gd name="T6" fmla="+- 0 2973 2945"/>
                    <a:gd name="T7" fmla="*/ 2973 h 146"/>
                    <a:gd name="T8" fmla="+- 0 1738 1664"/>
                    <a:gd name="T9" fmla="*/ T8 w 82"/>
                    <a:gd name="T10" fmla="+- 0 2974 2945"/>
                    <a:gd name="T11" fmla="*/ 2974 h 146"/>
                    <a:gd name="T12" fmla="+- 0 1739 1664"/>
                    <a:gd name="T13" fmla="*/ T12 w 82"/>
                    <a:gd name="T14" fmla="+- 0 2980 2945"/>
                    <a:gd name="T15" fmla="*/ 2980 h 146"/>
                    <a:gd name="T16" fmla="+- 0 1740 1664"/>
                    <a:gd name="T17" fmla="*/ T16 w 82"/>
                    <a:gd name="T18" fmla="+- 0 2983 2945"/>
                    <a:gd name="T19" fmla="*/ 2983 h 146"/>
                    <a:gd name="T20" fmla="+- 0 1740 1664"/>
                    <a:gd name="T21" fmla="*/ T20 w 82"/>
                    <a:gd name="T22" fmla="+- 0 2988 2945"/>
                    <a:gd name="T23" fmla="*/ 2988 h 146"/>
                    <a:gd name="T24" fmla="+- 0 1746 1664"/>
                    <a:gd name="T25" fmla="*/ T24 w 82"/>
                    <a:gd name="T26" fmla="+- 0 2988 2945"/>
                    <a:gd name="T27" fmla="*/ 2988 h 146"/>
                    <a:gd name="T28" fmla="+- 0 1746 1664"/>
                    <a:gd name="T29" fmla="*/ T28 w 82"/>
                    <a:gd name="T30" fmla="+- 0 2973 2945"/>
                    <a:gd name="T31" fmla="*/ 2973 h 14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82" h="146">
                      <a:moveTo>
                        <a:pt x="82" y="28"/>
                      </a:moveTo>
                      <a:lnTo>
                        <a:pt x="73" y="28"/>
                      </a:lnTo>
                      <a:lnTo>
                        <a:pt x="74" y="29"/>
                      </a:lnTo>
                      <a:lnTo>
                        <a:pt x="75" y="35"/>
                      </a:lnTo>
                      <a:lnTo>
                        <a:pt x="76" y="38"/>
                      </a:lnTo>
                      <a:lnTo>
                        <a:pt x="76" y="43"/>
                      </a:lnTo>
                      <a:lnTo>
                        <a:pt x="82" y="43"/>
                      </a:lnTo>
                      <a:lnTo>
                        <a:pt x="82" y="28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</p:grpSp>
        <p:grpSp>
          <p:nvGrpSpPr>
            <p:cNvPr id="17" name="Group 224">
              <a:extLst>
                <a:ext uri="{FF2B5EF4-FFF2-40B4-BE49-F238E27FC236}">
                  <a16:creationId xmlns:a16="http://schemas.microsoft.com/office/drawing/2014/main" id="{1E5ECA11-F9CF-490C-9D62-413384335D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0250" y="2014538"/>
              <a:ext cx="69850" cy="53975"/>
              <a:chOff x="4909" y="2213"/>
              <a:chExt cx="111" cy="84"/>
            </a:xfrm>
          </p:grpSpPr>
          <p:sp>
            <p:nvSpPr>
              <p:cNvPr id="37" name="Freeform 227">
                <a:extLst>
                  <a:ext uri="{FF2B5EF4-FFF2-40B4-BE49-F238E27FC236}">
                    <a16:creationId xmlns:a16="http://schemas.microsoft.com/office/drawing/2014/main" id="{2A9BAEBA-DBFE-4322-A7E5-B4D448636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9" y="2213"/>
                <a:ext cx="111" cy="84"/>
              </a:xfrm>
              <a:custGeom>
                <a:avLst/>
                <a:gdLst>
                  <a:gd name="T0" fmla="+- 0 4937 4909"/>
                  <a:gd name="T1" fmla="*/ T0 w 111"/>
                  <a:gd name="T2" fmla="+- 0 2213 2213"/>
                  <a:gd name="T3" fmla="*/ 2213 h 84"/>
                  <a:gd name="T4" fmla="+- 0 4931 4909"/>
                  <a:gd name="T5" fmla="*/ T4 w 111"/>
                  <a:gd name="T6" fmla="+- 0 2213 2213"/>
                  <a:gd name="T7" fmla="*/ 2213 h 84"/>
                  <a:gd name="T8" fmla="+- 0 4927 4909"/>
                  <a:gd name="T9" fmla="*/ T8 w 111"/>
                  <a:gd name="T10" fmla="+- 0 2226 2213"/>
                  <a:gd name="T11" fmla="*/ 2226 h 84"/>
                  <a:gd name="T12" fmla="+- 0 4925 4909"/>
                  <a:gd name="T13" fmla="*/ T12 w 111"/>
                  <a:gd name="T14" fmla="+- 0 2228 2213"/>
                  <a:gd name="T15" fmla="*/ 2228 h 84"/>
                  <a:gd name="T16" fmla="+- 0 4909 4909"/>
                  <a:gd name="T17" fmla="*/ T16 w 111"/>
                  <a:gd name="T18" fmla="+- 0 2230 2213"/>
                  <a:gd name="T19" fmla="*/ 2230 h 84"/>
                  <a:gd name="T20" fmla="+- 0 4909 4909"/>
                  <a:gd name="T21" fmla="*/ T20 w 111"/>
                  <a:gd name="T22" fmla="+- 0 2237 2213"/>
                  <a:gd name="T23" fmla="*/ 2237 h 84"/>
                  <a:gd name="T24" fmla="+- 0 4927 4909"/>
                  <a:gd name="T25" fmla="*/ T24 w 111"/>
                  <a:gd name="T26" fmla="+- 0 2237 2213"/>
                  <a:gd name="T27" fmla="*/ 2237 h 84"/>
                  <a:gd name="T28" fmla="+- 0 4927 4909"/>
                  <a:gd name="T29" fmla="*/ T28 w 111"/>
                  <a:gd name="T30" fmla="+- 0 2296 2213"/>
                  <a:gd name="T31" fmla="*/ 2296 h 84"/>
                  <a:gd name="T32" fmla="+- 0 4937 4909"/>
                  <a:gd name="T33" fmla="*/ T32 w 111"/>
                  <a:gd name="T34" fmla="+- 0 2296 2213"/>
                  <a:gd name="T35" fmla="*/ 2296 h 84"/>
                  <a:gd name="T36" fmla="+- 0 4937 4909"/>
                  <a:gd name="T37" fmla="*/ T36 w 111"/>
                  <a:gd name="T38" fmla="+- 0 2213 2213"/>
                  <a:gd name="T39" fmla="*/ 2213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11" h="84">
                    <a:moveTo>
                      <a:pt x="28" y="0"/>
                    </a:moveTo>
                    <a:lnTo>
                      <a:pt x="22" y="0"/>
                    </a:lnTo>
                    <a:lnTo>
                      <a:pt x="18" y="13"/>
                    </a:lnTo>
                    <a:lnTo>
                      <a:pt x="16" y="15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18" y="24"/>
                    </a:lnTo>
                    <a:lnTo>
                      <a:pt x="18" y="83"/>
                    </a:lnTo>
                    <a:lnTo>
                      <a:pt x="28" y="83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38" name="Freeform 226">
                <a:extLst>
                  <a:ext uri="{FF2B5EF4-FFF2-40B4-BE49-F238E27FC236}">
                    <a16:creationId xmlns:a16="http://schemas.microsoft.com/office/drawing/2014/main" id="{38318232-5971-4E1E-81F7-A9D98C7D3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9" y="2213"/>
                <a:ext cx="111" cy="84"/>
              </a:xfrm>
              <a:custGeom>
                <a:avLst/>
                <a:gdLst>
                  <a:gd name="T0" fmla="+- 0 5002 4909"/>
                  <a:gd name="T1" fmla="*/ T0 w 111"/>
                  <a:gd name="T2" fmla="+- 0 2213 2213"/>
                  <a:gd name="T3" fmla="*/ 2213 h 84"/>
                  <a:gd name="T4" fmla="+- 0 4986 4909"/>
                  <a:gd name="T5" fmla="*/ T4 w 111"/>
                  <a:gd name="T6" fmla="+- 0 2213 2213"/>
                  <a:gd name="T7" fmla="*/ 2213 h 84"/>
                  <a:gd name="T8" fmla="+- 0 4979 4909"/>
                  <a:gd name="T9" fmla="*/ T8 w 111"/>
                  <a:gd name="T10" fmla="+- 0 2217 2213"/>
                  <a:gd name="T11" fmla="*/ 2217 h 84"/>
                  <a:gd name="T12" fmla="+- 0 4975 4909"/>
                  <a:gd name="T13" fmla="*/ T12 w 111"/>
                  <a:gd name="T14" fmla="+- 0 2222 2213"/>
                  <a:gd name="T15" fmla="*/ 2222 h 84"/>
                  <a:gd name="T16" fmla="+- 0 4970 4909"/>
                  <a:gd name="T17" fmla="*/ T16 w 111"/>
                  <a:gd name="T18" fmla="+- 0 2230 2213"/>
                  <a:gd name="T19" fmla="*/ 2230 h 84"/>
                  <a:gd name="T20" fmla="+- 0 4967 4909"/>
                  <a:gd name="T21" fmla="*/ T20 w 111"/>
                  <a:gd name="T22" fmla="+- 0 2241 2213"/>
                  <a:gd name="T23" fmla="*/ 2241 h 84"/>
                  <a:gd name="T24" fmla="+- 0 4967 4909"/>
                  <a:gd name="T25" fmla="*/ T24 w 111"/>
                  <a:gd name="T26" fmla="+- 0 2256 2213"/>
                  <a:gd name="T27" fmla="*/ 2256 h 84"/>
                  <a:gd name="T28" fmla="+- 0 4971 4909"/>
                  <a:gd name="T29" fmla="*/ T28 w 111"/>
                  <a:gd name="T30" fmla="+- 0 2283 2213"/>
                  <a:gd name="T31" fmla="*/ 2283 h 84"/>
                  <a:gd name="T32" fmla="+- 0 4984 4909"/>
                  <a:gd name="T33" fmla="*/ T32 w 111"/>
                  <a:gd name="T34" fmla="+- 0 2297 2213"/>
                  <a:gd name="T35" fmla="*/ 2297 h 84"/>
                  <a:gd name="T36" fmla="+- 0 5006 4909"/>
                  <a:gd name="T37" fmla="*/ T36 w 111"/>
                  <a:gd name="T38" fmla="+- 0 2293 2213"/>
                  <a:gd name="T39" fmla="*/ 2293 h 84"/>
                  <a:gd name="T40" fmla="+- 0 5009 4909"/>
                  <a:gd name="T41" fmla="*/ T40 w 111"/>
                  <a:gd name="T42" fmla="+- 0 2290 2213"/>
                  <a:gd name="T43" fmla="*/ 2290 h 84"/>
                  <a:gd name="T44" fmla="+- 0 4983 4909"/>
                  <a:gd name="T45" fmla="*/ T44 w 111"/>
                  <a:gd name="T46" fmla="+- 0 2290 2213"/>
                  <a:gd name="T47" fmla="*/ 2290 h 84"/>
                  <a:gd name="T48" fmla="+- 0 4977 4909"/>
                  <a:gd name="T49" fmla="*/ T48 w 111"/>
                  <a:gd name="T50" fmla="+- 0 2279 2213"/>
                  <a:gd name="T51" fmla="*/ 2279 h 84"/>
                  <a:gd name="T52" fmla="+- 0 4977 4909"/>
                  <a:gd name="T53" fmla="*/ T52 w 111"/>
                  <a:gd name="T54" fmla="+- 0 2234 2213"/>
                  <a:gd name="T55" fmla="*/ 2234 h 84"/>
                  <a:gd name="T56" fmla="+- 0 4983 4909"/>
                  <a:gd name="T57" fmla="*/ T56 w 111"/>
                  <a:gd name="T58" fmla="+- 0 2222 2213"/>
                  <a:gd name="T59" fmla="*/ 2222 h 84"/>
                  <a:gd name="T60" fmla="+- 0 5012 4909"/>
                  <a:gd name="T61" fmla="*/ T60 w 111"/>
                  <a:gd name="T62" fmla="+- 0 2222 2213"/>
                  <a:gd name="T63" fmla="*/ 2222 h 84"/>
                  <a:gd name="T64" fmla="+- 0 5009 4909"/>
                  <a:gd name="T65" fmla="*/ T64 w 111"/>
                  <a:gd name="T66" fmla="+- 0 2217 2213"/>
                  <a:gd name="T67" fmla="*/ 2217 h 84"/>
                  <a:gd name="T68" fmla="+- 0 5002 4909"/>
                  <a:gd name="T69" fmla="*/ T68 w 111"/>
                  <a:gd name="T70" fmla="+- 0 2213 2213"/>
                  <a:gd name="T71" fmla="*/ 2213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</a:cxnLst>
                <a:rect l="0" t="0" r="r" b="b"/>
                <a:pathLst>
                  <a:path w="111" h="84">
                    <a:moveTo>
                      <a:pt x="93" y="0"/>
                    </a:moveTo>
                    <a:lnTo>
                      <a:pt x="77" y="0"/>
                    </a:lnTo>
                    <a:lnTo>
                      <a:pt x="70" y="4"/>
                    </a:lnTo>
                    <a:lnTo>
                      <a:pt x="66" y="9"/>
                    </a:lnTo>
                    <a:lnTo>
                      <a:pt x="61" y="17"/>
                    </a:lnTo>
                    <a:lnTo>
                      <a:pt x="58" y="28"/>
                    </a:lnTo>
                    <a:lnTo>
                      <a:pt x="58" y="43"/>
                    </a:lnTo>
                    <a:lnTo>
                      <a:pt x="62" y="70"/>
                    </a:lnTo>
                    <a:lnTo>
                      <a:pt x="75" y="84"/>
                    </a:lnTo>
                    <a:lnTo>
                      <a:pt x="97" y="80"/>
                    </a:lnTo>
                    <a:lnTo>
                      <a:pt x="100" y="77"/>
                    </a:lnTo>
                    <a:lnTo>
                      <a:pt x="74" y="77"/>
                    </a:lnTo>
                    <a:lnTo>
                      <a:pt x="68" y="66"/>
                    </a:lnTo>
                    <a:lnTo>
                      <a:pt x="68" y="21"/>
                    </a:lnTo>
                    <a:lnTo>
                      <a:pt x="74" y="9"/>
                    </a:lnTo>
                    <a:lnTo>
                      <a:pt x="103" y="9"/>
                    </a:lnTo>
                    <a:lnTo>
                      <a:pt x="100" y="4"/>
                    </a:lnTo>
                    <a:lnTo>
                      <a:pt x="93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39" name="Freeform 225">
                <a:extLst>
                  <a:ext uri="{FF2B5EF4-FFF2-40B4-BE49-F238E27FC236}">
                    <a16:creationId xmlns:a16="http://schemas.microsoft.com/office/drawing/2014/main" id="{C2FF52CE-88F1-4580-A539-246AB04491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9" y="2213"/>
                <a:ext cx="111" cy="84"/>
              </a:xfrm>
              <a:custGeom>
                <a:avLst/>
                <a:gdLst>
                  <a:gd name="T0" fmla="+- 0 5012 4909"/>
                  <a:gd name="T1" fmla="*/ T0 w 111"/>
                  <a:gd name="T2" fmla="+- 0 2222 2213"/>
                  <a:gd name="T3" fmla="*/ 2222 h 84"/>
                  <a:gd name="T4" fmla="+- 0 5005 4909"/>
                  <a:gd name="T5" fmla="*/ T4 w 111"/>
                  <a:gd name="T6" fmla="+- 0 2222 2213"/>
                  <a:gd name="T7" fmla="*/ 2222 h 84"/>
                  <a:gd name="T8" fmla="+- 0 5011 4909"/>
                  <a:gd name="T9" fmla="*/ T8 w 111"/>
                  <a:gd name="T10" fmla="+- 0 2234 2213"/>
                  <a:gd name="T11" fmla="*/ 2234 h 84"/>
                  <a:gd name="T12" fmla="+- 0 5011 4909"/>
                  <a:gd name="T13" fmla="*/ T12 w 111"/>
                  <a:gd name="T14" fmla="+- 0 2279 2213"/>
                  <a:gd name="T15" fmla="*/ 2279 h 84"/>
                  <a:gd name="T16" fmla="+- 0 5005 4909"/>
                  <a:gd name="T17" fmla="*/ T16 w 111"/>
                  <a:gd name="T18" fmla="+- 0 2290 2213"/>
                  <a:gd name="T19" fmla="*/ 2290 h 84"/>
                  <a:gd name="T20" fmla="+- 0 5009 4909"/>
                  <a:gd name="T21" fmla="*/ T20 w 111"/>
                  <a:gd name="T22" fmla="+- 0 2290 2213"/>
                  <a:gd name="T23" fmla="*/ 2290 h 84"/>
                  <a:gd name="T24" fmla="+- 0 5018 4909"/>
                  <a:gd name="T25" fmla="*/ T24 w 111"/>
                  <a:gd name="T26" fmla="+- 0 2278 2213"/>
                  <a:gd name="T27" fmla="*/ 2278 h 84"/>
                  <a:gd name="T28" fmla="+- 0 5019 4909"/>
                  <a:gd name="T29" fmla="*/ T28 w 111"/>
                  <a:gd name="T30" fmla="+- 0 2248 2213"/>
                  <a:gd name="T31" fmla="*/ 2248 h 84"/>
                  <a:gd name="T32" fmla="+- 0 5017 4909"/>
                  <a:gd name="T33" fmla="*/ T32 w 111"/>
                  <a:gd name="T34" fmla="+- 0 2231 2213"/>
                  <a:gd name="T35" fmla="*/ 2231 h 84"/>
                  <a:gd name="T36" fmla="+- 0 5012 4909"/>
                  <a:gd name="T37" fmla="*/ T36 w 111"/>
                  <a:gd name="T38" fmla="+- 0 2222 2213"/>
                  <a:gd name="T39" fmla="*/ 2222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11" h="84">
                    <a:moveTo>
                      <a:pt x="103" y="9"/>
                    </a:moveTo>
                    <a:lnTo>
                      <a:pt x="96" y="9"/>
                    </a:lnTo>
                    <a:lnTo>
                      <a:pt x="102" y="21"/>
                    </a:lnTo>
                    <a:lnTo>
                      <a:pt x="102" y="66"/>
                    </a:lnTo>
                    <a:lnTo>
                      <a:pt x="96" y="77"/>
                    </a:lnTo>
                    <a:lnTo>
                      <a:pt x="100" y="77"/>
                    </a:lnTo>
                    <a:lnTo>
                      <a:pt x="109" y="65"/>
                    </a:lnTo>
                    <a:lnTo>
                      <a:pt x="110" y="35"/>
                    </a:lnTo>
                    <a:lnTo>
                      <a:pt x="108" y="18"/>
                    </a:lnTo>
                    <a:lnTo>
                      <a:pt x="103" y="9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18" name="Group 220">
              <a:extLst>
                <a:ext uri="{FF2B5EF4-FFF2-40B4-BE49-F238E27FC236}">
                  <a16:creationId xmlns:a16="http://schemas.microsoft.com/office/drawing/2014/main" id="{3FBACA27-B799-47B0-8823-899240966C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0250" y="1712913"/>
              <a:ext cx="71438" cy="52387"/>
              <a:chOff x="4909" y="1738"/>
              <a:chExt cx="113" cy="83"/>
            </a:xfrm>
          </p:grpSpPr>
          <p:sp>
            <p:nvSpPr>
              <p:cNvPr id="34" name="Freeform 223">
                <a:extLst>
                  <a:ext uri="{FF2B5EF4-FFF2-40B4-BE49-F238E27FC236}">
                    <a16:creationId xmlns:a16="http://schemas.microsoft.com/office/drawing/2014/main" id="{CE571E9B-3997-4901-9A8A-CEBC01C66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9" y="1738"/>
                <a:ext cx="113" cy="83"/>
              </a:xfrm>
              <a:custGeom>
                <a:avLst/>
                <a:gdLst>
                  <a:gd name="T0" fmla="+- 0 4937 4909"/>
                  <a:gd name="T1" fmla="*/ T0 w 113"/>
                  <a:gd name="T2" fmla="+- 0 1738 1738"/>
                  <a:gd name="T3" fmla="*/ 1738 h 83"/>
                  <a:gd name="T4" fmla="+- 0 4931 4909"/>
                  <a:gd name="T5" fmla="*/ T4 w 113"/>
                  <a:gd name="T6" fmla="+- 0 1738 1738"/>
                  <a:gd name="T7" fmla="*/ 1738 h 83"/>
                  <a:gd name="T8" fmla="+- 0 4927 4909"/>
                  <a:gd name="T9" fmla="*/ T8 w 113"/>
                  <a:gd name="T10" fmla="+- 0 1751 1738"/>
                  <a:gd name="T11" fmla="*/ 1751 h 83"/>
                  <a:gd name="T12" fmla="+- 0 4925 4909"/>
                  <a:gd name="T13" fmla="*/ T12 w 113"/>
                  <a:gd name="T14" fmla="+- 0 1753 1738"/>
                  <a:gd name="T15" fmla="*/ 1753 h 83"/>
                  <a:gd name="T16" fmla="+- 0 4909 4909"/>
                  <a:gd name="T17" fmla="*/ T16 w 113"/>
                  <a:gd name="T18" fmla="+- 0 1755 1738"/>
                  <a:gd name="T19" fmla="*/ 1755 h 83"/>
                  <a:gd name="T20" fmla="+- 0 4909 4909"/>
                  <a:gd name="T21" fmla="*/ T20 w 113"/>
                  <a:gd name="T22" fmla="+- 0 1762 1738"/>
                  <a:gd name="T23" fmla="*/ 1762 h 83"/>
                  <a:gd name="T24" fmla="+- 0 4927 4909"/>
                  <a:gd name="T25" fmla="*/ T24 w 113"/>
                  <a:gd name="T26" fmla="+- 0 1762 1738"/>
                  <a:gd name="T27" fmla="*/ 1762 h 83"/>
                  <a:gd name="T28" fmla="+- 0 4927 4909"/>
                  <a:gd name="T29" fmla="*/ T28 w 113"/>
                  <a:gd name="T30" fmla="+- 0 1821 1738"/>
                  <a:gd name="T31" fmla="*/ 1821 h 83"/>
                  <a:gd name="T32" fmla="+- 0 4937 4909"/>
                  <a:gd name="T33" fmla="*/ T32 w 113"/>
                  <a:gd name="T34" fmla="+- 0 1821 1738"/>
                  <a:gd name="T35" fmla="*/ 1821 h 83"/>
                  <a:gd name="T36" fmla="+- 0 4937 4909"/>
                  <a:gd name="T37" fmla="*/ T36 w 113"/>
                  <a:gd name="T38" fmla="+- 0 1738 1738"/>
                  <a:gd name="T39" fmla="*/ 1738 h 8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13" h="83">
                    <a:moveTo>
                      <a:pt x="28" y="0"/>
                    </a:moveTo>
                    <a:lnTo>
                      <a:pt x="22" y="0"/>
                    </a:lnTo>
                    <a:lnTo>
                      <a:pt x="18" y="13"/>
                    </a:lnTo>
                    <a:lnTo>
                      <a:pt x="16" y="15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18" y="24"/>
                    </a:lnTo>
                    <a:lnTo>
                      <a:pt x="18" y="83"/>
                    </a:lnTo>
                    <a:lnTo>
                      <a:pt x="28" y="83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35" name="Freeform 222">
                <a:extLst>
                  <a:ext uri="{FF2B5EF4-FFF2-40B4-BE49-F238E27FC236}">
                    <a16:creationId xmlns:a16="http://schemas.microsoft.com/office/drawing/2014/main" id="{E78BA569-2164-46F9-AB45-A12515ECA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9" y="1738"/>
                <a:ext cx="113" cy="83"/>
              </a:xfrm>
              <a:custGeom>
                <a:avLst/>
                <a:gdLst>
                  <a:gd name="T0" fmla="+- 0 5017 4909"/>
                  <a:gd name="T1" fmla="*/ T0 w 113"/>
                  <a:gd name="T2" fmla="+- 0 1747 1738"/>
                  <a:gd name="T3" fmla="*/ 1747 h 83"/>
                  <a:gd name="T4" fmla="+- 0 5004 4909"/>
                  <a:gd name="T5" fmla="*/ T4 w 113"/>
                  <a:gd name="T6" fmla="+- 0 1747 1738"/>
                  <a:gd name="T7" fmla="*/ 1747 h 83"/>
                  <a:gd name="T8" fmla="+- 0 5011 4909"/>
                  <a:gd name="T9" fmla="*/ T8 w 113"/>
                  <a:gd name="T10" fmla="+- 0 1754 1738"/>
                  <a:gd name="T11" fmla="*/ 1754 h 83"/>
                  <a:gd name="T12" fmla="+- 0 5011 4909"/>
                  <a:gd name="T13" fmla="*/ T12 w 113"/>
                  <a:gd name="T14" fmla="+- 0 1769 1738"/>
                  <a:gd name="T15" fmla="*/ 1769 h 83"/>
                  <a:gd name="T16" fmla="+- 0 5007 4909"/>
                  <a:gd name="T17" fmla="*/ T16 w 113"/>
                  <a:gd name="T18" fmla="+- 0 1775 1738"/>
                  <a:gd name="T19" fmla="*/ 1775 h 83"/>
                  <a:gd name="T20" fmla="+- 0 4989 4909"/>
                  <a:gd name="T21" fmla="*/ T20 w 113"/>
                  <a:gd name="T22" fmla="+- 0 1785 1738"/>
                  <a:gd name="T23" fmla="*/ 1785 h 83"/>
                  <a:gd name="T24" fmla="+- 0 4972 4909"/>
                  <a:gd name="T25" fmla="*/ T24 w 113"/>
                  <a:gd name="T26" fmla="+- 0 1799 1738"/>
                  <a:gd name="T27" fmla="*/ 1799 h 83"/>
                  <a:gd name="T28" fmla="+- 0 4966 4909"/>
                  <a:gd name="T29" fmla="*/ T28 w 113"/>
                  <a:gd name="T30" fmla="+- 0 1818 1738"/>
                  <a:gd name="T31" fmla="*/ 1818 h 83"/>
                  <a:gd name="T32" fmla="+- 0 5021 4909"/>
                  <a:gd name="T33" fmla="*/ T32 w 113"/>
                  <a:gd name="T34" fmla="+- 0 1821 1738"/>
                  <a:gd name="T35" fmla="*/ 1821 h 83"/>
                  <a:gd name="T36" fmla="+- 0 5021 4909"/>
                  <a:gd name="T37" fmla="*/ T36 w 113"/>
                  <a:gd name="T38" fmla="+- 0 1811 1738"/>
                  <a:gd name="T39" fmla="*/ 1811 h 83"/>
                  <a:gd name="T40" fmla="+- 0 4977 4909"/>
                  <a:gd name="T41" fmla="*/ T40 w 113"/>
                  <a:gd name="T42" fmla="+- 0 1811 1738"/>
                  <a:gd name="T43" fmla="*/ 1811 h 83"/>
                  <a:gd name="T44" fmla="+- 0 4978 4909"/>
                  <a:gd name="T45" fmla="*/ T44 w 113"/>
                  <a:gd name="T46" fmla="+- 0 1804 1738"/>
                  <a:gd name="T47" fmla="*/ 1804 h 83"/>
                  <a:gd name="T48" fmla="+- 0 4982 4909"/>
                  <a:gd name="T49" fmla="*/ T48 w 113"/>
                  <a:gd name="T50" fmla="+- 0 1800 1738"/>
                  <a:gd name="T51" fmla="*/ 1800 h 83"/>
                  <a:gd name="T52" fmla="+- 0 4992 4909"/>
                  <a:gd name="T53" fmla="*/ T52 w 113"/>
                  <a:gd name="T54" fmla="+- 0 1794 1738"/>
                  <a:gd name="T55" fmla="*/ 1794 h 83"/>
                  <a:gd name="T56" fmla="+- 0 5016 4909"/>
                  <a:gd name="T57" fmla="*/ T56 w 113"/>
                  <a:gd name="T58" fmla="+- 0 1781 1738"/>
                  <a:gd name="T59" fmla="*/ 1781 h 83"/>
                  <a:gd name="T60" fmla="+- 0 5022 4909"/>
                  <a:gd name="T61" fmla="*/ T60 w 113"/>
                  <a:gd name="T62" fmla="+- 0 1773 1738"/>
                  <a:gd name="T63" fmla="*/ 1773 h 83"/>
                  <a:gd name="T64" fmla="+- 0 5022 4909"/>
                  <a:gd name="T65" fmla="*/ T64 w 113"/>
                  <a:gd name="T66" fmla="+- 0 1756 1738"/>
                  <a:gd name="T67" fmla="*/ 1756 h 83"/>
                  <a:gd name="T68" fmla="+- 0 5019 4909"/>
                  <a:gd name="T69" fmla="*/ T68 w 113"/>
                  <a:gd name="T70" fmla="+- 0 1749 1738"/>
                  <a:gd name="T71" fmla="*/ 1749 h 83"/>
                  <a:gd name="T72" fmla="+- 0 5017 4909"/>
                  <a:gd name="T73" fmla="*/ T72 w 113"/>
                  <a:gd name="T74" fmla="+- 0 1747 1738"/>
                  <a:gd name="T75" fmla="*/ 1747 h 8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</a:cxnLst>
                <a:rect l="0" t="0" r="r" b="b"/>
                <a:pathLst>
                  <a:path w="113" h="83">
                    <a:moveTo>
                      <a:pt x="108" y="9"/>
                    </a:moveTo>
                    <a:lnTo>
                      <a:pt x="95" y="9"/>
                    </a:lnTo>
                    <a:lnTo>
                      <a:pt x="102" y="16"/>
                    </a:lnTo>
                    <a:lnTo>
                      <a:pt x="102" y="31"/>
                    </a:lnTo>
                    <a:lnTo>
                      <a:pt x="98" y="37"/>
                    </a:lnTo>
                    <a:lnTo>
                      <a:pt x="80" y="47"/>
                    </a:lnTo>
                    <a:lnTo>
                      <a:pt x="63" y="61"/>
                    </a:lnTo>
                    <a:lnTo>
                      <a:pt x="57" y="80"/>
                    </a:lnTo>
                    <a:lnTo>
                      <a:pt x="112" y="83"/>
                    </a:lnTo>
                    <a:lnTo>
                      <a:pt x="112" y="73"/>
                    </a:lnTo>
                    <a:lnTo>
                      <a:pt x="68" y="73"/>
                    </a:lnTo>
                    <a:lnTo>
                      <a:pt x="69" y="66"/>
                    </a:lnTo>
                    <a:lnTo>
                      <a:pt x="73" y="62"/>
                    </a:lnTo>
                    <a:lnTo>
                      <a:pt x="83" y="56"/>
                    </a:lnTo>
                    <a:lnTo>
                      <a:pt x="107" y="43"/>
                    </a:lnTo>
                    <a:lnTo>
                      <a:pt x="113" y="35"/>
                    </a:lnTo>
                    <a:lnTo>
                      <a:pt x="113" y="18"/>
                    </a:lnTo>
                    <a:lnTo>
                      <a:pt x="110" y="11"/>
                    </a:lnTo>
                    <a:lnTo>
                      <a:pt x="108" y="9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36" name="Freeform 221">
                <a:extLst>
                  <a:ext uri="{FF2B5EF4-FFF2-40B4-BE49-F238E27FC236}">
                    <a16:creationId xmlns:a16="http://schemas.microsoft.com/office/drawing/2014/main" id="{C797C5B4-3833-4D75-B966-B791FD595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9" y="1738"/>
                <a:ext cx="113" cy="83"/>
              </a:xfrm>
              <a:custGeom>
                <a:avLst/>
                <a:gdLst>
                  <a:gd name="T0" fmla="+- 0 5003 4909"/>
                  <a:gd name="T1" fmla="*/ T0 w 113"/>
                  <a:gd name="T2" fmla="+- 0 1738 1738"/>
                  <a:gd name="T3" fmla="*/ 1738 h 83"/>
                  <a:gd name="T4" fmla="+- 0 4985 4909"/>
                  <a:gd name="T5" fmla="*/ T4 w 113"/>
                  <a:gd name="T6" fmla="+- 0 1738 1738"/>
                  <a:gd name="T7" fmla="*/ 1738 h 83"/>
                  <a:gd name="T8" fmla="+- 0 4977 4909"/>
                  <a:gd name="T9" fmla="*/ T8 w 113"/>
                  <a:gd name="T10" fmla="+- 0 1742 1738"/>
                  <a:gd name="T11" fmla="*/ 1742 h 83"/>
                  <a:gd name="T12" fmla="+- 0 4972 4909"/>
                  <a:gd name="T13" fmla="*/ T12 w 113"/>
                  <a:gd name="T14" fmla="+- 0 1749 1738"/>
                  <a:gd name="T15" fmla="*/ 1749 h 83"/>
                  <a:gd name="T16" fmla="+- 0 4969 4909"/>
                  <a:gd name="T17" fmla="*/ T16 w 113"/>
                  <a:gd name="T18" fmla="+- 0 1754 1738"/>
                  <a:gd name="T19" fmla="*/ 1754 h 83"/>
                  <a:gd name="T20" fmla="+- 0 4968 4909"/>
                  <a:gd name="T21" fmla="*/ T20 w 113"/>
                  <a:gd name="T22" fmla="+- 0 1759 1738"/>
                  <a:gd name="T23" fmla="*/ 1759 h 83"/>
                  <a:gd name="T24" fmla="+- 0 4968 4909"/>
                  <a:gd name="T25" fmla="*/ T24 w 113"/>
                  <a:gd name="T26" fmla="+- 0 1767 1738"/>
                  <a:gd name="T27" fmla="*/ 1767 h 83"/>
                  <a:gd name="T28" fmla="+- 0 4978 4909"/>
                  <a:gd name="T29" fmla="*/ T28 w 113"/>
                  <a:gd name="T30" fmla="+- 0 1767 1738"/>
                  <a:gd name="T31" fmla="*/ 1767 h 83"/>
                  <a:gd name="T32" fmla="+- 0 4978 4909"/>
                  <a:gd name="T33" fmla="*/ T32 w 113"/>
                  <a:gd name="T34" fmla="+- 0 1761 1738"/>
                  <a:gd name="T35" fmla="*/ 1761 h 83"/>
                  <a:gd name="T36" fmla="+- 0 4979 4909"/>
                  <a:gd name="T37" fmla="*/ T36 w 113"/>
                  <a:gd name="T38" fmla="+- 0 1758 1738"/>
                  <a:gd name="T39" fmla="*/ 1758 h 83"/>
                  <a:gd name="T40" fmla="+- 0 4983 4909"/>
                  <a:gd name="T41" fmla="*/ T40 w 113"/>
                  <a:gd name="T42" fmla="+- 0 1750 1738"/>
                  <a:gd name="T43" fmla="*/ 1750 h 83"/>
                  <a:gd name="T44" fmla="+- 0 4989 4909"/>
                  <a:gd name="T45" fmla="*/ T44 w 113"/>
                  <a:gd name="T46" fmla="+- 0 1747 1738"/>
                  <a:gd name="T47" fmla="*/ 1747 h 83"/>
                  <a:gd name="T48" fmla="+- 0 5017 4909"/>
                  <a:gd name="T49" fmla="*/ T48 w 113"/>
                  <a:gd name="T50" fmla="+- 0 1747 1738"/>
                  <a:gd name="T51" fmla="*/ 1747 h 83"/>
                  <a:gd name="T52" fmla="+- 0 5009 4909"/>
                  <a:gd name="T53" fmla="*/ T52 w 113"/>
                  <a:gd name="T54" fmla="+- 0 1740 1738"/>
                  <a:gd name="T55" fmla="*/ 1740 h 83"/>
                  <a:gd name="T56" fmla="+- 0 5003 4909"/>
                  <a:gd name="T57" fmla="*/ T56 w 113"/>
                  <a:gd name="T58" fmla="+- 0 1738 1738"/>
                  <a:gd name="T59" fmla="*/ 1738 h 8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113" h="83">
                    <a:moveTo>
                      <a:pt x="94" y="0"/>
                    </a:moveTo>
                    <a:lnTo>
                      <a:pt x="76" y="0"/>
                    </a:lnTo>
                    <a:lnTo>
                      <a:pt x="68" y="4"/>
                    </a:lnTo>
                    <a:lnTo>
                      <a:pt x="63" y="11"/>
                    </a:lnTo>
                    <a:lnTo>
                      <a:pt x="60" y="16"/>
                    </a:lnTo>
                    <a:lnTo>
                      <a:pt x="59" y="21"/>
                    </a:lnTo>
                    <a:lnTo>
                      <a:pt x="59" y="29"/>
                    </a:lnTo>
                    <a:lnTo>
                      <a:pt x="69" y="29"/>
                    </a:lnTo>
                    <a:lnTo>
                      <a:pt x="69" y="23"/>
                    </a:lnTo>
                    <a:lnTo>
                      <a:pt x="70" y="20"/>
                    </a:lnTo>
                    <a:lnTo>
                      <a:pt x="74" y="12"/>
                    </a:lnTo>
                    <a:lnTo>
                      <a:pt x="80" y="9"/>
                    </a:lnTo>
                    <a:lnTo>
                      <a:pt x="108" y="9"/>
                    </a:lnTo>
                    <a:lnTo>
                      <a:pt x="100" y="2"/>
                    </a:lnTo>
                    <a:lnTo>
                      <a:pt x="94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3A0069DE-1970-402E-BBF3-593FEB1FC0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0088" y="1508125"/>
              <a:ext cx="220662" cy="82550"/>
              <a:chOff x="4862" y="1414"/>
              <a:chExt cx="348" cy="129"/>
            </a:xfrm>
          </p:grpSpPr>
          <p:grpSp>
            <p:nvGrpSpPr>
              <p:cNvPr id="20" name="Group 216">
                <a:extLst>
                  <a:ext uri="{FF2B5EF4-FFF2-40B4-BE49-F238E27FC236}">
                    <a16:creationId xmlns:a16="http://schemas.microsoft.com/office/drawing/2014/main" id="{19DB6224-EC96-4D95-8370-6FB0C43F59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65" y="1480"/>
                <a:ext cx="58" cy="58"/>
                <a:chOff x="4865" y="1480"/>
                <a:chExt cx="58" cy="58"/>
              </a:xfrm>
            </p:grpSpPr>
            <p:sp>
              <p:nvSpPr>
                <p:cNvPr id="31" name="Freeform 219">
                  <a:extLst>
                    <a:ext uri="{FF2B5EF4-FFF2-40B4-BE49-F238E27FC236}">
                      <a16:creationId xmlns:a16="http://schemas.microsoft.com/office/drawing/2014/main" id="{A3B46EB5-E2AF-4C69-A913-55483B29A1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5" y="1480"/>
                  <a:ext cx="58" cy="58"/>
                </a:xfrm>
                <a:custGeom>
                  <a:avLst/>
                  <a:gdLst>
                    <a:gd name="T0" fmla="+- 0 4867 4865"/>
                    <a:gd name="T1" fmla="*/ T0 w 58"/>
                    <a:gd name="T2" fmla="+- 0 1480 1480"/>
                    <a:gd name="T3" fmla="*/ 1480 h 58"/>
                    <a:gd name="T4" fmla="+- 0 4866 4865"/>
                    <a:gd name="T5" fmla="*/ T4 w 58"/>
                    <a:gd name="T6" fmla="+- 0 1481 1480"/>
                    <a:gd name="T7" fmla="*/ 1481 h 58"/>
                    <a:gd name="T8" fmla="+- 0 4865 4865"/>
                    <a:gd name="T9" fmla="*/ T8 w 58"/>
                    <a:gd name="T10" fmla="+- 0 1483 1480"/>
                    <a:gd name="T11" fmla="*/ 1483 h 58"/>
                    <a:gd name="T12" fmla="+- 0 4865 4865"/>
                    <a:gd name="T13" fmla="*/ T12 w 58"/>
                    <a:gd name="T14" fmla="+- 0 1484 1480"/>
                    <a:gd name="T15" fmla="*/ 1484 h 58"/>
                    <a:gd name="T16" fmla="+- 0 4891 4865"/>
                    <a:gd name="T17" fmla="*/ T16 w 58"/>
                    <a:gd name="T18" fmla="+- 0 1509 1480"/>
                    <a:gd name="T19" fmla="*/ 1509 h 58"/>
                    <a:gd name="T20" fmla="+- 0 4865 4865"/>
                    <a:gd name="T21" fmla="*/ T20 w 58"/>
                    <a:gd name="T22" fmla="+- 0 1534 1480"/>
                    <a:gd name="T23" fmla="*/ 1534 h 58"/>
                    <a:gd name="T24" fmla="+- 0 4865 4865"/>
                    <a:gd name="T25" fmla="*/ T24 w 58"/>
                    <a:gd name="T26" fmla="+- 0 1536 1480"/>
                    <a:gd name="T27" fmla="*/ 1536 h 58"/>
                    <a:gd name="T28" fmla="+- 0 4866 4865"/>
                    <a:gd name="T29" fmla="*/ T28 w 58"/>
                    <a:gd name="T30" fmla="+- 0 1538 1480"/>
                    <a:gd name="T31" fmla="*/ 1538 h 58"/>
                    <a:gd name="T32" fmla="+- 0 4867 4865"/>
                    <a:gd name="T33" fmla="*/ T32 w 58"/>
                    <a:gd name="T34" fmla="+- 0 1538 1480"/>
                    <a:gd name="T35" fmla="*/ 1538 h 58"/>
                    <a:gd name="T36" fmla="+- 0 4869 4865"/>
                    <a:gd name="T37" fmla="*/ T36 w 58"/>
                    <a:gd name="T38" fmla="+- 0 1538 1480"/>
                    <a:gd name="T39" fmla="*/ 1538 h 58"/>
                    <a:gd name="T40" fmla="+- 0 4894 4865"/>
                    <a:gd name="T41" fmla="*/ T40 w 58"/>
                    <a:gd name="T42" fmla="+- 0 1513 1480"/>
                    <a:gd name="T43" fmla="*/ 1513 h 58"/>
                    <a:gd name="T44" fmla="+- 0 4901 4865"/>
                    <a:gd name="T45" fmla="*/ T44 w 58"/>
                    <a:gd name="T46" fmla="+- 0 1513 1480"/>
                    <a:gd name="T47" fmla="*/ 1513 h 58"/>
                    <a:gd name="T48" fmla="+- 0 4898 4865"/>
                    <a:gd name="T49" fmla="*/ T48 w 58"/>
                    <a:gd name="T50" fmla="+- 0 1509 1480"/>
                    <a:gd name="T51" fmla="*/ 1509 h 58"/>
                    <a:gd name="T52" fmla="+- 0 4901 4865"/>
                    <a:gd name="T53" fmla="*/ T52 w 58"/>
                    <a:gd name="T54" fmla="+- 0 1506 1480"/>
                    <a:gd name="T55" fmla="*/ 1506 h 58"/>
                    <a:gd name="T56" fmla="+- 0 4894 4865"/>
                    <a:gd name="T57" fmla="*/ T56 w 58"/>
                    <a:gd name="T58" fmla="+- 0 1506 1480"/>
                    <a:gd name="T59" fmla="*/ 1506 h 58"/>
                    <a:gd name="T60" fmla="+- 0 4869 4865"/>
                    <a:gd name="T61" fmla="*/ T60 w 58"/>
                    <a:gd name="T62" fmla="+- 0 1481 1480"/>
                    <a:gd name="T63" fmla="*/ 1481 h 58"/>
                    <a:gd name="T64" fmla="+- 0 4867 4865"/>
                    <a:gd name="T65" fmla="*/ T64 w 58"/>
                    <a:gd name="T66" fmla="+- 0 1480 1480"/>
                    <a:gd name="T67" fmla="*/ 1480 h 5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</a:cxnLst>
                  <a:rect l="0" t="0" r="r" b="b"/>
                  <a:pathLst>
                    <a:path w="58" h="58">
                      <a:moveTo>
                        <a:pt x="2" y="0"/>
                      </a:move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26" y="29"/>
                      </a:lnTo>
                      <a:lnTo>
                        <a:pt x="0" y="54"/>
                      </a:lnTo>
                      <a:lnTo>
                        <a:pt x="0" y="56"/>
                      </a:lnTo>
                      <a:lnTo>
                        <a:pt x="1" y="58"/>
                      </a:lnTo>
                      <a:lnTo>
                        <a:pt x="2" y="58"/>
                      </a:lnTo>
                      <a:lnTo>
                        <a:pt x="4" y="58"/>
                      </a:lnTo>
                      <a:lnTo>
                        <a:pt x="29" y="33"/>
                      </a:lnTo>
                      <a:lnTo>
                        <a:pt x="36" y="33"/>
                      </a:lnTo>
                      <a:lnTo>
                        <a:pt x="33" y="29"/>
                      </a:lnTo>
                      <a:lnTo>
                        <a:pt x="36" y="26"/>
                      </a:lnTo>
                      <a:lnTo>
                        <a:pt x="29" y="26"/>
                      </a:lnTo>
                      <a:lnTo>
                        <a:pt x="4" y="1"/>
                      </a:lnTo>
                      <a:lnTo>
                        <a:pt x="2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32" name="Freeform 218">
                  <a:extLst>
                    <a:ext uri="{FF2B5EF4-FFF2-40B4-BE49-F238E27FC236}">
                      <a16:creationId xmlns:a16="http://schemas.microsoft.com/office/drawing/2014/main" id="{9B749A43-7F79-44EB-8C13-23C89B7EAC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5" y="1480"/>
                  <a:ext cx="58" cy="58"/>
                </a:xfrm>
                <a:custGeom>
                  <a:avLst/>
                  <a:gdLst>
                    <a:gd name="T0" fmla="+- 0 4901 4865"/>
                    <a:gd name="T1" fmla="*/ T0 w 58"/>
                    <a:gd name="T2" fmla="+- 0 1513 1480"/>
                    <a:gd name="T3" fmla="*/ 1513 h 58"/>
                    <a:gd name="T4" fmla="+- 0 4894 4865"/>
                    <a:gd name="T5" fmla="*/ T4 w 58"/>
                    <a:gd name="T6" fmla="+- 0 1513 1480"/>
                    <a:gd name="T7" fmla="*/ 1513 h 58"/>
                    <a:gd name="T8" fmla="+- 0 4919 4865"/>
                    <a:gd name="T9" fmla="*/ T8 w 58"/>
                    <a:gd name="T10" fmla="+- 0 1538 1480"/>
                    <a:gd name="T11" fmla="*/ 1538 h 58"/>
                    <a:gd name="T12" fmla="+- 0 4921 4865"/>
                    <a:gd name="T13" fmla="*/ T12 w 58"/>
                    <a:gd name="T14" fmla="+- 0 1538 1480"/>
                    <a:gd name="T15" fmla="*/ 1538 h 58"/>
                    <a:gd name="T16" fmla="+- 0 4922 4865"/>
                    <a:gd name="T17" fmla="*/ T16 w 58"/>
                    <a:gd name="T18" fmla="+- 0 1538 1480"/>
                    <a:gd name="T19" fmla="*/ 1538 h 58"/>
                    <a:gd name="T20" fmla="+- 0 4923 4865"/>
                    <a:gd name="T21" fmla="*/ T20 w 58"/>
                    <a:gd name="T22" fmla="+- 0 1536 1480"/>
                    <a:gd name="T23" fmla="*/ 1536 h 58"/>
                    <a:gd name="T24" fmla="+- 0 4923 4865"/>
                    <a:gd name="T25" fmla="*/ T24 w 58"/>
                    <a:gd name="T26" fmla="+- 0 1534 1480"/>
                    <a:gd name="T27" fmla="*/ 1534 h 58"/>
                    <a:gd name="T28" fmla="+- 0 4901 4865"/>
                    <a:gd name="T29" fmla="*/ T28 w 58"/>
                    <a:gd name="T30" fmla="+- 0 1513 1480"/>
                    <a:gd name="T31" fmla="*/ 1513 h 5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58" h="58">
                      <a:moveTo>
                        <a:pt x="36" y="33"/>
                      </a:moveTo>
                      <a:lnTo>
                        <a:pt x="29" y="33"/>
                      </a:lnTo>
                      <a:lnTo>
                        <a:pt x="54" y="58"/>
                      </a:lnTo>
                      <a:lnTo>
                        <a:pt x="56" y="58"/>
                      </a:lnTo>
                      <a:lnTo>
                        <a:pt x="57" y="58"/>
                      </a:lnTo>
                      <a:lnTo>
                        <a:pt x="58" y="56"/>
                      </a:lnTo>
                      <a:lnTo>
                        <a:pt x="58" y="54"/>
                      </a:lnTo>
                      <a:lnTo>
                        <a:pt x="36" y="33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33" name="Freeform 217">
                  <a:extLst>
                    <a:ext uri="{FF2B5EF4-FFF2-40B4-BE49-F238E27FC236}">
                      <a16:creationId xmlns:a16="http://schemas.microsoft.com/office/drawing/2014/main" id="{8399A057-F916-4144-A1D2-6272CBFF9B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5" y="1480"/>
                  <a:ext cx="58" cy="58"/>
                </a:xfrm>
                <a:custGeom>
                  <a:avLst/>
                  <a:gdLst>
                    <a:gd name="T0" fmla="+- 0 4921 4865"/>
                    <a:gd name="T1" fmla="*/ T0 w 58"/>
                    <a:gd name="T2" fmla="+- 0 1480 1480"/>
                    <a:gd name="T3" fmla="*/ 1480 h 58"/>
                    <a:gd name="T4" fmla="+- 0 4919 4865"/>
                    <a:gd name="T5" fmla="*/ T4 w 58"/>
                    <a:gd name="T6" fmla="+- 0 1481 1480"/>
                    <a:gd name="T7" fmla="*/ 1481 h 58"/>
                    <a:gd name="T8" fmla="+- 0 4894 4865"/>
                    <a:gd name="T9" fmla="*/ T8 w 58"/>
                    <a:gd name="T10" fmla="+- 0 1506 1480"/>
                    <a:gd name="T11" fmla="*/ 1506 h 58"/>
                    <a:gd name="T12" fmla="+- 0 4901 4865"/>
                    <a:gd name="T13" fmla="*/ T12 w 58"/>
                    <a:gd name="T14" fmla="+- 0 1506 1480"/>
                    <a:gd name="T15" fmla="*/ 1506 h 58"/>
                    <a:gd name="T16" fmla="+- 0 4923 4865"/>
                    <a:gd name="T17" fmla="*/ T16 w 58"/>
                    <a:gd name="T18" fmla="+- 0 1484 1480"/>
                    <a:gd name="T19" fmla="*/ 1484 h 58"/>
                    <a:gd name="T20" fmla="+- 0 4923 4865"/>
                    <a:gd name="T21" fmla="*/ T20 w 58"/>
                    <a:gd name="T22" fmla="+- 0 1483 1480"/>
                    <a:gd name="T23" fmla="*/ 1483 h 58"/>
                    <a:gd name="T24" fmla="+- 0 4922 4865"/>
                    <a:gd name="T25" fmla="*/ T24 w 58"/>
                    <a:gd name="T26" fmla="+- 0 1481 1480"/>
                    <a:gd name="T27" fmla="*/ 1481 h 58"/>
                    <a:gd name="T28" fmla="+- 0 4921 4865"/>
                    <a:gd name="T29" fmla="*/ T28 w 58"/>
                    <a:gd name="T30" fmla="+- 0 1480 1480"/>
                    <a:gd name="T31" fmla="*/ 1480 h 5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58" h="58">
                      <a:moveTo>
                        <a:pt x="56" y="0"/>
                      </a:moveTo>
                      <a:lnTo>
                        <a:pt x="54" y="1"/>
                      </a:lnTo>
                      <a:lnTo>
                        <a:pt x="29" y="26"/>
                      </a:lnTo>
                      <a:lnTo>
                        <a:pt x="36" y="26"/>
                      </a:lnTo>
                      <a:lnTo>
                        <a:pt x="58" y="4"/>
                      </a:lnTo>
                      <a:lnTo>
                        <a:pt x="58" y="3"/>
                      </a:lnTo>
                      <a:lnTo>
                        <a:pt x="57" y="1"/>
                      </a:lnTo>
                      <a:lnTo>
                        <a:pt x="56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21" name="Group 212">
                <a:extLst>
                  <a:ext uri="{FF2B5EF4-FFF2-40B4-BE49-F238E27FC236}">
                    <a16:creationId xmlns:a16="http://schemas.microsoft.com/office/drawing/2014/main" id="{9435903F-8724-44D4-8187-972D3C7083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61" y="1456"/>
                <a:ext cx="111" cy="84"/>
                <a:chOff x="4961" y="1456"/>
                <a:chExt cx="111" cy="84"/>
              </a:xfrm>
            </p:grpSpPr>
            <p:sp>
              <p:nvSpPr>
                <p:cNvPr id="28" name="Freeform 215">
                  <a:extLst>
                    <a:ext uri="{FF2B5EF4-FFF2-40B4-BE49-F238E27FC236}">
                      <a16:creationId xmlns:a16="http://schemas.microsoft.com/office/drawing/2014/main" id="{4A94696D-3333-49F5-BE09-20EABE4D71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61" y="1456"/>
                  <a:ext cx="111" cy="84"/>
                </a:xfrm>
                <a:custGeom>
                  <a:avLst/>
                  <a:gdLst>
                    <a:gd name="T0" fmla="+- 0 4990 4961"/>
                    <a:gd name="T1" fmla="*/ T0 w 111"/>
                    <a:gd name="T2" fmla="+- 0 1456 1456"/>
                    <a:gd name="T3" fmla="*/ 1456 h 84"/>
                    <a:gd name="T4" fmla="+- 0 4983 4961"/>
                    <a:gd name="T5" fmla="*/ T4 w 111"/>
                    <a:gd name="T6" fmla="+- 0 1456 1456"/>
                    <a:gd name="T7" fmla="*/ 1456 h 84"/>
                    <a:gd name="T8" fmla="+- 0 4980 4961"/>
                    <a:gd name="T9" fmla="*/ T8 w 111"/>
                    <a:gd name="T10" fmla="+- 0 1469 1456"/>
                    <a:gd name="T11" fmla="*/ 1469 h 84"/>
                    <a:gd name="T12" fmla="+- 0 4977 4961"/>
                    <a:gd name="T13" fmla="*/ T12 w 111"/>
                    <a:gd name="T14" fmla="+- 0 1471 1456"/>
                    <a:gd name="T15" fmla="*/ 1471 h 84"/>
                    <a:gd name="T16" fmla="+- 0 4961 4961"/>
                    <a:gd name="T17" fmla="*/ T16 w 111"/>
                    <a:gd name="T18" fmla="+- 0 1473 1456"/>
                    <a:gd name="T19" fmla="*/ 1473 h 84"/>
                    <a:gd name="T20" fmla="+- 0 4961 4961"/>
                    <a:gd name="T21" fmla="*/ T20 w 111"/>
                    <a:gd name="T22" fmla="+- 0 1480 1456"/>
                    <a:gd name="T23" fmla="*/ 1480 h 84"/>
                    <a:gd name="T24" fmla="+- 0 4980 4961"/>
                    <a:gd name="T25" fmla="*/ T24 w 111"/>
                    <a:gd name="T26" fmla="+- 0 1480 1456"/>
                    <a:gd name="T27" fmla="*/ 1480 h 84"/>
                    <a:gd name="T28" fmla="+- 0 4980 4961"/>
                    <a:gd name="T29" fmla="*/ T28 w 111"/>
                    <a:gd name="T30" fmla="+- 0 1540 1456"/>
                    <a:gd name="T31" fmla="*/ 1540 h 84"/>
                    <a:gd name="T32" fmla="+- 0 4990 4961"/>
                    <a:gd name="T33" fmla="*/ T32 w 111"/>
                    <a:gd name="T34" fmla="+- 0 1540 1456"/>
                    <a:gd name="T35" fmla="*/ 1540 h 84"/>
                    <a:gd name="T36" fmla="+- 0 4990 4961"/>
                    <a:gd name="T37" fmla="*/ T36 w 111"/>
                    <a:gd name="T38" fmla="+- 0 1456 1456"/>
                    <a:gd name="T39" fmla="*/ 1456 h 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111" h="84">
                      <a:moveTo>
                        <a:pt x="29" y="0"/>
                      </a:moveTo>
                      <a:lnTo>
                        <a:pt x="22" y="0"/>
                      </a:lnTo>
                      <a:lnTo>
                        <a:pt x="19" y="13"/>
                      </a:lnTo>
                      <a:lnTo>
                        <a:pt x="16" y="15"/>
                      </a:lnTo>
                      <a:lnTo>
                        <a:pt x="0" y="17"/>
                      </a:lnTo>
                      <a:lnTo>
                        <a:pt x="0" y="24"/>
                      </a:lnTo>
                      <a:lnTo>
                        <a:pt x="19" y="24"/>
                      </a:lnTo>
                      <a:lnTo>
                        <a:pt x="19" y="84"/>
                      </a:lnTo>
                      <a:lnTo>
                        <a:pt x="29" y="84"/>
                      </a:lnTo>
                      <a:lnTo>
                        <a:pt x="29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29" name="Freeform 214">
                  <a:extLst>
                    <a:ext uri="{FF2B5EF4-FFF2-40B4-BE49-F238E27FC236}">
                      <a16:creationId xmlns:a16="http://schemas.microsoft.com/office/drawing/2014/main" id="{D65D8B18-59D8-4874-8808-1C61528B71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61" y="1456"/>
                  <a:ext cx="111" cy="84"/>
                </a:xfrm>
                <a:custGeom>
                  <a:avLst/>
                  <a:gdLst>
                    <a:gd name="T0" fmla="+- 0 5054 4961"/>
                    <a:gd name="T1" fmla="*/ T0 w 111"/>
                    <a:gd name="T2" fmla="+- 0 1456 1456"/>
                    <a:gd name="T3" fmla="*/ 1456 h 84"/>
                    <a:gd name="T4" fmla="+- 0 5039 4961"/>
                    <a:gd name="T5" fmla="*/ T4 w 111"/>
                    <a:gd name="T6" fmla="+- 0 1456 1456"/>
                    <a:gd name="T7" fmla="*/ 1456 h 84"/>
                    <a:gd name="T8" fmla="+- 0 5032 4961"/>
                    <a:gd name="T9" fmla="*/ T8 w 111"/>
                    <a:gd name="T10" fmla="+- 0 1460 1456"/>
                    <a:gd name="T11" fmla="*/ 1460 h 84"/>
                    <a:gd name="T12" fmla="+- 0 5028 4961"/>
                    <a:gd name="T13" fmla="*/ T12 w 111"/>
                    <a:gd name="T14" fmla="+- 0 1466 1456"/>
                    <a:gd name="T15" fmla="*/ 1466 h 84"/>
                    <a:gd name="T16" fmla="+- 0 5022 4961"/>
                    <a:gd name="T17" fmla="*/ T16 w 111"/>
                    <a:gd name="T18" fmla="+- 0 1473 1456"/>
                    <a:gd name="T19" fmla="*/ 1473 h 84"/>
                    <a:gd name="T20" fmla="+- 0 5019 4961"/>
                    <a:gd name="T21" fmla="*/ T20 w 111"/>
                    <a:gd name="T22" fmla="+- 0 1484 1456"/>
                    <a:gd name="T23" fmla="*/ 1484 h 84"/>
                    <a:gd name="T24" fmla="+- 0 5019 4961"/>
                    <a:gd name="T25" fmla="*/ T24 w 111"/>
                    <a:gd name="T26" fmla="+- 0 1499 1456"/>
                    <a:gd name="T27" fmla="*/ 1499 h 84"/>
                    <a:gd name="T28" fmla="+- 0 5024 4961"/>
                    <a:gd name="T29" fmla="*/ T28 w 111"/>
                    <a:gd name="T30" fmla="+- 0 1526 1456"/>
                    <a:gd name="T31" fmla="*/ 1526 h 84"/>
                    <a:gd name="T32" fmla="+- 0 5036 4961"/>
                    <a:gd name="T33" fmla="*/ T32 w 111"/>
                    <a:gd name="T34" fmla="+- 0 1540 1456"/>
                    <a:gd name="T35" fmla="*/ 1540 h 84"/>
                    <a:gd name="T36" fmla="+- 0 5059 4961"/>
                    <a:gd name="T37" fmla="*/ T36 w 111"/>
                    <a:gd name="T38" fmla="+- 0 1536 1456"/>
                    <a:gd name="T39" fmla="*/ 1536 h 84"/>
                    <a:gd name="T40" fmla="+- 0 5061 4961"/>
                    <a:gd name="T41" fmla="*/ T40 w 111"/>
                    <a:gd name="T42" fmla="+- 0 1534 1456"/>
                    <a:gd name="T43" fmla="*/ 1534 h 84"/>
                    <a:gd name="T44" fmla="+- 0 5036 4961"/>
                    <a:gd name="T45" fmla="*/ T44 w 111"/>
                    <a:gd name="T46" fmla="+- 0 1534 1456"/>
                    <a:gd name="T47" fmla="*/ 1534 h 84"/>
                    <a:gd name="T48" fmla="+- 0 5030 4961"/>
                    <a:gd name="T49" fmla="*/ T48 w 111"/>
                    <a:gd name="T50" fmla="+- 0 1522 1456"/>
                    <a:gd name="T51" fmla="*/ 1522 h 84"/>
                    <a:gd name="T52" fmla="+- 0 5030 4961"/>
                    <a:gd name="T53" fmla="*/ T52 w 111"/>
                    <a:gd name="T54" fmla="+- 0 1477 1456"/>
                    <a:gd name="T55" fmla="*/ 1477 h 84"/>
                    <a:gd name="T56" fmla="+- 0 5036 4961"/>
                    <a:gd name="T57" fmla="*/ T56 w 111"/>
                    <a:gd name="T58" fmla="+- 0 1466 1456"/>
                    <a:gd name="T59" fmla="*/ 1466 h 84"/>
                    <a:gd name="T60" fmla="+- 0 5065 4961"/>
                    <a:gd name="T61" fmla="*/ T60 w 111"/>
                    <a:gd name="T62" fmla="+- 0 1466 1456"/>
                    <a:gd name="T63" fmla="*/ 1466 h 84"/>
                    <a:gd name="T64" fmla="+- 0 5061 4961"/>
                    <a:gd name="T65" fmla="*/ T64 w 111"/>
                    <a:gd name="T66" fmla="+- 0 1460 1456"/>
                    <a:gd name="T67" fmla="*/ 1460 h 84"/>
                    <a:gd name="T68" fmla="+- 0 5054 4961"/>
                    <a:gd name="T69" fmla="*/ T68 w 111"/>
                    <a:gd name="T70" fmla="+- 0 1456 1456"/>
                    <a:gd name="T71" fmla="*/ 1456 h 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</a:cxnLst>
                  <a:rect l="0" t="0" r="r" b="b"/>
                  <a:pathLst>
                    <a:path w="111" h="84">
                      <a:moveTo>
                        <a:pt x="93" y="0"/>
                      </a:moveTo>
                      <a:lnTo>
                        <a:pt x="78" y="0"/>
                      </a:lnTo>
                      <a:lnTo>
                        <a:pt x="71" y="4"/>
                      </a:lnTo>
                      <a:lnTo>
                        <a:pt x="67" y="10"/>
                      </a:lnTo>
                      <a:lnTo>
                        <a:pt x="61" y="17"/>
                      </a:lnTo>
                      <a:lnTo>
                        <a:pt x="58" y="28"/>
                      </a:lnTo>
                      <a:lnTo>
                        <a:pt x="58" y="43"/>
                      </a:lnTo>
                      <a:lnTo>
                        <a:pt x="63" y="70"/>
                      </a:lnTo>
                      <a:lnTo>
                        <a:pt x="75" y="84"/>
                      </a:lnTo>
                      <a:lnTo>
                        <a:pt x="98" y="80"/>
                      </a:lnTo>
                      <a:lnTo>
                        <a:pt x="100" y="78"/>
                      </a:lnTo>
                      <a:lnTo>
                        <a:pt x="75" y="78"/>
                      </a:lnTo>
                      <a:lnTo>
                        <a:pt x="69" y="66"/>
                      </a:lnTo>
                      <a:lnTo>
                        <a:pt x="69" y="21"/>
                      </a:lnTo>
                      <a:lnTo>
                        <a:pt x="75" y="10"/>
                      </a:lnTo>
                      <a:lnTo>
                        <a:pt x="104" y="10"/>
                      </a:lnTo>
                      <a:lnTo>
                        <a:pt x="100" y="4"/>
                      </a:lnTo>
                      <a:lnTo>
                        <a:pt x="9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30" name="Freeform 213">
                  <a:extLst>
                    <a:ext uri="{FF2B5EF4-FFF2-40B4-BE49-F238E27FC236}">
                      <a16:creationId xmlns:a16="http://schemas.microsoft.com/office/drawing/2014/main" id="{A1C70701-2869-4DAB-A80E-05B636E018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61" y="1456"/>
                  <a:ext cx="111" cy="84"/>
                </a:xfrm>
                <a:custGeom>
                  <a:avLst/>
                  <a:gdLst>
                    <a:gd name="T0" fmla="+- 0 5065 4961"/>
                    <a:gd name="T1" fmla="*/ T0 w 111"/>
                    <a:gd name="T2" fmla="+- 0 1466 1456"/>
                    <a:gd name="T3" fmla="*/ 1466 h 84"/>
                    <a:gd name="T4" fmla="+- 0 5058 4961"/>
                    <a:gd name="T5" fmla="*/ T4 w 111"/>
                    <a:gd name="T6" fmla="+- 0 1466 1456"/>
                    <a:gd name="T7" fmla="*/ 1466 h 84"/>
                    <a:gd name="T8" fmla="+- 0 5063 4961"/>
                    <a:gd name="T9" fmla="*/ T8 w 111"/>
                    <a:gd name="T10" fmla="+- 0 1477 1456"/>
                    <a:gd name="T11" fmla="*/ 1477 h 84"/>
                    <a:gd name="T12" fmla="+- 0 5063 4961"/>
                    <a:gd name="T13" fmla="*/ T12 w 111"/>
                    <a:gd name="T14" fmla="+- 0 1523 1456"/>
                    <a:gd name="T15" fmla="*/ 1523 h 84"/>
                    <a:gd name="T16" fmla="+- 0 5058 4961"/>
                    <a:gd name="T17" fmla="*/ T16 w 111"/>
                    <a:gd name="T18" fmla="+- 0 1534 1456"/>
                    <a:gd name="T19" fmla="*/ 1534 h 84"/>
                    <a:gd name="T20" fmla="+- 0 5061 4961"/>
                    <a:gd name="T21" fmla="*/ T20 w 111"/>
                    <a:gd name="T22" fmla="+- 0 1534 1456"/>
                    <a:gd name="T23" fmla="*/ 1534 h 84"/>
                    <a:gd name="T24" fmla="+- 0 5071 4961"/>
                    <a:gd name="T25" fmla="*/ T24 w 111"/>
                    <a:gd name="T26" fmla="+- 0 1522 1456"/>
                    <a:gd name="T27" fmla="*/ 1522 h 84"/>
                    <a:gd name="T28" fmla="+- 0 5072 4961"/>
                    <a:gd name="T29" fmla="*/ T28 w 111"/>
                    <a:gd name="T30" fmla="+- 0 1491 1456"/>
                    <a:gd name="T31" fmla="*/ 1491 h 84"/>
                    <a:gd name="T32" fmla="+- 0 5070 4961"/>
                    <a:gd name="T33" fmla="*/ T32 w 111"/>
                    <a:gd name="T34" fmla="+- 0 1474 1456"/>
                    <a:gd name="T35" fmla="*/ 1474 h 84"/>
                    <a:gd name="T36" fmla="+- 0 5065 4961"/>
                    <a:gd name="T37" fmla="*/ T36 w 111"/>
                    <a:gd name="T38" fmla="+- 0 1466 1456"/>
                    <a:gd name="T39" fmla="*/ 1466 h 8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111" h="84">
                      <a:moveTo>
                        <a:pt x="104" y="10"/>
                      </a:moveTo>
                      <a:lnTo>
                        <a:pt x="97" y="10"/>
                      </a:lnTo>
                      <a:lnTo>
                        <a:pt x="102" y="21"/>
                      </a:lnTo>
                      <a:lnTo>
                        <a:pt x="102" y="67"/>
                      </a:lnTo>
                      <a:lnTo>
                        <a:pt x="97" y="78"/>
                      </a:lnTo>
                      <a:lnTo>
                        <a:pt x="100" y="78"/>
                      </a:lnTo>
                      <a:lnTo>
                        <a:pt x="110" y="66"/>
                      </a:lnTo>
                      <a:lnTo>
                        <a:pt x="111" y="35"/>
                      </a:lnTo>
                      <a:lnTo>
                        <a:pt x="109" y="18"/>
                      </a:lnTo>
                      <a:lnTo>
                        <a:pt x="104" y="1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22" name="Group 206">
                <a:extLst>
                  <a:ext uri="{FF2B5EF4-FFF2-40B4-BE49-F238E27FC236}">
                    <a16:creationId xmlns:a16="http://schemas.microsoft.com/office/drawing/2014/main" id="{07C1C586-0494-4318-98FD-15CDACCFE0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17" y="1417"/>
                <a:ext cx="90" cy="69"/>
                <a:chOff x="5117" y="1417"/>
                <a:chExt cx="90" cy="69"/>
              </a:xfrm>
            </p:grpSpPr>
            <p:sp>
              <p:nvSpPr>
                <p:cNvPr id="23" name="Freeform 211">
                  <a:extLst>
                    <a:ext uri="{FF2B5EF4-FFF2-40B4-BE49-F238E27FC236}">
                      <a16:creationId xmlns:a16="http://schemas.microsoft.com/office/drawing/2014/main" id="{EEFD0694-CD78-4BE7-AF16-118C42BDD1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17" y="1417"/>
                  <a:ext cx="90" cy="69"/>
                </a:xfrm>
                <a:custGeom>
                  <a:avLst/>
                  <a:gdLst>
                    <a:gd name="T0" fmla="+- 0 5140 5117"/>
                    <a:gd name="T1" fmla="*/ T0 w 90"/>
                    <a:gd name="T2" fmla="+- 0 1417 1417"/>
                    <a:gd name="T3" fmla="*/ 1417 h 69"/>
                    <a:gd name="T4" fmla="+- 0 5134 5117"/>
                    <a:gd name="T5" fmla="*/ T4 w 90"/>
                    <a:gd name="T6" fmla="+- 0 1417 1417"/>
                    <a:gd name="T7" fmla="*/ 1417 h 69"/>
                    <a:gd name="T8" fmla="+- 0 5131 5117"/>
                    <a:gd name="T9" fmla="*/ T8 w 90"/>
                    <a:gd name="T10" fmla="+- 0 1428 1417"/>
                    <a:gd name="T11" fmla="*/ 1428 h 69"/>
                    <a:gd name="T12" fmla="+- 0 5129 5117"/>
                    <a:gd name="T13" fmla="*/ T12 w 90"/>
                    <a:gd name="T14" fmla="+- 0 1429 1417"/>
                    <a:gd name="T15" fmla="*/ 1429 h 69"/>
                    <a:gd name="T16" fmla="+- 0 5117 5117"/>
                    <a:gd name="T17" fmla="*/ T16 w 90"/>
                    <a:gd name="T18" fmla="+- 0 1431 1417"/>
                    <a:gd name="T19" fmla="*/ 1431 h 69"/>
                    <a:gd name="T20" fmla="+- 0 5117 5117"/>
                    <a:gd name="T21" fmla="*/ T20 w 90"/>
                    <a:gd name="T22" fmla="+- 0 1437 1417"/>
                    <a:gd name="T23" fmla="*/ 1437 h 69"/>
                    <a:gd name="T24" fmla="+- 0 5131 5117"/>
                    <a:gd name="T25" fmla="*/ T24 w 90"/>
                    <a:gd name="T26" fmla="+- 0 1437 1417"/>
                    <a:gd name="T27" fmla="*/ 1437 h 69"/>
                    <a:gd name="T28" fmla="+- 0 5131 5117"/>
                    <a:gd name="T29" fmla="*/ T28 w 90"/>
                    <a:gd name="T30" fmla="+- 0 1484 1417"/>
                    <a:gd name="T31" fmla="*/ 1484 h 69"/>
                    <a:gd name="T32" fmla="+- 0 5140 5117"/>
                    <a:gd name="T33" fmla="*/ T32 w 90"/>
                    <a:gd name="T34" fmla="+- 0 1484 1417"/>
                    <a:gd name="T35" fmla="*/ 1484 h 69"/>
                    <a:gd name="T36" fmla="+- 0 5140 5117"/>
                    <a:gd name="T37" fmla="*/ T36 w 90"/>
                    <a:gd name="T38" fmla="+- 0 1417 1417"/>
                    <a:gd name="T39" fmla="*/ 1417 h 6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90" h="69">
                      <a:moveTo>
                        <a:pt x="23" y="0"/>
                      </a:moveTo>
                      <a:lnTo>
                        <a:pt x="17" y="0"/>
                      </a:lnTo>
                      <a:lnTo>
                        <a:pt x="14" y="11"/>
                      </a:lnTo>
                      <a:lnTo>
                        <a:pt x="12" y="12"/>
                      </a:lnTo>
                      <a:lnTo>
                        <a:pt x="0" y="14"/>
                      </a:lnTo>
                      <a:lnTo>
                        <a:pt x="0" y="20"/>
                      </a:lnTo>
                      <a:lnTo>
                        <a:pt x="14" y="20"/>
                      </a:lnTo>
                      <a:lnTo>
                        <a:pt x="14" y="67"/>
                      </a:lnTo>
                      <a:lnTo>
                        <a:pt x="23" y="67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24" name="Freeform 210">
                  <a:extLst>
                    <a:ext uri="{FF2B5EF4-FFF2-40B4-BE49-F238E27FC236}">
                      <a16:creationId xmlns:a16="http://schemas.microsoft.com/office/drawing/2014/main" id="{8D091765-C1E0-479A-8C43-64BEF00DC6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17" y="1417"/>
                  <a:ext cx="90" cy="69"/>
                </a:xfrm>
                <a:custGeom>
                  <a:avLst/>
                  <a:gdLst>
                    <a:gd name="T0" fmla="+- 0 5197 5117"/>
                    <a:gd name="T1" fmla="*/ T0 w 90"/>
                    <a:gd name="T2" fmla="+- 0 1417 1417"/>
                    <a:gd name="T3" fmla="*/ 1417 h 69"/>
                    <a:gd name="T4" fmla="+- 0 5180 5117"/>
                    <a:gd name="T5" fmla="*/ T4 w 90"/>
                    <a:gd name="T6" fmla="+- 0 1417 1417"/>
                    <a:gd name="T7" fmla="*/ 1417 h 69"/>
                    <a:gd name="T8" fmla="+- 0 5173 5117"/>
                    <a:gd name="T9" fmla="*/ T8 w 90"/>
                    <a:gd name="T10" fmla="+- 0 1421 1417"/>
                    <a:gd name="T11" fmla="*/ 1421 h 69"/>
                    <a:gd name="T12" fmla="+- 0 5169 5117"/>
                    <a:gd name="T13" fmla="*/ T12 w 90"/>
                    <a:gd name="T14" fmla="+- 0 1427 1417"/>
                    <a:gd name="T15" fmla="*/ 1427 h 69"/>
                    <a:gd name="T16" fmla="+- 0 5165 5117"/>
                    <a:gd name="T17" fmla="*/ T16 w 90"/>
                    <a:gd name="T18" fmla="+- 0 1433 1417"/>
                    <a:gd name="T19" fmla="*/ 1433 h 69"/>
                    <a:gd name="T20" fmla="+- 0 5163 5117"/>
                    <a:gd name="T21" fmla="*/ T20 w 90"/>
                    <a:gd name="T22" fmla="+- 0 1441 1417"/>
                    <a:gd name="T23" fmla="*/ 1441 h 69"/>
                    <a:gd name="T24" fmla="+- 0 5163 5117"/>
                    <a:gd name="T25" fmla="*/ T24 w 90"/>
                    <a:gd name="T26" fmla="+- 0 1465 1417"/>
                    <a:gd name="T27" fmla="*/ 1465 h 69"/>
                    <a:gd name="T28" fmla="+- 0 5165 5117"/>
                    <a:gd name="T29" fmla="*/ T28 w 90"/>
                    <a:gd name="T30" fmla="+- 0 1472 1417"/>
                    <a:gd name="T31" fmla="*/ 1472 h 69"/>
                    <a:gd name="T32" fmla="+- 0 5172 5117"/>
                    <a:gd name="T33" fmla="*/ T32 w 90"/>
                    <a:gd name="T34" fmla="+- 0 1483 1417"/>
                    <a:gd name="T35" fmla="*/ 1483 h 69"/>
                    <a:gd name="T36" fmla="+- 0 5178 5117"/>
                    <a:gd name="T37" fmla="*/ T36 w 90"/>
                    <a:gd name="T38" fmla="+- 0 1486 1417"/>
                    <a:gd name="T39" fmla="*/ 1486 h 69"/>
                    <a:gd name="T40" fmla="+- 0 5198 5117"/>
                    <a:gd name="T41" fmla="*/ T40 w 90"/>
                    <a:gd name="T42" fmla="+- 0 1486 1417"/>
                    <a:gd name="T43" fmla="*/ 1486 h 69"/>
                    <a:gd name="T44" fmla="+- 0 5205 5117"/>
                    <a:gd name="T45" fmla="*/ T44 w 90"/>
                    <a:gd name="T46" fmla="+- 0 1479 1417"/>
                    <a:gd name="T47" fmla="*/ 1479 h 69"/>
                    <a:gd name="T48" fmla="+- 0 5178 5117"/>
                    <a:gd name="T49" fmla="*/ T48 w 90"/>
                    <a:gd name="T50" fmla="+- 0 1479 1417"/>
                    <a:gd name="T51" fmla="*/ 1479 h 69"/>
                    <a:gd name="T52" fmla="+- 0 5172 5117"/>
                    <a:gd name="T53" fmla="*/ T52 w 90"/>
                    <a:gd name="T54" fmla="+- 0 1472 1417"/>
                    <a:gd name="T55" fmla="*/ 1472 h 69"/>
                    <a:gd name="T56" fmla="+- 0 5172 5117"/>
                    <a:gd name="T57" fmla="*/ T56 w 90"/>
                    <a:gd name="T58" fmla="+- 0 1455 1417"/>
                    <a:gd name="T59" fmla="*/ 1455 h 69"/>
                    <a:gd name="T60" fmla="+- 0 5178 5117"/>
                    <a:gd name="T61" fmla="*/ T60 w 90"/>
                    <a:gd name="T62" fmla="+- 0 1450 1417"/>
                    <a:gd name="T63" fmla="*/ 1450 h 69"/>
                    <a:gd name="T64" fmla="+- 0 5172 5117"/>
                    <a:gd name="T65" fmla="*/ T64 w 90"/>
                    <a:gd name="T66" fmla="+- 0 1450 1417"/>
                    <a:gd name="T67" fmla="*/ 1450 h 69"/>
                    <a:gd name="T68" fmla="+- 0 5172 5117"/>
                    <a:gd name="T69" fmla="*/ T68 w 90"/>
                    <a:gd name="T70" fmla="+- 0 1434 1417"/>
                    <a:gd name="T71" fmla="*/ 1434 h 69"/>
                    <a:gd name="T72" fmla="+- 0 5177 5117"/>
                    <a:gd name="T73" fmla="*/ T72 w 90"/>
                    <a:gd name="T74" fmla="+- 0 1425 1417"/>
                    <a:gd name="T75" fmla="*/ 1425 h 69"/>
                    <a:gd name="T76" fmla="+- 0 5204 5117"/>
                    <a:gd name="T77" fmla="*/ T76 w 90"/>
                    <a:gd name="T78" fmla="+- 0 1425 1417"/>
                    <a:gd name="T79" fmla="*/ 1425 h 69"/>
                    <a:gd name="T80" fmla="+- 0 5204 5117"/>
                    <a:gd name="T81" fmla="*/ T80 w 90"/>
                    <a:gd name="T82" fmla="+- 0 1424 1417"/>
                    <a:gd name="T83" fmla="*/ 1424 h 69"/>
                    <a:gd name="T84" fmla="+- 0 5197 5117"/>
                    <a:gd name="T85" fmla="*/ T84 w 90"/>
                    <a:gd name="T86" fmla="+- 0 1417 1417"/>
                    <a:gd name="T87" fmla="*/ 1417 h 6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</a:cxnLst>
                  <a:rect l="0" t="0" r="r" b="b"/>
                  <a:pathLst>
                    <a:path w="90" h="69">
                      <a:moveTo>
                        <a:pt x="80" y="0"/>
                      </a:moveTo>
                      <a:lnTo>
                        <a:pt x="63" y="0"/>
                      </a:lnTo>
                      <a:lnTo>
                        <a:pt x="56" y="4"/>
                      </a:lnTo>
                      <a:lnTo>
                        <a:pt x="52" y="10"/>
                      </a:lnTo>
                      <a:lnTo>
                        <a:pt x="48" y="16"/>
                      </a:lnTo>
                      <a:lnTo>
                        <a:pt x="46" y="24"/>
                      </a:lnTo>
                      <a:lnTo>
                        <a:pt x="46" y="48"/>
                      </a:lnTo>
                      <a:lnTo>
                        <a:pt x="48" y="55"/>
                      </a:lnTo>
                      <a:lnTo>
                        <a:pt x="55" y="66"/>
                      </a:lnTo>
                      <a:lnTo>
                        <a:pt x="61" y="69"/>
                      </a:lnTo>
                      <a:lnTo>
                        <a:pt x="81" y="69"/>
                      </a:lnTo>
                      <a:lnTo>
                        <a:pt x="88" y="62"/>
                      </a:lnTo>
                      <a:lnTo>
                        <a:pt x="61" y="62"/>
                      </a:lnTo>
                      <a:lnTo>
                        <a:pt x="55" y="55"/>
                      </a:lnTo>
                      <a:lnTo>
                        <a:pt x="55" y="38"/>
                      </a:lnTo>
                      <a:lnTo>
                        <a:pt x="61" y="33"/>
                      </a:lnTo>
                      <a:lnTo>
                        <a:pt x="55" y="33"/>
                      </a:lnTo>
                      <a:lnTo>
                        <a:pt x="55" y="17"/>
                      </a:lnTo>
                      <a:lnTo>
                        <a:pt x="60" y="8"/>
                      </a:lnTo>
                      <a:lnTo>
                        <a:pt x="87" y="8"/>
                      </a:lnTo>
                      <a:lnTo>
                        <a:pt x="87" y="7"/>
                      </a:lnTo>
                      <a:lnTo>
                        <a:pt x="80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25" name="Freeform 209">
                  <a:extLst>
                    <a:ext uri="{FF2B5EF4-FFF2-40B4-BE49-F238E27FC236}">
                      <a16:creationId xmlns:a16="http://schemas.microsoft.com/office/drawing/2014/main" id="{A90B5D73-10A8-4976-BF17-7D1B9263A8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17" y="1417"/>
                  <a:ext cx="90" cy="69"/>
                </a:xfrm>
                <a:custGeom>
                  <a:avLst/>
                  <a:gdLst>
                    <a:gd name="T0" fmla="+- 0 5206 5117"/>
                    <a:gd name="T1" fmla="*/ T0 w 90"/>
                    <a:gd name="T2" fmla="+- 0 1450 1417"/>
                    <a:gd name="T3" fmla="*/ 1450 h 69"/>
                    <a:gd name="T4" fmla="+- 0 5194 5117"/>
                    <a:gd name="T5" fmla="*/ T4 w 90"/>
                    <a:gd name="T6" fmla="+- 0 1450 1417"/>
                    <a:gd name="T7" fmla="*/ 1450 h 69"/>
                    <a:gd name="T8" fmla="+- 0 5199 5117"/>
                    <a:gd name="T9" fmla="*/ T8 w 90"/>
                    <a:gd name="T10" fmla="+- 0 1455 1417"/>
                    <a:gd name="T11" fmla="*/ 1455 h 69"/>
                    <a:gd name="T12" fmla="+- 0 5199 5117"/>
                    <a:gd name="T13" fmla="*/ T12 w 90"/>
                    <a:gd name="T14" fmla="+- 0 1473 1417"/>
                    <a:gd name="T15" fmla="*/ 1473 h 69"/>
                    <a:gd name="T16" fmla="+- 0 5193 5117"/>
                    <a:gd name="T17" fmla="*/ T16 w 90"/>
                    <a:gd name="T18" fmla="+- 0 1479 1417"/>
                    <a:gd name="T19" fmla="*/ 1479 h 69"/>
                    <a:gd name="T20" fmla="+- 0 5205 5117"/>
                    <a:gd name="T21" fmla="*/ T20 w 90"/>
                    <a:gd name="T22" fmla="+- 0 1479 1417"/>
                    <a:gd name="T23" fmla="*/ 1479 h 69"/>
                    <a:gd name="T24" fmla="+- 0 5207 5117"/>
                    <a:gd name="T25" fmla="*/ T24 w 90"/>
                    <a:gd name="T26" fmla="+- 0 1477 1417"/>
                    <a:gd name="T27" fmla="*/ 1477 h 69"/>
                    <a:gd name="T28" fmla="+- 0 5207 5117"/>
                    <a:gd name="T29" fmla="*/ T28 w 90"/>
                    <a:gd name="T30" fmla="+- 0 1451 1417"/>
                    <a:gd name="T31" fmla="*/ 1451 h 69"/>
                    <a:gd name="T32" fmla="+- 0 5206 5117"/>
                    <a:gd name="T33" fmla="*/ T32 w 90"/>
                    <a:gd name="T34" fmla="+- 0 1450 1417"/>
                    <a:gd name="T35" fmla="*/ 1450 h 6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90" h="69">
                      <a:moveTo>
                        <a:pt x="89" y="33"/>
                      </a:moveTo>
                      <a:lnTo>
                        <a:pt x="77" y="33"/>
                      </a:lnTo>
                      <a:lnTo>
                        <a:pt x="82" y="38"/>
                      </a:lnTo>
                      <a:lnTo>
                        <a:pt x="82" y="56"/>
                      </a:lnTo>
                      <a:lnTo>
                        <a:pt x="76" y="62"/>
                      </a:lnTo>
                      <a:lnTo>
                        <a:pt x="88" y="62"/>
                      </a:lnTo>
                      <a:lnTo>
                        <a:pt x="90" y="60"/>
                      </a:lnTo>
                      <a:lnTo>
                        <a:pt x="90" y="34"/>
                      </a:lnTo>
                      <a:lnTo>
                        <a:pt x="89" y="33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26" name="Freeform 208">
                  <a:extLst>
                    <a:ext uri="{FF2B5EF4-FFF2-40B4-BE49-F238E27FC236}">
                      <a16:creationId xmlns:a16="http://schemas.microsoft.com/office/drawing/2014/main" id="{8AE97841-B497-4E63-8C70-ADC275DBE1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17" y="1417"/>
                  <a:ext cx="90" cy="69"/>
                </a:xfrm>
                <a:custGeom>
                  <a:avLst/>
                  <a:gdLst>
                    <a:gd name="T0" fmla="+- 0 5199 5117"/>
                    <a:gd name="T1" fmla="*/ T0 w 90"/>
                    <a:gd name="T2" fmla="+- 0 1442 1417"/>
                    <a:gd name="T3" fmla="*/ 1442 h 69"/>
                    <a:gd name="T4" fmla="+- 0 5180 5117"/>
                    <a:gd name="T5" fmla="*/ T4 w 90"/>
                    <a:gd name="T6" fmla="+- 0 1442 1417"/>
                    <a:gd name="T7" fmla="*/ 1442 h 69"/>
                    <a:gd name="T8" fmla="+- 0 5175 5117"/>
                    <a:gd name="T9" fmla="*/ T8 w 90"/>
                    <a:gd name="T10" fmla="+- 0 1445 1417"/>
                    <a:gd name="T11" fmla="*/ 1445 h 69"/>
                    <a:gd name="T12" fmla="+- 0 5172 5117"/>
                    <a:gd name="T13" fmla="*/ T12 w 90"/>
                    <a:gd name="T14" fmla="+- 0 1450 1417"/>
                    <a:gd name="T15" fmla="*/ 1450 h 69"/>
                    <a:gd name="T16" fmla="+- 0 5178 5117"/>
                    <a:gd name="T17" fmla="*/ T16 w 90"/>
                    <a:gd name="T18" fmla="+- 0 1450 1417"/>
                    <a:gd name="T19" fmla="*/ 1450 h 69"/>
                    <a:gd name="T20" fmla="+- 0 5206 5117"/>
                    <a:gd name="T21" fmla="*/ T20 w 90"/>
                    <a:gd name="T22" fmla="+- 0 1450 1417"/>
                    <a:gd name="T23" fmla="*/ 1450 h 69"/>
                    <a:gd name="T24" fmla="+- 0 5199 5117"/>
                    <a:gd name="T25" fmla="*/ T24 w 90"/>
                    <a:gd name="T26" fmla="+- 0 1442 1417"/>
                    <a:gd name="T27" fmla="*/ 1442 h 6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90" h="69">
                      <a:moveTo>
                        <a:pt x="82" y="25"/>
                      </a:moveTo>
                      <a:lnTo>
                        <a:pt x="63" y="25"/>
                      </a:lnTo>
                      <a:lnTo>
                        <a:pt x="58" y="28"/>
                      </a:lnTo>
                      <a:lnTo>
                        <a:pt x="55" y="33"/>
                      </a:lnTo>
                      <a:lnTo>
                        <a:pt x="61" y="33"/>
                      </a:lnTo>
                      <a:lnTo>
                        <a:pt x="89" y="33"/>
                      </a:lnTo>
                      <a:lnTo>
                        <a:pt x="82" y="25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27" name="Freeform 207">
                  <a:extLst>
                    <a:ext uri="{FF2B5EF4-FFF2-40B4-BE49-F238E27FC236}">
                      <a16:creationId xmlns:a16="http://schemas.microsoft.com/office/drawing/2014/main" id="{E0E42302-C76D-4066-AC3B-EF7F92BD15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17" y="1417"/>
                  <a:ext cx="90" cy="69"/>
                </a:xfrm>
                <a:custGeom>
                  <a:avLst/>
                  <a:gdLst>
                    <a:gd name="T0" fmla="+- 0 5204 5117"/>
                    <a:gd name="T1" fmla="*/ T0 w 90"/>
                    <a:gd name="T2" fmla="+- 0 1425 1417"/>
                    <a:gd name="T3" fmla="*/ 1425 h 69"/>
                    <a:gd name="T4" fmla="+- 0 5192 5117"/>
                    <a:gd name="T5" fmla="*/ T4 w 90"/>
                    <a:gd name="T6" fmla="+- 0 1425 1417"/>
                    <a:gd name="T7" fmla="*/ 1425 h 69"/>
                    <a:gd name="T8" fmla="+- 0 5196 5117"/>
                    <a:gd name="T9" fmla="*/ T8 w 90"/>
                    <a:gd name="T10" fmla="+- 0 1428 1417"/>
                    <a:gd name="T11" fmla="*/ 1428 h 69"/>
                    <a:gd name="T12" fmla="+- 0 5198 5117"/>
                    <a:gd name="T13" fmla="*/ T12 w 90"/>
                    <a:gd name="T14" fmla="+- 0 1435 1417"/>
                    <a:gd name="T15" fmla="*/ 1435 h 69"/>
                    <a:gd name="T16" fmla="+- 0 5206 5117"/>
                    <a:gd name="T17" fmla="*/ T16 w 90"/>
                    <a:gd name="T18" fmla="+- 0 1435 1417"/>
                    <a:gd name="T19" fmla="*/ 1435 h 69"/>
                    <a:gd name="T20" fmla="+- 0 5204 5117"/>
                    <a:gd name="T21" fmla="*/ T20 w 90"/>
                    <a:gd name="T22" fmla="+- 0 1425 1417"/>
                    <a:gd name="T23" fmla="*/ 1425 h 6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</a:cxnLst>
                  <a:rect l="0" t="0" r="r" b="b"/>
                  <a:pathLst>
                    <a:path w="90" h="69">
                      <a:moveTo>
                        <a:pt x="87" y="8"/>
                      </a:moveTo>
                      <a:lnTo>
                        <a:pt x="75" y="8"/>
                      </a:lnTo>
                      <a:lnTo>
                        <a:pt x="79" y="11"/>
                      </a:lnTo>
                      <a:lnTo>
                        <a:pt x="81" y="18"/>
                      </a:lnTo>
                      <a:lnTo>
                        <a:pt x="89" y="18"/>
                      </a:lnTo>
                      <a:lnTo>
                        <a:pt x="87" y="8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</p:grpSp>
      </p:grpSp>
      <p:sp>
        <p:nvSpPr>
          <p:cNvPr id="215" name="Rectangle 419">
            <a:extLst>
              <a:ext uri="{FF2B5EF4-FFF2-40B4-BE49-F238E27FC236}">
                <a16:creationId xmlns:a16="http://schemas.microsoft.com/office/drawing/2014/main" id="{019F564E-1A84-4E68-989C-3C568C7D2317}"/>
              </a:ext>
            </a:extLst>
          </p:cNvPr>
          <p:cNvSpPr/>
          <p:nvPr/>
        </p:nvSpPr>
        <p:spPr>
          <a:xfrm>
            <a:off x="158394" y="4954722"/>
            <a:ext cx="56895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dirty="0"/>
              <a:t> Simulation of Axisymmetric Case 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 </a:t>
            </a:r>
            <a:r>
              <a:rPr lang="en-US" dirty="0"/>
              <a:t>Start with W profile same as background ions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 </a:t>
            </a:r>
            <a:r>
              <a:rPr lang="en-US" dirty="0"/>
              <a:t>Slowly evolves to off axis peaking (centrifugal effects)</a:t>
            </a:r>
          </a:p>
        </p:txBody>
      </p:sp>
      <p:grpSp>
        <p:nvGrpSpPr>
          <p:cNvPr id="216" name="Group 3312">
            <a:extLst>
              <a:ext uri="{FF2B5EF4-FFF2-40B4-BE49-F238E27FC236}">
                <a16:creationId xmlns:a16="http://schemas.microsoft.com/office/drawing/2014/main" id="{E82A11F5-CFA9-4A3B-8CA9-09E9C05ECB15}"/>
              </a:ext>
            </a:extLst>
          </p:cNvPr>
          <p:cNvGrpSpPr/>
          <p:nvPr/>
        </p:nvGrpSpPr>
        <p:grpSpPr>
          <a:xfrm>
            <a:off x="4971654" y="1130718"/>
            <a:ext cx="3201875" cy="2817124"/>
            <a:chOff x="3880775" y="1447800"/>
            <a:chExt cx="2896263" cy="2552700"/>
          </a:xfrm>
        </p:grpSpPr>
        <p:grpSp>
          <p:nvGrpSpPr>
            <p:cNvPr id="217" name="Group 98">
              <a:extLst>
                <a:ext uri="{FF2B5EF4-FFF2-40B4-BE49-F238E27FC236}">
                  <a16:creationId xmlns:a16="http://schemas.microsoft.com/office/drawing/2014/main" id="{D6489F59-43AF-4D82-8AFC-5A2A68F82B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4813" y="1447800"/>
              <a:ext cx="2562225" cy="2281238"/>
              <a:chOff x="6637" y="1559"/>
              <a:chExt cx="4034" cy="3593"/>
            </a:xfrm>
          </p:grpSpPr>
          <p:grpSp>
            <p:nvGrpSpPr>
              <p:cNvPr id="315" name="Group 200">
                <a:extLst>
                  <a:ext uri="{FF2B5EF4-FFF2-40B4-BE49-F238E27FC236}">
                    <a16:creationId xmlns:a16="http://schemas.microsoft.com/office/drawing/2014/main" id="{8E6697A2-00D2-46D6-86BC-78B361B0F8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86" y="1701"/>
                <a:ext cx="2" cy="3438"/>
                <a:chOff x="6886" y="1701"/>
                <a:chExt cx="2" cy="3438"/>
              </a:xfrm>
            </p:grpSpPr>
            <p:sp>
              <p:nvSpPr>
                <p:cNvPr id="417" name="Freeform 201">
                  <a:extLst>
                    <a:ext uri="{FF2B5EF4-FFF2-40B4-BE49-F238E27FC236}">
                      <a16:creationId xmlns:a16="http://schemas.microsoft.com/office/drawing/2014/main" id="{06CA65AF-3476-42FF-8A0D-1477A8BEAC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86" y="1701"/>
                  <a:ext cx="2" cy="3438"/>
                </a:xfrm>
                <a:custGeom>
                  <a:avLst/>
                  <a:gdLst>
                    <a:gd name="T0" fmla="+- 0 5139 1701"/>
                    <a:gd name="T1" fmla="*/ 5139 h 3438"/>
                    <a:gd name="T2" fmla="+- 0 1701 1701"/>
                    <a:gd name="T3" fmla="*/ 1701 h 3438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438">
                      <a:moveTo>
                        <a:pt x="0" y="343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356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16" name="Group 198">
                <a:extLst>
                  <a:ext uri="{FF2B5EF4-FFF2-40B4-BE49-F238E27FC236}">
                    <a16:creationId xmlns:a16="http://schemas.microsoft.com/office/drawing/2014/main" id="{642599B1-083A-46F6-8D51-9690909C8B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358" y="1701"/>
                <a:ext cx="2" cy="3438"/>
                <a:chOff x="7358" y="1701"/>
                <a:chExt cx="2" cy="3438"/>
              </a:xfrm>
            </p:grpSpPr>
            <p:sp>
              <p:nvSpPr>
                <p:cNvPr id="416" name="Freeform 199">
                  <a:extLst>
                    <a:ext uri="{FF2B5EF4-FFF2-40B4-BE49-F238E27FC236}">
                      <a16:creationId xmlns:a16="http://schemas.microsoft.com/office/drawing/2014/main" id="{F2678294-73D0-46A5-90B5-B93CA951C5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58" y="1701"/>
                  <a:ext cx="2" cy="3438"/>
                </a:xfrm>
                <a:custGeom>
                  <a:avLst/>
                  <a:gdLst>
                    <a:gd name="T0" fmla="+- 0 5139 1701"/>
                    <a:gd name="T1" fmla="*/ 5139 h 3438"/>
                    <a:gd name="T2" fmla="+- 0 1701 1701"/>
                    <a:gd name="T3" fmla="*/ 1701 h 3438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438">
                      <a:moveTo>
                        <a:pt x="0" y="343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356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17" name="Group 196">
                <a:extLst>
                  <a:ext uri="{FF2B5EF4-FFF2-40B4-BE49-F238E27FC236}">
                    <a16:creationId xmlns:a16="http://schemas.microsoft.com/office/drawing/2014/main" id="{B1CDEE66-5A5E-4A3E-8F43-265202397A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829" y="1701"/>
                <a:ext cx="2" cy="3438"/>
                <a:chOff x="7829" y="1701"/>
                <a:chExt cx="2" cy="3438"/>
              </a:xfrm>
            </p:grpSpPr>
            <p:sp>
              <p:nvSpPr>
                <p:cNvPr id="415" name="Freeform 197">
                  <a:extLst>
                    <a:ext uri="{FF2B5EF4-FFF2-40B4-BE49-F238E27FC236}">
                      <a16:creationId xmlns:a16="http://schemas.microsoft.com/office/drawing/2014/main" id="{A4C5B251-6B4E-442D-A275-22ABC12FEA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29" y="1701"/>
                  <a:ext cx="2" cy="3438"/>
                </a:xfrm>
                <a:custGeom>
                  <a:avLst/>
                  <a:gdLst>
                    <a:gd name="T0" fmla="+- 0 5139 1701"/>
                    <a:gd name="T1" fmla="*/ 5139 h 3438"/>
                    <a:gd name="T2" fmla="+- 0 1701 1701"/>
                    <a:gd name="T3" fmla="*/ 1701 h 3438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438">
                      <a:moveTo>
                        <a:pt x="0" y="343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356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18" name="Group 194">
                <a:extLst>
                  <a:ext uri="{FF2B5EF4-FFF2-40B4-BE49-F238E27FC236}">
                    <a16:creationId xmlns:a16="http://schemas.microsoft.com/office/drawing/2014/main" id="{FEA7EC66-ADF1-4B7E-B648-1A9A4E21BD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00" y="1701"/>
                <a:ext cx="2" cy="3438"/>
                <a:chOff x="8300" y="1701"/>
                <a:chExt cx="2" cy="3438"/>
              </a:xfrm>
            </p:grpSpPr>
            <p:sp>
              <p:nvSpPr>
                <p:cNvPr id="414" name="Freeform 195">
                  <a:extLst>
                    <a:ext uri="{FF2B5EF4-FFF2-40B4-BE49-F238E27FC236}">
                      <a16:creationId xmlns:a16="http://schemas.microsoft.com/office/drawing/2014/main" id="{DD149215-B780-4BA8-8391-A59C8F9991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00" y="1701"/>
                  <a:ext cx="2" cy="3438"/>
                </a:xfrm>
                <a:custGeom>
                  <a:avLst/>
                  <a:gdLst>
                    <a:gd name="T0" fmla="+- 0 5139 1701"/>
                    <a:gd name="T1" fmla="*/ 5139 h 3438"/>
                    <a:gd name="T2" fmla="+- 0 1701 1701"/>
                    <a:gd name="T3" fmla="*/ 1701 h 3438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438">
                      <a:moveTo>
                        <a:pt x="0" y="343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356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19" name="Group 192">
                <a:extLst>
                  <a:ext uri="{FF2B5EF4-FFF2-40B4-BE49-F238E27FC236}">
                    <a16:creationId xmlns:a16="http://schemas.microsoft.com/office/drawing/2014/main" id="{4DD5BC21-8890-48FE-A1BD-AE5E7E0C22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72" y="1701"/>
                <a:ext cx="2" cy="3438"/>
                <a:chOff x="8772" y="1701"/>
                <a:chExt cx="2" cy="3438"/>
              </a:xfrm>
            </p:grpSpPr>
            <p:sp>
              <p:nvSpPr>
                <p:cNvPr id="413" name="Freeform 193">
                  <a:extLst>
                    <a:ext uri="{FF2B5EF4-FFF2-40B4-BE49-F238E27FC236}">
                      <a16:creationId xmlns:a16="http://schemas.microsoft.com/office/drawing/2014/main" id="{E1AFA52D-FDEF-41BF-A013-634A674D11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2" y="1701"/>
                  <a:ext cx="2" cy="3438"/>
                </a:xfrm>
                <a:custGeom>
                  <a:avLst/>
                  <a:gdLst>
                    <a:gd name="T0" fmla="+- 0 5139 1701"/>
                    <a:gd name="T1" fmla="*/ 5139 h 3438"/>
                    <a:gd name="T2" fmla="+- 0 1701 1701"/>
                    <a:gd name="T3" fmla="*/ 1701 h 3438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438">
                      <a:moveTo>
                        <a:pt x="0" y="343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356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20" name="Group 190">
                <a:extLst>
                  <a:ext uri="{FF2B5EF4-FFF2-40B4-BE49-F238E27FC236}">
                    <a16:creationId xmlns:a16="http://schemas.microsoft.com/office/drawing/2014/main" id="{9A75D16C-EF4A-43E9-8CBA-9D57CF545F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43" y="3052"/>
                <a:ext cx="2" cy="2086"/>
                <a:chOff x="9243" y="3052"/>
                <a:chExt cx="2" cy="2086"/>
              </a:xfrm>
            </p:grpSpPr>
            <p:sp>
              <p:nvSpPr>
                <p:cNvPr id="412" name="Freeform 191">
                  <a:extLst>
                    <a:ext uri="{FF2B5EF4-FFF2-40B4-BE49-F238E27FC236}">
                      <a16:creationId xmlns:a16="http://schemas.microsoft.com/office/drawing/2014/main" id="{B9D111FD-216D-4813-811E-EE124B9F1E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3" y="3052"/>
                  <a:ext cx="2" cy="2086"/>
                </a:xfrm>
                <a:custGeom>
                  <a:avLst/>
                  <a:gdLst>
                    <a:gd name="T0" fmla="+- 0 3052 3052"/>
                    <a:gd name="T1" fmla="*/ 3052 h 2086"/>
                    <a:gd name="T2" fmla="+- 0 5139 3052"/>
                    <a:gd name="T3" fmla="*/ 5139 h 2086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086">
                      <a:moveTo>
                        <a:pt x="0" y="0"/>
                      </a:moveTo>
                      <a:lnTo>
                        <a:pt x="0" y="2087"/>
                      </a:lnTo>
                    </a:path>
                  </a:pathLst>
                </a:custGeom>
                <a:noFill/>
                <a:ln w="4356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21" name="Group 188">
                <a:extLst>
                  <a:ext uri="{FF2B5EF4-FFF2-40B4-BE49-F238E27FC236}">
                    <a16:creationId xmlns:a16="http://schemas.microsoft.com/office/drawing/2014/main" id="{9BBB12FC-7005-4853-AB1A-3218A054C6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14" y="3052"/>
                <a:ext cx="2" cy="2086"/>
                <a:chOff x="9714" y="3052"/>
                <a:chExt cx="2" cy="2086"/>
              </a:xfrm>
            </p:grpSpPr>
            <p:sp>
              <p:nvSpPr>
                <p:cNvPr id="411" name="Freeform 189">
                  <a:extLst>
                    <a:ext uri="{FF2B5EF4-FFF2-40B4-BE49-F238E27FC236}">
                      <a16:creationId xmlns:a16="http://schemas.microsoft.com/office/drawing/2014/main" id="{DB30C299-EE3A-498B-B1EE-CDC4722554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14" y="3052"/>
                  <a:ext cx="2" cy="2086"/>
                </a:xfrm>
                <a:custGeom>
                  <a:avLst/>
                  <a:gdLst>
                    <a:gd name="T0" fmla="+- 0 3052 3052"/>
                    <a:gd name="T1" fmla="*/ 3052 h 2086"/>
                    <a:gd name="T2" fmla="+- 0 5139 3052"/>
                    <a:gd name="T3" fmla="*/ 5139 h 2086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086">
                      <a:moveTo>
                        <a:pt x="0" y="0"/>
                      </a:moveTo>
                      <a:lnTo>
                        <a:pt x="0" y="2087"/>
                      </a:lnTo>
                    </a:path>
                  </a:pathLst>
                </a:custGeom>
                <a:noFill/>
                <a:ln w="4356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22" name="Group 186">
                <a:extLst>
                  <a:ext uri="{FF2B5EF4-FFF2-40B4-BE49-F238E27FC236}">
                    <a16:creationId xmlns:a16="http://schemas.microsoft.com/office/drawing/2014/main" id="{4D327960-BC78-4FD3-B838-CD38A150EE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185" y="3052"/>
                <a:ext cx="2" cy="2086"/>
                <a:chOff x="10185" y="3052"/>
                <a:chExt cx="2" cy="2086"/>
              </a:xfrm>
            </p:grpSpPr>
            <p:sp>
              <p:nvSpPr>
                <p:cNvPr id="410" name="Freeform 187">
                  <a:extLst>
                    <a:ext uri="{FF2B5EF4-FFF2-40B4-BE49-F238E27FC236}">
                      <a16:creationId xmlns:a16="http://schemas.microsoft.com/office/drawing/2014/main" id="{77B67FE0-D679-43D6-B301-B34767647A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85" y="3052"/>
                  <a:ext cx="2" cy="2086"/>
                </a:xfrm>
                <a:custGeom>
                  <a:avLst/>
                  <a:gdLst>
                    <a:gd name="T0" fmla="+- 0 3052 3052"/>
                    <a:gd name="T1" fmla="*/ 3052 h 2086"/>
                    <a:gd name="T2" fmla="+- 0 5139 3052"/>
                    <a:gd name="T3" fmla="*/ 5139 h 2086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086">
                      <a:moveTo>
                        <a:pt x="0" y="0"/>
                      </a:moveTo>
                      <a:lnTo>
                        <a:pt x="0" y="2087"/>
                      </a:lnTo>
                    </a:path>
                  </a:pathLst>
                </a:custGeom>
                <a:noFill/>
                <a:ln w="4356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23" name="Group 184">
                <a:extLst>
                  <a:ext uri="{FF2B5EF4-FFF2-40B4-BE49-F238E27FC236}">
                    <a16:creationId xmlns:a16="http://schemas.microsoft.com/office/drawing/2014/main" id="{77247819-8674-4AF3-9459-47257530C9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1" y="5139"/>
                <a:ext cx="4006" cy="2"/>
                <a:chOff x="6651" y="5139"/>
                <a:chExt cx="4006" cy="2"/>
              </a:xfrm>
            </p:grpSpPr>
            <p:sp>
              <p:nvSpPr>
                <p:cNvPr id="409" name="Freeform 185">
                  <a:extLst>
                    <a:ext uri="{FF2B5EF4-FFF2-40B4-BE49-F238E27FC236}">
                      <a16:creationId xmlns:a16="http://schemas.microsoft.com/office/drawing/2014/main" id="{E23EC795-2AA9-4106-921E-7723408E66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1" y="5139"/>
                  <a:ext cx="4006" cy="2"/>
                </a:xfrm>
                <a:custGeom>
                  <a:avLst/>
                  <a:gdLst>
                    <a:gd name="T0" fmla="+- 0 10657 6651"/>
                    <a:gd name="T1" fmla="*/ T0 w 4006"/>
                    <a:gd name="T2" fmla="+- 0 6651 6651"/>
                    <a:gd name="T3" fmla="*/ T2 w 4006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006">
                      <a:moveTo>
                        <a:pt x="4006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356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24" name="Group 182">
                <a:extLst>
                  <a:ext uri="{FF2B5EF4-FFF2-40B4-BE49-F238E27FC236}">
                    <a16:creationId xmlns:a16="http://schemas.microsoft.com/office/drawing/2014/main" id="{D9871540-E650-463E-9E23-05B69EB80C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1" y="4647"/>
                <a:ext cx="4006" cy="2"/>
                <a:chOff x="6651" y="4647"/>
                <a:chExt cx="4006" cy="2"/>
              </a:xfrm>
            </p:grpSpPr>
            <p:sp>
              <p:nvSpPr>
                <p:cNvPr id="408" name="Freeform 183">
                  <a:extLst>
                    <a:ext uri="{FF2B5EF4-FFF2-40B4-BE49-F238E27FC236}">
                      <a16:creationId xmlns:a16="http://schemas.microsoft.com/office/drawing/2014/main" id="{E5E5089B-D204-4391-8ECF-93B60A228E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1" y="4647"/>
                  <a:ext cx="4006" cy="2"/>
                </a:xfrm>
                <a:custGeom>
                  <a:avLst/>
                  <a:gdLst>
                    <a:gd name="T0" fmla="+- 0 10657 6651"/>
                    <a:gd name="T1" fmla="*/ T0 w 4006"/>
                    <a:gd name="T2" fmla="+- 0 6651 6651"/>
                    <a:gd name="T3" fmla="*/ T2 w 4006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006">
                      <a:moveTo>
                        <a:pt x="4006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356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25" name="Group 180">
                <a:extLst>
                  <a:ext uri="{FF2B5EF4-FFF2-40B4-BE49-F238E27FC236}">
                    <a16:creationId xmlns:a16="http://schemas.microsoft.com/office/drawing/2014/main" id="{800E1964-D19B-4D1E-B2E6-52430149FE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1" y="4156"/>
                <a:ext cx="4006" cy="2"/>
                <a:chOff x="6651" y="4156"/>
                <a:chExt cx="4006" cy="2"/>
              </a:xfrm>
            </p:grpSpPr>
            <p:sp>
              <p:nvSpPr>
                <p:cNvPr id="407" name="Freeform 181">
                  <a:extLst>
                    <a:ext uri="{FF2B5EF4-FFF2-40B4-BE49-F238E27FC236}">
                      <a16:creationId xmlns:a16="http://schemas.microsoft.com/office/drawing/2014/main" id="{E1915FB4-751C-4322-B600-E82F9166C9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1" y="4156"/>
                  <a:ext cx="4006" cy="2"/>
                </a:xfrm>
                <a:custGeom>
                  <a:avLst/>
                  <a:gdLst>
                    <a:gd name="T0" fmla="+- 0 10657 6651"/>
                    <a:gd name="T1" fmla="*/ T0 w 4006"/>
                    <a:gd name="T2" fmla="+- 0 6651 6651"/>
                    <a:gd name="T3" fmla="*/ T2 w 4006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006">
                      <a:moveTo>
                        <a:pt x="4006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356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26" name="Group 178">
                <a:extLst>
                  <a:ext uri="{FF2B5EF4-FFF2-40B4-BE49-F238E27FC236}">
                    <a16:creationId xmlns:a16="http://schemas.microsoft.com/office/drawing/2014/main" id="{36D30217-1634-4C02-9248-51F30D079B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1" y="3665"/>
                <a:ext cx="4006" cy="2"/>
                <a:chOff x="6651" y="3665"/>
                <a:chExt cx="4006" cy="2"/>
              </a:xfrm>
            </p:grpSpPr>
            <p:sp>
              <p:nvSpPr>
                <p:cNvPr id="406" name="Freeform 179">
                  <a:extLst>
                    <a:ext uri="{FF2B5EF4-FFF2-40B4-BE49-F238E27FC236}">
                      <a16:creationId xmlns:a16="http://schemas.microsoft.com/office/drawing/2014/main" id="{A3F5D3F7-37A5-4473-92C1-655B2980F6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1" y="3665"/>
                  <a:ext cx="4006" cy="2"/>
                </a:xfrm>
                <a:custGeom>
                  <a:avLst/>
                  <a:gdLst>
                    <a:gd name="T0" fmla="+- 0 10657 6651"/>
                    <a:gd name="T1" fmla="*/ T0 w 4006"/>
                    <a:gd name="T2" fmla="+- 0 6651 6651"/>
                    <a:gd name="T3" fmla="*/ T2 w 4006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006">
                      <a:moveTo>
                        <a:pt x="4006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356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27" name="Group 176">
                <a:extLst>
                  <a:ext uri="{FF2B5EF4-FFF2-40B4-BE49-F238E27FC236}">
                    <a16:creationId xmlns:a16="http://schemas.microsoft.com/office/drawing/2014/main" id="{EE1C02C3-FAD0-4E60-9075-34557BBE34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1" y="3174"/>
                <a:ext cx="4006" cy="2"/>
                <a:chOff x="6651" y="3174"/>
                <a:chExt cx="4006" cy="2"/>
              </a:xfrm>
            </p:grpSpPr>
            <p:sp>
              <p:nvSpPr>
                <p:cNvPr id="405" name="Freeform 177">
                  <a:extLst>
                    <a:ext uri="{FF2B5EF4-FFF2-40B4-BE49-F238E27FC236}">
                      <a16:creationId xmlns:a16="http://schemas.microsoft.com/office/drawing/2014/main" id="{B8C04D59-FA31-4B37-9F51-19AFC1A2F1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1" y="3174"/>
                  <a:ext cx="4006" cy="2"/>
                </a:xfrm>
                <a:custGeom>
                  <a:avLst/>
                  <a:gdLst>
                    <a:gd name="T0" fmla="+- 0 10657 6651"/>
                    <a:gd name="T1" fmla="*/ T0 w 4006"/>
                    <a:gd name="T2" fmla="+- 0 6651 6651"/>
                    <a:gd name="T3" fmla="*/ T2 w 4006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006">
                      <a:moveTo>
                        <a:pt x="4006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356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28" name="Group 174">
                <a:extLst>
                  <a:ext uri="{FF2B5EF4-FFF2-40B4-BE49-F238E27FC236}">
                    <a16:creationId xmlns:a16="http://schemas.microsoft.com/office/drawing/2014/main" id="{8140952F-C4C6-425B-8C1B-259F978EF7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20" y="2683"/>
                <a:ext cx="137" cy="2"/>
                <a:chOff x="10520" y="2683"/>
                <a:chExt cx="137" cy="2"/>
              </a:xfrm>
            </p:grpSpPr>
            <p:sp>
              <p:nvSpPr>
                <p:cNvPr id="404" name="Freeform 175">
                  <a:extLst>
                    <a:ext uri="{FF2B5EF4-FFF2-40B4-BE49-F238E27FC236}">
                      <a16:creationId xmlns:a16="http://schemas.microsoft.com/office/drawing/2014/main" id="{85E9E86B-52E7-4E57-82F2-46E14A4742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20" y="2683"/>
                  <a:ext cx="137" cy="2"/>
                </a:xfrm>
                <a:custGeom>
                  <a:avLst/>
                  <a:gdLst>
                    <a:gd name="T0" fmla="+- 0 10520 10520"/>
                    <a:gd name="T1" fmla="*/ T0 w 137"/>
                    <a:gd name="T2" fmla="+- 0 10657 10520"/>
                    <a:gd name="T3" fmla="*/ T2 w 137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37">
                      <a:moveTo>
                        <a:pt x="0" y="0"/>
                      </a:moveTo>
                      <a:lnTo>
                        <a:pt x="137" y="0"/>
                      </a:lnTo>
                    </a:path>
                  </a:pathLst>
                </a:custGeom>
                <a:noFill/>
                <a:ln w="4356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29" name="Group 172">
                <a:extLst>
                  <a:ext uri="{FF2B5EF4-FFF2-40B4-BE49-F238E27FC236}">
                    <a16:creationId xmlns:a16="http://schemas.microsoft.com/office/drawing/2014/main" id="{F748FA2B-6DC8-4F03-B6EE-25D3C9D75F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1" y="2683"/>
                <a:ext cx="2517" cy="2"/>
                <a:chOff x="6651" y="2683"/>
                <a:chExt cx="2517" cy="2"/>
              </a:xfrm>
            </p:grpSpPr>
            <p:sp>
              <p:nvSpPr>
                <p:cNvPr id="403" name="Freeform 173">
                  <a:extLst>
                    <a:ext uri="{FF2B5EF4-FFF2-40B4-BE49-F238E27FC236}">
                      <a16:creationId xmlns:a16="http://schemas.microsoft.com/office/drawing/2014/main" id="{CED4CD24-3061-4D8E-9A66-29094F9AE1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1" y="2683"/>
                  <a:ext cx="2517" cy="2"/>
                </a:xfrm>
                <a:custGeom>
                  <a:avLst/>
                  <a:gdLst>
                    <a:gd name="T0" fmla="+- 0 6651 6651"/>
                    <a:gd name="T1" fmla="*/ T0 w 2517"/>
                    <a:gd name="T2" fmla="+- 0 9168 6651"/>
                    <a:gd name="T3" fmla="*/ T2 w 2517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517">
                      <a:moveTo>
                        <a:pt x="0" y="0"/>
                      </a:moveTo>
                      <a:lnTo>
                        <a:pt x="2517" y="0"/>
                      </a:lnTo>
                    </a:path>
                  </a:pathLst>
                </a:custGeom>
                <a:noFill/>
                <a:ln w="4356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30" name="Group 170">
                <a:extLst>
                  <a:ext uri="{FF2B5EF4-FFF2-40B4-BE49-F238E27FC236}">
                    <a16:creationId xmlns:a16="http://schemas.microsoft.com/office/drawing/2014/main" id="{E0627A25-4EB3-4F8A-B467-0B4268AD3A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20" y="2192"/>
                <a:ext cx="137" cy="2"/>
                <a:chOff x="10520" y="2192"/>
                <a:chExt cx="137" cy="2"/>
              </a:xfrm>
            </p:grpSpPr>
            <p:sp>
              <p:nvSpPr>
                <p:cNvPr id="402" name="Freeform 171">
                  <a:extLst>
                    <a:ext uri="{FF2B5EF4-FFF2-40B4-BE49-F238E27FC236}">
                      <a16:creationId xmlns:a16="http://schemas.microsoft.com/office/drawing/2014/main" id="{F39D04E0-954C-4983-8AC9-04D476033E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20" y="2192"/>
                  <a:ext cx="137" cy="2"/>
                </a:xfrm>
                <a:custGeom>
                  <a:avLst/>
                  <a:gdLst>
                    <a:gd name="T0" fmla="+- 0 10520 10520"/>
                    <a:gd name="T1" fmla="*/ T0 w 137"/>
                    <a:gd name="T2" fmla="+- 0 10657 10520"/>
                    <a:gd name="T3" fmla="*/ T2 w 137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37">
                      <a:moveTo>
                        <a:pt x="0" y="0"/>
                      </a:moveTo>
                      <a:lnTo>
                        <a:pt x="137" y="0"/>
                      </a:lnTo>
                    </a:path>
                  </a:pathLst>
                </a:custGeom>
                <a:noFill/>
                <a:ln w="4356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31" name="Group 168">
                <a:extLst>
                  <a:ext uri="{FF2B5EF4-FFF2-40B4-BE49-F238E27FC236}">
                    <a16:creationId xmlns:a16="http://schemas.microsoft.com/office/drawing/2014/main" id="{D4E3DF85-76A8-4A77-B78D-4779A44422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1" y="2192"/>
                <a:ext cx="2517" cy="2"/>
                <a:chOff x="6651" y="2192"/>
                <a:chExt cx="2517" cy="2"/>
              </a:xfrm>
            </p:grpSpPr>
            <p:sp>
              <p:nvSpPr>
                <p:cNvPr id="401" name="Freeform 169">
                  <a:extLst>
                    <a:ext uri="{FF2B5EF4-FFF2-40B4-BE49-F238E27FC236}">
                      <a16:creationId xmlns:a16="http://schemas.microsoft.com/office/drawing/2014/main" id="{C42CA753-A9FB-4077-A587-D2D8E2DEF8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1" y="2192"/>
                  <a:ext cx="2517" cy="2"/>
                </a:xfrm>
                <a:custGeom>
                  <a:avLst/>
                  <a:gdLst>
                    <a:gd name="T0" fmla="+- 0 6651 6651"/>
                    <a:gd name="T1" fmla="*/ T0 w 2517"/>
                    <a:gd name="T2" fmla="+- 0 9168 6651"/>
                    <a:gd name="T3" fmla="*/ T2 w 2517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517">
                      <a:moveTo>
                        <a:pt x="0" y="0"/>
                      </a:moveTo>
                      <a:lnTo>
                        <a:pt x="2517" y="0"/>
                      </a:lnTo>
                    </a:path>
                  </a:pathLst>
                </a:custGeom>
                <a:noFill/>
                <a:ln w="4356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32" name="Group 166">
                <a:extLst>
                  <a:ext uri="{FF2B5EF4-FFF2-40B4-BE49-F238E27FC236}">
                    <a16:creationId xmlns:a16="http://schemas.microsoft.com/office/drawing/2014/main" id="{B0EFCC5F-4146-4E83-9789-0066C6DB69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43" y="1701"/>
                <a:ext cx="2" cy="137"/>
                <a:chOff x="9243" y="1701"/>
                <a:chExt cx="2" cy="137"/>
              </a:xfrm>
            </p:grpSpPr>
            <p:sp>
              <p:nvSpPr>
                <p:cNvPr id="400" name="Freeform 167">
                  <a:extLst>
                    <a:ext uri="{FF2B5EF4-FFF2-40B4-BE49-F238E27FC236}">
                      <a16:creationId xmlns:a16="http://schemas.microsoft.com/office/drawing/2014/main" id="{BECBEE78-FC44-49FA-A3F9-A27BDF3D9A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3" y="1701"/>
                  <a:ext cx="2" cy="137"/>
                </a:xfrm>
                <a:custGeom>
                  <a:avLst/>
                  <a:gdLst>
                    <a:gd name="T0" fmla="+- 0 1701 1701"/>
                    <a:gd name="T1" fmla="*/ 1701 h 137"/>
                    <a:gd name="T2" fmla="+- 0 1838 1701"/>
                    <a:gd name="T3" fmla="*/ 1838 h 137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37">
                      <a:moveTo>
                        <a:pt x="0" y="0"/>
                      </a:moveTo>
                      <a:lnTo>
                        <a:pt x="0" y="137"/>
                      </a:lnTo>
                    </a:path>
                  </a:pathLst>
                </a:custGeom>
                <a:noFill/>
                <a:ln w="4356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33" name="Group 164">
                <a:extLst>
                  <a:ext uri="{FF2B5EF4-FFF2-40B4-BE49-F238E27FC236}">
                    <a16:creationId xmlns:a16="http://schemas.microsoft.com/office/drawing/2014/main" id="{2EC5AD65-3A01-48CD-95F6-FC51B54D15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14" y="1701"/>
                <a:ext cx="2" cy="137"/>
                <a:chOff x="9714" y="1701"/>
                <a:chExt cx="2" cy="137"/>
              </a:xfrm>
            </p:grpSpPr>
            <p:sp>
              <p:nvSpPr>
                <p:cNvPr id="399" name="Freeform 165">
                  <a:extLst>
                    <a:ext uri="{FF2B5EF4-FFF2-40B4-BE49-F238E27FC236}">
                      <a16:creationId xmlns:a16="http://schemas.microsoft.com/office/drawing/2014/main" id="{7793BC56-7A98-490B-85B5-AE3625FCC6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14" y="1701"/>
                  <a:ext cx="2" cy="137"/>
                </a:xfrm>
                <a:custGeom>
                  <a:avLst/>
                  <a:gdLst>
                    <a:gd name="T0" fmla="+- 0 1701 1701"/>
                    <a:gd name="T1" fmla="*/ 1701 h 137"/>
                    <a:gd name="T2" fmla="+- 0 1838 1701"/>
                    <a:gd name="T3" fmla="*/ 1838 h 137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37">
                      <a:moveTo>
                        <a:pt x="0" y="0"/>
                      </a:moveTo>
                      <a:lnTo>
                        <a:pt x="0" y="137"/>
                      </a:lnTo>
                    </a:path>
                  </a:pathLst>
                </a:custGeom>
                <a:noFill/>
                <a:ln w="4356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34" name="Group 162">
                <a:extLst>
                  <a:ext uri="{FF2B5EF4-FFF2-40B4-BE49-F238E27FC236}">
                    <a16:creationId xmlns:a16="http://schemas.microsoft.com/office/drawing/2014/main" id="{CF685116-01A7-4B93-805F-0B176F5634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185" y="1701"/>
                <a:ext cx="2" cy="137"/>
                <a:chOff x="10185" y="1701"/>
                <a:chExt cx="2" cy="137"/>
              </a:xfrm>
            </p:grpSpPr>
            <p:sp>
              <p:nvSpPr>
                <p:cNvPr id="398" name="Freeform 163">
                  <a:extLst>
                    <a:ext uri="{FF2B5EF4-FFF2-40B4-BE49-F238E27FC236}">
                      <a16:creationId xmlns:a16="http://schemas.microsoft.com/office/drawing/2014/main" id="{2843F357-2F25-4B11-9408-97F5DEFDD9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85" y="1701"/>
                  <a:ext cx="2" cy="137"/>
                </a:xfrm>
                <a:custGeom>
                  <a:avLst/>
                  <a:gdLst>
                    <a:gd name="T0" fmla="+- 0 1701 1701"/>
                    <a:gd name="T1" fmla="*/ 1701 h 137"/>
                    <a:gd name="T2" fmla="+- 0 1838 1701"/>
                    <a:gd name="T3" fmla="*/ 1838 h 137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37">
                      <a:moveTo>
                        <a:pt x="0" y="0"/>
                      </a:moveTo>
                      <a:lnTo>
                        <a:pt x="0" y="137"/>
                      </a:lnTo>
                    </a:path>
                  </a:pathLst>
                </a:custGeom>
                <a:noFill/>
                <a:ln w="4356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35" name="Group 160">
                <a:extLst>
                  <a:ext uri="{FF2B5EF4-FFF2-40B4-BE49-F238E27FC236}">
                    <a16:creationId xmlns:a16="http://schemas.microsoft.com/office/drawing/2014/main" id="{420162D3-5C18-4956-BE85-6E0456AAB3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1" y="1701"/>
                <a:ext cx="4006" cy="2"/>
                <a:chOff x="6651" y="1701"/>
                <a:chExt cx="4006" cy="2"/>
              </a:xfrm>
            </p:grpSpPr>
            <p:sp>
              <p:nvSpPr>
                <p:cNvPr id="397" name="Freeform 161">
                  <a:extLst>
                    <a:ext uri="{FF2B5EF4-FFF2-40B4-BE49-F238E27FC236}">
                      <a16:creationId xmlns:a16="http://schemas.microsoft.com/office/drawing/2014/main" id="{CCEFE900-7976-4D3F-AF6D-35E406B1A6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1" y="1701"/>
                  <a:ext cx="4006" cy="2"/>
                </a:xfrm>
                <a:custGeom>
                  <a:avLst/>
                  <a:gdLst>
                    <a:gd name="T0" fmla="+- 0 10657 6651"/>
                    <a:gd name="T1" fmla="*/ T0 w 4006"/>
                    <a:gd name="T2" fmla="+- 0 6651 6651"/>
                    <a:gd name="T3" fmla="*/ T2 w 4006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006">
                      <a:moveTo>
                        <a:pt x="4006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356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36" name="Group 158">
                <a:extLst>
                  <a:ext uri="{FF2B5EF4-FFF2-40B4-BE49-F238E27FC236}">
                    <a16:creationId xmlns:a16="http://schemas.microsoft.com/office/drawing/2014/main" id="{32437C66-586D-41D7-827E-B6D6D128CA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1" y="5139"/>
                <a:ext cx="4006" cy="2"/>
                <a:chOff x="6651" y="5139"/>
                <a:chExt cx="4006" cy="2"/>
              </a:xfrm>
            </p:grpSpPr>
            <p:sp>
              <p:nvSpPr>
                <p:cNvPr id="396" name="Freeform 159">
                  <a:extLst>
                    <a:ext uri="{FF2B5EF4-FFF2-40B4-BE49-F238E27FC236}">
                      <a16:creationId xmlns:a16="http://schemas.microsoft.com/office/drawing/2014/main" id="{A2D5074E-B021-4F67-8A74-00995771AA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1" y="5139"/>
                  <a:ext cx="4006" cy="2"/>
                </a:xfrm>
                <a:custGeom>
                  <a:avLst/>
                  <a:gdLst>
                    <a:gd name="T0" fmla="+- 0 6651 6651"/>
                    <a:gd name="T1" fmla="*/ T0 w 4006"/>
                    <a:gd name="T2" fmla="+- 0 10657 6651"/>
                    <a:gd name="T3" fmla="*/ T2 w 4006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006">
                      <a:moveTo>
                        <a:pt x="0" y="0"/>
                      </a:moveTo>
                      <a:lnTo>
                        <a:pt x="4006" y="0"/>
                      </a:lnTo>
                    </a:path>
                  </a:pathLst>
                </a:custGeom>
                <a:noFill/>
                <a:ln w="4356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37" name="Group 156">
                <a:extLst>
                  <a:ext uri="{FF2B5EF4-FFF2-40B4-BE49-F238E27FC236}">
                    <a16:creationId xmlns:a16="http://schemas.microsoft.com/office/drawing/2014/main" id="{E102E532-C9B3-4302-8EDF-E07C6A82A2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86" y="5098"/>
                <a:ext cx="2" cy="40"/>
                <a:chOff x="6886" y="5098"/>
                <a:chExt cx="2" cy="40"/>
              </a:xfrm>
            </p:grpSpPr>
            <p:sp>
              <p:nvSpPr>
                <p:cNvPr id="395" name="Freeform 157">
                  <a:extLst>
                    <a:ext uri="{FF2B5EF4-FFF2-40B4-BE49-F238E27FC236}">
                      <a16:creationId xmlns:a16="http://schemas.microsoft.com/office/drawing/2014/main" id="{27E208EB-1848-41A4-B11E-32D0CC456C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86" y="5098"/>
                  <a:ext cx="2" cy="40"/>
                </a:xfrm>
                <a:custGeom>
                  <a:avLst/>
                  <a:gdLst>
                    <a:gd name="T0" fmla="+- 0 5139 5098"/>
                    <a:gd name="T1" fmla="*/ 5139 h 40"/>
                    <a:gd name="T2" fmla="+- 0 5098 5098"/>
                    <a:gd name="T3" fmla="*/ 5098 h 40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40">
                      <a:moveTo>
                        <a:pt x="0" y="41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356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38" name="Group 154">
                <a:extLst>
                  <a:ext uri="{FF2B5EF4-FFF2-40B4-BE49-F238E27FC236}">
                    <a16:creationId xmlns:a16="http://schemas.microsoft.com/office/drawing/2014/main" id="{7E274470-C3BE-42D1-9191-2914CCABD4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358" y="5098"/>
                <a:ext cx="2" cy="40"/>
                <a:chOff x="7358" y="5098"/>
                <a:chExt cx="2" cy="40"/>
              </a:xfrm>
            </p:grpSpPr>
            <p:sp>
              <p:nvSpPr>
                <p:cNvPr id="394" name="Freeform 155">
                  <a:extLst>
                    <a:ext uri="{FF2B5EF4-FFF2-40B4-BE49-F238E27FC236}">
                      <a16:creationId xmlns:a16="http://schemas.microsoft.com/office/drawing/2014/main" id="{34D9879D-7221-48A3-B4B2-731257AE0E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58" y="5098"/>
                  <a:ext cx="2" cy="40"/>
                </a:xfrm>
                <a:custGeom>
                  <a:avLst/>
                  <a:gdLst>
                    <a:gd name="T0" fmla="+- 0 5139 5098"/>
                    <a:gd name="T1" fmla="*/ 5139 h 40"/>
                    <a:gd name="T2" fmla="+- 0 5098 5098"/>
                    <a:gd name="T3" fmla="*/ 5098 h 40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40">
                      <a:moveTo>
                        <a:pt x="0" y="41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356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39" name="Group 152">
                <a:extLst>
                  <a:ext uri="{FF2B5EF4-FFF2-40B4-BE49-F238E27FC236}">
                    <a16:creationId xmlns:a16="http://schemas.microsoft.com/office/drawing/2014/main" id="{5A74989C-2EB9-4891-A63E-8EE7519274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829" y="5098"/>
                <a:ext cx="2" cy="40"/>
                <a:chOff x="7829" y="5098"/>
                <a:chExt cx="2" cy="40"/>
              </a:xfrm>
            </p:grpSpPr>
            <p:sp>
              <p:nvSpPr>
                <p:cNvPr id="393" name="Freeform 153">
                  <a:extLst>
                    <a:ext uri="{FF2B5EF4-FFF2-40B4-BE49-F238E27FC236}">
                      <a16:creationId xmlns:a16="http://schemas.microsoft.com/office/drawing/2014/main" id="{2E2EDF7F-E3E6-452B-87A5-6F105BD0D8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29" y="5098"/>
                  <a:ext cx="2" cy="40"/>
                </a:xfrm>
                <a:custGeom>
                  <a:avLst/>
                  <a:gdLst>
                    <a:gd name="T0" fmla="+- 0 5139 5098"/>
                    <a:gd name="T1" fmla="*/ 5139 h 40"/>
                    <a:gd name="T2" fmla="+- 0 5098 5098"/>
                    <a:gd name="T3" fmla="*/ 5098 h 40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40">
                      <a:moveTo>
                        <a:pt x="0" y="41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356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40" name="Group 150">
                <a:extLst>
                  <a:ext uri="{FF2B5EF4-FFF2-40B4-BE49-F238E27FC236}">
                    <a16:creationId xmlns:a16="http://schemas.microsoft.com/office/drawing/2014/main" id="{9266661B-186D-482B-B82C-1723552D78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00" y="5098"/>
                <a:ext cx="2" cy="40"/>
                <a:chOff x="8300" y="5098"/>
                <a:chExt cx="2" cy="40"/>
              </a:xfrm>
            </p:grpSpPr>
            <p:sp>
              <p:nvSpPr>
                <p:cNvPr id="392" name="Freeform 151">
                  <a:extLst>
                    <a:ext uri="{FF2B5EF4-FFF2-40B4-BE49-F238E27FC236}">
                      <a16:creationId xmlns:a16="http://schemas.microsoft.com/office/drawing/2014/main" id="{F19E4986-E5F0-4AFE-9E79-87646A8EAF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00" y="5098"/>
                  <a:ext cx="2" cy="40"/>
                </a:xfrm>
                <a:custGeom>
                  <a:avLst/>
                  <a:gdLst>
                    <a:gd name="T0" fmla="+- 0 5139 5098"/>
                    <a:gd name="T1" fmla="*/ 5139 h 40"/>
                    <a:gd name="T2" fmla="+- 0 5098 5098"/>
                    <a:gd name="T3" fmla="*/ 5098 h 40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40">
                      <a:moveTo>
                        <a:pt x="0" y="41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356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41" name="Group 148">
                <a:extLst>
                  <a:ext uri="{FF2B5EF4-FFF2-40B4-BE49-F238E27FC236}">
                    <a16:creationId xmlns:a16="http://schemas.microsoft.com/office/drawing/2014/main" id="{7769F6BF-1079-42B2-B824-F88582680B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72" y="5098"/>
                <a:ext cx="2" cy="40"/>
                <a:chOff x="8772" y="5098"/>
                <a:chExt cx="2" cy="40"/>
              </a:xfrm>
            </p:grpSpPr>
            <p:sp>
              <p:nvSpPr>
                <p:cNvPr id="391" name="Freeform 149">
                  <a:extLst>
                    <a:ext uri="{FF2B5EF4-FFF2-40B4-BE49-F238E27FC236}">
                      <a16:creationId xmlns:a16="http://schemas.microsoft.com/office/drawing/2014/main" id="{94BB9FEB-0903-4B53-A95E-CF56207379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2" y="5098"/>
                  <a:ext cx="2" cy="40"/>
                </a:xfrm>
                <a:custGeom>
                  <a:avLst/>
                  <a:gdLst>
                    <a:gd name="T0" fmla="+- 0 5139 5098"/>
                    <a:gd name="T1" fmla="*/ 5139 h 40"/>
                    <a:gd name="T2" fmla="+- 0 5098 5098"/>
                    <a:gd name="T3" fmla="*/ 5098 h 40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40">
                      <a:moveTo>
                        <a:pt x="0" y="41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356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42" name="Group 146">
                <a:extLst>
                  <a:ext uri="{FF2B5EF4-FFF2-40B4-BE49-F238E27FC236}">
                    <a16:creationId xmlns:a16="http://schemas.microsoft.com/office/drawing/2014/main" id="{E09F79DD-B4CB-4B36-83C1-75D76935A6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43" y="5098"/>
                <a:ext cx="2" cy="40"/>
                <a:chOff x="9243" y="5098"/>
                <a:chExt cx="2" cy="40"/>
              </a:xfrm>
            </p:grpSpPr>
            <p:sp>
              <p:nvSpPr>
                <p:cNvPr id="390" name="Freeform 147">
                  <a:extLst>
                    <a:ext uri="{FF2B5EF4-FFF2-40B4-BE49-F238E27FC236}">
                      <a16:creationId xmlns:a16="http://schemas.microsoft.com/office/drawing/2014/main" id="{7B6138C2-6DF6-4444-B372-8B14254E82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3" y="5098"/>
                  <a:ext cx="2" cy="40"/>
                </a:xfrm>
                <a:custGeom>
                  <a:avLst/>
                  <a:gdLst>
                    <a:gd name="T0" fmla="+- 0 5139 5098"/>
                    <a:gd name="T1" fmla="*/ 5139 h 40"/>
                    <a:gd name="T2" fmla="+- 0 5098 5098"/>
                    <a:gd name="T3" fmla="*/ 5098 h 40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40">
                      <a:moveTo>
                        <a:pt x="0" y="41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356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43" name="Group 144">
                <a:extLst>
                  <a:ext uri="{FF2B5EF4-FFF2-40B4-BE49-F238E27FC236}">
                    <a16:creationId xmlns:a16="http://schemas.microsoft.com/office/drawing/2014/main" id="{52884914-EFE3-483A-8B94-DA864EB3A1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14" y="5098"/>
                <a:ext cx="2" cy="40"/>
                <a:chOff x="9714" y="5098"/>
                <a:chExt cx="2" cy="40"/>
              </a:xfrm>
            </p:grpSpPr>
            <p:sp>
              <p:nvSpPr>
                <p:cNvPr id="389" name="Freeform 145">
                  <a:extLst>
                    <a:ext uri="{FF2B5EF4-FFF2-40B4-BE49-F238E27FC236}">
                      <a16:creationId xmlns:a16="http://schemas.microsoft.com/office/drawing/2014/main" id="{092B9A80-3291-49E8-A5CC-0706879F7E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14" y="5098"/>
                  <a:ext cx="2" cy="40"/>
                </a:xfrm>
                <a:custGeom>
                  <a:avLst/>
                  <a:gdLst>
                    <a:gd name="T0" fmla="+- 0 5139 5098"/>
                    <a:gd name="T1" fmla="*/ 5139 h 40"/>
                    <a:gd name="T2" fmla="+- 0 5098 5098"/>
                    <a:gd name="T3" fmla="*/ 5098 h 40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40">
                      <a:moveTo>
                        <a:pt x="0" y="41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356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44" name="Group 142">
                <a:extLst>
                  <a:ext uri="{FF2B5EF4-FFF2-40B4-BE49-F238E27FC236}">
                    <a16:creationId xmlns:a16="http://schemas.microsoft.com/office/drawing/2014/main" id="{7537E659-3A92-44E1-A660-3AC4D50719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185" y="5098"/>
                <a:ext cx="2" cy="40"/>
                <a:chOff x="10185" y="5098"/>
                <a:chExt cx="2" cy="40"/>
              </a:xfrm>
            </p:grpSpPr>
            <p:sp>
              <p:nvSpPr>
                <p:cNvPr id="388" name="Freeform 143">
                  <a:extLst>
                    <a:ext uri="{FF2B5EF4-FFF2-40B4-BE49-F238E27FC236}">
                      <a16:creationId xmlns:a16="http://schemas.microsoft.com/office/drawing/2014/main" id="{23FFA2D8-CF40-406E-8233-3E31AD183C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85" y="5098"/>
                  <a:ext cx="2" cy="40"/>
                </a:xfrm>
                <a:custGeom>
                  <a:avLst/>
                  <a:gdLst>
                    <a:gd name="T0" fmla="+- 0 5139 5098"/>
                    <a:gd name="T1" fmla="*/ 5139 h 40"/>
                    <a:gd name="T2" fmla="+- 0 5098 5098"/>
                    <a:gd name="T3" fmla="*/ 5098 h 40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40">
                      <a:moveTo>
                        <a:pt x="0" y="41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356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45" name="Group 140">
                <a:extLst>
                  <a:ext uri="{FF2B5EF4-FFF2-40B4-BE49-F238E27FC236}">
                    <a16:creationId xmlns:a16="http://schemas.microsoft.com/office/drawing/2014/main" id="{8A3C301D-28BB-4D72-8145-97C2D1B375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1" y="1701"/>
                <a:ext cx="2" cy="3438"/>
                <a:chOff x="6651" y="1701"/>
                <a:chExt cx="2" cy="3438"/>
              </a:xfrm>
            </p:grpSpPr>
            <p:sp>
              <p:nvSpPr>
                <p:cNvPr id="387" name="Freeform 141">
                  <a:extLst>
                    <a:ext uri="{FF2B5EF4-FFF2-40B4-BE49-F238E27FC236}">
                      <a16:creationId xmlns:a16="http://schemas.microsoft.com/office/drawing/2014/main" id="{2B11E40B-0F9A-43E0-BD6B-F8D508D9A6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1" y="1701"/>
                  <a:ext cx="2" cy="3438"/>
                </a:xfrm>
                <a:custGeom>
                  <a:avLst/>
                  <a:gdLst>
                    <a:gd name="T0" fmla="+- 0 5139 1701"/>
                    <a:gd name="T1" fmla="*/ 5139 h 3438"/>
                    <a:gd name="T2" fmla="+- 0 1701 1701"/>
                    <a:gd name="T3" fmla="*/ 1701 h 3438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438">
                      <a:moveTo>
                        <a:pt x="0" y="343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356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46" name="Group 138">
                <a:extLst>
                  <a:ext uri="{FF2B5EF4-FFF2-40B4-BE49-F238E27FC236}">
                    <a16:creationId xmlns:a16="http://schemas.microsoft.com/office/drawing/2014/main" id="{348E36EE-EF5D-4BBF-B7AF-4C282AAD7E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1" y="4647"/>
                <a:ext cx="40" cy="2"/>
                <a:chOff x="6651" y="4647"/>
                <a:chExt cx="40" cy="2"/>
              </a:xfrm>
            </p:grpSpPr>
            <p:sp>
              <p:nvSpPr>
                <p:cNvPr id="386" name="Freeform 139">
                  <a:extLst>
                    <a:ext uri="{FF2B5EF4-FFF2-40B4-BE49-F238E27FC236}">
                      <a16:creationId xmlns:a16="http://schemas.microsoft.com/office/drawing/2014/main" id="{9FC3E5FA-E00A-4885-A804-5C7FC3EC56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1" y="4647"/>
                  <a:ext cx="40" cy="2"/>
                </a:xfrm>
                <a:custGeom>
                  <a:avLst/>
                  <a:gdLst>
                    <a:gd name="T0" fmla="+- 0 6651 6651"/>
                    <a:gd name="T1" fmla="*/ T0 w 40"/>
                    <a:gd name="T2" fmla="+- 0 6691 6651"/>
                    <a:gd name="T3" fmla="*/ T2 w 4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0">
                      <a:moveTo>
                        <a:pt x="0" y="0"/>
                      </a:moveTo>
                      <a:lnTo>
                        <a:pt x="40" y="0"/>
                      </a:lnTo>
                    </a:path>
                  </a:pathLst>
                </a:custGeom>
                <a:noFill/>
                <a:ln w="4356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47" name="Group 136">
                <a:extLst>
                  <a:ext uri="{FF2B5EF4-FFF2-40B4-BE49-F238E27FC236}">
                    <a16:creationId xmlns:a16="http://schemas.microsoft.com/office/drawing/2014/main" id="{76982BE5-6E74-4B57-874F-569E87A170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1" y="4156"/>
                <a:ext cx="40" cy="2"/>
                <a:chOff x="6651" y="4156"/>
                <a:chExt cx="40" cy="2"/>
              </a:xfrm>
            </p:grpSpPr>
            <p:sp>
              <p:nvSpPr>
                <p:cNvPr id="385" name="Freeform 137">
                  <a:extLst>
                    <a:ext uri="{FF2B5EF4-FFF2-40B4-BE49-F238E27FC236}">
                      <a16:creationId xmlns:a16="http://schemas.microsoft.com/office/drawing/2014/main" id="{6E822C62-FA9C-4702-A3E2-5FD8434C30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1" y="4156"/>
                  <a:ext cx="40" cy="2"/>
                </a:xfrm>
                <a:custGeom>
                  <a:avLst/>
                  <a:gdLst>
                    <a:gd name="T0" fmla="+- 0 6651 6651"/>
                    <a:gd name="T1" fmla="*/ T0 w 40"/>
                    <a:gd name="T2" fmla="+- 0 6691 6651"/>
                    <a:gd name="T3" fmla="*/ T2 w 4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0">
                      <a:moveTo>
                        <a:pt x="0" y="0"/>
                      </a:moveTo>
                      <a:lnTo>
                        <a:pt x="40" y="0"/>
                      </a:lnTo>
                    </a:path>
                  </a:pathLst>
                </a:custGeom>
                <a:noFill/>
                <a:ln w="4356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48" name="Group 134">
                <a:extLst>
                  <a:ext uri="{FF2B5EF4-FFF2-40B4-BE49-F238E27FC236}">
                    <a16:creationId xmlns:a16="http://schemas.microsoft.com/office/drawing/2014/main" id="{2C4786AD-E972-4A06-9178-DAA282AC6A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1" y="3665"/>
                <a:ext cx="40" cy="2"/>
                <a:chOff x="6651" y="3665"/>
                <a:chExt cx="40" cy="2"/>
              </a:xfrm>
            </p:grpSpPr>
            <p:sp>
              <p:nvSpPr>
                <p:cNvPr id="384" name="Freeform 135">
                  <a:extLst>
                    <a:ext uri="{FF2B5EF4-FFF2-40B4-BE49-F238E27FC236}">
                      <a16:creationId xmlns:a16="http://schemas.microsoft.com/office/drawing/2014/main" id="{F4926517-63CD-4F6D-93C2-5C21B47422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1" y="3665"/>
                  <a:ext cx="40" cy="2"/>
                </a:xfrm>
                <a:custGeom>
                  <a:avLst/>
                  <a:gdLst>
                    <a:gd name="T0" fmla="+- 0 6651 6651"/>
                    <a:gd name="T1" fmla="*/ T0 w 40"/>
                    <a:gd name="T2" fmla="+- 0 6691 6651"/>
                    <a:gd name="T3" fmla="*/ T2 w 4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0">
                      <a:moveTo>
                        <a:pt x="0" y="0"/>
                      </a:moveTo>
                      <a:lnTo>
                        <a:pt x="40" y="0"/>
                      </a:lnTo>
                    </a:path>
                  </a:pathLst>
                </a:custGeom>
                <a:noFill/>
                <a:ln w="4356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49" name="Group 132">
                <a:extLst>
                  <a:ext uri="{FF2B5EF4-FFF2-40B4-BE49-F238E27FC236}">
                    <a16:creationId xmlns:a16="http://schemas.microsoft.com/office/drawing/2014/main" id="{7B76D1C5-1024-4A49-86B6-D24A1A713C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1" y="3174"/>
                <a:ext cx="40" cy="2"/>
                <a:chOff x="6651" y="3174"/>
                <a:chExt cx="40" cy="2"/>
              </a:xfrm>
            </p:grpSpPr>
            <p:sp>
              <p:nvSpPr>
                <p:cNvPr id="383" name="Freeform 133">
                  <a:extLst>
                    <a:ext uri="{FF2B5EF4-FFF2-40B4-BE49-F238E27FC236}">
                      <a16:creationId xmlns:a16="http://schemas.microsoft.com/office/drawing/2014/main" id="{F51901EF-C70D-465B-A33B-2295A5DCF6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1" y="3174"/>
                  <a:ext cx="40" cy="2"/>
                </a:xfrm>
                <a:custGeom>
                  <a:avLst/>
                  <a:gdLst>
                    <a:gd name="T0" fmla="+- 0 6651 6651"/>
                    <a:gd name="T1" fmla="*/ T0 w 40"/>
                    <a:gd name="T2" fmla="+- 0 6691 6651"/>
                    <a:gd name="T3" fmla="*/ T2 w 4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0">
                      <a:moveTo>
                        <a:pt x="0" y="0"/>
                      </a:moveTo>
                      <a:lnTo>
                        <a:pt x="40" y="0"/>
                      </a:lnTo>
                    </a:path>
                  </a:pathLst>
                </a:custGeom>
                <a:noFill/>
                <a:ln w="4356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50" name="Group 130">
                <a:extLst>
                  <a:ext uri="{FF2B5EF4-FFF2-40B4-BE49-F238E27FC236}">
                    <a16:creationId xmlns:a16="http://schemas.microsoft.com/office/drawing/2014/main" id="{67015323-AEBF-4564-B173-CB128A4A31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1" y="2683"/>
                <a:ext cx="40" cy="2"/>
                <a:chOff x="6651" y="2683"/>
                <a:chExt cx="40" cy="2"/>
              </a:xfrm>
            </p:grpSpPr>
            <p:sp>
              <p:nvSpPr>
                <p:cNvPr id="382" name="Freeform 131">
                  <a:extLst>
                    <a:ext uri="{FF2B5EF4-FFF2-40B4-BE49-F238E27FC236}">
                      <a16:creationId xmlns:a16="http://schemas.microsoft.com/office/drawing/2014/main" id="{9E84C3FF-9217-4B29-AC43-C9BD3C58E5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1" y="2683"/>
                  <a:ext cx="40" cy="2"/>
                </a:xfrm>
                <a:custGeom>
                  <a:avLst/>
                  <a:gdLst>
                    <a:gd name="T0" fmla="+- 0 6651 6651"/>
                    <a:gd name="T1" fmla="*/ T0 w 40"/>
                    <a:gd name="T2" fmla="+- 0 6691 6651"/>
                    <a:gd name="T3" fmla="*/ T2 w 4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0">
                      <a:moveTo>
                        <a:pt x="0" y="0"/>
                      </a:moveTo>
                      <a:lnTo>
                        <a:pt x="40" y="0"/>
                      </a:lnTo>
                    </a:path>
                  </a:pathLst>
                </a:custGeom>
                <a:noFill/>
                <a:ln w="4356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51" name="Group 128">
                <a:extLst>
                  <a:ext uri="{FF2B5EF4-FFF2-40B4-BE49-F238E27FC236}">
                    <a16:creationId xmlns:a16="http://schemas.microsoft.com/office/drawing/2014/main" id="{BCF90375-CC0F-4D4F-A584-FE28025D2C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1" y="2192"/>
                <a:ext cx="40" cy="2"/>
                <a:chOff x="6651" y="2192"/>
                <a:chExt cx="40" cy="2"/>
              </a:xfrm>
            </p:grpSpPr>
            <p:sp>
              <p:nvSpPr>
                <p:cNvPr id="381" name="Freeform 129">
                  <a:extLst>
                    <a:ext uri="{FF2B5EF4-FFF2-40B4-BE49-F238E27FC236}">
                      <a16:creationId xmlns:a16="http://schemas.microsoft.com/office/drawing/2014/main" id="{354EAC76-1158-4271-85D2-76B6650075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1" y="2192"/>
                  <a:ext cx="40" cy="2"/>
                </a:xfrm>
                <a:custGeom>
                  <a:avLst/>
                  <a:gdLst>
                    <a:gd name="T0" fmla="+- 0 6651 6651"/>
                    <a:gd name="T1" fmla="*/ T0 w 40"/>
                    <a:gd name="T2" fmla="+- 0 6691 6651"/>
                    <a:gd name="T3" fmla="*/ T2 w 4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0">
                      <a:moveTo>
                        <a:pt x="0" y="0"/>
                      </a:moveTo>
                      <a:lnTo>
                        <a:pt x="40" y="0"/>
                      </a:lnTo>
                    </a:path>
                  </a:pathLst>
                </a:custGeom>
                <a:noFill/>
                <a:ln w="4356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52" name="Group 126">
                <a:extLst>
                  <a:ext uri="{FF2B5EF4-FFF2-40B4-BE49-F238E27FC236}">
                    <a16:creationId xmlns:a16="http://schemas.microsoft.com/office/drawing/2014/main" id="{7CB8BD99-CAA2-4980-9112-FCA8470F62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1" y="1701"/>
                <a:ext cx="40" cy="2"/>
                <a:chOff x="6651" y="1701"/>
                <a:chExt cx="40" cy="2"/>
              </a:xfrm>
            </p:grpSpPr>
            <p:sp>
              <p:nvSpPr>
                <p:cNvPr id="380" name="Freeform 127">
                  <a:extLst>
                    <a:ext uri="{FF2B5EF4-FFF2-40B4-BE49-F238E27FC236}">
                      <a16:creationId xmlns:a16="http://schemas.microsoft.com/office/drawing/2014/main" id="{602836D7-2D44-4C83-9DDB-145BD201BD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1" y="1701"/>
                  <a:ext cx="40" cy="2"/>
                </a:xfrm>
                <a:custGeom>
                  <a:avLst/>
                  <a:gdLst>
                    <a:gd name="T0" fmla="+- 0 6651 6651"/>
                    <a:gd name="T1" fmla="*/ T0 w 40"/>
                    <a:gd name="T2" fmla="+- 0 6691 6651"/>
                    <a:gd name="T3" fmla="*/ T2 w 40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0">
                      <a:moveTo>
                        <a:pt x="0" y="0"/>
                      </a:moveTo>
                      <a:lnTo>
                        <a:pt x="40" y="0"/>
                      </a:lnTo>
                    </a:path>
                  </a:pathLst>
                </a:custGeom>
                <a:noFill/>
                <a:ln w="4356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53" name="Group 122">
                <a:extLst>
                  <a:ext uri="{FF2B5EF4-FFF2-40B4-BE49-F238E27FC236}">
                    <a16:creationId xmlns:a16="http://schemas.microsoft.com/office/drawing/2014/main" id="{909A8836-AB39-44BB-ACB1-7BFF7847FB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71" y="1594"/>
                <a:ext cx="66" cy="66"/>
                <a:chOff x="6671" y="1594"/>
                <a:chExt cx="66" cy="66"/>
              </a:xfrm>
            </p:grpSpPr>
            <p:sp>
              <p:nvSpPr>
                <p:cNvPr id="377" name="Freeform 125">
                  <a:extLst>
                    <a:ext uri="{FF2B5EF4-FFF2-40B4-BE49-F238E27FC236}">
                      <a16:creationId xmlns:a16="http://schemas.microsoft.com/office/drawing/2014/main" id="{01AB684E-7BFE-40D7-AB4D-5A5D690FD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1" y="1594"/>
                  <a:ext cx="66" cy="66"/>
                </a:xfrm>
                <a:custGeom>
                  <a:avLst/>
                  <a:gdLst>
                    <a:gd name="T0" fmla="+- 0 6674 6671"/>
                    <a:gd name="T1" fmla="*/ T0 w 66"/>
                    <a:gd name="T2" fmla="+- 0 1594 1594"/>
                    <a:gd name="T3" fmla="*/ 1594 h 66"/>
                    <a:gd name="T4" fmla="+- 0 6672 6671"/>
                    <a:gd name="T5" fmla="*/ T4 w 66"/>
                    <a:gd name="T6" fmla="+- 0 1595 1594"/>
                    <a:gd name="T7" fmla="*/ 1595 h 66"/>
                    <a:gd name="T8" fmla="+- 0 6671 6671"/>
                    <a:gd name="T9" fmla="*/ T8 w 66"/>
                    <a:gd name="T10" fmla="+- 0 1597 1594"/>
                    <a:gd name="T11" fmla="*/ 1597 h 66"/>
                    <a:gd name="T12" fmla="+- 0 6672 6671"/>
                    <a:gd name="T13" fmla="*/ T12 w 66"/>
                    <a:gd name="T14" fmla="+- 0 1599 1594"/>
                    <a:gd name="T15" fmla="*/ 1599 h 66"/>
                    <a:gd name="T16" fmla="+- 0 6700 6671"/>
                    <a:gd name="T17" fmla="*/ T16 w 66"/>
                    <a:gd name="T18" fmla="+- 0 1627 1594"/>
                    <a:gd name="T19" fmla="*/ 1627 h 66"/>
                    <a:gd name="T20" fmla="+- 0 6672 6671"/>
                    <a:gd name="T21" fmla="*/ T20 w 66"/>
                    <a:gd name="T22" fmla="+- 0 1656 1594"/>
                    <a:gd name="T23" fmla="*/ 1656 h 66"/>
                    <a:gd name="T24" fmla="+- 0 6671 6671"/>
                    <a:gd name="T25" fmla="*/ T24 w 66"/>
                    <a:gd name="T26" fmla="+- 0 1658 1594"/>
                    <a:gd name="T27" fmla="*/ 1658 h 66"/>
                    <a:gd name="T28" fmla="+- 0 6672 6671"/>
                    <a:gd name="T29" fmla="*/ T28 w 66"/>
                    <a:gd name="T30" fmla="+- 0 1660 1594"/>
                    <a:gd name="T31" fmla="*/ 1660 h 66"/>
                    <a:gd name="T32" fmla="+- 0 6674 6671"/>
                    <a:gd name="T33" fmla="*/ T32 w 66"/>
                    <a:gd name="T34" fmla="+- 0 1660 1594"/>
                    <a:gd name="T35" fmla="*/ 1660 h 66"/>
                    <a:gd name="T36" fmla="+- 0 6676 6671"/>
                    <a:gd name="T37" fmla="*/ T36 w 66"/>
                    <a:gd name="T38" fmla="+- 0 1659 1594"/>
                    <a:gd name="T39" fmla="*/ 1659 h 66"/>
                    <a:gd name="T40" fmla="+- 0 6704 6671"/>
                    <a:gd name="T41" fmla="*/ T40 w 66"/>
                    <a:gd name="T42" fmla="+- 0 1631 1594"/>
                    <a:gd name="T43" fmla="*/ 1631 h 66"/>
                    <a:gd name="T44" fmla="+- 0 6712 6671"/>
                    <a:gd name="T45" fmla="*/ T44 w 66"/>
                    <a:gd name="T46" fmla="+- 0 1631 1594"/>
                    <a:gd name="T47" fmla="*/ 1631 h 66"/>
                    <a:gd name="T48" fmla="+- 0 6708 6671"/>
                    <a:gd name="T49" fmla="*/ T48 w 66"/>
                    <a:gd name="T50" fmla="+- 0 1627 1594"/>
                    <a:gd name="T51" fmla="*/ 1627 h 66"/>
                    <a:gd name="T52" fmla="+- 0 6712 6671"/>
                    <a:gd name="T53" fmla="*/ T52 w 66"/>
                    <a:gd name="T54" fmla="+- 0 1623 1594"/>
                    <a:gd name="T55" fmla="*/ 1623 h 66"/>
                    <a:gd name="T56" fmla="+- 0 6704 6671"/>
                    <a:gd name="T57" fmla="*/ T56 w 66"/>
                    <a:gd name="T58" fmla="+- 0 1623 1594"/>
                    <a:gd name="T59" fmla="*/ 1623 h 66"/>
                    <a:gd name="T60" fmla="+- 0 6676 6671"/>
                    <a:gd name="T61" fmla="*/ T60 w 66"/>
                    <a:gd name="T62" fmla="+- 0 1595 1594"/>
                    <a:gd name="T63" fmla="*/ 1595 h 66"/>
                    <a:gd name="T64" fmla="+- 0 6674 6671"/>
                    <a:gd name="T65" fmla="*/ T64 w 66"/>
                    <a:gd name="T66" fmla="+- 0 1594 1594"/>
                    <a:gd name="T67" fmla="*/ 1594 h 6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</a:cxnLst>
                  <a:rect l="0" t="0" r="r" b="b"/>
                  <a:pathLst>
                    <a:path w="66" h="66">
                      <a:moveTo>
                        <a:pt x="3" y="0"/>
                      </a:move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1" y="5"/>
                      </a:lnTo>
                      <a:lnTo>
                        <a:pt x="29" y="33"/>
                      </a:lnTo>
                      <a:lnTo>
                        <a:pt x="1" y="62"/>
                      </a:lnTo>
                      <a:lnTo>
                        <a:pt x="0" y="64"/>
                      </a:lnTo>
                      <a:lnTo>
                        <a:pt x="1" y="66"/>
                      </a:lnTo>
                      <a:lnTo>
                        <a:pt x="3" y="66"/>
                      </a:lnTo>
                      <a:lnTo>
                        <a:pt x="5" y="65"/>
                      </a:lnTo>
                      <a:lnTo>
                        <a:pt x="33" y="37"/>
                      </a:lnTo>
                      <a:lnTo>
                        <a:pt x="41" y="37"/>
                      </a:lnTo>
                      <a:lnTo>
                        <a:pt x="37" y="33"/>
                      </a:lnTo>
                      <a:lnTo>
                        <a:pt x="41" y="29"/>
                      </a:lnTo>
                      <a:lnTo>
                        <a:pt x="33" y="29"/>
                      </a:lnTo>
                      <a:lnTo>
                        <a:pt x="5" y="1"/>
                      </a:lnTo>
                      <a:lnTo>
                        <a:pt x="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378" name="Freeform 124">
                  <a:extLst>
                    <a:ext uri="{FF2B5EF4-FFF2-40B4-BE49-F238E27FC236}">
                      <a16:creationId xmlns:a16="http://schemas.microsoft.com/office/drawing/2014/main" id="{1AD785C9-B553-4F89-929B-BC81B49E74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1" y="1594"/>
                  <a:ext cx="66" cy="66"/>
                </a:xfrm>
                <a:custGeom>
                  <a:avLst/>
                  <a:gdLst>
                    <a:gd name="T0" fmla="+- 0 6712 6671"/>
                    <a:gd name="T1" fmla="*/ T0 w 66"/>
                    <a:gd name="T2" fmla="+- 0 1631 1594"/>
                    <a:gd name="T3" fmla="*/ 1631 h 66"/>
                    <a:gd name="T4" fmla="+- 0 6704 6671"/>
                    <a:gd name="T5" fmla="*/ T4 w 66"/>
                    <a:gd name="T6" fmla="+- 0 1631 1594"/>
                    <a:gd name="T7" fmla="*/ 1631 h 66"/>
                    <a:gd name="T8" fmla="+- 0 6732 6671"/>
                    <a:gd name="T9" fmla="*/ T8 w 66"/>
                    <a:gd name="T10" fmla="+- 0 1659 1594"/>
                    <a:gd name="T11" fmla="*/ 1659 h 66"/>
                    <a:gd name="T12" fmla="+- 0 6734 6671"/>
                    <a:gd name="T13" fmla="*/ T12 w 66"/>
                    <a:gd name="T14" fmla="+- 0 1660 1594"/>
                    <a:gd name="T15" fmla="*/ 1660 h 66"/>
                    <a:gd name="T16" fmla="+- 0 6736 6671"/>
                    <a:gd name="T17" fmla="*/ T16 w 66"/>
                    <a:gd name="T18" fmla="+- 0 1660 1594"/>
                    <a:gd name="T19" fmla="*/ 1660 h 66"/>
                    <a:gd name="T20" fmla="+- 0 6737 6671"/>
                    <a:gd name="T21" fmla="*/ T20 w 66"/>
                    <a:gd name="T22" fmla="+- 0 1658 1594"/>
                    <a:gd name="T23" fmla="*/ 1658 h 66"/>
                    <a:gd name="T24" fmla="+- 0 6736 6671"/>
                    <a:gd name="T25" fmla="*/ T24 w 66"/>
                    <a:gd name="T26" fmla="+- 0 1656 1594"/>
                    <a:gd name="T27" fmla="*/ 1656 h 66"/>
                    <a:gd name="T28" fmla="+- 0 6712 6671"/>
                    <a:gd name="T29" fmla="*/ T28 w 66"/>
                    <a:gd name="T30" fmla="+- 0 1631 1594"/>
                    <a:gd name="T31" fmla="*/ 1631 h 6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66" h="66">
                      <a:moveTo>
                        <a:pt x="41" y="37"/>
                      </a:moveTo>
                      <a:lnTo>
                        <a:pt x="33" y="37"/>
                      </a:lnTo>
                      <a:lnTo>
                        <a:pt x="61" y="65"/>
                      </a:lnTo>
                      <a:lnTo>
                        <a:pt x="63" y="66"/>
                      </a:lnTo>
                      <a:lnTo>
                        <a:pt x="65" y="66"/>
                      </a:lnTo>
                      <a:lnTo>
                        <a:pt x="66" y="64"/>
                      </a:lnTo>
                      <a:lnTo>
                        <a:pt x="65" y="62"/>
                      </a:lnTo>
                      <a:lnTo>
                        <a:pt x="41" y="37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379" name="Freeform 123">
                  <a:extLst>
                    <a:ext uri="{FF2B5EF4-FFF2-40B4-BE49-F238E27FC236}">
                      <a16:creationId xmlns:a16="http://schemas.microsoft.com/office/drawing/2014/main" id="{A95984F9-541C-496E-98E9-EED6F11D15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1" y="1594"/>
                  <a:ext cx="66" cy="66"/>
                </a:xfrm>
                <a:custGeom>
                  <a:avLst/>
                  <a:gdLst>
                    <a:gd name="T0" fmla="+- 0 6734 6671"/>
                    <a:gd name="T1" fmla="*/ T0 w 66"/>
                    <a:gd name="T2" fmla="+- 0 1594 1594"/>
                    <a:gd name="T3" fmla="*/ 1594 h 66"/>
                    <a:gd name="T4" fmla="+- 0 6732 6671"/>
                    <a:gd name="T5" fmla="*/ T4 w 66"/>
                    <a:gd name="T6" fmla="+- 0 1595 1594"/>
                    <a:gd name="T7" fmla="*/ 1595 h 66"/>
                    <a:gd name="T8" fmla="+- 0 6704 6671"/>
                    <a:gd name="T9" fmla="*/ T8 w 66"/>
                    <a:gd name="T10" fmla="+- 0 1623 1594"/>
                    <a:gd name="T11" fmla="*/ 1623 h 66"/>
                    <a:gd name="T12" fmla="+- 0 6712 6671"/>
                    <a:gd name="T13" fmla="*/ T12 w 66"/>
                    <a:gd name="T14" fmla="+- 0 1623 1594"/>
                    <a:gd name="T15" fmla="*/ 1623 h 66"/>
                    <a:gd name="T16" fmla="+- 0 6736 6671"/>
                    <a:gd name="T17" fmla="*/ T16 w 66"/>
                    <a:gd name="T18" fmla="+- 0 1599 1594"/>
                    <a:gd name="T19" fmla="*/ 1599 h 66"/>
                    <a:gd name="T20" fmla="+- 0 6737 6671"/>
                    <a:gd name="T21" fmla="*/ T20 w 66"/>
                    <a:gd name="T22" fmla="+- 0 1597 1594"/>
                    <a:gd name="T23" fmla="*/ 1597 h 66"/>
                    <a:gd name="T24" fmla="+- 0 6736 6671"/>
                    <a:gd name="T25" fmla="*/ T24 w 66"/>
                    <a:gd name="T26" fmla="+- 0 1595 1594"/>
                    <a:gd name="T27" fmla="*/ 1595 h 66"/>
                    <a:gd name="T28" fmla="+- 0 6734 6671"/>
                    <a:gd name="T29" fmla="*/ T28 w 66"/>
                    <a:gd name="T30" fmla="+- 0 1594 1594"/>
                    <a:gd name="T31" fmla="*/ 1594 h 6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66" h="66">
                      <a:moveTo>
                        <a:pt x="63" y="0"/>
                      </a:moveTo>
                      <a:lnTo>
                        <a:pt x="61" y="1"/>
                      </a:lnTo>
                      <a:lnTo>
                        <a:pt x="33" y="29"/>
                      </a:lnTo>
                      <a:lnTo>
                        <a:pt x="41" y="29"/>
                      </a:lnTo>
                      <a:lnTo>
                        <a:pt x="65" y="5"/>
                      </a:lnTo>
                      <a:lnTo>
                        <a:pt x="66" y="3"/>
                      </a:lnTo>
                      <a:lnTo>
                        <a:pt x="65" y="1"/>
                      </a:lnTo>
                      <a:lnTo>
                        <a:pt x="6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54" name="Group 118">
                <a:extLst>
                  <a:ext uri="{FF2B5EF4-FFF2-40B4-BE49-F238E27FC236}">
                    <a16:creationId xmlns:a16="http://schemas.microsoft.com/office/drawing/2014/main" id="{501CDDA8-5458-4617-9B82-C223ECAB6D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73" y="1564"/>
                <a:ext cx="130" cy="100"/>
                <a:chOff x="6773" y="1564"/>
                <a:chExt cx="130" cy="100"/>
              </a:xfrm>
            </p:grpSpPr>
            <p:sp>
              <p:nvSpPr>
                <p:cNvPr id="374" name="Freeform 121">
                  <a:extLst>
                    <a:ext uri="{FF2B5EF4-FFF2-40B4-BE49-F238E27FC236}">
                      <a16:creationId xmlns:a16="http://schemas.microsoft.com/office/drawing/2014/main" id="{0092493A-E55B-4D20-B5F5-6961B4C8E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73" y="1564"/>
                  <a:ext cx="130" cy="100"/>
                </a:xfrm>
                <a:custGeom>
                  <a:avLst/>
                  <a:gdLst>
                    <a:gd name="T0" fmla="+- 0 6806 6773"/>
                    <a:gd name="T1" fmla="*/ T0 w 130"/>
                    <a:gd name="T2" fmla="+- 0 1564 1564"/>
                    <a:gd name="T3" fmla="*/ 1564 h 100"/>
                    <a:gd name="T4" fmla="+- 0 6798 6773"/>
                    <a:gd name="T5" fmla="*/ T4 w 130"/>
                    <a:gd name="T6" fmla="+- 0 1564 1564"/>
                    <a:gd name="T7" fmla="*/ 1564 h 100"/>
                    <a:gd name="T8" fmla="+- 0 6794 6773"/>
                    <a:gd name="T9" fmla="*/ T8 w 130"/>
                    <a:gd name="T10" fmla="+- 0 1579 1564"/>
                    <a:gd name="T11" fmla="*/ 1579 h 100"/>
                    <a:gd name="T12" fmla="+- 0 6791 6773"/>
                    <a:gd name="T13" fmla="*/ T12 w 130"/>
                    <a:gd name="T14" fmla="+- 0 1581 1564"/>
                    <a:gd name="T15" fmla="*/ 1581 h 100"/>
                    <a:gd name="T16" fmla="+- 0 6773 6773"/>
                    <a:gd name="T17" fmla="*/ T16 w 130"/>
                    <a:gd name="T18" fmla="+- 0 1584 1564"/>
                    <a:gd name="T19" fmla="*/ 1584 h 100"/>
                    <a:gd name="T20" fmla="+- 0 6773 6773"/>
                    <a:gd name="T21" fmla="*/ T20 w 130"/>
                    <a:gd name="T22" fmla="+- 0 1592 1564"/>
                    <a:gd name="T23" fmla="*/ 1592 h 100"/>
                    <a:gd name="T24" fmla="+- 0 6794 6773"/>
                    <a:gd name="T25" fmla="*/ T24 w 130"/>
                    <a:gd name="T26" fmla="+- 0 1592 1564"/>
                    <a:gd name="T27" fmla="*/ 1592 h 100"/>
                    <a:gd name="T28" fmla="+- 0 6794 6773"/>
                    <a:gd name="T29" fmla="*/ T28 w 130"/>
                    <a:gd name="T30" fmla="+- 0 1662 1564"/>
                    <a:gd name="T31" fmla="*/ 1662 h 100"/>
                    <a:gd name="T32" fmla="+- 0 6806 6773"/>
                    <a:gd name="T33" fmla="*/ T32 w 130"/>
                    <a:gd name="T34" fmla="+- 0 1662 1564"/>
                    <a:gd name="T35" fmla="*/ 1662 h 100"/>
                    <a:gd name="T36" fmla="+- 0 6806 6773"/>
                    <a:gd name="T37" fmla="*/ T36 w 130"/>
                    <a:gd name="T38" fmla="+- 0 1564 1564"/>
                    <a:gd name="T39" fmla="*/ 1564 h 1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130" h="100">
                      <a:moveTo>
                        <a:pt x="33" y="0"/>
                      </a:moveTo>
                      <a:lnTo>
                        <a:pt x="25" y="0"/>
                      </a:lnTo>
                      <a:lnTo>
                        <a:pt x="21" y="15"/>
                      </a:lnTo>
                      <a:lnTo>
                        <a:pt x="18" y="17"/>
                      </a:lnTo>
                      <a:lnTo>
                        <a:pt x="0" y="20"/>
                      </a:lnTo>
                      <a:lnTo>
                        <a:pt x="0" y="28"/>
                      </a:lnTo>
                      <a:lnTo>
                        <a:pt x="21" y="28"/>
                      </a:lnTo>
                      <a:lnTo>
                        <a:pt x="21" y="98"/>
                      </a:lnTo>
                      <a:lnTo>
                        <a:pt x="33" y="98"/>
                      </a:lnTo>
                      <a:lnTo>
                        <a:pt x="3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375" name="Freeform 120">
                  <a:extLst>
                    <a:ext uri="{FF2B5EF4-FFF2-40B4-BE49-F238E27FC236}">
                      <a16:creationId xmlns:a16="http://schemas.microsoft.com/office/drawing/2014/main" id="{308B78A0-5100-4D37-892C-944D920F5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73" y="1564"/>
                  <a:ext cx="130" cy="100"/>
                </a:xfrm>
                <a:custGeom>
                  <a:avLst/>
                  <a:gdLst>
                    <a:gd name="T0" fmla="+- 0 6882 6773"/>
                    <a:gd name="T1" fmla="*/ T0 w 130"/>
                    <a:gd name="T2" fmla="+- 0 1564 1564"/>
                    <a:gd name="T3" fmla="*/ 1564 h 100"/>
                    <a:gd name="T4" fmla="+- 0 6864 6773"/>
                    <a:gd name="T5" fmla="*/ T4 w 130"/>
                    <a:gd name="T6" fmla="+- 0 1564 1564"/>
                    <a:gd name="T7" fmla="*/ 1564 h 100"/>
                    <a:gd name="T8" fmla="+- 0 6855 6773"/>
                    <a:gd name="T9" fmla="*/ T8 w 130"/>
                    <a:gd name="T10" fmla="+- 0 1568 1564"/>
                    <a:gd name="T11" fmla="*/ 1568 h 100"/>
                    <a:gd name="T12" fmla="+- 0 6850 6773"/>
                    <a:gd name="T13" fmla="*/ T12 w 130"/>
                    <a:gd name="T14" fmla="+- 0 1575 1564"/>
                    <a:gd name="T15" fmla="*/ 1575 h 100"/>
                    <a:gd name="T16" fmla="+- 0 6843 6773"/>
                    <a:gd name="T17" fmla="*/ T16 w 130"/>
                    <a:gd name="T18" fmla="+- 0 1591 1564"/>
                    <a:gd name="T19" fmla="*/ 1591 h 100"/>
                    <a:gd name="T20" fmla="+- 0 6841 6773"/>
                    <a:gd name="T21" fmla="*/ T20 w 130"/>
                    <a:gd name="T22" fmla="+- 0 1614 1564"/>
                    <a:gd name="T23" fmla="*/ 1614 h 100"/>
                    <a:gd name="T24" fmla="+- 0 6844 6773"/>
                    <a:gd name="T25" fmla="*/ T24 w 130"/>
                    <a:gd name="T26" fmla="+- 0 1642 1564"/>
                    <a:gd name="T27" fmla="*/ 1642 h 100"/>
                    <a:gd name="T28" fmla="+- 0 6855 6773"/>
                    <a:gd name="T29" fmla="*/ T28 w 130"/>
                    <a:gd name="T30" fmla="+- 0 1659 1564"/>
                    <a:gd name="T31" fmla="*/ 1659 h 100"/>
                    <a:gd name="T32" fmla="+- 0 6872 6773"/>
                    <a:gd name="T33" fmla="*/ T32 w 130"/>
                    <a:gd name="T34" fmla="+- 0 1665 1564"/>
                    <a:gd name="T35" fmla="*/ 1665 h 100"/>
                    <a:gd name="T36" fmla="+- 0 6890 6773"/>
                    <a:gd name="T37" fmla="*/ T36 w 130"/>
                    <a:gd name="T38" fmla="+- 0 1659 1564"/>
                    <a:gd name="T39" fmla="*/ 1659 h 100"/>
                    <a:gd name="T40" fmla="+- 0 6894 6773"/>
                    <a:gd name="T41" fmla="*/ T40 w 130"/>
                    <a:gd name="T42" fmla="+- 0 1653 1564"/>
                    <a:gd name="T43" fmla="*/ 1653 h 100"/>
                    <a:gd name="T44" fmla="+- 0 6880 6773"/>
                    <a:gd name="T45" fmla="*/ T44 w 130"/>
                    <a:gd name="T46" fmla="+- 0 1653 1564"/>
                    <a:gd name="T47" fmla="*/ 1653 h 100"/>
                    <a:gd name="T48" fmla="+- 0 6862 6773"/>
                    <a:gd name="T49" fmla="*/ T48 w 130"/>
                    <a:gd name="T50" fmla="+- 0 1648 1564"/>
                    <a:gd name="T51" fmla="*/ 1648 h 100"/>
                    <a:gd name="T52" fmla="+- 0 6854 6773"/>
                    <a:gd name="T53" fmla="*/ T52 w 130"/>
                    <a:gd name="T54" fmla="+- 0 1629 1564"/>
                    <a:gd name="T55" fmla="*/ 1629 h 100"/>
                    <a:gd name="T56" fmla="+- 0 6856 6773"/>
                    <a:gd name="T57" fmla="*/ T56 w 130"/>
                    <a:gd name="T58" fmla="+- 0 1596 1564"/>
                    <a:gd name="T59" fmla="*/ 1596 h 100"/>
                    <a:gd name="T60" fmla="+- 0 6863 6773"/>
                    <a:gd name="T61" fmla="*/ T60 w 130"/>
                    <a:gd name="T62" fmla="+- 0 1579 1564"/>
                    <a:gd name="T63" fmla="*/ 1579 h 100"/>
                    <a:gd name="T64" fmla="+- 0 6873 6773"/>
                    <a:gd name="T65" fmla="*/ T64 w 130"/>
                    <a:gd name="T66" fmla="+- 0 1575 1564"/>
                    <a:gd name="T67" fmla="*/ 1575 h 100"/>
                    <a:gd name="T68" fmla="+- 0 6895 6773"/>
                    <a:gd name="T69" fmla="*/ T68 w 130"/>
                    <a:gd name="T70" fmla="+- 0 1575 1564"/>
                    <a:gd name="T71" fmla="*/ 1575 h 100"/>
                    <a:gd name="T72" fmla="+- 0 6890 6773"/>
                    <a:gd name="T73" fmla="*/ T72 w 130"/>
                    <a:gd name="T74" fmla="+- 0 1568 1564"/>
                    <a:gd name="T75" fmla="*/ 1568 h 100"/>
                    <a:gd name="T76" fmla="+- 0 6882 6773"/>
                    <a:gd name="T77" fmla="*/ T76 w 130"/>
                    <a:gd name="T78" fmla="+- 0 1564 1564"/>
                    <a:gd name="T79" fmla="*/ 1564 h 1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</a:cxnLst>
                  <a:rect l="0" t="0" r="r" b="b"/>
                  <a:pathLst>
                    <a:path w="130" h="100">
                      <a:moveTo>
                        <a:pt x="109" y="0"/>
                      </a:move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77" y="11"/>
                      </a:lnTo>
                      <a:lnTo>
                        <a:pt x="70" y="27"/>
                      </a:lnTo>
                      <a:lnTo>
                        <a:pt x="68" y="50"/>
                      </a:lnTo>
                      <a:lnTo>
                        <a:pt x="71" y="78"/>
                      </a:lnTo>
                      <a:lnTo>
                        <a:pt x="82" y="95"/>
                      </a:lnTo>
                      <a:lnTo>
                        <a:pt x="99" y="101"/>
                      </a:lnTo>
                      <a:lnTo>
                        <a:pt x="117" y="95"/>
                      </a:lnTo>
                      <a:lnTo>
                        <a:pt x="121" y="89"/>
                      </a:lnTo>
                      <a:lnTo>
                        <a:pt x="107" y="89"/>
                      </a:lnTo>
                      <a:lnTo>
                        <a:pt x="89" y="84"/>
                      </a:lnTo>
                      <a:lnTo>
                        <a:pt x="81" y="65"/>
                      </a:lnTo>
                      <a:lnTo>
                        <a:pt x="83" y="32"/>
                      </a:lnTo>
                      <a:lnTo>
                        <a:pt x="90" y="15"/>
                      </a:lnTo>
                      <a:lnTo>
                        <a:pt x="100" y="11"/>
                      </a:lnTo>
                      <a:lnTo>
                        <a:pt x="122" y="11"/>
                      </a:lnTo>
                      <a:lnTo>
                        <a:pt x="117" y="4"/>
                      </a:lnTo>
                      <a:lnTo>
                        <a:pt x="109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376" name="Freeform 119">
                  <a:extLst>
                    <a:ext uri="{FF2B5EF4-FFF2-40B4-BE49-F238E27FC236}">
                      <a16:creationId xmlns:a16="http://schemas.microsoft.com/office/drawing/2014/main" id="{A9AB8A31-3272-4485-B428-7066FFEEFF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73" y="1564"/>
                  <a:ext cx="130" cy="100"/>
                </a:xfrm>
                <a:custGeom>
                  <a:avLst/>
                  <a:gdLst>
                    <a:gd name="T0" fmla="+- 0 6895 6773"/>
                    <a:gd name="T1" fmla="*/ T0 w 130"/>
                    <a:gd name="T2" fmla="+- 0 1575 1564"/>
                    <a:gd name="T3" fmla="*/ 1575 h 100"/>
                    <a:gd name="T4" fmla="+- 0 6873 6773"/>
                    <a:gd name="T5" fmla="*/ T4 w 130"/>
                    <a:gd name="T6" fmla="+- 0 1575 1564"/>
                    <a:gd name="T7" fmla="*/ 1575 h 100"/>
                    <a:gd name="T8" fmla="+- 0 6886 6773"/>
                    <a:gd name="T9" fmla="*/ T8 w 130"/>
                    <a:gd name="T10" fmla="+- 0 1583 1564"/>
                    <a:gd name="T11" fmla="*/ 1583 h 100"/>
                    <a:gd name="T12" fmla="+- 0 6892 6773"/>
                    <a:gd name="T13" fmla="*/ T12 w 130"/>
                    <a:gd name="T14" fmla="+- 0 1608 1564"/>
                    <a:gd name="T15" fmla="*/ 1608 h 100"/>
                    <a:gd name="T16" fmla="+- 0 6889 6773"/>
                    <a:gd name="T17" fmla="*/ T16 w 130"/>
                    <a:gd name="T18" fmla="+- 0 1638 1564"/>
                    <a:gd name="T19" fmla="*/ 1638 h 100"/>
                    <a:gd name="T20" fmla="+- 0 6880 6773"/>
                    <a:gd name="T21" fmla="*/ T20 w 130"/>
                    <a:gd name="T22" fmla="+- 0 1653 1564"/>
                    <a:gd name="T23" fmla="*/ 1653 h 100"/>
                    <a:gd name="T24" fmla="+- 0 6894 6773"/>
                    <a:gd name="T25" fmla="*/ T24 w 130"/>
                    <a:gd name="T26" fmla="+- 0 1653 1564"/>
                    <a:gd name="T27" fmla="*/ 1653 h 100"/>
                    <a:gd name="T28" fmla="+- 0 6901 6773"/>
                    <a:gd name="T29" fmla="*/ T28 w 130"/>
                    <a:gd name="T30" fmla="+- 0 1642 1564"/>
                    <a:gd name="T31" fmla="*/ 1642 h 100"/>
                    <a:gd name="T32" fmla="+- 0 6902 6773"/>
                    <a:gd name="T33" fmla="*/ T32 w 130"/>
                    <a:gd name="T34" fmla="+- 0 1614 1564"/>
                    <a:gd name="T35" fmla="*/ 1614 h 100"/>
                    <a:gd name="T36" fmla="+- 0 6902 6773"/>
                    <a:gd name="T37" fmla="*/ T36 w 130"/>
                    <a:gd name="T38" fmla="+- 0 1608 1564"/>
                    <a:gd name="T39" fmla="*/ 1608 h 100"/>
                    <a:gd name="T40" fmla="+- 0 6901 6773"/>
                    <a:gd name="T41" fmla="*/ T40 w 130"/>
                    <a:gd name="T42" fmla="+- 0 1590 1564"/>
                    <a:gd name="T43" fmla="*/ 1590 h 100"/>
                    <a:gd name="T44" fmla="+- 0 6897 6773"/>
                    <a:gd name="T45" fmla="*/ T44 w 130"/>
                    <a:gd name="T46" fmla="+- 0 1578 1564"/>
                    <a:gd name="T47" fmla="*/ 1578 h 100"/>
                    <a:gd name="T48" fmla="+- 0 6895 6773"/>
                    <a:gd name="T49" fmla="*/ T48 w 130"/>
                    <a:gd name="T50" fmla="+- 0 1575 1564"/>
                    <a:gd name="T51" fmla="*/ 1575 h 10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</a:cxnLst>
                  <a:rect l="0" t="0" r="r" b="b"/>
                  <a:pathLst>
                    <a:path w="130" h="100">
                      <a:moveTo>
                        <a:pt x="122" y="11"/>
                      </a:moveTo>
                      <a:lnTo>
                        <a:pt x="100" y="11"/>
                      </a:lnTo>
                      <a:lnTo>
                        <a:pt x="113" y="19"/>
                      </a:lnTo>
                      <a:lnTo>
                        <a:pt x="119" y="44"/>
                      </a:lnTo>
                      <a:lnTo>
                        <a:pt x="116" y="74"/>
                      </a:lnTo>
                      <a:lnTo>
                        <a:pt x="107" y="89"/>
                      </a:lnTo>
                      <a:lnTo>
                        <a:pt x="121" y="89"/>
                      </a:lnTo>
                      <a:lnTo>
                        <a:pt x="128" y="78"/>
                      </a:lnTo>
                      <a:lnTo>
                        <a:pt x="129" y="50"/>
                      </a:lnTo>
                      <a:lnTo>
                        <a:pt x="129" y="44"/>
                      </a:lnTo>
                      <a:lnTo>
                        <a:pt x="128" y="26"/>
                      </a:lnTo>
                      <a:lnTo>
                        <a:pt x="124" y="14"/>
                      </a:lnTo>
                      <a:lnTo>
                        <a:pt x="122" y="11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55" name="Group 114">
                <a:extLst>
                  <a:ext uri="{FF2B5EF4-FFF2-40B4-BE49-F238E27FC236}">
                    <a16:creationId xmlns:a16="http://schemas.microsoft.com/office/drawing/2014/main" id="{260101B6-FF04-42FF-9EB4-D8068A289F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63" y="1562"/>
                <a:ext cx="89" cy="33"/>
                <a:chOff x="6963" y="1562"/>
                <a:chExt cx="89" cy="33"/>
              </a:xfrm>
            </p:grpSpPr>
            <p:sp>
              <p:nvSpPr>
                <p:cNvPr id="371" name="Freeform 117">
                  <a:extLst>
                    <a:ext uri="{FF2B5EF4-FFF2-40B4-BE49-F238E27FC236}">
                      <a16:creationId xmlns:a16="http://schemas.microsoft.com/office/drawing/2014/main" id="{852EEDF0-F917-4D67-9B6A-8DF9476F6F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3" y="1562"/>
                  <a:ext cx="89" cy="33"/>
                </a:xfrm>
                <a:custGeom>
                  <a:avLst/>
                  <a:gdLst>
                    <a:gd name="T0" fmla="+- 0 6973 6963"/>
                    <a:gd name="T1" fmla="*/ T0 w 89"/>
                    <a:gd name="T2" fmla="+- 0 1562 1562"/>
                    <a:gd name="T3" fmla="*/ 1562 h 33"/>
                    <a:gd name="T4" fmla="+- 0 6963 6963"/>
                    <a:gd name="T5" fmla="*/ T4 w 89"/>
                    <a:gd name="T6" fmla="+- 0 1562 1562"/>
                    <a:gd name="T7" fmla="*/ 1562 h 33"/>
                    <a:gd name="T8" fmla="+- 0 6963 6963"/>
                    <a:gd name="T9" fmla="*/ T8 w 89"/>
                    <a:gd name="T10" fmla="+- 0 1593 1562"/>
                    <a:gd name="T11" fmla="*/ 1593 h 33"/>
                    <a:gd name="T12" fmla="+- 0 6973 6963"/>
                    <a:gd name="T13" fmla="*/ T12 w 89"/>
                    <a:gd name="T14" fmla="+- 0 1593 1562"/>
                    <a:gd name="T15" fmla="*/ 1593 h 33"/>
                    <a:gd name="T16" fmla="+- 0 6973 6963"/>
                    <a:gd name="T17" fmla="*/ T16 w 89"/>
                    <a:gd name="T18" fmla="+- 0 1562 1562"/>
                    <a:gd name="T19" fmla="*/ 1562 h 3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89" h="33">
                      <a:moveTo>
                        <a:pt x="10" y="0"/>
                      </a:moveTo>
                      <a:lnTo>
                        <a:pt x="0" y="0"/>
                      </a:lnTo>
                      <a:lnTo>
                        <a:pt x="0" y="31"/>
                      </a:lnTo>
                      <a:lnTo>
                        <a:pt x="10" y="31"/>
                      </a:lnTo>
                      <a:lnTo>
                        <a:pt x="10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372" name="Freeform 116">
                  <a:extLst>
                    <a:ext uri="{FF2B5EF4-FFF2-40B4-BE49-F238E27FC236}">
                      <a16:creationId xmlns:a16="http://schemas.microsoft.com/office/drawing/2014/main" id="{658CC6D0-73D2-4B0C-865A-0D027F5395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3" y="1562"/>
                  <a:ext cx="89" cy="33"/>
                </a:xfrm>
                <a:custGeom>
                  <a:avLst/>
                  <a:gdLst>
                    <a:gd name="T0" fmla="+- 0 7009 6963"/>
                    <a:gd name="T1" fmla="*/ T0 w 89"/>
                    <a:gd name="T2" fmla="+- 0 1574 1562"/>
                    <a:gd name="T3" fmla="*/ 1574 h 33"/>
                    <a:gd name="T4" fmla="+- 0 7000 6963"/>
                    <a:gd name="T5" fmla="*/ T4 w 89"/>
                    <a:gd name="T6" fmla="+- 0 1574 1562"/>
                    <a:gd name="T7" fmla="*/ 1574 h 33"/>
                    <a:gd name="T8" fmla="+- 0 7001 6963"/>
                    <a:gd name="T9" fmla="*/ T8 w 89"/>
                    <a:gd name="T10" fmla="+- 0 1580 1562"/>
                    <a:gd name="T11" fmla="*/ 1580 h 33"/>
                    <a:gd name="T12" fmla="+- 0 7002 6963"/>
                    <a:gd name="T13" fmla="*/ T12 w 89"/>
                    <a:gd name="T14" fmla="+- 0 1583 1562"/>
                    <a:gd name="T15" fmla="*/ 1583 h 33"/>
                    <a:gd name="T16" fmla="+- 0 7005 6963"/>
                    <a:gd name="T17" fmla="*/ T16 w 89"/>
                    <a:gd name="T18" fmla="+- 0 1586 1562"/>
                    <a:gd name="T19" fmla="*/ 1586 h 33"/>
                    <a:gd name="T20" fmla="+- 0 7009 6963"/>
                    <a:gd name="T21" fmla="*/ T20 w 89"/>
                    <a:gd name="T22" fmla="+- 0 1592 1562"/>
                    <a:gd name="T23" fmla="*/ 1592 h 33"/>
                    <a:gd name="T24" fmla="+- 0 7017 6963"/>
                    <a:gd name="T25" fmla="*/ T24 w 89"/>
                    <a:gd name="T26" fmla="+- 0 1596 1562"/>
                    <a:gd name="T27" fmla="*/ 1596 h 33"/>
                    <a:gd name="T28" fmla="+- 0 7041 6963"/>
                    <a:gd name="T29" fmla="*/ T28 w 89"/>
                    <a:gd name="T30" fmla="+- 0 1596 1562"/>
                    <a:gd name="T31" fmla="*/ 1596 h 33"/>
                    <a:gd name="T32" fmla="+- 0 7050 6963"/>
                    <a:gd name="T33" fmla="*/ T32 w 89"/>
                    <a:gd name="T34" fmla="+- 0 1587 1562"/>
                    <a:gd name="T35" fmla="*/ 1587 h 33"/>
                    <a:gd name="T36" fmla="+- 0 7017 6963"/>
                    <a:gd name="T37" fmla="*/ T36 w 89"/>
                    <a:gd name="T38" fmla="+- 0 1587 1562"/>
                    <a:gd name="T39" fmla="*/ 1587 h 33"/>
                    <a:gd name="T40" fmla="+- 0 7012 6963"/>
                    <a:gd name="T41" fmla="*/ T40 w 89"/>
                    <a:gd name="T42" fmla="+- 0 1583 1562"/>
                    <a:gd name="T43" fmla="*/ 1583 h 33"/>
                    <a:gd name="T44" fmla="+- 0 7009 6963"/>
                    <a:gd name="T45" fmla="*/ T44 w 89"/>
                    <a:gd name="T46" fmla="+- 0 1574 1562"/>
                    <a:gd name="T47" fmla="*/ 1574 h 3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89" h="33">
                      <a:moveTo>
                        <a:pt x="46" y="12"/>
                      </a:moveTo>
                      <a:lnTo>
                        <a:pt x="37" y="12"/>
                      </a:lnTo>
                      <a:lnTo>
                        <a:pt x="38" y="18"/>
                      </a:lnTo>
                      <a:lnTo>
                        <a:pt x="39" y="21"/>
                      </a:lnTo>
                      <a:lnTo>
                        <a:pt x="42" y="24"/>
                      </a:lnTo>
                      <a:lnTo>
                        <a:pt x="46" y="30"/>
                      </a:lnTo>
                      <a:lnTo>
                        <a:pt x="54" y="34"/>
                      </a:lnTo>
                      <a:lnTo>
                        <a:pt x="78" y="34"/>
                      </a:lnTo>
                      <a:lnTo>
                        <a:pt x="87" y="25"/>
                      </a:lnTo>
                      <a:lnTo>
                        <a:pt x="54" y="25"/>
                      </a:lnTo>
                      <a:lnTo>
                        <a:pt x="49" y="21"/>
                      </a:lnTo>
                      <a:lnTo>
                        <a:pt x="46" y="12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373" name="Freeform 115">
                  <a:extLst>
                    <a:ext uri="{FF2B5EF4-FFF2-40B4-BE49-F238E27FC236}">
                      <a16:creationId xmlns:a16="http://schemas.microsoft.com/office/drawing/2014/main" id="{1A5D2017-FB8A-43AA-A4E1-30A9866DFB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3" y="1562"/>
                  <a:ext cx="89" cy="33"/>
                </a:xfrm>
                <a:custGeom>
                  <a:avLst/>
                  <a:gdLst>
                    <a:gd name="T0" fmla="+- 0 7052 6963"/>
                    <a:gd name="T1" fmla="*/ T0 w 89"/>
                    <a:gd name="T2" fmla="+- 0 1562 1562"/>
                    <a:gd name="T3" fmla="*/ 1562 h 33"/>
                    <a:gd name="T4" fmla="+- 0 7042 6963"/>
                    <a:gd name="T5" fmla="*/ T4 w 89"/>
                    <a:gd name="T6" fmla="+- 0 1562 1562"/>
                    <a:gd name="T7" fmla="*/ 1562 h 33"/>
                    <a:gd name="T8" fmla="+- 0 7042 6963"/>
                    <a:gd name="T9" fmla="*/ T8 w 89"/>
                    <a:gd name="T10" fmla="+- 0 1580 1562"/>
                    <a:gd name="T11" fmla="*/ 1580 h 33"/>
                    <a:gd name="T12" fmla="+- 0 7036 6963"/>
                    <a:gd name="T13" fmla="*/ T12 w 89"/>
                    <a:gd name="T14" fmla="+- 0 1587 1562"/>
                    <a:gd name="T15" fmla="*/ 1587 h 33"/>
                    <a:gd name="T16" fmla="+- 0 7050 6963"/>
                    <a:gd name="T17" fmla="*/ T16 w 89"/>
                    <a:gd name="T18" fmla="+- 0 1587 1562"/>
                    <a:gd name="T19" fmla="*/ 1587 h 33"/>
                    <a:gd name="T20" fmla="+- 0 7052 6963"/>
                    <a:gd name="T21" fmla="*/ T20 w 89"/>
                    <a:gd name="T22" fmla="+- 0 1584 1562"/>
                    <a:gd name="T23" fmla="*/ 1584 h 33"/>
                    <a:gd name="T24" fmla="+- 0 7052 6963"/>
                    <a:gd name="T25" fmla="*/ T24 w 89"/>
                    <a:gd name="T26" fmla="+- 0 1562 1562"/>
                    <a:gd name="T27" fmla="*/ 1562 h 3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89" h="33">
                      <a:moveTo>
                        <a:pt x="89" y="0"/>
                      </a:moveTo>
                      <a:lnTo>
                        <a:pt x="79" y="0"/>
                      </a:lnTo>
                      <a:lnTo>
                        <a:pt x="79" y="18"/>
                      </a:lnTo>
                      <a:lnTo>
                        <a:pt x="73" y="25"/>
                      </a:lnTo>
                      <a:lnTo>
                        <a:pt x="87" y="25"/>
                      </a:lnTo>
                      <a:lnTo>
                        <a:pt x="89" y="22"/>
                      </a:lnTo>
                      <a:lnTo>
                        <a:pt x="89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56" name="Group 112">
                <a:extLst>
                  <a:ext uri="{FF2B5EF4-FFF2-40B4-BE49-F238E27FC236}">
                    <a16:creationId xmlns:a16="http://schemas.microsoft.com/office/drawing/2014/main" id="{51F2752E-F29A-4109-A142-89E60A53BB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2" y="1562"/>
                <a:ext cx="15" cy="2"/>
                <a:chOff x="6852" y="1562"/>
                <a:chExt cx="15" cy="2"/>
              </a:xfrm>
            </p:grpSpPr>
            <p:sp>
              <p:nvSpPr>
                <p:cNvPr id="370" name="Freeform 113">
                  <a:extLst>
                    <a:ext uri="{FF2B5EF4-FFF2-40B4-BE49-F238E27FC236}">
                      <a16:creationId xmlns:a16="http://schemas.microsoft.com/office/drawing/2014/main" id="{751DAB18-3BBE-47EC-8AD4-AF7A566B0B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52" y="1562"/>
                  <a:ext cx="15" cy="2"/>
                </a:xfrm>
                <a:custGeom>
                  <a:avLst/>
                  <a:gdLst>
                    <a:gd name="T0" fmla="+- 0 6852 6852"/>
                    <a:gd name="T1" fmla="*/ T0 w 15"/>
                    <a:gd name="T2" fmla="+- 0 1562 1562"/>
                    <a:gd name="T3" fmla="*/ 1562 h 1"/>
                    <a:gd name="T4" fmla="+- 0 6866 6852"/>
                    <a:gd name="T5" fmla="*/ T4 w 15"/>
                    <a:gd name="T6" fmla="+- 0 1562 1562"/>
                    <a:gd name="T7" fmla="*/ 1562 h 1"/>
                    <a:gd name="T8" fmla="+- 0 6863 6852"/>
                    <a:gd name="T9" fmla="*/ T8 w 15"/>
                    <a:gd name="T10" fmla="+- 0 1563 1562"/>
                    <a:gd name="T11" fmla="*/ 1563 h 1"/>
                    <a:gd name="T12" fmla="+- 0 6854 6852"/>
                    <a:gd name="T13" fmla="*/ T12 w 15"/>
                    <a:gd name="T14" fmla="+- 0 1563 1562"/>
                    <a:gd name="T15" fmla="*/ 1563 h 1"/>
                    <a:gd name="T16" fmla="+- 0 6852 6852"/>
                    <a:gd name="T17" fmla="*/ T16 w 15"/>
                    <a:gd name="T18" fmla="+- 0 1562 1562"/>
                    <a:gd name="T19" fmla="*/ 1562 h 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5" h="1">
                      <a:moveTo>
                        <a:pt x="0" y="0"/>
                      </a:moveTo>
                      <a:lnTo>
                        <a:pt x="14" y="0"/>
                      </a:lnTo>
                      <a:lnTo>
                        <a:pt x="11" y="1"/>
                      </a:lnTo>
                      <a:lnTo>
                        <a:pt x="2" y="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57" name="Group 110">
                <a:extLst>
                  <a:ext uri="{FF2B5EF4-FFF2-40B4-BE49-F238E27FC236}">
                    <a16:creationId xmlns:a16="http://schemas.microsoft.com/office/drawing/2014/main" id="{35EC0565-FD28-4B92-8CAA-0A3D75E6B0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205" y="1562"/>
                <a:ext cx="15" cy="2"/>
                <a:chOff x="10205" y="1562"/>
                <a:chExt cx="15" cy="2"/>
              </a:xfrm>
            </p:grpSpPr>
            <p:sp>
              <p:nvSpPr>
                <p:cNvPr id="369" name="Freeform 111">
                  <a:extLst>
                    <a:ext uri="{FF2B5EF4-FFF2-40B4-BE49-F238E27FC236}">
                      <a16:creationId xmlns:a16="http://schemas.microsoft.com/office/drawing/2014/main" id="{D62CC207-E103-4D06-9AFB-5FDBE76A57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05" y="1562"/>
                  <a:ext cx="15" cy="2"/>
                </a:xfrm>
                <a:custGeom>
                  <a:avLst/>
                  <a:gdLst>
                    <a:gd name="T0" fmla="+- 0 10205 10205"/>
                    <a:gd name="T1" fmla="*/ T0 w 15"/>
                    <a:gd name="T2" fmla="+- 0 1562 1562"/>
                    <a:gd name="T3" fmla="*/ 1562 h 1"/>
                    <a:gd name="T4" fmla="+- 0 10220 10205"/>
                    <a:gd name="T5" fmla="*/ T4 w 15"/>
                    <a:gd name="T6" fmla="+- 0 1562 1562"/>
                    <a:gd name="T7" fmla="*/ 1562 h 1"/>
                    <a:gd name="T8" fmla="+- 0 10217 10205"/>
                    <a:gd name="T9" fmla="*/ T8 w 15"/>
                    <a:gd name="T10" fmla="+- 0 1563 1562"/>
                    <a:gd name="T11" fmla="*/ 1563 h 1"/>
                    <a:gd name="T12" fmla="+- 0 10208 10205"/>
                    <a:gd name="T13" fmla="*/ T12 w 15"/>
                    <a:gd name="T14" fmla="+- 0 1563 1562"/>
                    <a:gd name="T15" fmla="*/ 1563 h 1"/>
                    <a:gd name="T16" fmla="+- 0 10205 10205"/>
                    <a:gd name="T17" fmla="*/ T16 w 15"/>
                    <a:gd name="T18" fmla="+- 0 1562 1562"/>
                    <a:gd name="T19" fmla="*/ 1562 h 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15" h="1">
                      <a:moveTo>
                        <a:pt x="0" y="0"/>
                      </a:moveTo>
                      <a:lnTo>
                        <a:pt x="15" y="0"/>
                      </a:lnTo>
                      <a:lnTo>
                        <a:pt x="12" y="1"/>
                      </a:lnTo>
                      <a:lnTo>
                        <a:pt x="3" y="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58" name="Group 108">
                <a:extLst>
                  <a:ext uri="{FF2B5EF4-FFF2-40B4-BE49-F238E27FC236}">
                    <a16:creationId xmlns:a16="http://schemas.microsoft.com/office/drawing/2014/main" id="{74BF261B-1E2F-4BE7-B0D3-74BAD27772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0" y="4137"/>
                <a:ext cx="4007" cy="950"/>
                <a:chOff x="6650" y="4137"/>
                <a:chExt cx="4007" cy="950"/>
              </a:xfrm>
            </p:grpSpPr>
            <p:sp>
              <p:nvSpPr>
                <p:cNvPr id="368" name="Freeform 109">
                  <a:extLst>
                    <a:ext uri="{FF2B5EF4-FFF2-40B4-BE49-F238E27FC236}">
                      <a16:creationId xmlns:a16="http://schemas.microsoft.com/office/drawing/2014/main" id="{F264DAC1-0988-46CD-843B-692C47D76D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0" y="4137"/>
                  <a:ext cx="4007" cy="950"/>
                </a:xfrm>
                <a:custGeom>
                  <a:avLst/>
                  <a:gdLst>
                    <a:gd name="T0" fmla="+- 0 6906 6650"/>
                    <a:gd name="T1" fmla="*/ T0 w 4007"/>
                    <a:gd name="T2" fmla="+- 0 4444 4137"/>
                    <a:gd name="T3" fmla="*/ 4444 h 950"/>
                    <a:gd name="T4" fmla="+- 0 7144 6650"/>
                    <a:gd name="T5" fmla="*/ T4 w 4007"/>
                    <a:gd name="T6" fmla="+- 0 4158 4137"/>
                    <a:gd name="T7" fmla="*/ 4158 h 950"/>
                    <a:gd name="T8" fmla="+- 0 7321 6650"/>
                    <a:gd name="T9" fmla="*/ T8 w 4007"/>
                    <a:gd name="T10" fmla="+- 0 4236 4137"/>
                    <a:gd name="T11" fmla="*/ 4236 h 950"/>
                    <a:gd name="T12" fmla="+- 0 7469 6650"/>
                    <a:gd name="T13" fmla="*/ T12 w 4007"/>
                    <a:gd name="T14" fmla="+- 0 4371 4137"/>
                    <a:gd name="T15" fmla="*/ 4371 h 950"/>
                    <a:gd name="T16" fmla="+- 0 7598 6650"/>
                    <a:gd name="T17" fmla="*/ T16 w 4007"/>
                    <a:gd name="T18" fmla="+- 0 4362 4137"/>
                    <a:gd name="T19" fmla="*/ 4362 h 950"/>
                    <a:gd name="T20" fmla="+- 0 7715 6650"/>
                    <a:gd name="T21" fmla="*/ T20 w 4007"/>
                    <a:gd name="T22" fmla="+- 0 4423 4137"/>
                    <a:gd name="T23" fmla="*/ 4423 h 950"/>
                    <a:gd name="T24" fmla="+- 0 7822 6650"/>
                    <a:gd name="T25" fmla="*/ T24 w 4007"/>
                    <a:gd name="T26" fmla="+- 0 4467 4137"/>
                    <a:gd name="T27" fmla="*/ 4467 h 950"/>
                    <a:gd name="T28" fmla="+- 0 7922 6650"/>
                    <a:gd name="T29" fmla="*/ T28 w 4007"/>
                    <a:gd name="T30" fmla="+- 0 4494 4137"/>
                    <a:gd name="T31" fmla="*/ 4494 h 950"/>
                    <a:gd name="T32" fmla="+- 0 8015 6650"/>
                    <a:gd name="T33" fmla="*/ T32 w 4007"/>
                    <a:gd name="T34" fmla="+- 0 4514 4137"/>
                    <a:gd name="T35" fmla="*/ 4514 h 950"/>
                    <a:gd name="T36" fmla="+- 0 8103 6650"/>
                    <a:gd name="T37" fmla="*/ T36 w 4007"/>
                    <a:gd name="T38" fmla="+- 0 4534 4137"/>
                    <a:gd name="T39" fmla="*/ 4534 h 950"/>
                    <a:gd name="T40" fmla="+- 0 8187 6650"/>
                    <a:gd name="T41" fmla="*/ T40 w 4007"/>
                    <a:gd name="T42" fmla="+- 0 4487 4137"/>
                    <a:gd name="T43" fmla="*/ 4487 h 950"/>
                    <a:gd name="T44" fmla="+- 0 8267 6650"/>
                    <a:gd name="T45" fmla="*/ T44 w 4007"/>
                    <a:gd name="T46" fmla="+- 0 4501 4137"/>
                    <a:gd name="T47" fmla="*/ 4501 h 950"/>
                    <a:gd name="T48" fmla="+- 0 8343 6650"/>
                    <a:gd name="T49" fmla="*/ T48 w 4007"/>
                    <a:gd name="T50" fmla="+- 0 4556 4137"/>
                    <a:gd name="T51" fmla="*/ 4556 h 950"/>
                    <a:gd name="T52" fmla="+- 0 8417 6650"/>
                    <a:gd name="T53" fmla="*/ T52 w 4007"/>
                    <a:gd name="T54" fmla="+- 0 4572 4137"/>
                    <a:gd name="T55" fmla="*/ 4572 h 950"/>
                    <a:gd name="T56" fmla="+- 0 8488 6650"/>
                    <a:gd name="T57" fmla="*/ T56 w 4007"/>
                    <a:gd name="T58" fmla="+- 0 4598 4137"/>
                    <a:gd name="T59" fmla="*/ 4598 h 950"/>
                    <a:gd name="T60" fmla="+- 0 8557 6650"/>
                    <a:gd name="T61" fmla="*/ T60 w 4007"/>
                    <a:gd name="T62" fmla="+- 0 4582 4137"/>
                    <a:gd name="T63" fmla="*/ 4582 h 950"/>
                    <a:gd name="T64" fmla="+- 0 8623 6650"/>
                    <a:gd name="T65" fmla="*/ T64 w 4007"/>
                    <a:gd name="T66" fmla="+- 0 4647 4137"/>
                    <a:gd name="T67" fmla="*/ 4647 h 950"/>
                    <a:gd name="T68" fmla="+- 0 8688 6650"/>
                    <a:gd name="T69" fmla="*/ T68 w 4007"/>
                    <a:gd name="T70" fmla="+- 0 4642 4137"/>
                    <a:gd name="T71" fmla="*/ 4642 h 950"/>
                    <a:gd name="T72" fmla="+- 0 8751 6650"/>
                    <a:gd name="T73" fmla="*/ T72 w 4007"/>
                    <a:gd name="T74" fmla="+- 0 4674 4137"/>
                    <a:gd name="T75" fmla="*/ 4674 h 950"/>
                    <a:gd name="T76" fmla="+- 0 8812 6650"/>
                    <a:gd name="T77" fmla="*/ T76 w 4007"/>
                    <a:gd name="T78" fmla="+- 0 4633 4137"/>
                    <a:gd name="T79" fmla="*/ 4633 h 950"/>
                    <a:gd name="T80" fmla="+- 0 8872 6650"/>
                    <a:gd name="T81" fmla="*/ T80 w 4007"/>
                    <a:gd name="T82" fmla="+- 0 4648 4137"/>
                    <a:gd name="T83" fmla="*/ 4648 h 950"/>
                    <a:gd name="T84" fmla="+- 0 8930 6650"/>
                    <a:gd name="T85" fmla="*/ T84 w 4007"/>
                    <a:gd name="T86" fmla="+- 0 4674 4137"/>
                    <a:gd name="T87" fmla="*/ 4674 h 950"/>
                    <a:gd name="T88" fmla="+- 0 8987 6650"/>
                    <a:gd name="T89" fmla="*/ T88 w 4007"/>
                    <a:gd name="T90" fmla="+- 0 4704 4137"/>
                    <a:gd name="T91" fmla="*/ 4704 h 950"/>
                    <a:gd name="T92" fmla="+- 0 9043 6650"/>
                    <a:gd name="T93" fmla="*/ T92 w 4007"/>
                    <a:gd name="T94" fmla="+- 0 4664 4137"/>
                    <a:gd name="T95" fmla="*/ 4664 h 950"/>
                    <a:gd name="T96" fmla="+- 0 9097 6650"/>
                    <a:gd name="T97" fmla="*/ T96 w 4007"/>
                    <a:gd name="T98" fmla="+- 0 4666 4137"/>
                    <a:gd name="T99" fmla="*/ 4666 h 950"/>
                    <a:gd name="T100" fmla="+- 0 9151 6650"/>
                    <a:gd name="T101" fmla="*/ T100 w 4007"/>
                    <a:gd name="T102" fmla="+- 0 4701 4137"/>
                    <a:gd name="T103" fmla="*/ 4701 h 950"/>
                    <a:gd name="T104" fmla="+- 0 9203 6650"/>
                    <a:gd name="T105" fmla="*/ T104 w 4007"/>
                    <a:gd name="T106" fmla="+- 0 4755 4137"/>
                    <a:gd name="T107" fmla="*/ 4755 h 950"/>
                    <a:gd name="T108" fmla="+- 0 9255 6650"/>
                    <a:gd name="T109" fmla="*/ T108 w 4007"/>
                    <a:gd name="T110" fmla="+- 0 4793 4137"/>
                    <a:gd name="T111" fmla="*/ 4793 h 950"/>
                    <a:gd name="T112" fmla="+- 0 9305 6650"/>
                    <a:gd name="T113" fmla="*/ T112 w 4007"/>
                    <a:gd name="T114" fmla="+- 0 4758 4137"/>
                    <a:gd name="T115" fmla="*/ 4758 h 950"/>
                    <a:gd name="T116" fmla="+- 0 9355 6650"/>
                    <a:gd name="T117" fmla="*/ T116 w 4007"/>
                    <a:gd name="T118" fmla="+- 0 4838 4137"/>
                    <a:gd name="T119" fmla="*/ 4838 h 950"/>
                    <a:gd name="T120" fmla="+- 0 9404 6650"/>
                    <a:gd name="T121" fmla="*/ T120 w 4007"/>
                    <a:gd name="T122" fmla="+- 0 4801 4137"/>
                    <a:gd name="T123" fmla="*/ 4801 h 950"/>
                    <a:gd name="T124" fmla="+- 0 9452 6650"/>
                    <a:gd name="T125" fmla="*/ T124 w 4007"/>
                    <a:gd name="T126" fmla="+- 0 4800 4137"/>
                    <a:gd name="T127" fmla="*/ 4800 h 950"/>
                    <a:gd name="T128" fmla="+- 0 9499 6650"/>
                    <a:gd name="T129" fmla="*/ T128 w 4007"/>
                    <a:gd name="T130" fmla="+- 0 4849 4137"/>
                    <a:gd name="T131" fmla="*/ 4849 h 950"/>
                    <a:gd name="T132" fmla="+- 0 9546 6650"/>
                    <a:gd name="T133" fmla="*/ T132 w 4007"/>
                    <a:gd name="T134" fmla="+- 0 4848 4137"/>
                    <a:gd name="T135" fmla="*/ 4848 h 950"/>
                    <a:gd name="T136" fmla="+- 0 9592 6650"/>
                    <a:gd name="T137" fmla="*/ T136 w 4007"/>
                    <a:gd name="T138" fmla="+- 0 4867 4137"/>
                    <a:gd name="T139" fmla="*/ 4867 h 950"/>
                    <a:gd name="T140" fmla="+- 0 9637 6650"/>
                    <a:gd name="T141" fmla="*/ T140 w 4007"/>
                    <a:gd name="T142" fmla="+- 0 4843 4137"/>
                    <a:gd name="T143" fmla="*/ 4843 h 950"/>
                    <a:gd name="T144" fmla="+- 0 9682 6650"/>
                    <a:gd name="T145" fmla="*/ T144 w 4007"/>
                    <a:gd name="T146" fmla="+- 0 4916 4137"/>
                    <a:gd name="T147" fmla="*/ 4916 h 950"/>
                    <a:gd name="T148" fmla="+- 0 9726 6650"/>
                    <a:gd name="T149" fmla="*/ T148 w 4007"/>
                    <a:gd name="T150" fmla="+- 0 4892 4137"/>
                    <a:gd name="T151" fmla="*/ 4892 h 950"/>
                    <a:gd name="T152" fmla="+- 0 9769 6650"/>
                    <a:gd name="T153" fmla="*/ T152 w 4007"/>
                    <a:gd name="T154" fmla="+- 0 4937 4137"/>
                    <a:gd name="T155" fmla="*/ 4937 h 950"/>
                    <a:gd name="T156" fmla="+- 0 9812 6650"/>
                    <a:gd name="T157" fmla="*/ T156 w 4007"/>
                    <a:gd name="T158" fmla="+- 0 4976 4137"/>
                    <a:gd name="T159" fmla="*/ 4976 h 950"/>
                    <a:gd name="T160" fmla="+- 0 9855 6650"/>
                    <a:gd name="T161" fmla="*/ T160 w 4007"/>
                    <a:gd name="T162" fmla="+- 0 4963 4137"/>
                    <a:gd name="T163" fmla="*/ 4963 h 950"/>
                    <a:gd name="T164" fmla="+- 0 9896 6650"/>
                    <a:gd name="T165" fmla="*/ T164 w 4007"/>
                    <a:gd name="T166" fmla="+- 0 4981 4137"/>
                    <a:gd name="T167" fmla="*/ 4981 h 950"/>
                    <a:gd name="T168" fmla="+- 0 9938 6650"/>
                    <a:gd name="T169" fmla="*/ T168 w 4007"/>
                    <a:gd name="T170" fmla="+- 0 5001 4137"/>
                    <a:gd name="T171" fmla="*/ 5001 h 950"/>
                    <a:gd name="T172" fmla="+- 0 9979 6650"/>
                    <a:gd name="T173" fmla="*/ T172 w 4007"/>
                    <a:gd name="T174" fmla="+- 0 4984 4137"/>
                    <a:gd name="T175" fmla="*/ 4984 h 950"/>
                    <a:gd name="T176" fmla="+- 0 10019 6650"/>
                    <a:gd name="T177" fmla="*/ T176 w 4007"/>
                    <a:gd name="T178" fmla="+- 0 5026 4137"/>
                    <a:gd name="T179" fmla="*/ 5026 h 950"/>
                    <a:gd name="T180" fmla="+- 0 10059 6650"/>
                    <a:gd name="T181" fmla="*/ T180 w 4007"/>
                    <a:gd name="T182" fmla="+- 0 5071 4137"/>
                    <a:gd name="T183" fmla="*/ 5071 h 950"/>
                    <a:gd name="T184" fmla="+- 0 10099 6650"/>
                    <a:gd name="T185" fmla="*/ T184 w 4007"/>
                    <a:gd name="T186" fmla="+- 0 5039 4137"/>
                    <a:gd name="T187" fmla="*/ 5039 h 950"/>
                    <a:gd name="T188" fmla="+- 0 10138 6650"/>
                    <a:gd name="T189" fmla="*/ T188 w 4007"/>
                    <a:gd name="T190" fmla="+- 0 5063 4137"/>
                    <a:gd name="T191" fmla="*/ 5063 h 950"/>
                    <a:gd name="T192" fmla="+- 0 10176 6650"/>
                    <a:gd name="T193" fmla="*/ T192 w 4007"/>
                    <a:gd name="T194" fmla="+- 0 5040 4137"/>
                    <a:gd name="T195" fmla="*/ 5040 h 950"/>
                    <a:gd name="T196" fmla="+- 0 10215 6650"/>
                    <a:gd name="T197" fmla="*/ T196 w 4007"/>
                    <a:gd name="T198" fmla="+- 0 5067 4137"/>
                    <a:gd name="T199" fmla="*/ 5067 h 950"/>
                    <a:gd name="T200" fmla="+- 0 10265 6650"/>
                    <a:gd name="T201" fmla="*/ T200 w 4007"/>
                    <a:gd name="T202" fmla="+- 0 5079 4137"/>
                    <a:gd name="T203" fmla="*/ 5079 h 950"/>
                    <a:gd name="T204" fmla="+- 0 10303 6650"/>
                    <a:gd name="T205" fmla="*/ T204 w 4007"/>
                    <a:gd name="T206" fmla="+- 0 5073 4137"/>
                    <a:gd name="T207" fmla="*/ 5073 h 950"/>
                    <a:gd name="T208" fmla="+- 0 10340 6650"/>
                    <a:gd name="T209" fmla="*/ T208 w 4007"/>
                    <a:gd name="T210" fmla="+- 0 5086 4137"/>
                    <a:gd name="T211" fmla="*/ 5086 h 950"/>
                    <a:gd name="T212" fmla="+- 0 10376 6650"/>
                    <a:gd name="T213" fmla="*/ T212 w 4007"/>
                    <a:gd name="T214" fmla="+- 0 5083 4137"/>
                    <a:gd name="T215" fmla="*/ 5083 h 950"/>
                    <a:gd name="T216" fmla="+- 0 10413 6650"/>
                    <a:gd name="T217" fmla="*/ T216 w 4007"/>
                    <a:gd name="T218" fmla="+- 0 5085 4137"/>
                    <a:gd name="T219" fmla="*/ 5085 h 950"/>
                    <a:gd name="T220" fmla="+- 0 10449 6650"/>
                    <a:gd name="T221" fmla="*/ T220 w 4007"/>
                    <a:gd name="T222" fmla="+- 0 5015 4137"/>
                    <a:gd name="T223" fmla="*/ 5015 h 950"/>
                    <a:gd name="T224" fmla="+- 0 10485 6650"/>
                    <a:gd name="T225" fmla="*/ T224 w 4007"/>
                    <a:gd name="T226" fmla="+- 0 5053 4137"/>
                    <a:gd name="T227" fmla="*/ 5053 h 950"/>
                    <a:gd name="T228" fmla="+- 0 10520 6650"/>
                    <a:gd name="T229" fmla="*/ T228 w 4007"/>
                    <a:gd name="T230" fmla="+- 0 5068 4137"/>
                    <a:gd name="T231" fmla="*/ 5068 h 950"/>
                    <a:gd name="T232" fmla="+- 0 10555 6650"/>
                    <a:gd name="T233" fmla="*/ T232 w 4007"/>
                    <a:gd name="T234" fmla="+- 0 4997 4137"/>
                    <a:gd name="T235" fmla="*/ 4997 h 950"/>
                    <a:gd name="T236" fmla="+- 0 10590 6650"/>
                    <a:gd name="T237" fmla="*/ T236 w 4007"/>
                    <a:gd name="T238" fmla="+- 0 5041 4137"/>
                    <a:gd name="T239" fmla="*/ 5041 h 950"/>
                    <a:gd name="T240" fmla="+- 0 10625 6650"/>
                    <a:gd name="T241" fmla="*/ T240 w 4007"/>
                    <a:gd name="T242" fmla="+- 0 5013 4137"/>
                    <a:gd name="T243" fmla="*/ 5013 h 950"/>
                    <a:gd name="T244" fmla="+- 0 10657 6650"/>
                    <a:gd name="T245" fmla="*/ T244 w 4007"/>
                    <a:gd name="T246" fmla="+- 0 4988 4137"/>
                    <a:gd name="T247" fmla="*/ 4988 h 95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  <a:cxn ang="0">
                      <a:pos x="T213" y="T215"/>
                    </a:cxn>
                    <a:cxn ang="0">
                      <a:pos x="T217" y="T219"/>
                    </a:cxn>
                    <a:cxn ang="0">
                      <a:pos x="T221" y="T223"/>
                    </a:cxn>
                    <a:cxn ang="0">
                      <a:pos x="T225" y="T227"/>
                    </a:cxn>
                    <a:cxn ang="0">
                      <a:pos x="T229" y="T231"/>
                    </a:cxn>
                    <a:cxn ang="0">
                      <a:pos x="T233" y="T235"/>
                    </a:cxn>
                    <a:cxn ang="0">
                      <a:pos x="T237" y="T239"/>
                    </a:cxn>
                    <a:cxn ang="0">
                      <a:pos x="T241" y="T243"/>
                    </a:cxn>
                    <a:cxn ang="0">
                      <a:pos x="T245" y="T247"/>
                    </a:cxn>
                  </a:cxnLst>
                  <a:rect l="0" t="0" r="r" b="b"/>
                  <a:pathLst>
                    <a:path w="4007" h="950">
                      <a:moveTo>
                        <a:pt x="0" y="671"/>
                      </a:moveTo>
                      <a:lnTo>
                        <a:pt x="146" y="504"/>
                      </a:lnTo>
                      <a:lnTo>
                        <a:pt x="256" y="307"/>
                      </a:lnTo>
                      <a:lnTo>
                        <a:pt x="347" y="118"/>
                      </a:lnTo>
                      <a:lnTo>
                        <a:pt x="424" y="27"/>
                      </a:lnTo>
                      <a:lnTo>
                        <a:pt x="494" y="21"/>
                      </a:lnTo>
                      <a:lnTo>
                        <a:pt x="557" y="0"/>
                      </a:lnTo>
                      <a:lnTo>
                        <a:pt x="616" y="102"/>
                      </a:lnTo>
                      <a:lnTo>
                        <a:pt x="671" y="99"/>
                      </a:lnTo>
                      <a:lnTo>
                        <a:pt x="723" y="107"/>
                      </a:lnTo>
                      <a:lnTo>
                        <a:pt x="772" y="82"/>
                      </a:lnTo>
                      <a:lnTo>
                        <a:pt x="819" y="234"/>
                      </a:lnTo>
                      <a:lnTo>
                        <a:pt x="864" y="153"/>
                      </a:lnTo>
                      <a:lnTo>
                        <a:pt x="907" y="274"/>
                      </a:lnTo>
                      <a:lnTo>
                        <a:pt x="948" y="225"/>
                      </a:lnTo>
                      <a:lnTo>
                        <a:pt x="989" y="228"/>
                      </a:lnTo>
                      <a:lnTo>
                        <a:pt x="1027" y="234"/>
                      </a:lnTo>
                      <a:lnTo>
                        <a:pt x="1065" y="286"/>
                      </a:lnTo>
                      <a:lnTo>
                        <a:pt x="1102" y="271"/>
                      </a:lnTo>
                      <a:lnTo>
                        <a:pt x="1137" y="240"/>
                      </a:lnTo>
                      <a:lnTo>
                        <a:pt x="1172" y="330"/>
                      </a:lnTo>
                      <a:lnTo>
                        <a:pt x="1206" y="303"/>
                      </a:lnTo>
                      <a:lnTo>
                        <a:pt x="1239" y="324"/>
                      </a:lnTo>
                      <a:lnTo>
                        <a:pt x="1272" y="357"/>
                      </a:lnTo>
                      <a:lnTo>
                        <a:pt x="1303" y="346"/>
                      </a:lnTo>
                      <a:lnTo>
                        <a:pt x="1334" y="296"/>
                      </a:lnTo>
                      <a:lnTo>
                        <a:pt x="1365" y="377"/>
                      </a:lnTo>
                      <a:lnTo>
                        <a:pt x="1395" y="331"/>
                      </a:lnTo>
                      <a:lnTo>
                        <a:pt x="1424" y="376"/>
                      </a:lnTo>
                      <a:lnTo>
                        <a:pt x="1453" y="397"/>
                      </a:lnTo>
                      <a:lnTo>
                        <a:pt x="1481" y="446"/>
                      </a:lnTo>
                      <a:lnTo>
                        <a:pt x="1509" y="415"/>
                      </a:lnTo>
                      <a:lnTo>
                        <a:pt x="1537" y="350"/>
                      </a:lnTo>
                      <a:lnTo>
                        <a:pt x="1564" y="371"/>
                      </a:lnTo>
                      <a:lnTo>
                        <a:pt x="1590" y="352"/>
                      </a:lnTo>
                      <a:lnTo>
                        <a:pt x="1617" y="364"/>
                      </a:lnTo>
                      <a:lnTo>
                        <a:pt x="1643" y="380"/>
                      </a:lnTo>
                      <a:lnTo>
                        <a:pt x="1668" y="473"/>
                      </a:lnTo>
                      <a:lnTo>
                        <a:pt x="1693" y="419"/>
                      </a:lnTo>
                      <a:lnTo>
                        <a:pt x="1718" y="337"/>
                      </a:lnTo>
                      <a:lnTo>
                        <a:pt x="1743" y="420"/>
                      </a:lnTo>
                      <a:lnTo>
                        <a:pt x="1767" y="435"/>
                      </a:lnTo>
                      <a:lnTo>
                        <a:pt x="1791" y="399"/>
                      </a:lnTo>
                      <a:lnTo>
                        <a:pt x="1815" y="396"/>
                      </a:lnTo>
                      <a:lnTo>
                        <a:pt x="1838" y="461"/>
                      </a:lnTo>
                      <a:lnTo>
                        <a:pt x="1861" y="502"/>
                      </a:lnTo>
                      <a:lnTo>
                        <a:pt x="1884" y="485"/>
                      </a:lnTo>
                      <a:lnTo>
                        <a:pt x="1907" y="445"/>
                      </a:lnTo>
                      <a:lnTo>
                        <a:pt x="1929" y="432"/>
                      </a:lnTo>
                      <a:lnTo>
                        <a:pt x="1951" y="427"/>
                      </a:lnTo>
                      <a:lnTo>
                        <a:pt x="1973" y="510"/>
                      </a:lnTo>
                      <a:lnTo>
                        <a:pt x="1995" y="439"/>
                      </a:lnTo>
                      <a:lnTo>
                        <a:pt x="2017" y="449"/>
                      </a:lnTo>
                      <a:lnTo>
                        <a:pt x="2038" y="505"/>
                      </a:lnTo>
                      <a:lnTo>
                        <a:pt x="2059" y="464"/>
                      </a:lnTo>
                      <a:lnTo>
                        <a:pt x="2080" y="504"/>
                      </a:lnTo>
                      <a:lnTo>
                        <a:pt x="2101" y="537"/>
                      </a:lnTo>
                      <a:lnTo>
                        <a:pt x="2122" y="490"/>
                      </a:lnTo>
                      <a:lnTo>
                        <a:pt x="2142" y="517"/>
                      </a:lnTo>
                      <a:lnTo>
                        <a:pt x="2162" y="496"/>
                      </a:lnTo>
                      <a:lnTo>
                        <a:pt x="2182" y="510"/>
                      </a:lnTo>
                      <a:lnTo>
                        <a:pt x="2202" y="573"/>
                      </a:lnTo>
                      <a:lnTo>
                        <a:pt x="2222" y="511"/>
                      </a:lnTo>
                      <a:lnTo>
                        <a:pt x="2241" y="557"/>
                      </a:lnTo>
                      <a:lnTo>
                        <a:pt x="2261" y="537"/>
                      </a:lnTo>
                      <a:lnTo>
                        <a:pt x="2280" y="537"/>
                      </a:lnTo>
                      <a:lnTo>
                        <a:pt x="2299" y="538"/>
                      </a:lnTo>
                      <a:lnTo>
                        <a:pt x="2318" y="565"/>
                      </a:lnTo>
                      <a:lnTo>
                        <a:pt x="2337" y="567"/>
                      </a:lnTo>
                      <a:lnTo>
                        <a:pt x="2356" y="530"/>
                      </a:lnTo>
                      <a:lnTo>
                        <a:pt x="2374" y="549"/>
                      </a:lnTo>
                      <a:lnTo>
                        <a:pt x="2393" y="527"/>
                      </a:lnTo>
                      <a:lnTo>
                        <a:pt x="2411" y="580"/>
                      </a:lnTo>
                      <a:lnTo>
                        <a:pt x="2429" y="594"/>
                      </a:lnTo>
                      <a:lnTo>
                        <a:pt x="2447" y="529"/>
                      </a:lnTo>
                      <a:lnTo>
                        <a:pt x="2465" y="606"/>
                      </a:lnTo>
                      <a:lnTo>
                        <a:pt x="2483" y="577"/>
                      </a:lnTo>
                      <a:lnTo>
                        <a:pt x="2501" y="564"/>
                      </a:lnTo>
                      <a:lnTo>
                        <a:pt x="2518" y="541"/>
                      </a:lnTo>
                      <a:lnTo>
                        <a:pt x="2536" y="595"/>
                      </a:lnTo>
                      <a:lnTo>
                        <a:pt x="2553" y="618"/>
                      </a:lnTo>
                      <a:lnTo>
                        <a:pt x="2571" y="563"/>
                      </a:lnTo>
                      <a:lnTo>
                        <a:pt x="2588" y="600"/>
                      </a:lnTo>
                      <a:lnTo>
                        <a:pt x="2605" y="656"/>
                      </a:lnTo>
                      <a:lnTo>
                        <a:pt x="2622" y="655"/>
                      </a:lnTo>
                      <a:lnTo>
                        <a:pt x="2639" y="640"/>
                      </a:lnTo>
                      <a:lnTo>
                        <a:pt x="2655" y="621"/>
                      </a:lnTo>
                      <a:lnTo>
                        <a:pt x="2672" y="647"/>
                      </a:lnTo>
                      <a:lnTo>
                        <a:pt x="2688" y="636"/>
                      </a:lnTo>
                      <a:lnTo>
                        <a:pt x="2705" y="701"/>
                      </a:lnTo>
                      <a:lnTo>
                        <a:pt x="2721" y="645"/>
                      </a:lnTo>
                      <a:lnTo>
                        <a:pt x="2738" y="700"/>
                      </a:lnTo>
                      <a:lnTo>
                        <a:pt x="2754" y="664"/>
                      </a:lnTo>
                      <a:lnTo>
                        <a:pt x="2770" y="688"/>
                      </a:lnTo>
                      <a:lnTo>
                        <a:pt x="2786" y="688"/>
                      </a:lnTo>
                      <a:lnTo>
                        <a:pt x="2802" y="663"/>
                      </a:lnTo>
                      <a:lnTo>
                        <a:pt x="2818" y="655"/>
                      </a:lnTo>
                      <a:lnTo>
                        <a:pt x="2834" y="717"/>
                      </a:lnTo>
                      <a:lnTo>
                        <a:pt x="2849" y="712"/>
                      </a:lnTo>
                      <a:lnTo>
                        <a:pt x="2865" y="703"/>
                      </a:lnTo>
                      <a:lnTo>
                        <a:pt x="2880" y="698"/>
                      </a:lnTo>
                      <a:lnTo>
                        <a:pt x="2896" y="711"/>
                      </a:lnTo>
                      <a:lnTo>
                        <a:pt x="2911" y="699"/>
                      </a:lnTo>
                      <a:lnTo>
                        <a:pt x="2927" y="739"/>
                      </a:lnTo>
                      <a:lnTo>
                        <a:pt x="2942" y="730"/>
                      </a:lnTo>
                      <a:lnTo>
                        <a:pt x="2957" y="704"/>
                      </a:lnTo>
                      <a:lnTo>
                        <a:pt x="2972" y="702"/>
                      </a:lnTo>
                      <a:lnTo>
                        <a:pt x="2987" y="706"/>
                      </a:lnTo>
                      <a:lnTo>
                        <a:pt x="3002" y="757"/>
                      </a:lnTo>
                      <a:lnTo>
                        <a:pt x="3017" y="773"/>
                      </a:lnTo>
                      <a:lnTo>
                        <a:pt x="3032" y="779"/>
                      </a:lnTo>
                      <a:lnTo>
                        <a:pt x="3046" y="779"/>
                      </a:lnTo>
                      <a:lnTo>
                        <a:pt x="3061" y="802"/>
                      </a:lnTo>
                      <a:lnTo>
                        <a:pt x="3076" y="755"/>
                      </a:lnTo>
                      <a:lnTo>
                        <a:pt x="3090" y="782"/>
                      </a:lnTo>
                      <a:lnTo>
                        <a:pt x="3105" y="826"/>
                      </a:lnTo>
                      <a:lnTo>
                        <a:pt x="3119" y="800"/>
                      </a:lnTo>
                      <a:lnTo>
                        <a:pt x="3134" y="832"/>
                      </a:lnTo>
                      <a:lnTo>
                        <a:pt x="3148" y="830"/>
                      </a:lnTo>
                      <a:lnTo>
                        <a:pt x="3162" y="839"/>
                      </a:lnTo>
                      <a:lnTo>
                        <a:pt x="3176" y="820"/>
                      </a:lnTo>
                      <a:lnTo>
                        <a:pt x="3190" y="852"/>
                      </a:lnTo>
                      <a:lnTo>
                        <a:pt x="3205" y="826"/>
                      </a:lnTo>
                      <a:lnTo>
                        <a:pt x="3219" y="866"/>
                      </a:lnTo>
                      <a:lnTo>
                        <a:pt x="3232" y="856"/>
                      </a:lnTo>
                      <a:lnTo>
                        <a:pt x="3246" y="844"/>
                      </a:lnTo>
                      <a:lnTo>
                        <a:pt x="3260" y="811"/>
                      </a:lnTo>
                      <a:lnTo>
                        <a:pt x="3274" y="867"/>
                      </a:lnTo>
                      <a:lnTo>
                        <a:pt x="3288" y="864"/>
                      </a:lnTo>
                      <a:lnTo>
                        <a:pt x="3301" y="902"/>
                      </a:lnTo>
                      <a:lnTo>
                        <a:pt x="3315" y="885"/>
                      </a:lnTo>
                      <a:lnTo>
                        <a:pt x="3329" y="847"/>
                      </a:lnTo>
                      <a:lnTo>
                        <a:pt x="3342" y="880"/>
                      </a:lnTo>
                      <a:lnTo>
                        <a:pt x="3356" y="887"/>
                      </a:lnTo>
                      <a:lnTo>
                        <a:pt x="3369" y="889"/>
                      </a:lnTo>
                      <a:lnTo>
                        <a:pt x="3382" y="891"/>
                      </a:lnTo>
                      <a:lnTo>
                        <a:pt x="3396" y="862"/>
                      </a:lnTo>
                      <a:lnTo>
                        <a:pt x="3409" y="934"/>
                      </a:lnTo>
                      <a:lnTo>
                        <a:pt x="3422" y="895"/>
                      </a:lnTo>
                      <a:lnTo>
                        <a:pt x="3435" y="878"/>
                      </a:lnTo>
                      <a:lnTo>
                        <a:pt x="3449" y="902"/>
                      </a:lnTo>
                      <a:lnTo>
                        <a:pt x="3462" y="912"/>
                      </a:lnTo>
                      <a:lnTo>
                        <a:pt x="3475" y="938"/>
                      </a:lnTo>
                      <a:lnTo>
                        <a:pt x="3488" y="926"/>
                      </a:lnTo>
                      <a:lnTo>
                        <a:pt x="3501" y="931"/>
                      </a:lnTo>
                      <a:lnTo>
                        <a:pt x="3514" y="916"/>
                      </a:lnTo>
                      <a:lnTo>
                        <a:pt x="3526" y="903"/>
                      </a:lnTo>
                      <a:lnTo>
                        <a:pt x="3539" y="918"/>
                      </a:lnTo>
                      <a:lnTo>
                        <a:pt x="3552" y="925"/>
                      </a:lnTo>
                      <a:lnTo>
                        <a:pt x="3565" y="930"/>
                      </a:lnTo>
                      <a:lnTo>
                        <a:pt x="3577" y="920"/>
                      </a:lnTo>
                      <a:lnTo>
                        <a:pt x="3590" y="922"/>
                      </a:lnTo>
                      <a:lnTo>
                        <a:pt x="3615" y="942"/>
                      </a:lnTo>
                      <a:lnTo>
                        <a:pt x="3628" y="949"/>
                      </a:lnTo>
                      <a:lnTo>
                        <a:pt x="3640" y="944"/>
                      </a:lnTo>
                      <a:lnTo>
                        <a:pt x="3653" y="936"/>
                      </a:lnTo>
                      <a:lnTo>
                        <a:pt x="3665" y="931"/>
                      </a:lnTo>
                      <a:lnTo>
                        <a:pt x="3677" y="911"/>
                      </a:lnTo>
                      <a:lnTo>
                        <a:pt x="3690" y="949"/>
                      </a:lnTo>
                      <a:lnTo>
                        <a:pt x="3702" y="938"/>
                      </a:lnTo>
                      <a:lnTo>
                        <a:pt x="3714" y="931"/>
                      </a:lnTo>
                      <a:lnTo>
                        <a:pt x="3726" y="946"/>
                      </a:lnTo>
                      <a:lnTo>
                        <a:pt x="3739" y="918"/>
                      </a:lnTo>
                      <a:lnTo>
                        <a:pt x="3751" y="948"/>
                      </a:lnTo>
                      <a:lnTo>
                        <a:pt x="3763" y="948"/>
                      </a:lnTo>
                      <a:lnTo>
                        <a:pt x="3775" y="920"/>
                      </a:lnTo>
                      <a:lnTo>
                        <a:pt x="3787" y="919"/>
                      </a:lnTo>
                      <a:lnTo>
                        <a:pt x="3799" y="878"/>
                      </a:lnTo>
                      <a:lnTo>
                        <a:pt x="3811" y="914"/>
                      </a:lnTo>
                      <a:lnTo>
                        <a:pt x="3823" y="916"/>
                      </a:lnTo>
                      <a:lnTo>
                        <a:pt x="3835" y="916"/>
                      </a:lnTo>
                      <a:lnTo>
                        <a:pt x="3847" y="903"/>
                      </a:lnTo>
                      <a:lnTo>
                        <a:pt x="3858" y="936"/>
                      </a:lnTo>
                      <a:lnTo>
                        <a:pt x="3870" y="931"/>
                      </a:lnTo>
                      <a:lnTo>
                        <a:pt x="3882" y="897"/>
                      </a:lnTo>
                      <a:lnTo>
                        <a:pt x="3894" y="897"/>
                      </a:lnTo>
                      <a:lnTo>
                        <a:pt x="3905" y="860"/>
                      </a:lnTo>
                      <a:lnTo>
                        <a:pt x="3917" y="891"/>
                      </a:lnTo>
                      <a:lnTo>
                        <a:pt x="3928" y="877"/>
                      </a:lnTo>
                      <a:lnTo>
                        <a:pt x="3940" y="904"/>
                      </a:lnTo>
                      <a:lnTo>
                        <a:pt x="3952" y="874"/>
                      </a:lnTo>
                      <a:lnTo>
                        <a:pt x="3963" y="887"/>
                      </a:lnTo>
                      <a:lnTo>
                        <a:pt x="3975" y="876"/>
                      </a:lnTo>
                      <a:lnTo>
                        <a:pt x="3986" y="844"/>
                      </a:lnTo>
                      <a:lnTo>
                        <a:pt x="3997" y="852"/>
                      </a:lnTo>
                      <a:lnTo>
                        <a:pt x="4007" y="851"/>
                      </a:lnTo>
                    </a:path>
                  </a:pathLst>
                </a:custGeom>
                <a:noFill/>
                <a:ln w="17450">
                  <a:solidFill>
                    <a:srgbClr val="0072B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59" name="Group 106">
                <a:extLst>
                  <a:ext uri="{FF2B5EF4-FFF2-40B4-BE49-F238E27FC236}">
                    <a16:creationId xmlns:a16="http://schemas.microsoft.com/office/drawing/2014/main" id="{9363C16C-EEB8-47A6-8303-3BA837822E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0" y="3427"/>
                <a:ext cx="4007" cy="1709"/>
                <a:chOff x="6650" y="3427"/>
                <a:chExt cx="4007" cy="1709"/>
              </a:xfrm>
            </p:grpSpPr>
            <p:sp>
              <p:nvSpPr>
                <p:cNvPr id="367" name="Freeform 107">
                  <a:extLst>
                    <a:ext uri="{FF2B5EF4-FFF2-40B4-BE49-F238E27FC236}">
                      <a16:creationId xmlns:a16="http://schemas.microsoft.com/office/drawing/2014/main" id="{52F7726E-BFF4-4DE3-9ABB-65C0ED3252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0" y="3427"/>
                  <a:ext cx="4007" cy="1709"/>
                </a:xfrm>
                <a:custGeom>
                  <a:avLst/>
                  <a:gdLst>
                    <a:gd name="T0" fmla="+- 0 6906 6650"/>
                    <a:gd name="T1" fmla="*/ T0 w 4007"/>
                    <a:gd name="T2" fmla="+- 0 4803 3427"/>
                    <a:gd name="T3" fmla="*/ 4803 h 1709"/>
                    <a:gd name="T4" fmla="+- 0 7144 6650"/>
                    <a:gd name="T5" fmla="*/ T4 w 4007"/>
                    <a:gd name="T6" fmla="+- 0 4385 3427"/>
                    <a:gd name="T7" fmla="*/ 4385 h 1709"/>
                    <a:gd name="T8" fmla="+- 0 7321 6650"/>
                    <a:gd name="T9" fmla="*/ T8 w 4007"/>
                    <a:gd name="T10" fmla="+- 0 4049 3427"/>
                    <a:gd name="T11" fmla="*/ 4049 h 1709"/>
                    <a:gd name="T12" fmla="+- 0 7469 6650"/>
                    <a:gd name="T13" fmla="*/ T12 w 4007"/>
                    <a:gd name="T14" fmla="+- 0 3733 3427"/>
                    <a:gd name="T15" fmla="*/ 3733 h 1709"/>
                    <a:gd name="T16" fmla="+- 0 7598 6650"/>
                    <a:gd name="T17" fmla="*/ T16 w 4007"/>
                    <a:gd name="T18" fmla="+- 0 3589 3427"/>
                    <a:gd name="T19" fmla="*/ 3589 h 1709"/>
                    <a:gd name="T20" fmla="+- 0 7715 6650"/>
                    <a:gd name="T21" fmla="*/ T20 w 4007"/>
                    <a:gd name="T22" fmla="+- 0 3476 3427"/>
                    <a:gd name="T23" fmla="*/ 3476 h 1709"/>
                    <a:gd name="T24" fmla="+- 0 7822 6650"/>
                    <a:gd name="T25" fmla="*/ T24 w 4007"/>
                    <a:gd name="T26" fmla="+- 0 3501 3427"/>
                    <a:gd name="T27" fmla="*/ 3501 h 1709"/>
                    <a:gd name="T28" fmla="+- 0 7922 6650"/>
                    <a:gd name="T29" fmla="*/ T28 w 4007"/>
                    <a:gd name="T30" fmla="+- 0 3588 3427"/>
                    <a:gd name="T31" fmla="*/ 3588 h 1709"/>
                    <a:gd name="T32" fmla="+- 0 8015 6650"/>
                    <a:gd name="T33" fmla="*/ T32 w 4007"/>
                    <a:gd name="T34" fmla="+- 0 3746 3427"/>
                    <a:gd name="T35" fmla="*/ 3746 h 1709"/>
                    <a:gd name="T36" fmla="+- 0 8103 6650"/>
                    <a:gd name="T37" fmla="*/ T36 w 4007"/>
                    <a:gd name="T38" fmla="+- 0 3879 3427"/>
                    <a:gd name="T39" fmla="*/ 3879 h 1709"/>
                    <a:gd name="T40" fmla="+- 0 8187 6650"/>
                    <a:gd name="T41" fmla="*/ T40 w 4007"/>
                    <a:gd name="T42" fmla="+- 0 3994 3427"/>
                    <a:gd name="T43" fmla="*/ 3994 h 1709"/>
                    <a:gd name="T44" fmla="+- 0 8267 6650"/>
                    <a:gd name="T45" fmla="*/ T44 w 4007"/>
                    <a:gd name="T46" fmla="+- 0 4222 3427"/>
                    <a:gd name="T47" fmla="*/ 4222 h 1709"/>
                    <a:gd name="T48" fmla="+- 0 8343 6650"/>
                    <a:gd name="T49" fmla="*/ T48 w 4007"/>
                    <a:gd name="T50" fmla="+- 0 4263 3427"/>
                    <a:gd name="T51" fmla="*/ 4263 h 1709"/>
                    <a:gd name="T52" fmla="+- 0 8417 6650"/>
                    <a:gd name="T53" fmla="*/ T52 w 4007"/>
                    <a:gd name="T54" fmla="+- 0 4434 3427"/>
                    <a:gd name="T55" fmla="*/ 4434 h 1709"/>
                    <a:gd name="T56" fmla="+- 0 8488 6650"/>
                    <a:gd name="T57" fmla="*/ T56 w 4007"/>
                    <a:gd name="T58" fmla="+- 0 4520 3427"/>
                    <a:gd name="T59" fmla="*/ 4520 h 1709"/>
                    <a:gd name="T60" fmla="+- 0 8557 6650"/>
                    <a:gd name="T61" fmla="*/ T60 w 4007"/>
                    <a:gd name="T62" fmla="+- 0 4594 3427"/>
                    <a:gd name="T63" fmla="*/ 4594 h 1709"/>
                    <a:gd name="T64" fmla="+- 0 8623 6650"/>
                    <a:gd name="T65" fmla="*/ T64 w 4007"/>
                    <a:gd name="T66" fmla="+- 0 4656 3427"/>
                    <a:gd name="T67" fmla="*/ 4656 h 1709"/>
                    <a:gd name="T68" fmla="+- 0 8688 6650"/>
                    <a:gd name="T69" fmla="*/ T68 w 4007"/>
                    <a:gd name="T70" fmla="+- 0 4737 3427"/>
                    <a:gd name="T71" fmla="*/ 4737 h 1709"/>
                    <a:gd name="T72" fmla="+- 0 8751 6650"/>
                    <a:gd name="T73" fmla="*/ T72 w 4007"/>
                    <a:gd name="T74" fmla="+- 0 4828 3427"/>
                    <a:gd name="T75" fmla="*/ 4828 h 1709"/>
                    <a:gd name="T76" fmla="+- 0 8812 6650"/>
                    <a:gd name="T77" fmla="*/ T76 w 4007"/>
                    <a:gd name="T78" fmla="+- 0 4906 3427"/>
                    <a:gd name="T79" fmla="*/ 4906 h 1709"/>
                    <a:gd name="T80" fmla="+- 0 8872 6650"/>
                    <a:gd name="T81" fmla="*/ T80 w 4007"/>
                    <a:gd name="T82" fmla="+- 0 4952 3427"/>
                    <a:gd name="T83" fmla="*/ 4952 h 1709"/>
                    <a:gd name="T84" fmla="+- 0 8930 6650"/>
                    <a:gd name="T85" fmla="*/ T84 w 4007"/>
                    <a:gd name="T86" fmla="+- 0 4947 3427"/>
                    <a:gd name="T87" fmla="*/ 4947 h 1709"/>
                    <a:gd name="T88" fmla="+- 0 8987 6650"/>
                    <a:gd name="T89" fmla="*/ T88 w 4007"/>
                    <a:gd name="T90" fmla="+- 0 5014 3427"/>
                    <a:gd name="T91" fmla="*/ 5014 h 1709"/>
                    <a:gd name="T92" fmla="+- 0 9043 6650"/>
                    <a:gd name="T93" fmla="*/ T92 w 4007"/>
                    <a:gd name="T94" fmla="+- 0 5031 3427"/>
                    <a:gd name="T95" fmla="*/ 5031 h 1709"/>
                    <a:gd name="T96" fmla="+- 0 9097 6650"/>
                    <a:gd name="T97" fmla="*/ T96 w 4007"/>
                    <a:gd name="T98" fmla="+- 0 5069 3427"/>
                    <a:gd name="T99" fmla="*/ 5069 h 1709"/>
                    <a:gd name="T100" fmla="+- 0 9151 6650"/>
                    <a:gd name="T101" fmla="*/ T100 w 4007"/>
                    <a:gd name="T102" fmla="+- 0 5086 3427"/>
                    <a:gd name="T103" fmla="*/ 5086 h 1709"/>
                    <a:gd name="T104" fmla="+- 0 9203 6650"/>
                    <a:gd name="T105" fmla="*/ T104 w 4007"/>
                    <a:gd name="T106" fmla="+- 0 5082 3427"/>
                    <a:gd name="T107" fmla="*/ 5082 h 1709"/>
                    <a:gd name="T108" fmla="+- 0 9255 6650"/>
                    <a:gd name="T109" fmla="*/ T108 w 4007"/>
                    <a:gd name="T110" fmla="+- 0 5088 3427"/>
                    <a:gd name="T111" fmla="*/ 5088 h 1709"/>
                    <a:gd name="T112" fmla="+- 0 9305 6650"/>
                    <a:gd name="T113" fmla="*/ T112 w 4007"/>
                    <a:gd name="T114" fmla="+- 0 5103 3427"/>
                    <a:gd name="T115" fmla="*/ 5103 h 1709"/>
                    <a:gd name="T116" fmla="+- 0 9355 6650"/>
                    <a:gd name="T117" fmla="*/ T116 w 4007"/>
                    <a:gd name="T118" fmla="+- 0 5127 3427"/>
                    <a:gd name="T119" fmla="*/ 5127 h 1709"/>
                    <a:gd name="T120" fmla="+- 0 9404 6650"/>
                    <a:gd name="T121" fmla="*/ T120 w 4007"/>
                    <a:gd name="T122" fmla="+- 0 5116 3427"/>
                    <a:gd name="T123" fmla="*/ 5116 h 1709"/>
                    <a:gd name="T124" fmla="+- 0 9452 6650"/>
                    <a:gd name="T125" fmla="*/ T124 w 4007"/>
                    <a:gd name="T126" fmla="+- 0 5123 3427"/>
                    <a:gd name="T127" fmla="*/ 5123 h 1709"/>
                    <a:gd name="T128" fmla="+- 0 9499 6650"/>
                    <a:gd name="T129" fmla="*/ T128 w 4007"/>
                    <a:gd name="T130" fmla="+- 0 5116 3427"/>
                    <a:gd name="T131" fmla="*/ 5116 h 1709"/>
                    <a:gd name="T132" fmla="+- 0 9546 6650"/>
                    <a:gd name="T133" fmla="*/ T132 w 4007"/>
                    <a:gd name="T134" fmla="+- 0 5123 3427"/>
                    <a:gd name="T135" fmla="*/ 5123 h 1709"/>
                    <a:gd name="T136" fmla="+- 0 9592 6650"/>
                    <a:gd name="T137" fmla="*/ T136 w 4007"/>
                    <a:gd name="T138" fmla="+- 0 5120 3427"/>
                    <a:gd name="T139" fmla="*/ 5120 h 1709"/>
                    <a:gd name="T140" fmla="+- 0 9652 6650"/>
                    <a:gd name="T141" fmla="*/ T140 w 4007"/>
                    <a:gd name="T142" fmla="+- 0 5125 3427"/>
                    <a:gd name="T143" fmla="*/ 5125 h 1709"/>
                    <a:gd name="T144" fmla="+- 0 9696 6650"/>
                    <a:gd name="T145" fmla="*/ T144 w 4007"/>
                    <a:gd name="T146" fmla="+- 0 5132 3427"/>
                    <a:gd name="T147" fmla="*/ 5132 h 1709"/>
                    <a:gd name="T148" fmla="+- 0 9740 6650"/>
                    <a:gd name="T149" fmla="*/ T148 w 4007"/>
                    <a:gd name="T150" fmla="+- 0 5125 3427"/>
                    <a:gd name="T151" fmla="*/ 5125 h 1709"/>
                    <a:gd name="T152" fmla="+- 0 9784 6650"/>
                    <a:gd name="T153" fmla="*/ T152 w 4007"/>
                    <a:gd name="T154" fmla="+- 0 5125 3427"/>
                    <a:gd name="T155" fmla="*/ 5125 h 1709"/>
                    <a:gd name="T156" fmla="+- 0 9826 6650"/>
                    <a:gd name="T157" fmla="*/ T156 w 4007"/>
                    <a:gd name="T158" fmla="+- 0 5122 3427"/>
                    <a:gd name="T159" fmla="*/ 5122 h 1709"/>
                    <a:gd name="T160" fmla="+- 0 9869 6650"/>
                    <a:gd name="T161" fmla="*/ T160 w 4007"/>
                    <a:gd name="T162" fmla="+- 0 5129 3427"/>
                    <a:gd name="T163" fmla="*/ 5129 h 1709"/>
                    <a:gd name="T164" fmla="+- 0 9910 6650"/>
                    <a:gd name="T165" fmla="*/ T164 w 4007"/>
                    <a:gd name="T166" fmla="+- 0 5124 3427"/>
                    <a:gd name="T167" fmla="*/ 5124 h 1709"/>
                    <a:gd name="T168" fmla="+- 0 9951 6650"/>
                    <a:gd name="T169" fmla="*/ T168 w 4007"/>
                    <a:gd name="T170" fmla="+- 0 5127 3427"/>
                    <a:gd name="T171" fmla="*/ 5127 h 1709"/>
                    <a:gd name="T172" fmla="+- 0 9992 6650"/>
                    <a:gd name="T173" fmla="*/ T172 w 4007"/>
                    <a:gd name="T174" fmla="+- 0 5129 3427"/>
                    <a:gd name="T175" fmla="*/ 5129 h 1709"/>
                    <a:gd name="T176" fmla="+- 0 10032 6650"/>
                    <a:gd name="T177" fmla="*/ T176 w 4007"/>
                    <a:gd name="T178" fmla="+- 0 5129 3427"/>
                    <a:gd name="T179" fmla="*/ 5129 h 1709"/>
                    <a:gd name="T180" fmla="+- 0 10072 6650"/>
                    <a:gd name="T181" fmla="*/ T180 w 4007"/>
                    <a:gd name="T182" fmla="+- 0 5117 3427"/>
                    <a:gd name="T183" fmla="*/ 5117 h 1709"/>
                    <a:gd name="T184" fmla="+- 0 10112 6650"/>
                    <a:gd name="T185" fmla="*/ T184 w 4007"/>
                    <a:gd name="T186" fmla="+- 0 5122 3427"/>
                    <a:gd name="T187" fmla="*/ 5122 h 1709"/>
                    <a:gd name="T188" fmla="+- 0 10151 6650"/>
                    <a:gd name="T189" fmla="*/ T188 w 4007"/>
                    <a:gd name="T190" fmla="+- 0 5131 3427"/>
                    <a:gd name="T191" fmla="*/ 5131 h 1709"/>
                    <a:gd name="T192" fmla="+- 0 10189 6650"/>
                    <a:gd name="T193" fmla="*/ T192 w 4007"/>
                    <a:gd name="T194" fmla="+- 0 5126 3427"/>
                    <a:gd name="T195" fmla="*/ 5126 h 1709"/>
                    <a:gd name="T196" fmla="+- 0 10227 6650"/>
                    <a:gd name="T197" fmla="*/ T196 w 4007"/>
                    <a:gd name="T198" fmla="+- 0 5121 3427"/>
                    <a:gd name="T199" fmla="*/ 5121 h 1709"/>
                    <a:gd name="T200" fmla="+- 0 10265 6650"/>
                    <a:gd name="T201" fmla="*/ T200 w 4007"/>
                    <a:gd name="T202" fmla="+- 0 5129 3427"/>
                    <a:gd name="T203" fmla="*/ 5129 h 1709"/>
                    <a:gd name="T204" fmla="+- 0 10324 6650"/>
                    <a:gd name="T205" fmla="*/ T204 w 4007"/>
                    <a:gd name="T206" fmla="+- 0 5129 3427"/>
                    <a:gd name="T207" fmla="*/ 5129 h 1709"/>
                    <a:gd name="T208" fmla="+- 0 10386 6650"/>
                    <a:gd name="T209" fmla="*/ T208 w 4007"/>
                    <a:gd name="T210" fmla="+- 0 5124 3427"/>
                    <a:gd name="T211" fmla="*/ 5124 h 1709"/>
                    <a:gd name="T212" fmla="+- 0 10419 6650"/>
                    <a:gd name="T213" fmla="*/ T212 w 4007"/>
                    <a:gd name="T214" fmla="+- 0 5133 3427"/>
                    <a:gd name="T215" fmla="*/ 5133 h 1709"/>
                    <a:gd name="T216" fmla="+- 0 10461 6650"/>
                    <a:gd name="T217" fmla="*/ T216 w 4007"/>
                    <a:gd name="T218" fmla="+- 0 5126 3427"/>
                    <a:gd name="T219" fmla="*/ 5126 h 1709"/>
                    <a:gd name="T220" fmla="+- 0 10497 6650"/>
                    <a:gd name="T221" fmla="*/ T220 w 4007"/>
                    <a:gd name="T222" fmla="+- 0 5115 3427"/>
                    <a:gd name="T223" fmla="*/ 5115 h 1709"/>
                    <a:gd name="T224" fmla="+- 0 10532 6650"/>
                    <a:gd name="T225" fmla="*/ T224 w 4007"/>
                    <a:gd name="T226" fmla="+- 0 5102 3427"/>
                    <a:gd name="T227" fmla="*/ 5102 h 1709"/>
                    <a:gd name="T228" fmla="+- 0 10567 6650"/>
                    <a:gd name="T229" fmla="*/ T228 w 4007"/>
                    <a:gd name="T230" fmla="+- 0 5117 3427"/>
                    <a:gd name="T231" fmla="*/ 5117 h 1709"/>
                    <a:gd name="T232" fmla="+- 0 10602 6650"/>
                    <a:gd name="T233" fmla="*/ T232 w 4007"/>
                    <a:gd name="T234" fmla="+- 0 5128 3427"/>
                    <a:gd name="T235" fmla="*/ 5128 h 1709"/>
                    <a:gd name="T236" fmla="+- 0 10636 6650"/>
                    <a:gd name="T237" fmla="*/ T236 w 4007"/>
                    <a:gd name="T238" fmla="+- 0 5096 3427"/>
                    <a:gd name="T239" fmla="*/ 5096 h 170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  <a:cxn ang="0">
                      <a:pos x="T213" y="T215"/>
                    </a:cxn>
                    <a:cxn ang="0">
                      <a:pos x="T217" y="T219"/>
                    </a:cxn>
                    <a:cxn ang="0">
                      <a:pos x="T221" y="T223"/>
                    </a:cxn>
                    <a:cxn ang="0">
                      <a:pos x="T225" y="T227"/>
                    </a:cxn>
                    <a:cxn ang="0">
                      <a:pos x="T229" y="T231"/>
                    </a:cxn>
                    <a:cxn ang="0">
                      <a:pos x="T233" y="T235"/>
                    </a:cxn>
                    <a:cxn ang="0">
                      <a:pos x="T237" y="T239"/>
                    </a:cxn>
                  </a:cxnLst>
                  <a:rect l="0" t="0" r="r" b="b"/>
                  <a:pathLst>
                    <a:path w="4007" h="1709">
                      <a:moveTo>
                        <a:pt x="0" y="1626"/>
                      </a:moveTo>
                      <a:lnTo>
                        <a:pt x="146" y="1452"/>
                      </a:lnTo>
                      <a:lnTo>
                        <a:pt x="256" y="1376"/>
                      </a:lnTo>
                      <a:lnTo>
                        <a:pt x="347" y="1162"/>
                      </a:lnTo>
                      <a:lnTo>
                        <a:pt x="424" y="1113"/>
                      </a:lnTo>
                      <a:lnTo>
                        <a:pt x="494" y="958"/>
                      </a:lnTo>
                      <a:lnTo>
                        <a:pt x="557" y="878"/>
                      </a:lnTo>
                      <a:lnTo>
                        <a:pt x="616" y="676"/>
                      </a:lnTo>
                      <a:lnTo>
                        <a:pt x="671" y="622"/>
                      </a:lnTo>
                      <a:lnTo>
                        <a:pt x="723" y="471"/>
                      </a:lnTo>
                      <a:lnTo>
                        <a:pt x="772" y="376"/>
                      </a:lnTo>
                      <a:lnTo>
                        <a:pt x="819" y="306"/>
                      </a:lnTo>
                      <a:lnTo>
                        <a:pt x="864" y="161"/>
                      </a:lnTo>
                      <a:lnTo>
                        <a:pt x="907" y="195"/>
                      </a:lnTo>
                      <a:lnTo>
                        <a:pt x="948" y="162"/>
                      </a:lnTo>
                      <a:lnTo>
                        <a:pt x="989" y="0"/>
                      </a:lnTo>
                      <a:lnTo>
                        <a:pt x="1027" y="14"/>
                      </a:lnTo>
                      <a:lnTo>
                        <a:pt x="1065" y="49"/>
                      </a:lnTo>
                      <a:lnTo>
                        <a:pt x="1102" y="63"/>
                      </a:lnTo>
                      <a:lnTo>
                        <a:pt x="1137" y="39"/>
                      </a:lnTo>
                      <a:lnTo>
                        <a:pt x="1172" y="74"/>
                      </a:lnTo>
                      <a:lnTo>
                        <a:pt x="1206" y="309"/>
                      </a:lnTo>
                      <a:lnTo>
                        <a:pt x="1239" y="393"/>
                      </a:lnTo>
                      <a:lnTo>
                        <a:pt x="1272" y="161"/>
                      </a:lnTo>
                      <a:lnTo>
                        <a:pt x="1303" y="233"/>
                      </a:lnTo>
                      <a:lnTo>
                        <a:pt x="1334" y="357"/>
                      </a:lnTo>
                      <a:lnTo>
                        <a:pt x="1365" y="319"/>
                      </a:lnTo>
                      <a:lnTo>
                        <a:pt x="1395" y="370"/>
                      </a:lnTo>
                      <a:lnTo>
                        <a:pt x="1424" y="500"/>
                      </a:lnTo>
                      <a:lnTo>
                        <a:pt x="1453" y="452"/>
                      </a:lnTo>
                      <a:lnTo>
                        <a:pt x="1481" y="547"/>
                      </a:lnTo>
                      <a:lnTo>
                        <a:pt x="1509" y="553"/>
                      </a:lnTo>
                      <a:lnTo>
                        <a:pt x="1537" y="567"/>
                      </a:lnTo>
                      <a:lnTo>
                        <a:pt x="1564" y="593"/>
                      </a:lnTo>
                      <a:lnTo>
                        <a:pt x="1590" y="597"/>
                      </a:lnTo>
                      <a:lnTo>
                        <a:pt x="1617" y="795"/>
                      </a:lnTo>
                      <a:lnTo>
                        <a:pt x="1643" y="710"/>
                      </a:lnTo>
                      <a:lnTo>
                        <a:pt x="1668" y="888"/>
                      </a:lnTo>
                      <a:lnTo>
                        <a:pt x="1693" y="836"/>
                      </a:lnTo>
                      <a:lnTo>
                        <a:pt x="1718" y="812"/>
                      </a:lnTo>
                      <a:lnTo>
                        <a:pt x="1743" y="897"/>
                      </a:lnTo>
                      <a:lnTo>
                        <a:pt x="1767" y="1007"/>
                      </a:lnTo>
                      <a:lnTo>
                        <a:pt x="1791" y="1048"/>
                      </a:lnTo>
                      <a:lnTo>
                        <a:pt x="1815" y="983"/>
                      </a:lnTo>
                      <a:lnTo>
                        <a:pt x="1838" y="1093"/>
                      </a:lnTo>
                      <a:lnTo>
                        <a:pt x="1861" y="1153"/>
                      </a:lnTo>
                      <a:lnTo>
                        <a:pt x="1884" y="1134"/>
                      </a:lnTo>
                      <a:lnTo>
                        <a:pt x="1907" y="1167"/>
                      </a:lnTo>
                      <a:lnTo>
                        <a:pt x="1929" y="1177"/>
                      </a:lnTo>
                      <a:lnTo>
                        <a:pt x="1951" y="1187"/>
                      </a:lnTo>
                      <a:lnTo>
                        <a:pt x="1973" y="1229"/>
                      </a:lnTo>
                      <a:lnTo>
                        <a:pt x="1995" y="1268"/>
                      </a:lnTo>
                      <a:lnTo>
                        <a:pt x="2017" y="1293"/>
                      </a:lnTo>
                      <a:lnTo>
                        <a:pt x="2038" y="1310"/>
                      </a:lnTo>
                      <a:lnTo>
                        <a:pt x="2059" y="1305"/>
                      </a:lnTo>
                      <a:lnTo>
                        <a:pt x="2080" y="1340"/>
                      </a:lnTo>
                      <a:lnTo>
                        <a:pt x="2101" y="1401"/>
                      </a:lnTo>
                      <a:lnTo>
                        <a:pt x="2122" y="1346"/>
                      </a:lnTo>
                      <a:lnTo>
                        <a:pt x="2142" y="1428"/>
                      </a:lnTo>
                      <a:lnTo>
                        <a:pt x="2162" y="1479"/>
                      </a:lnTo>
                      <a:lnTo>
                        <a:pt x="2182" y="1457"/>
                      </a:lnTo>
                      <a:lnTo>
                        <a:pt x="2202" y="1476"/>
                      </a:lnTo>
                      <a:lnTo>
                        <a:pt x="2222" y="1525"/>
                      </a:lnTo>
                      <a:lnTo>
                        <a:pt x="2241" y="1537"/>
                      </a:lnTo>
                      <a:lnTo>
                        <a:pt x="2261" y="1524"/>
                      </a:lnTo>
                      <a:lnTo>
                        <a:pt x="2280" y="1520"/>
                      </a:lnTo>
                      <a:lnTo>
                        <a:pt x="2299" y="1560"/>
                      </a:lnTo>
                      <a:lnTo>
                        <a:pt x="2318" y="1570"/>
                      </a:lnTo>
                      <a:lnTo>
                        <a:pt x="2337" y="1587"/>
                      </a:lnTo>
                      <a:lnTo>
                        <a:pt x="2356" y="1606"/>
                      </a:lnTo>
                      <a:lnTo>
                        <a:pt x="2374" y="1589"/>
                      </a:lnTo>
                      <a:lnTo>
                        <a:pt x="2393" y="1604"/>
                      </a:lnTo>
                      <a:lnTo>
                        <a:pt x="2411" y="1615"/>
                      </a:lnTo>
                      <a:lnTo>
                        <a:pt x="2429" y="1630"/>
                      </a:lnTo>
                      <a:lnTo>
                        <a:pt x="2447" y="1642"/>
                      </a:lnTo>
                      <a:lnTo>
                        <a:pt x="2465" y="1636"/>
                      </a:lnTo>
                      <a:lnTo>
                        <a:pt x="2483" y="1647"/>
                      </a:lnTo>
                      <a:lnTo>
                        <a:pt x="2501" y="1659"/>
                      </a:lnTo>
                      <a:lnTo>
                        <a:pt x="2518" y="1649"/>
                      </a:lnTo>
                      <a:lnTo>
                        <a:pt x="2536" y="1681"/>
                      </a:lnTo>
                      <a:lnTo>
                        <a:pt x="2553" y="1655"/>
                      </a:lnTo>
                      <a:lnTo>
                        <a:pt x="2571" y="1646"/>
                      </a:lnTo>
                      <a:lnTo>
                        <a:pt x="2588" y="1672"/>
                      </a:lnTo>
                      <a:lnTo>
                        <a:pt x="2605" y="1661"/>
                      </a:lnTo>
                      <a:lnTo>
                        <a:pt x="2622" y="1683"/>
                      </a:lnTo>
                      <a:lnTo>
                        <a:pt x="2639" y="1661"/>
                      </a:lnTo>
                      <a:lnTo>
                        <a:pt x="2655" y="1676"/>
                      </a:lnTo>
                      <a:lnTo>
                        <a:pt x="2672" y="1698"/>
                      </a:lnTo>
                      <a:lnTo>
                        <a:pt x="2688" y="1687"/>
                      </a:lnTo>
                      <a:lnTo>
                        <a:pt x="2705" y="1700"/>
                      </a:lnTo>
                      <a:lnTo>
                        <a:pt x="2721" y="1689"/>
                      </a:lnTo>
                      <a:lnTo>
                        <a:pt x="2738" y="1694"/>
                      </a:lnTo>
                      <a:lnTo>
                        <a:pt x="2754" y="1689"/>
                      </a:lnTo>
                      <a:lnTo>
                        <a:pt x="2770" y="1694"/>
                      </a:lnTo>
                      <a:lnTo>
                        <a:pt x="2786" y="1691"/>
                      </a:lnTo>
                      <a:lnTo>
                        <a:pt x="2802" y="1696"/>
                      </a:lnTo>
                      <a:lnTo>
                        <a:pt x="2818" y="1700"/>
                      </a:lnTo>
                      <a:lnTo>
                        <a:pt x="2834" y="1694"/>
                      </a:lnTo>
                      <a:lnTo>
                        <a:pt x="2849" y="1689"/>
                      </a:lnTo>
                      <a:lnTo>
                        <a:pt x="2865" y="1691"/>
                      </a:lnTo>
                      <a:lnTo>
                        <a:pt x="2880" y="1700"/>
                      </a:lnTo>
                      <a:lnTo>
                        <a:pt x="2896" y="1696"/>
                      </a:lnTo>
                      <a:lnTo>
                        <a:pt x="2911" y="1702"/>
                      </a:lnTo>
                      <a:lnTo>
                        <a:pt x="2927" y="1684"/>
                      </a:lnTo>
                      <a:lnTo>
                        <a:pt x="2942" y="1693"/>
                      </a:lnTo>
                      <a:lnTo>
                        <a:pt x="2957" y="1698"/>
                      </a:lnTo>
                      <a:lnTo>
                        <a:pt x="2987" y="1702"/>
                      </a:lnTo>
                      <a:lnTo>
                        <a:pt x="3002" y="1698"/>
                      </a:lnTo>
                      <a:lnTo>
                        <a:pt x="3017" y="1700"/>
                      </a:lnTo>
                      <a:lnTo>
                        <a:pt x="3032" y="1700"/>
                      </a:lnTo>
                      <a:lnTo>
                        <a:pt x="3046" y="1705"/>
                      </a:lnTo>
                      <a:lnTo>
                        <a:pt x="3061" y="1702"/>
                      </a:lnTo>
                      <a:lnTo>
                        <a:pt x="3076" y="1700"/>
                      </a:lnTo>
                      <a:lnTo>
                        <a:pt x="3090" y="1698"/>
                      </a:lnTo>
                      <a:lnTo>
                        <a:pt x="3105" y="1702"/>
                      </a:lnTo>
                      <a:lnTo>
                        <a:pt x="3119" y="1691"/>
                      </a:lnTo>
                      <a:lnTo>
                        <a:pt x="3134" y="1698"/>
                      </a:lnTo>
                      <a:lnTo>
                        <a:pt x="3148" y="1702"/>
                      </a:lnTo>
                      <a:lnTo>
                        <a:pt x="3162" y="1702"/>
                      </a:lnTo>
                      <a:lnTo>
                        <a:pt x="3176" y="1695"/>
                      </a:lnTo>
                      <a:lnTo>
                        <a:pt x="3190" y="1707"/>
                      </a:lnTo>
                      <a:lnTo>
                        <a:pt x="3205" y="1702"/>
                      </a:lnTo>
                      <a:lnTo>
                        <a:pt x="3219" y="1702"/>
                      </a:lnTo>
                      <a:lnTo>
                        <a:pt x="3232" y="1697"/>
                      </a:lnTo>
                      <a:lnTo>
                        <a:pt x="3246" y="1695"/>
                      </a:lnTo>
                      <a:lnTo>
                        <a:pt x="3260" y="1697"/>
                      </a:lnTo>
                      <a:lnTo>
                        <a:pt x="3274" y="1702"/>
                      </a:lnTo>
                      <a:lnTo>
                        <a:pt x="3288" y="1704"/>
                      </a:lnTo>
                      <a:lnTo>
                        <a:pt x="3301" y="1700"/>
                      </a:lnTo>
                      <a:lnTo>
                        <a:pt x="3315" y="1697"/>
                      </a:lnTo>
                      <a:lnTo>
                        <a:pt x="3329" y="1707"/>
                      </a:lnTo>
                      <a:lnTo>
                        <a:pt x="3342" y="1702"/>
                      </a:lnTo>
                      <a:lnTo>
                        <a:pt x="3356" y="1695"/>
                      </a:lnTo>
                      <a:lnTo>
                        <a:pt x="3369" y="1700"/>
                      </a:lnTo>
                      <a:lnTo>
                        <a:pt x="3382" y="1702"/>
                      </a:lnTo>
                      <a:lnTo>
                        <a:pt x="3396" y="1692"/>
                      </a:lnTo>
                      <a:lnTo>
                        <a:pt x="3409" y="1697"/>
                      </a:lnTo>
                      <a:lnTo>
                        <a:pt x="3422" y="1690"/>
                      </a:lnTo>
                      <a:lnTo>
                        <a:pt x="3435" y="1699"/>
                      </a:lnTo>
                      <a:lnTo>
                        <a:pt x="3449" y="1707"/>
                      </a:lnTo>
                      <a:lnTo>
                        <a:pt x="3462" y="1695"/>
                      </a:lnTo>
                      <a:lnTo>
                        <a:pt x="3475" y="1704"/>
                      </a:lnTo>
                      <a:lnTo>
                        <a:pt x="3488" y="1709"/>
                      </a:lnTo>
                      <a:lnTo>
                        <a:pt x="3501" y="1704"/>
                      </a:lnTo>
                      <a:lnTo>
                        <a:pt x="3514" y="1697"/>
                      </a:lnTo>
                      <a:lnTo>
                        <a:pt x="3526" y="1707"/>
                      </a:lnTo>
                      <a:lnTo>
                        <a:pt x="3539" y="1699"/>
                      </a:lnTo>
                      <a:lnTo>
                        <a:pt x="3552" y="1699"/>
                      </a:lnTo>
                      <a:lnTo>
                        <a:pt x="3565" y="1697"/>
                      </a:lnTo>
                      <a:lnTo>
                        <a:pt x="3577" y="1694"/>
                      </a:lnTo>
                      <a:lnTo>
                        <a:pt x="3590" y="1697"/>
                      </a:lnTo>
                      <a:lnTo>
                        <a:pt x="3603" y="1709"/>
                      </a:lnTo>
                      <a:lnTo>
                        <a:pt x="3615" y="1702"/>
                      </a:lnTo>
                      <a:lnTo>
                        <a:pt x="3635" y="1703"/>
                      </a:lnTo>
                      <a:lnTo>
                        <a:pt x="3655" y="1704"/>
                      </a:lnTo>
                      <a:lnTo>
                        <a:pt x="3674" y="1702"/>
                      </a:lnTo>
                      <a:lnTo>
                        <a:pt x="3702" y="1694"/>
                      </a:lnTo>
                      <a:lnTo>
                        <a:pt x="3714" y="1701"/>
                      </a:lnTo>
                      <a:lnTo>
                        <a:pt x="3736" y="1697"/>
                      </a:lnTo>
                      <a:lnTo>
                        <a:pt x="3750" y="1698"/>
                      </a:lnTo>
                      <a:lnTo>
                        <a:pt x="3760" y="1703"/>
                      </a:lnTo>
                      <a:lnTo>
                        <a:pt x="3769" y="1706"/>
                      </a:lnTo>
                      <a:lnTo>
                        <a:pt x="3782" y="1705"/>
                      </a:lnTo>
                      <a:lnTo>
                        <a:pt x="3799" y="1691"/>
                      </a:lnTo>
                      <a:lnTo>
                        <a:pt x="3811" y="1699"/>
                      </a:lnTo>
                      <a:lnTo>
                        <a:pt x="3823" y="1699"/>
                      </a:lnTo>
                      <a:lnTo>
                        <a:pt x="3835" y="1691"/>
                      </a:lnTo>
                      <a:lnTo>
                        <a:pt x="3847" y="1688"/>
                      </a:lnTo>
                      <a:lnTo>
                        <a:pt x="3858" y="1693"/>
                      </a:lnTo>
                      <a:lnTo>
                        <a:pt x="3870" y="1670"/>
                      </a:lnTo>
                      <a:lnTo>
                        <a:pt x="3882" y="1675"/>
                      </a:lnTo>
                      <a:lnTo>
                        <a:pt x="3894" y="1701"/>
                      </a:lnTo>
                      <a:lnTo>
                        <a:pt x="3905" y="1685"/>
                      </a:lnTo>
                      <a:lnTo>
                        <a:pt x="3917" y="1690"/>
                      </a:lnTo>
                      <a:lnTo>
                        <a:pt x="3928" y="1688"/>
                      </a:lnTo>
                      <a:lnTo>
                        <a:pt x="3940" y="1680"/>
                      </a:lnTo>
                      <a:lnTo>
                        <a:pt x="3952" y="1701"/>
                      </a:lnTo>
                      <a:lnTo>
                        <a:pt x="3963" y="1658"/>
                      </a:lnTo>
                      <a:lnTo>
                        <a:pt x="3975" y="1674"/>
                      </a:lnTo>
                      <a:lnTo>
                        <a:pt x="3986" y="1669"/>
                      </a:lnTo>
                      <a:lnTo>
                        <a:pt x="3997" y="1669"/>
                      </a:lnTo>
                      <a:lnTo>
                        <a:pt x="4007" y="1664"/>
                      </a:lnTo>
                    </a:path>
                  </a:pathLst>
                </a:custGeom>
                <a:noFill/>
                <a:ln w="17450">
                  <a:solidFill>
                    <a:srgbClr val="D8521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60" name="Group 104">
                <a:extLst>
                  <a:ext uri="{FF2B5EF4-FFF2-40B4-BE49-F238E27FC236}">
                    <a16:creationId xmlns:a16="http://schemas.microsoft.com/office/drawing/2014/main" id="{7EA7CCF6-4C0A-44A8-BD52-D8272E3E51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0" y="2649"/>
                <a:ext cx="4007" cy="2489"/>
                <a:chOff x="6650" y="2649"/>
                <a:chExt cx="4007" cy="2489"/>
              </a:xfrm>
            </p:grpSpPr>
            <p:sp>
              <p:nvSpPr>
                <p:cNvPr id="366" name="Freeform 105">
                  <a:extLst>
                    <a:ext uri="{FF2B5EF4-FFF2-40B4-BE49-F238E27FC236}">
                      <a16:creationId xmlns:a16="http://schemas.microsoft.com/office/drawing/2014/main" id="{C97D090B-80A1-408C-BFC7-39A3A29A78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0" y="2649"/>
                  <a:ext cx="4007" cy="2489"/>
                </a:xfrm>
                <a:custGeom>
                  <a:avLst/>
                  <a:gdLst>
                    <a:gd name="T0" fmla="+- 0 6906 6650"/>
                    <a:gd name="T1" fmla="*/ T0 w 4007"/>
                    <a:gd name="T2" fmla="+- 0 4616 2649"/>
                    <a:gd name="T3" fmla="*/ 4616 h 2489"/>
                    <a:gd name="T4" fmla="+- 0 7144 6650"/>
                    <a:gd name="T5" fmla="*/ T4 w 4007"/>
                    <a:gd name="T6" fmla="+- 0 3874 2649"/>
                    <a:gd name="T7" fmla="*/ 3874 h 2489"/>
                    <a:gd name="T8" fmla="+- 0 7321 6650"/>
                    <a:gd name="T9" fmla="*/ T8 w 4007"/>
                    <a:gd name="T10" fmla="+- 0 3322 2649"/>
                    <a:gd name="T11" fmla="*/ 3322 h 2489"/>
                    <a:gd name="T12" fmla="+- 0 7469 6650"/>
                    <a:gd name="T13" fmla="*/ T12 w 4007"/>
                    <a:gd name="T14" fmla="+- 0 3041 2649"/>
                    <a:gd name="T15" fmla="*/ 3041 h 2489"/>
                    <a:gd name="T16" fmla="+- 0 7598 6650"/>
                    <a:gd name="T17" fmla="*/ T16 w 4007"/>
                    <a:gd name="T18" fmla="+- 0 2676 2649"/>
                    <a:gd name="T19" fmla="*/ 2676 h 2489"/>
                    <a:gd name="T20" fmla="+- 0 7715 6650"/>
                    <a:gd name="T21" fmla="*/ T20 w 4007"/>
                    <a:gd name="T22" fmla="+- 0 2735 2649"/>
                    <a:gd name="T23" fmla="*/ 2735 h 2489"/>
                    <a:gd name="T24" fmla="+- 0 7822 6650"/>
                    <a:gd name="T25" fmla="*/ T24 w 4007"/>
                    <a:gd name="T26" fmla="+- 0 3125 2649"/>
                    <a:gd name="T27" fmla="*/ 3125 h 2489"/>
                    <a:gd name="T28" fmla="+- 0 7922 6650"/>
                    <a:gd name="T29" fmla="*/ T28 w 4007"/>
                    <a:gd name="T30" fmla="+- 0 3415 2649"/>
                    <a:gd name="T31" fmla="*/ 3415 h 2489"/>
                    <a:gd name="T32" fmla="+- 0 8015 6650"/>
                    <a:gd name="T33" fmla="*/ T32 w 4007"/>
                    <a:gd name="T34" fmla="+- 0 3723 2649"/>
                    <a:gd name="T35" fmla="*/ 3723 h 2489"/>
                    <a:gd name="T36" fmla="+- 0 8103 6650"/>
                    <a:gd name="T37" fmla="*/ T36 w 4007"/>
                    <a:gd name="T38" fmla="+- 0 4051 2649"/>
                    <a:gd name="T39" fmla="*/ 4051 h 2489"/>
                    <a:gd name="T40" fmla="+- 0 8187 6650"/>
                    <a:gd name="T41" fmla="*/ T40 w 4007"/>
                    <a:gd name="T42" fmla="+- 0 4307 2649"/>
                    <a:gd name="T43" fmla="*/ 4307 h 2489"/>
                    <a:gd name="T44" fmla="+- 0 8267 6650"/>
                    <a:gd name="T45" fmla="*/ T44 w 4007"/>
                    <a:gd name="T46" fmla="+- 0 4524 2649"/>
                    <a:gd name="T47" fmla="*/ 4524 h 2489"/>
                    <a:gd name="T48" fmla="+- 0 8343 6650"/>
                    <a:gd name="T49" fmla="*/ T48 w 4007"/>
                    <a:gd name="T50" fmla="+- 0 4706 2649"/>
                    <a:gd name="T51" fmla="*/ 4706 h 2489"/>
                    <a:gd name="T52" fmla="+- 0 8417 6650"/>
                    <a:gd name="T53" fmla="*/ T52 w 4007"/>
                    <a:gd name="T54" fmla="+- 0 4820 2649"/>
                    <a:gd name="T55" fmla="*/ 4820 h 2489"/>
                    <a:gd name="T56" fmla="+- 0 8488 6650"/>
                    <a:gd name="T57" fmla="*/ T56 w 4007"/>
                    <a:gd name="T58" fmla="+- 0 4907 2649"/>
                    <a:gd name="T59" fmla="*/ 4907 h 2489"/>
                    <a:gd name="T60" fmla="+- 0 8557 6650"/>
                    <a:gd name="T61" fmla="*/ T60 w 4007"/>
                    <a:gd name="T62" fmla="+- 0 4967 2649"/>
                    <a:gd name="T63" fmla="*/ 4967 h 2489"/>
                    <a:gd name="T64" fmla="+- 0 8623 6650"/>
                    <a:gd name="T65" fmla="*/ T64 w 4007"/>
                    <a:gd name="T66" fmla="+- 0 4979 2649"/>
                    <a:gd name="T67" fmla="*/ 4979 h 2489"/>
                    <a:gd name="T68" fmla="+- 0 8688 6650"/>
                    <a:gd name="T69" fmla="*/ T68 w 4007"/>
                    <a:gd name="T70" fmla="+- 0 5073 2649"/>
                    <a:gd name="T71" fmla="*/ 5073 h 2489"/>
                    <a:gd name="T72" fmla="+- 0 8751 6650"/>
                    <a:gd name="T73" fmla="*/ T72 w 4007"/>
                    <a:gd name="T74" fmla="+- 0 5056 2649"/>
                    <a:gd name="T75" fmla="*/ 5056 h 2489"/>
                    <a:gd name="T76" fmla="+- 0 8812 6650"/>
                    <a:gd name="T77" fmla="*/ T76 w 4007"/>
                    <a:gd name="T78" fmla="+- 0 5088 2649"/>
                    <a:gd name="T79" fmla="*/ 5088 h 2489"/>
                    <a:gd name="T80" fmla="+- 0 8872 6650"/>
                    <a:gd name="T81" fmla="*/ T80 w 4007"/>
                    <a:gd name="T82" fmla="+- 0 5092 2649"/>
                    <a:gd name="T83" fmla="*/ 5092 h 2489"/>
                    <a:gd name="T84" fmla="+- 0 8930 6650"/>
                    <a:gd name="T85" fmla="*/ T84 w 4007"/>
                    <a:gd name="T86" fmla="+- 0 5102 2649"/>
                    <a:gd name="T87" fmla="*/ 5102 h 2489"/>
                    <a:gd name="T88" fmla="+- 0 8987 6650"/>
                    <a:gd name="T89" fmla="*/ T88 w 4007"/>
                    <a:gd name="T90" fmla="+- 0 5106 2649"/>
                    <a:gd name="T91" fmla="*/ 5106 h 2489"/>
                    <a:gd name="T92" fmla="+- 0 9043 6650"/>
                    <a:gd name="T93" fmla="*/ T92 w 4007"/>
                    <a:gd name="T94" fmla="+- 0 5115 2649"/>
                    <a:gd name="T95" fmla="*/ 5115 h 2489"/>
                    <a:gd name="T96" fmla="+- 0 9097 6650"/>
                    <a:gd name="T97" fmla="*/ T96 w 4007"/>
                    <a:gd name="T98" fmla="+- 0 5128 2649"/>
                    <a:gd name="T99" fmla="*/ 5128 h 2489"/>
                    <a:gd name="T100" fmla="+- 0 9151 6650"/>
                    <a:gd name="T101" fmla="*/ T100 w 4007"/>
                    <a:gd name="T102" fmla="+- 0 5119 2649"/>
                    <a:gd name="T103" fmla="*/ 5119 h 2489"/>
                    <a:gd name="T104" fmla="+- 0 9203 6650"/>
                    <a:gd name="T105" fmla="*/ T104 w 4007"/>
                    <a:gd name="T106" fmla="+- 0 5130 2649"/>
                    <a:gd name="T107" fmla="*/ 5130 h 2489"/>
                    <a:gd name="T108" fmla="+- 0 9258 6650"/>
                    <a:gd name="T109" fmla="*/ T108 w 4007"/>
                    <a:gd name="T110" fmla="+- 0 5123 2649"/>
                    <a:gd name="T111" fmla="*/ 5123 h 2489"/>
                    <a:gd name="T112" fmla="+- 0 9288 6650"/>
                    <a:gd name="T113" fmla="*/ T112 w 4007"/>
                    <a:gd name="T114" fmla="+- 0 5119 2649"/>
                    <a:gd name="T115" fmla="*/ 5119 h 2489"/>
                    <a:gd name="T116" fmla="+- 0 9299 6650"/>
                    <a:gd name="T117" fmla="*/ T116 w 4007"/>
                    <a:gd name="T118" fmla="+- 0 5126 2649"/>
                    <a:gd name="T119" fmla="*/ 5126 h 2489"/>
                    <a:gd name="T120" fmla="+- 0 9319 6650"/>
                    <a:gd name="T121" fmla="*/ T120 w 4007"/>
                    <a:gd name="T122" fmla="+- 0 5130 2649"/>
                    <a:gd name="T123" fmla="*/ 5130 h 2489"/>
                    <a:gd name="T124" fmla="+- 0 9371 6650"/>
                    <a:gd name="T125" fmla="*/ T124 w 4007"/>
                    <a:gd name="T126" fmla="+- 0 5130 2649"/>
                    <a:gd name="T127" fmla="*/ 5130 h 2489"/>
                    <a:gd name="T128" fmla="+- 0 9436 6650"/>
                    <a:gd name="T129" fmla="*/ T128 w 4007"/>
                    <a:gd name="T130" fmla="+- 0 5132 2649"/>
                    <a:gd name="T131" fmla="*/ 5132 h 2489"/>
                    <a:gd name="T132" fmla="+- 0 9484 6650"/>
                    <a:gd name="T133" fmla="*/ T132 w 4007"/>
                    <a:gd name="T134" fmla="+- 0 5127 2649"/>
                    <a:gd name="T135" fmla="*/ 5127 h 2489"/>
                    <a:gd name="T136" fmla="+- 0 9530 6650"/>
                    <a:gd name="T137" fmla="*/ T136 w 4007"/>
                    <a:gd name="T138" fmla="+- 0 5125 2649"/>
                    <a:gd name="T139" fmla="*/ 5125 h 2489"/>
                    <a:gd name="T140" fmla="+- 0 9577 6650"/>
                    <a:gd name="T141" fmla="*/ T140 w 4007"/>
                    <a:gd name="T142" fmla="+- 0 5139 2649"/>
                    <a:gd name="T143" fmla="*/ 5139 h 2489"/>
                    <a:gd name="T144" fmla="+- 0 9622 6650"/>
                    <a:gd name="T145" fmla="*/ T144 w 4007"/>
                    <a:gd name="T146" fmla="+- 0 5134 2649"/>
                    <a:gd name="T147" fmla="*/ 5134 h 2489"/>
                    <a:gd name="T148" fmla="+- 0 9667 6650"/>
                    <a:gd name="T149" fmla="*/ T148 w 4007"/>
                    <a:gd name="T150" fmla="+- 0 5127 2649"/>
                    <a:gd name="T151" fmla="*/ 5127 h 2489"/>
                    <a:gd name="T152" fmla="+- 0 9711 6650"/>
                    <a:gd name="T153" fmla="*/ T152 w 4007"/>
                    <a:gd name="T154" fmla="+- 0 5134 2649"/>
                    <a:gd name="T155" fmla="*/ 5134 h 2489"/>
                    <a:gd name="T156" fmla="+- 0 9755 6650"/>
                    <a:gd name="T157" fmla="*/ T156 w 4007"/>
                    <a:gd name="T158" fmla="+- 0 5134 2649"/>
                    <a:gd name="T159" fmla="*/ 5134 h 2489"/>
                    <a:gd name="T160" fmla="+- 0 9798 6650"/>
                    <a:gd name="T161" fmla="*/ T160 w 4007"/>
                    <a:gd name="T162" fmla="+- 0 5132 2649"/>
                    <a:gd name="T163" fmla="*/ 5132 h 2489"/>
                    <a:gd name="T164" fmla="+- 0 9840 6650"/>
                    <a:gd name="T165" fmla="*/ T164 w 4007"/>
                    <a:gd name="T166" fmla="+- 0 5134 2649"/>
                    <a:gd name="T167" fmla="*/ 5134 h 2489"/>
                    <a:gd name="T168" fmla="+- 0 9882 6650"/>
                    <a:gd name="T169" fmla="*/ T168 w 4007"/>
                    <a:gd name="T170" fmla="+- 0 5129 2649"/>
                    <a:gd name="T171" fmla="*/ 5129 h 2489"/>
                    <a:gd name="T172" fmla="+- 0 9924 6650"/>
                    <a:gd name="T173" fmla="*/ T172 w 4007"/>
                    <a:gd name="T174" fmla="+- 0 5127 2649"/>
                    <a:gd name="T175" fmla="*/ 5127 h 2489"/>
                    <a:gd name="T176" fmla="+- 0 9965 6650"/>
                    <a:gd name="T177" fmla="*/ T176 w 4007"/>
                    <a:gd name="T178" fmla="+- 0 5134 2649"/>
                    <a:gd name="T179" fmla="*/ 5134 h 2489"/>
                    <a:gd name="T180" fmla="+- 0 10006 6650"/>
                    <a:gd name="T181" fmla="*/ T180 w 4007"/>
                    <a:gd name="T182" fmla="+- 0 5136 2649"/>
                    <a:gd name="T183" fmla="*/ 5136 h 2489"/>
                    <a:gd name="T184" fmla="+- 0 10059 6650"/>
                    <a:gd name="T185" fmla="*/ T184 w 4007"/>
                    <a:gd name="T186" fmla="+- 0 5134 2649"/>
                    <a:gd name="T187" fmla="*/ 5134 h 2489"/>
                    <a:gd name="T188" fmla="+- 0 10099 6650"/>
                    <a:gd name="T189" fmla="*/ T188 w 4007"/>
                    <a:gd name="T190" fmla="+- 0 5129 2649"/>
                    <a:gd name="T191" fmla="*/ 5129 h 2489"/>
                    <a:gd name="T192" fmla="+- 0 10138 6650"/>
                    <a:gd name="T193" fmla="*/ T192 w 4007"/>
                    <a:gd name="T194" fmla="+- 0 5134 2649"/>
                    <a:gd name="T195" fmla="*/ 5134 h 2489"/>
                    <a:gd name="T196" fmla="+- 0 10176 6650"/>
                    <a:gd name="T197" fmla="*/ T196 w 4007"/>
                    <a:gd name="T198" fmla="+- 0 5134 2649"/>
                    <a:gd name="T199" fmla="*/ 5134 h 2489"/>
                    <a:gd name="T200" fmla="+- 0 10215 6650"/>
                    <a:gd name="T201" fmla="*/ T200 w 4007"/>
                    <a:gd name="T202" fmla="+- 0 5134 2649"/>
                    <a:gd name="T203" fmla="*/ 5134 h 2489"/>
                    <a:gd name="T204" fmla="+- 0 10253 6650"/>
                    <a:gd name="T205" fmla="*/ T204 w 4007"/>
                    <a:gd name="T206" fmla="+- 0 5126 2649"/>
                    <a:gd name="T207" fmla="*/ 5126 h 2489"/>
                    <a:gd name="T208" fmla="+- 0 10290 6650"/>
                    <a:gd name="T209" fmla="*/ T208 w 4007"/>
                    <a:gd name="T210" fmla="+- 0 5134 2649"/>
                    <a:gd name="T211" fmla="*/ 5134 h 2489"/>
                    <a:gd name="T212" fmla="+- 0 10327 6650"/>
                    <a:gd name="T213" fmla="*/ T212 w 4007"/>
                    <a:gd name="T214" fmla="+- 0 5126 2649"/>
                    <a:gd name="T215" fmla="*/ 5126 h 2489"/>
                    <a:gd name="T216" fmla="+- 0 10364 6650"/>
                    <a:gd name="T217" fmla="*/ T216 w 4007"/>
                    <a:gd name="T218" fmla="+- 0 5133 2649"/>
                    <a:gd name="T219" fmla="*/ 5133 h 2489"/>
                    <a:gd name="T220" fmla="+- 0 10401 6650"/>
                    <a:gd name="T221" fmla="*/ T220 w 4007"/>
                    <a:gd name="T222" fmla="+- 0 5128 2649"/>
                    <a:gd name="T223" fmla="*/ 5128 h 2489"/>
                    <a:gd name="T224" fmla="+- 0 10437 6650"/>
                    <a:gd name="T225" fmla="*/ T224 w 4007"/>
                    <a:gd name="T226" fmla="+- 0 5131 2649"/>
                    <a:gd name="T227" fmla="*/ 5131 h 2489"/>
                    <a:gd name="T228" fmla="+- 0 10473 6650"/>
                    <a:gd name="T229" fmla="*/ T228 w 4007"/>
                    <a:gd name="T230" fmla="+- 0 5128 2649"/>
                    <a:gd name="T231" fmla="*/ 5128 h 2489"/>
                    <a:gd name="T232" fmla="+- 0 10508 6650"/>
                    <a:gd name="T233" fmla="*/ T232 w 4007"/>
                    <a:gd name="T234" fmla="+- 0 5128 2649"/>
                    <a:gd name="T235" fmla="*/ 5128 h 2489"/>
                    <a:gd name="T236" fmla="+- 0 10544 6650"/>
                    <a:gd name="T237" fmla="*/ T236 w 4007"/>
                    <a:gd name="T238" fmla="+- 0 5123 2649"/>
                    <a:gd name="T239" fmla="*/ 5123 h 2489"/>
                    <a:gd name="T240" fmla="+- 0 10578 6650"/>
                    <a:gd name="T241" fmla="*/ T240 w 4007"/>
                    <a:gd name="T242" fmla="+- 0 5123 2649"/>
                    <a:gd name="T243" fmla="*/ 5123 h 2489"/>
                    <a:gd name="T244" fmla="+- 0 10613 6650"/>
                    <a:gd name="T245" fmla="*/ T244 w 4007"/>
                    <a:gd name="T246" fmla="+- 0 5125 2649"/>
                    <a:gd name="T247" fmla="*/ 5125 h 2489"/>
                    <a:gd name="T248" fmla="+- 0 10647 6650"/>
                    <a:gd name="T249" fmla="*/ T248 w 4007"/>
                    <a:gd name="T250" fmla="+- 0 5109 2649"/>
                    <a:gd name="T251" fmla="*/ 5109 h 248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  <a:cxn ang="0">
                      <a:pos x="T213" y="T215"/>
                    </a:cxn>
                    <a:cxn ang="0">
                      <a:pos x="T217" y="T219"/>
                    </a:cxn>
                    <a:cxn ang="0">
                      <a:pos x="T221" y="T223"/>
                    </a:cxn>
                    <a:cxn ang="0">
                      <a:pos x="T225" y="T227"/>
                    </a:cxn>
                    <a:cxn ang="0">
                      <a:pos x="T229" y="T231"/>
                    </a:cxn>
                    <a:cxn ang="0">
                      <a:pos x="T233" y="T235"/>
                    </a:cxn>
                    <a:cxn ang="0">
                      <a:pos x="T237" y="T239"/>
                    </a:cxn>
                    <a:cxn ang="0">
                      <a:pos x="T241" y="T243"/>
                    </a:cxn>
                    <a:cxn ang="0">
                      <a:pos x="T245" y="T247"/>
                    </a:cxn>
                    <a:cxn ang="0">
                      <a:pos x="T249" y="T251"/>
                    </a:cxn>
                  </a:cxnLst>
                  <a:rect l="0" t="0" r="r" b="b"/>
                  <a:pathLst>
                    <a:path w="4007" h="2489">
                      <a:moveTo>
                        <a:pt x="0" y="2185"/>
                      </a:moveTo>
                      <a:lnTo>
                        <a:pt x="146" y="2068"/>
                      </a:lnTo>
                      <a:lnTo>
                        <a:pt x="256" y="1967"/>
                      </a:lnTo>
                      <a:lnTo>
                        <a:pt x="347" y="1780"/>
                      </a:lnTo>
                      <a:lnTo>
                        <a:pt x="424" y="1513"/>
                      </a:lnTo>
                      <a:lnTo>
                        <a:pt x="494" y="1225"/>
                      </a:lnTo>
                      <a:lnTo>
                        <a:pt x="557" y="1013"/>
                      </a:lnTo>
                      <a:lnTo>
                        <a:pt x="616" y="840"/>
                      </a:lnTo>
                      <a:lnTo>
                        <a:pt x="671" y="673"/>
                      </a:lnTo>
                      <a:lnTo>
                        <a:pt x="723" y="573"/>
                      </a:lnTo>
                      <a:lnTo>
                        <a:pt x="772" y="292"/>
                      </a:lnTo>
                      <a:lnTo>
                        <a:pt x="819" y="392"/>
                      </a:lnTo>
                      <a:lnTo>
                        <a:pt x="864" y="208"/>
                      </a:lnTo>
                      <a:lnTo>
                        <a:pt x="907" y="137"/>
                      </a:lnTo>
                      <a:lnTo>
                        <a:pt x="948" y="27"/>
                      </a:lnTo>
                      <a:lnTo>
                        <a:pt x="989" y="49"/>
                      </a:lnTo>
                      <a:lnTo>
                        <a:pt x="1027" y="0"/>
                      </a:lnTo>
                      <a:lnTo>
                        <a:pt x="1065" y="86"/>
                      </a:lnTo>
                      <a:lnTo>
                        <a:pt x="1102" y="129"/>
                      </a:lnTo>
                      <a:lnTo>
                        <a:pt x="1137" y="231"/>
                      </a:lnTo>
                      <a:lnTo>
                        <a:pt x="1172" y="476"/>
                      </a:lnTo>
                      <a:lnTo>
                        <a:pt x="1206" y="568"/>
                      </a:lnTo>
                      <a:lnTo>
                        <a:pt x="1239" y="626"/>
                      </a:lnTo>
                      <a:lnTo>
                        <a:pt x="1272" y="766"/>
                      </a:lnTo>
                      <a:lnTo>
                        <a:pt x="1303" y="970"/>
                      </a:lnTo>
                      <a:lnTo>
                        <a:pt x="1334" y="1008"/>
                      </a:lnTo>
                      <a:lnTo>
                        <a:pt x="1365" y="1074"/>
                      </a:lnTo>
                      <a:lnTo>
                        <a:pt x="1395" y="1258"/>
                      </a:lnTo>
                      <a:lnTo>
                        <a:pt x="1424" y="1328"/>
                      </a:lnTo>
                      <a:lnTo>
                        <a:pt x="1453" y="1402"/>
                      </a:lnTo>
                      <a:lnTo>
                        <a:pt x="1481" y="1495"/>
                      </a:lnTo>
                      <a:lnTo>
                        <a:pt x="1509" y="1505"/>
                      </a:lnTo>
                      <a:lnTo>
                        <a:pt x="1537" y="1658"/>
                      </a:lnTo>
                      <a:lnTo>
                        <a:pt x="1564" y="1742"/>
                      </a:lnTo>
                      <a:lnTo>
                        <a:pt x="1590" y="1771"/>
                      </a:lnTo>
                      <a:lnTo>
                        <a:pt x="1617" y="1875"/>
                      </a:lnTo>
                      <a:lnTo>
                        <a:pt x="1643" y="1966"/>
                      </a:lnTo>
                      <a:lnTo>
                        <a:pt x="1668" y="1963"/>
                      </a:lnTo>
                      <a:lnTo>
                        <a:pt x="1693" y="2057"/>
                      </a:lnTo>
                      <a:lnTo>
                        <a:pt x="1718" y="2163"/>
                      </a:lnTo>
                      <a:lnTo>
                        <a:pt x="1743" y="2160"/>
                      </a:lnTo>
                      <a:lnTo>
                        <a:pt x="1767" y="2171"/>
                      </a:lnTo>
                      <a:lnTo>
                        <a:pt x="1791" y="2204"/>
                      </a:lnTo>
                      <a:lnTo>
                        <a:pt x="1815" y="2250"/>
                      </a:lnTo>
                      <a:lnTo>
                        <a:pt x="1838" y="2258"/>
                      </a:lnTo>
                      <a:lnTo>
                        <a:pt x="1861" y="2258"/>
                      </a:lnTo>
                      <a:lnTo>
                        <a:pt x="1884" y="2314"/>
                      </a:lnTo>
                      <a:lnTo>
                        <a:pt x="1907" y="2318"/>
                      </a:lnTo>
                      <a:lnTo>
                        <a:pt x="1929" y="2314"/>
                      </a:lnTo>
                      <a:lnTo>
                        <a:pt x="1951" y="2374"/>
                      </a:lnTo>
                      <a:lnTo>
                        <a:pt x="1973" y="2330"/>
                      </a:lnTo>
                      <a:lnTo>
                        <a:pt x="1995" y="2380"/>
                      </a:lnTo>
                      <a:lnTo>
                        <a:pt x="2017" y="2399"/>
                      </a:lnTo>
                      <a:lnTo>
                        <a:pt x="2038" y="2424"/>
                      </a:lnTo>
                      <a:lnTo>
                        <a:pt x="2059" y="2393"/>
                      </a:lnTo>
                      <a:lnTo>
                        <a:pt x="2080" y="2403"/>
                      </a:lnTo>
                      <a:lnTo>
                        <a:pt x="2101" y="2407"/>
                      </a:lnTo>
                      <a:lnTo>
                        <a:pt x="2122" y="2418"/>
                      </a:lnTo>
                      <a:lnTo>
                        <a:pt x="2142" y="2415"/>
                      </a:lnTo>
                      <a:lnTo>
                        <a:pt x="2162" y="2439"/>
                      </a:lnTo>
                      <a:lnTo>
                        <a:pt x="2182" y="2430"/>
                      </a:lnTo>
                      <a:lnTo>
                        <a:pt x="2202" y="2424"/>
                      </a:lnTo>
                      <a:lnTo>
                        <a:pt x="2222" y="2443"/>
                      </a:lnTo>
                      <a:lnTo>
                        <a:pt x="2241" y="2441"/>
                      </a:lnTo>
                      <a:lnTo>
                        <a:pt x="2261" y="2462"/>
                      </a:lnTo>
                      <a:lnTo>
                        <a:pt x="2280" y="2453"/>
                      </a:lnTo>
                      <a:lnTo>
                        <a:pt x="2299" y="2449"/>
                      </a:lnTo>
                      <a:lnTo>
                        <a:pt x="2318" y="2468"/>
                      </a:lnTo>
                      <a:lnTo>
                        <a:pt x="2337" y="2457"/>
                      </a:lnTo>
                      <a:lnTo>
                        <a:pt x="2356" y="2466"/>
                      </a:lnTo>
                      <a:lnTo>
                        <a:pt x="2374" y="2479"/>
                      </a:lnTo>
                      <a:lnTo>
                        <a:pt x="2393" y="2466"/>
                      </a:lnTo>
                      <a:lnTo>
                        <a:pt x="2411" y="2464"/>
                      </a:lnTo>
                      <a:lnTo>
                        <a:pt x="2429" y="2464"/>
                      </a:lnTo>
                      <a:lnTo>
                        <a:pt x="2447" y="2479"/>
                      </a:lnTo>
                      <a:lnTo>
                        <a:pt x="2465" y="2470"/>
                      </a:lnTo>
                      <a:lnTo>
                        <a:pt x="2483" y="2477"/>
                      </a:lnTo>
                      <a:lnTo>
                        <a:pt x="2501" y="2470"/>
                      </a:lnTo>
                      <a:lnTo>
                        <a:pt x="2518" y="2474"/>
                      </a:lnTo>
                      <a:lnTo>
                        <a:pt x="2536" y="2474"/>
                      </a:lnTo>
                      <a:lnTo>
                        <a:pt x="2553" y="2481"/>
                      </a:lnTo>
                      <a:lnTo>
                        <a:pt x="2571" y="2472"/>
                      </a:lnTo>
                      <a:lnTo>
                        <a:pt x="2588" y="2481"/>
                      </a:lnTo>
                      <a:lnTo>
                        <a:pt x="2608" y="2474"/>
                      </a:lnTo>
                      <a:lnTo>
                        <a:pt x="2622" y="2471"/>
                      </a:lnTo>
                      <a:lnTo>
                        <a:pt x="2632" y="2470"/>
                      </a:lnTo>
                      <a:lnTo>
                        <a:pt x="2638" y="2470"/>
                      </a:lnTo>
                      <a:lnTo>
                        <a:pt x="2643" y="2472"/>
                      </a:lnTo>
                      <a:lnTo>
                        <a:pt x="2646" y="2475"/>
                      </a:lnTo>
                      <a:lnTo>
                        <a:pt x="2649" y="2477"/>
                      </a:lnTo>
                      <a:lnTo>
                        <a:pt x="2653" y="2480"/>
                      </a:lnTo>
                      <a:lnTo>
                        <a:pt x="2659" y="2481"/>
                      </a:lnTo>
                      <a:lnTo>
                        <a:pt x="2669" y="2481"/>
                      </a:lnTo>
                      <a:lnTo>
                        <a:pt x="2683" y="2480"/>
                      </a:lnTo>
                      <a:lnTo>
                        <a:pt x="2705" y="2470"/>
                      </a:lnTo>
                      <a:lnTo>
                        <a:pt x="2721" y="2481"/>
                      </a:lnTo>
                      <a:lnTo>
                        <a:pt x="2754" y="2485"/>
                      </a:lnTo>
                      <a:lnTo>
                        <a:pt x="2770" y="2481"/>
                      </a:lnTo>
                      <a:lnTo>
                        <a:pt x="2786" y="2483"/>
                      </a:lnTo>
                      <a:lnTo>
                        <a:pt x="2802" y="2483"/>
                      </a:lnTo>
                      <a:lnTo>
                        <a:pt x="2818" y="2485"/>
                      </a:lnTo>
                      <a:lnTo>
                        <a:pt x="2834" y="2478"/>
                      </a:lnTo>
                      <a:lnTo>
                        <a:pt x="2849" y="2487"/>
                      </a:lnTo>
                      <a:lnTo>
                        <a:pt x="2865" y="2483"/>
                      </a:lnTo>
                      <a:lnTo>
                        <a:pt x="2880" y="2476"/>
                      </a:lnTo>
                      <a:lnTo>
                        <a:pt x="2896" y="2487"/>
                      </a:lnTo>
                      <a:lnTo>
                        <a:pt x="2911" y="2483"/>
                      </a:lnTo>
                      <a:lnTo>
                        <a:pt x="2927" y="2490"/>
                      </a:lnTo>
                      <a:lnTo>
                        <a:pt x="2942" y="2476"/>
                      </a:lnTo>
                      <a:lnTo>
                        <a:pt x="2957" y="2480"/>
                      </a:lnTo>
                      <a:lnTo>
                        <a:pt x="2972" y="2485"/>
                      </a:lnTo>
                      <a:lnTo>
                        <a:pt x="2987" y="2478"/>
                      </a:lnTo>
                      <a:lnTo>
                        <a:pt x="3002" y="2476"/>
                      </a:lnTo>
                      <a:lnTo>
                        <a:pt x="3017" y="2478"/>
                      </a:lnTo>
                      <a:lnTo>
                        <a:pt x="3032" y="2478"/>
                      </a:lnTo>
                      <a:lnTo>
                        <a:pt x="3046" y="2473"/>
                      </a:lnTo>
                      <a:lnTo>
                        <a:pt x="3061" y="2485"/>
                      </a:lnTo>
                      <a:lnTo>
                        <a:pt x="3076" y="2485"/>
                      </a:lnTo>
                      <a:lnTo>
                        <a:pt x="3090" y="2490"/>
                      </a:lnTo>
                      <a:lnTo>
                        <a:pt x="3105" y="2485"/>
                      </a:lnTo>
                      <a:lnTo>
                        <a:pt x="3119" y="2487"/>
                      </a:lnTo>
                      <a:lnTo>
                        <a:pt x="3134" y="2485"/>
                      </a:lnTo>
                      <a:lnTo>
                        <a:pt x="3148" y="2483"/>
                      </a:lnTo>
                      <a:lnTo>
                        <a:pt x="3162" y="2473"/>
                      </a:lnTo>
                      <a:lnTo>
                        <a:pt x="3176" y="2480"/>
                      </a:lnTo>
                      <a:lnTo>
                        <a:pt x="3190" y="2485"/>
                      </a:lnTo>
                      <a:lnTo>
                        <a:pt x="3205" y="2485"/>
                      </a:lnTo>
                      <a:lnTo>
                        <a:pt x="3219" y="2480"/>
                      </a:lnTo>
                      <a:lnTo>
                        <a:pt x="3232" y="2480"/>
                      </a:lnTo>
                      <a:lnTo>
                        <a:pt x="3246" y="2482"/>
                      </a:lnTo>
                      <a:lnTo>
                        <a:pt x="3260" y="2473"/>
                      </a:lnTo>
                      <a:lnTo>
                        <a:pt x="3274" y="2478"/>
                      </a:lnTo>
                      <a:lnTo>
                        <a:pt x="3288" y="2487"/>
                      </a:lnTo>
                      <a:lnTo>
                        <a:pt x="3301" y="2478"/>
                      </a:lnTo>
                      <a:lnTo>
                        <a:pt x="3315" y="2485"/>
                      </a:lnTo>
                      <a:lnTo>
                        <a:pt x="3329" y="2490"/>
                      </a:lnTo>
                      <a:lnTo>
                        <a:pt x="3342" y="2485"/>
                      </a:lnTo>
                      <a:lnTo>
                        <a:pt x="3356" y="2487"/>
                      </a:lnTo>
                      <a:lnTo>
                        <a:pt x="3369" y="2485"/>
                      </a:lnTo>
                      <a:lnTo>
                        <a:pt x="3396" y="2475"/>
                      </a:lnTo>
                      <a:lnTo>
                        <a:pt x="3409" y="2485"/>
                      </a:lnTo>
                      <a:lnTo>
                        <a:pt x="3422" y="2482"/>
                      </a:lnTo>
                      <a:lnTo>
                        <a:pt x="3435" y="2482"/>
                      </a:lnTo>
                      <a:lnTo>
                        <a:pt x="3449" y="2480"/>
                      </a:lnTo>
                      <a:lnTo>
                        <a:pt x="3462" y="2485"/>
                      </a:lnTo>
                      <a:lnTo>
                        <a:pt x="3475" y="2480"/>
                      </a:lnTo>
                      <a:lnTo>
                        <a:pt x="3488" y="2485"/>
                      </a:lnTo>
                      <a:lnTo>
                        <a:pt x="3501" y="2482"/>
                      </a:lnTo>
                      <a:lnTo>
                        <a:pt x="3514" y="2487"/>
                      </a:lnTo>
                      <a:lnTo>
                        <a:pt x="3526" y="2485"/>
                      </a:lnTo>
                      <a:lnTo>
                        <a:pt x="3539" y="2482"/>
                      </a:lnTo>
                      <a:lnTo>
                        <a:pt x="3552" y="2480"/>
                      </a:lnTo>
                      <a:lnTo>
                        <a:pt x="3565" y="2485"/>
                      </a:lnTo>
                      <a:lnTo>
                        <a:pt x="3577" y="2485"/>
                      </a:lnTo>
                      <a:lnTo>
                        <a:pt x="3590" y="2480"/>
                      </a:lnTo>
                      <a:lnTo>
                        <a:pt x="3603" y="2477"/>
                      </a:lnTo>
                      <a:lnTo>
                        <a:pt x="3615" y="2480"/>
                      </a:lnTo>
                      <a:lnTo>
                        <a:pt x="3628" y="2482"/>
                      </a:lnTo>
                      <a:lnTo>
                        <a:pt x="3640" y="2485"/>
                      </a:lnTo>
                      <a:lnTo>
                        <a:pt x="3653" y="2479"/>
                      </a:lnTo>
                      <a:lnTo>
                        <a:pt x="3665" y="2474"/>
                      </a:lnTo>
                      <a:lnTo>
                        <a:pt x="3677" y="2477"/>
                      </a:lnTo>
                      <a:lnTo>
                        <a:pt x="3690" y="2479"/>
                      </a:lnTo>
                      <a:lnTo>
                        <a:pt x="3702" y="2487"/>
                      </a:lnTo>
                      <a:lnTo>
                        <a:pt x="3714" y="2484"/>
                      </a:lnTo>
                      <a:lnTo>
                        <a:pt x="3726" y="2482"/>
                      </a:lnTo>
                      <a:lnTo>
                        <a:pt x="3739" y="2477"/>
                      </a:lnTo>
                      <a:lnTo>
                        <a:pt x="3751" y="2479"/>
                      </a:lnTo>
                      <a:lnTo>
                        <a:pt x="3763" y="2474"/>
                      </a:lnTo>
                      <a:lnTo>
                        <a:pt x="3775" y="2484"/>
                      </a:lnTo>
                      <a:lnTo>
                        <a:pt x="3787" y="2482"/>
                      </a:lnTo>
                      <a:lnTo>
                        <a:pt x="3799" y="2484"/>
                      </a:lnTo>
                      <a:lnTo>
                        <a:pt x="3811" y="2482"/>
                      </a:lnTo>
                      <a:lnTo>
                        <a:pt x="3823" y="2479"/>
                      </a:lnTo>
                      <a:lnTo>
                        <a:pt x="3835" y="2479"/>
                      </a:lnTo>
                      <a:lnTo>
                        <a:pt x="3847" y="2477"/>
                      </a:lnTo>
                      <a:lnTo>
                        <a:pt x="3858" y="2479"/>
                      </a:lnTo>
                      <a:lnTo>
                        <a:pt x="3870" y="2482"/>
                      </a:lnTo>
                      <a:lnTo>
                        <a:pt x="3882" y="2466"/>
                      </a:lnTo>
                      <a:lnTo>
                        <a:pt x="3894" y="2474"/>
                      </a:lnTo>
                      <a:lnTo>
                        <a:pt x="3905" y="2482"/>
                      </a:lnTo>
                      <a:lnTo>
                        <a:pt x="3917" y="2474"/>
                      </a:lnTo>
                      <a:lnTo>
                        <a:pt x="3928" y="2474"/>
                      </a:lnTo>
                      <a:lnTo>
                        <a:pt x="3940" y="2468"/>
                      </a:lnTo>
                      <a:lnTo>
                        <a:pt x="3952" y="2455"/>
                      </a:lnTo>
                      <a:lnTo>
                        <a:pt x="3963" y="2476"/>
                      </a:lnTo>
                      <a:lnTo>
                        <a:pt x="3975" y="2474"/>
                      </a:lnTo>
                      <a:lnTo>
                        <a:pt x="3986" y="2460"/>
                      </a:lnTo>
                      <a:lnTo>
                        <a:pt x="3997" y="2460"/>
                      </a:lnTo>
                      <a:lnTo>
                        <a:pt x="4007" y="2451"/>
                      </a:lnTo>
                    </a:path>
                  </a:pathLst>
                </a:custGeom>
                <a:noFill/>
                <a:ln w="17450">
                  <a:solidFill>
                    <a:srgbClr val="ECB11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61" name="Group 102">
                <a:extLst>
                  <a:ext uri="{FF2B5EF4-FFF2-40B4-BE49-F238E27FC236}">
                    <a16:creationId xmlns:a16="http://schemas.microsoft.com/office/drawing/2014/main" id="{09BDB70F-0F92-434E-9CB0-B25D92A771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0" y="2320"/>
                <a:ext cx="4007" cy="2818"/>
                <a:chOff x="6650" y="2320"/>
                <a:chExt cx="4007" cy="2818"/>
              </a:xfrm>
            </p:grpSpPr>
            <p:sp>
              <p:nvSpPr>
                <p:cNvPr id="365" name="Freeform 103">
                  <a:extLst>
                    <a:ext uri="{FF2B5EF4-FFF2-40B4-BE49-F238E27FC236}">
                      <a16:creationId xmlns:a16="http://schemas.microsoft.com/office/drawing/2014/main" id="{07B96910-DA7D-4BDF-9730-1E9787D5EB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0" y="2320"/>
                  <a:ext cx="4007" cy="2818"/>
                </a:xfrm>
                <a:custGeom>
                  <a:avLst/>
                  <a:gdLst>
                    <a:gd name="T0" fmla="+- 0 6906 6650"/>
                    <a:gd name="T1" fmla="*/ T0 w 4007"/>
                    <a:gd name="T2" fmla="+- 0 4473 2320"/>
                    <a:gd name="T3" fmla="*/ 4473 h 2818"/>
                    <a:gd name="T4" fmla="+- 0 7144 6650"/>
                    <a:gd name="T5" fmla="*/ T4 w 4007"/>
                    <a:gd name="T6" fmla="+- 0 3431 2320"/>
                    <a:gd name="T7" fmla="*/ 3431 h 2818"/>
                    <a:gd name="T8" fmla="+- 0 7321 6650"/>
                    <a:gd name="T9" fmla="*/ T8 w 4007"/>
                    <a:gd name="T10" fmla="+- 0 2806 2320"/>
                    <a:gd name="T11" fmla="*/ 2806 h 2818"/>
                    <a:gd name="T12" fmla="+- 0 7469 6650"/>
                    <a:gd name="T13" fmla="*/ T12 w 4007"/>
                    <a:gd name="T14" fmla="+- 0 2483 2320"/>
                    <a:gd name="T15" fmla="*/ 2483 h 2818"/>
                    <a:gd name="T16" fmla="+- 0 7598 6650"/>
                    <a:gd name="T17" fmla="*/ T16 w 4007"/>
                    <a:gd name="T18" fmla="+- 0 2439 2320"/>
                    <a:gd name="T19" fmla="*/ 2439 h 2818"/>
                    <a:gd name="T20" fmla="+- 0 7715 6650"/>
                    <a:gd name="T21" fmla="*/ T20 w 4007"/>
                    <a:gd name="T22" fmla="+- 0 2657 2320"/>
                    <a:gd name="T23" fmla="*/ 2657 h 2818"/>
                    <a:gd name="T24" fmla="+- 0 7822 6650"/>
                    <a:gd name="T25" fmla="*/ T24 w 4007"/>
                    <a:gd name="T26" fmla="+- 0 3230 2320"/>
                    <a:gd name="T27" fmla="*/ 3230 h 2818"/>
                    <a:gd name="T28" fmla="+- 0 7922 6650"/>
                    <a:gd name="T29" fmla="*/ T28 w 4007"/>
                    <a:gd name="T30" fmla="+- 0 3446 2320"/>
                    <a:gd name="T31" fmla="*/ 3446 h 2818"/>
                    <a:gd name="T32" fmla="+- 0 8015 6650"/>
                    <a:gd name="T33" fmla="*/ T32 w 4007"/>
                    <a:gd name="T34" fmla="+- 0 3980 2320"/>
                    <a:gd name="T35" fmla="*/ 3980 h 2818"/>
                    <a:gd name="T36" fmla="+- 0 8103 6650"/>
                    <a:gd name="T37" fmla="*/ T36 w 4007"/>
                    <a:gd name="T38" fmla="+- 0 4250 2320"/>
                    <a:gd name="T39" fmla="*/ 4250 h 2818"/>
                    <a:gd name="T40" fmla="+- 0 8187 6650"/>
                    <a:gd name="T41" fmla="*/ T40 w 4007"/>
                    <a:gd name="T42" fmla="+- 0 4522 2320"/>
                    <a:gd name="T43" fmla="*/ 4522 h 2818"/>
                    <a:gd name="T44" fmla="+- 0 8267 6650"/>
                    <a:gd name="T45" fmla="*/ T44 w 4007"/>
                    <a:gd name="T46" fmla="+- 0 4679 2320"/>
                    <a:gd name="T47" fmla="*/ 4679 h 2818"/>
                    <a:gd name="T48" fmla="+- 0 8343 6650"/>
                    <a:gd name="T49" fmla="*/ T48 w 4007"/>
                    <a:gd name="T50" fmla="+- 0 4839 2320"/>
                    <a:gd name="T51" fmla="*/ 4839 h 2818"/>
                    <a:gd name="T52" fmla="+- 0 8417 6650"/>
                    <a:gd name="T53" fmla="*/ T52 w 4007"/>
                    <a:gd name="T54" fmla="+- 0 4955 2320"/>
                    <a:gd name="T55" fmla="*/ 4955 h 2818"/>
                    <a:gd name="T56" fmla="+- 0 8488 6650"/>
                    <a:gd name="T57" fmla="*/ T56 w 4007"/>
                    <a:gd name="T58" fmla="+- 0 4988 2320"/>
                    <a:gd name="T59" fmla="*/ 4988 h 2818"/>
                    <a:gd name="T60" fmla="+- 0 8557 6650"/>
                    <a:gd name="T61" fmla="*/ T60 w 4007"/>
                    <a:gd name="T62" fmla="+- 0 5034 2320"/>
                    <a:gd name="T63" fmla="*/ 5034 h 2818"/>
                    <a:gd name="T64" fmla="+- 0 8623 6650"/>
                    <a:gd name="T65" fmla="*/ T64 w 4007"/>
                    <a:gd name="T66" fmla="+- 0 5086 2320"/>
                    <a:gd name="T67" fmla="*/ 5086 h 2818"/>
                    <a:gd name="T68" fmla="+- 0 8688 6650"/>
                    <a:gd name="T69" fmla="*/ T68 w 4007"/>
                    <a:gd name="T70" fmla="+- 0 5109 2320"/>
                    <a:gd name="T71" fmla="*/ 5109 h 2818"/>
                    <a:gd name="T72" fmla="+- 0 8751 6650"/>
                    <a:gd name="T73" fmla="*/ T72 w 4007"/>
                    <a:gd name="T74" fmla="+- 0 5105 2320"/>
                    <a:gd name="T75" fmla="*/ 5105 h 2818"/>
                    <a:gd name="T76" fmla="+- 0 8812 6650"/>
                    <a:gd name="T77" fmla="*/ T76 w 4007"/>
                    <a:gd name="T78" fmla="+- 0 5111 2320"/>
                    <a:gd name="T79" fmla="*/ 5111 h 2818"/>
                    <a:gd name="T80" fmla="+- 0 8872 6650"/>
                    <a:gd name="T81" fmla="*/ T80 w 4007"/>
                    <a:gd name="T82" fmla="+- 0 5117 2320"/>
                    <a:gd name="T83" fmla="*/ 5117 h 2818"/>
                    <a:gd name="T84" fmla="+- 0 8930 6650"/>
                    <a:gd name="T85" fmla="*/ T84 w 4007"/>
                    <a:gd name="T86" fmla="+- 0 5117 2320"/>
                    <a:gd name="T87" fmla="*/ 5117 h 2818"/>
                    <a:gd name="T88" fmla="+- 0 8987 6650"/>
                    <a:gd name="T89" fmla="*/ T88 w 4007"/>
                    <a:gd name="T90" fmla="+- 0 5115 2320"/>
                    <a:gd name="T91" fmla="*/ 5115 h 2818"/>
                    <a:gd name="T92" fmla="+- 0 9043 6650"/>
                    <a:gd name="T93" fmla="*/ T92 w 4007"/>
                    <a:gd name="T94" fmla="+- 0 5128 2320"/>
                    <a:gd name="T95" fmla="*/ 5128 h 2818"/>
                    <a:gd name="T96" fmla="+- 0 9097 6650"/>
                    <a:gd name="T97" fmla="*/ T96 w 4007"/>
                    <a:gd name="T98" fmla="+- 0 5128 2320"/>
                    <a:gd name="T99" fmla="*/ 5128 h 2818"/>
                    <a:gd name="T100" fmla="+- 0 9168 6650"/>
                    <a:gd name="T101" fmla="*/ T100 w 4007"/>
                    <a:gd name="T102" fmla="+- 0 5128 2320"/>
                    <a:gd name="T103" fmla="*/ 5128 h 2818"/>
                    <a:gd name="T104" fmla="+- 0 9221 6650"/>
                    <a:gd name="T105" fmla="*/ T104 w 4007"/>
                    <a:gd name="T106" fmla="+- 0 5123 2320"/>
                    <a:gd name="T107" fmla="*/ 5123 h 2818"/>
                    <a:gd name="T108" fmla="+- 0 9272 6650"/>
                    <a:gd name="T109" fmla="*/ T108 w 4007"/>
                    <a:gd name="T110" fmla="+- 0 5128 2320"/>
                    <a:gd name="T111" fmla="*/ 5128 h 2818"/>
                    <a:gd name="T112" fmla="+- 0 9322 6650"/>
                    <a:gd name="T113" fmla="*/ T112 w 4007"/>
                    <a:gd name="T114" fmla="+- 0 5132 2320"/>
                    <a:gd name="T115" fmla="*/ 5132 h 2818"/>
                    <a:gd name="T116" fmla="+- 0 9371 6650"/>
                    <a:gd name="T117" fmla="*/ T116 w 4007"/>
                    <a:gd name="T118" fmla="+- 0 5127 2320"/>
                    <a:gd name="T119" fmla="*/ 5127 h 2818"/>
                    <a:gd name="T120" fmla="+- 0 9420 6650"/>
                    <a:gd name="T121" fmla="*/ T120 w 4007"/>
                    <a:gd name="T122" fmla="+- 0 5121 2320"/>
                    <a:gd name="T123" fmla="*/ 5121 h 2818"/>
                    <a:gd name="T124" fmla="+- 0 9468 6650"/>
                    <a:gd name="T125" fmla="*/ T124 w 4007"/>
                    <a:gd name="T126" fmla="+- 0 5130 2320"/>
                    <a:gd name="T127" fmla="*/ 5130 h 2818"/>
                    <a:gd name="T128" fmla="+- 0 9515 6650"/>
                    <a:gd name="T129" fmla="*/ T128 w 4007"/>
                    <a:gd name="T130" fmla="+- 0 5136 2320"/>
                    <a:gd name="T131" fmla="*/ 5136 h 2818"/>
                    <a:gd name="T132" fmla="+- 0 9561 6650"/>
                    <a:gd name="T133" fmla="*/ T132 w 4007"/>
                    <a:gd name="T134" fmla="+- 0 5132 2320"/>
                    <a:gd name="T135" fmla="*/ 5132 h 2818"/>
                    <a:gd name="T136" fmla="+- 0 9615 6650"/>
                    <a:gd name="T137" fmla="*/ T136 w 4007"/>
                    <a:gd name="T138" fmla="+- 0 5134 2320"/>
                    <a:gd name="T139" fmla="*/ 5134 h 2818"/>
                    <a:gd name="T140" fmla="+- 0 9682 6650"/>
                    <a:gd name="T141" fmla="*/ T140 w 4007"/>
                    <a:gd name="T142" fmla="+- 0 5132 2320"/>
                    <a:gd name="T143" fmla="*/ 5132 h 2818"/>
                    <a:gd name="T144" fmla="+- 0 9726 6650"/>
                    <a:gd name="T145" fmla="*/ T144 w 4007"/>
                    <a:gd name="T146" fmla="+- 0 5134 2320"/>
                    <a:gd name="T147" fmla="*/ 5134 h 2818"/>
                    <a:gd name="T148" fmla="+- 0 9769 6650"/>
                    <a:gd name="T149" fmla="*/ T148 w 4007"/>
                    <a:gd name="T150" fmla="+- 0 5125 2320"/>
                    <a:gd name="T151" fmla="*/ 5125 h 2818"/>
                    <a:gd name="T152" fmla="+- 0 9812 6650"/>
                    <a:gd name="T153" fmla="*/ T152 w 4007"/>
                    <a:gd name="T154" fmla="+- 0 5125 2320"/>
                    <a:gd name="T155" fmla="*/ 5125 h 2818"/>
                    <a:gd name="T156" fmla="+- 0 9855 6650"/>
                    <a:gd name="T157" fmla="*/ T156 w 4007"/>
                    <a:gd name="T158" fmla="+- 0 5124 2320"/>
                    <a:gd name="T159" fmla="*/ 5124 h 2818"/>
                    <a:gd name="T160" fmla="+- 0 9896 6650"/>
                    <a:gd name="T161" fmla="*/ T160 w 4007"/>
                    <a:gd name="T162" fmla="+- 0 5136 2320"/>
                    <a:gd name="T163" fmla="*/ 5136 h 2818"/>
                    <a:gd name="T164" fmla="+- 0 9938 6650"/>
                    <a:gd name="T165" fmla="*/ T164 w 4007"/>
                    <a:gd name="T166" fmla="+- 0 5136 2320"/>
                    <a:gd name="T167" fmla="*/ 5136 h 2818"/>
                    <a:gd name="T168" fmla="+- 0 9979 6650"/>
                    <a:gd name="T169" fmla="*/ T168 w 4007"/>
                    <a:gd name="T170" fmla="+- 0 5134 2320"/>
                    <a:gd name="T171" fmla="*/ 5134 h 2818"/>
                    <a:gd name="T172" fmla="+- 0 10025 6650"/>
                    <a:gd name="T173" fmla="*/ T172 w 4007"/>
                    <a:gd name="T174" fmla="+- 0 5135 2320"/>
                    <a:gd name="T175" fmla="*/ 5135 h 2818"/>
                    <a:gd name="T176" fmla="+- 0 10043 6650"/>
                    <a:gd name="T177" fmla="*/ T176 w 4007"/>
                    <a:gd name="T178" fmla="+- 0 5134 2320"/>
                    <a:gd name="T179" fmla="*/ 5134 h 2818"/>
                    <a:gd name="T180" fmla="+- 0 10085 6650"/>
                    <a:gd name="T181" fmla="*/ T180 w 4007"/>
                    <a:gd name="T182" fmla="+- 0 5129 2320"/>
                    <a:gd name="T183" fmla="*/ 5129 h 2818"/>
                    <a:gd name="T184" fmla="+- 0 10125 6650"/>
                    <a:gd name="T185" fmla="*/ T184 w 4007"/>
                    <a:gd name="T186" fmla="+- 0 5129 2320"/>
                    <a:gd name="T187" fmla="*/ 5129 h 2818"/>
                    <a:gd name="T188" fmla="+- 0 10164 6650"/>
                    <a:gd name="T189" fmla="*/ T188 w 4007"/>
                    <a:gd name="T190" fmla="+- 0 5136 2320"/>
                    <a:gd name="T191" fmla="*/ 5136 h 2818"/>
                    <a:gd name="T192" fmla="+- 0 10202 6650"/>
                    <a:gd name="T193" fmla="*/ T192 w 4007"/>
                    <a:gd name="T194" fmla="+- 0 5134 2320"/>
                    <a:gd name="T195" fmla="*/ 5134 h 2818"/>
                    <a:gd name="T196" fmla="+- 0 10240 6650"/>
                    <a:gd name="T197" fmla="*/ T196 w 4007"/>
                    <a:gd name="T198" fmla="+- 0 5134 2320"/>
                    <a:gd name="T199" fmla="*/ 5134 h 2818"/>
                    <a:gd name="T200" fmla="+- 0 10278 6650"/>
                    <a:gd name="T201" fmla="*/ T200 w 4007"/>
                    <a:gd name="T202" fmla="+- 0 5129 2320"/>
                    <a:gd name="T203" fmla="*/ 5129 h 2818"/>
                    <a:gd name="T204" fmla="+- 0 10315 6650"/>
                    <a:gd name="T205" fmla="*/ T204 w 4007"/>
                    <a:gd name="T206" fmla="+- 0 5128 2320"/>
                    <a:gd name="T207" fmla="*/ 5128 h 2818"/>
                    <a:gd name="T208" fmla="+- 0 10352 6650"/>
                    <a:gd name="T209" fmla="*/ T208 w 4007"/>
                    <a:gd name="T210" fmla="+- 0 5136 2320"/>
                    <a:gd name="T211" fmla="*/ 5136 h 2818"/>
                    <a:gd name="T212" fmla="+- 0 10389 6650"/>
                    <a:gd name="T213" fmla="*/ T212 w 4007"/>
                    <a:gd name="T214" fmla="+- 0 5136 2320"/>
                    <a:gd name="T215" fmla="*/ 5136 h 2818"/>
                    <a:gd name="T216" fmla="+- 0 10425 6650"/>
                    <a:gd name="T217" fmla="*/ T216 w 4007"/>
                    <a:gd name="T218" fmla="+- 0 5133 2320"/>
                    <a:gd name="T219" fmla="*/ 5133 h 2818"/>
                    <a:gd name="T220" fmla="+- 0 10461 6650"/>
                    <a:gd name="T221" fmla="*/ T220 w 4007"/>
                    <a:gd name="T222" fmla="+- 0 5131 2320"/>
                    <a:gd name="T223" fmla="*/ 5131 h 2818"/>
                    <a:gd name="T224" fmla="+- 0 10497 6650"/>
                    <a:gd name="T225" fmla="*/ T224 w 4007"/>
                    <a:gd name="T226" fmla="+- 0 5126 2320"/>
                    <a:gd name="T227" fmla="*/ 5126 h 2818"/>
                    <a:gd name="T228" fmla="+- 0 10532 6650"/>
                    <a:gd name="T229" fmla="*/ T228 w 4007"/>
                    <a:gd name="T230" fmla="+- 0 5128 2320"/>
                    <a:gd name="T231" fmla="*/ 5128 h 2818"/>
                    <a:gd name="T232" fmla="+- 0 10567 6650"/>
                    <a:gd name="T233" fmla="*/ T232 w 4007"/>
                    <a:gd name="T234" fmla="+- 0 5123 2320"/>
                    <a:gd name="T235" fmla="*/ 5123 h 2818"/>
                    <a:gd name="T236" fmla="+- 0 10602 6650"/>
                    <a:gd name="T237" fmla="*/ T236 w 4007"/>
                    <a:gd name="T238" fmla="+- 0 5109 2320"/>
                    <a:gd name="T239" fmla="*/ 5109 h 2818"/>
                    <a:gd name="T240" fmla="+- 0 10636 6650"/>
                    <a:gd name="T241" fmla="*/ T240 w 4007"/>
                    <a:gd name="T242" fmla="+- 0 5106 2320"/>
                    <a:gd name="T243" fmla="*/ 5106 h 281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  <a:cxn ang="0">
                      <a:pos x="T213" y="T215"/>
                    </a:cxn>
                    <a:cxn ang="0">
                      <a:pos x="T217" y="T219"/>
                    </a:cxn>
                    <a:cxn ang="0">
                      <a:pos x="T221" y="T223"/>
                    </a:cxn>
                    <a:cxn ang="0">
                      <a:pos x="T225" y="T227"/>
                    </a:cxn>
                    <a:cxn ang="0">
                      <a:pos x="T229" y="T231"/>
                    </a:cxn>
                    <a:cxn ang="0">
                      <a:pos x="T233" y="T235"/>
                    </a:cxn>
                    <a:cxn ang="0">
                      <a:pos x="T237" y="T239"/>
                    </a:cxn>
                    <a:cxn ang="0">
                      <a:pos x="T241" y="T243"/>
                    </a:cxn>
                  </a:cxnLst>
                  <a:rect l="0" t="0" r="r" b="b"/>
                  <a:pathLst>
                    <a:path w="4007" h="2818">
                      <a:moveTo>
                        <a:pt x="0" y="2582"/>
                      </a:moveTo>
                      <a:lnTo>
                        <a:pt x="146" y="2417"/>
                      </a:lnTo>
                      <a:lnTo>
                        <a:pt x="256" y="2153"/>
                      </a:lnTo>
                      <a:lnTo>
                        <a:pt x="347" y="1745"/>
                      </a:lnTo>
                      <a:lnTo>
                        <a:pt x="424" y="1412"/>
                      </a:lnTo>
                      <a:lnTo>
                        <a:pt x="494" y="1111"/>
                      </a:lnTo>
                      <a:lnTo>
                        <a:pt x="557" y="872"/>
                      </a:lnTo>
                      <a:lnTo>
                        <a:pt x="616" y="540"/>
                      </a:lnTo>
                      <a:lnTo>
                        <a:pt x="671" y="486"/>
                      </a:lnTo>
                      <a:lnTo>
                        <a:pt x="723" y="330"/>
                      </a:lnTo>
                      <a:lnTo>
                        <a:pt x="772" y="195"/>
                      </a:lnTo>
                      <a:lnTo>
                        <a:pt x="819" y="163"/>
                      </a:lnTo>
                      <a:lnTo>
                        <a:pt x="864" y="125"/>
                      </a:lnTo>
                      <a:lnTo>
                        <a:pt x="907" y="0"/>
                      </a:lnTo>
                      <a:lnTo>
                        <a:pt x="948" y="119"/>
                      </a:lnTo>
                      <a:lnTo>
                        <a:pt x="989" y="211"/>
                      </a:lnTo>
                      <a:lnTo>
                        <a:pt x="1027" y="179"/>
                      </a:lnTo>
                      <a:lnTo>
                        <a:pt x="1065" y="337"/>
                      </a:lnTo>
                      <a:lnTo>
                        <a:pt x="1102" y="520"/>
                      </a:lnTo>
                      <a:lnTo>
                        <a:pt x="1137" y="676"/>
                      </a:lnTo>
                      <a:lnTo>
                        <a:pt x="1172" y="910"/>
                      </a:lnTo>
                      <a:lnTo>
                        <a:pt x="1206" y="953"/>
                      </a:lnTo>
                      <a:lnTo>
                        <a:pt x="1239" y="1072"/>
                      </a:lnTo>
                      <a:lnTo>
                        <a:pt x="1272" y="1126"/>
                      </a:lnTo>
                      <a:lnTo>
                        <a:pt x="1303" y="1354"/>
                      </a:lnTo>
                      <a:lnTo>
                        <a:pt x="1334" y="1476"/>
                      </a:lnTo>
                      <a:lnTo>
                        <a:pt x="1365" y="1660"/>
                      </a:lnTo>
                      <a:lnTo>
                        <a:pt x="1395" y="1676"/>
                      </a:lnTo>
                      <a:lnTo>
                        <a:pt x="1424" y="1843"/>
                      </a:lnTo>
                      <a:lnTo>
                        <a:pt x="1453" y="1930"/>
                      </a:lnTo>
                      <a:lnTo>
                        <a:pt x="1481" y="2064"/>
                      </a:lnTo>
                      <a:lnTo>
                        <a:pt x="1509" y="2145"/>
                      </a:lnTo>
                      <a:lnTo>
                        <a:pt x="1537" y="2202"/>
                      </a:lnTo>
                      <a:lnTo>
                        <a:pt x="1564" y="2244"/>
                      </a:lnTo>
                      <a:lnTo>
                        <a:pt x="1590" y="2362"/>
                      </a:lnTo>
                      <a:lnTo>
                        <a:pt x="1617" y="2359"/>
                      </a:lnTo>
                      <a:lnTo>
                        <a:pt x="1643" y="2474"/>
                      </a:lnTo>
                      <a:lnTo>
                        <a:pt x="1668" y="2482"/>
                      </a:lnTo>
                      <a:lnTo>
                        <a:pt x="1693" y="2519"/>
                      </a:lnTo>
                      <a:lnTo>
                        <a:pt x="1718" y="2612"/>
                      </a:lnTo>
                      <a:lnTo>
                        <a:pt x="1743" y="2619"/>
                      </a:lnTo>
                      <a:lnTo>
                        <a:pt x="1767" y="2635"/>
                      </a:lnTo>
                      <a:lnTo>
                        <a:pt x="1791" y="2670"/>
                      </a:lnTo>
                      <a:lnTo>
                        <a:pt x="1815" y="2679"/>
                      </a:lnTo>
                      <a:lnTo>
                        <a:pt x="1838" y="2668"/>
                      </a:lnTo>
                      <a:lnTo>
                        <a:pt x="1861" y="2712"/>
                      </a:lnTo>
                      <a:lnTo>
                        <a:pt x="1884" y="2743"/>
                      </a:lnTo>
                      <a:lnTo>
                        <a:pt x="1907" y="2714"/>
                      </a:lnTo>
                      <a:lnTo>
                        <a:pt x="1929" y="2762"/>
                      </a:lnTo>
                      <a:lnTo>
                        <a:pt x="1951" y="2741"/>
                      </a:lnTo>
                      <a:lnTo>
                        <a:pt x="1973" y="2766"/>
                      </a:lnTo>
                      <a:lnTo>
                        <a:pt x="1995" y="2764"/>
                      </a:lnTo>
                      <a:lnTo>
                        <a:pt x="2017" y="2779"/>
                      </a:lnTo>
                      <a:lnTo>
                        <a:pt x="2038" y="2789"/>
                      </a:lnTo>
                      <a:lnTo>
                        <a:pt x="2059" y="2789"/>
                      </a:lnTo>
                      <a:lnTo>
                        <a:pt x="2080" y="2800"/>
                      </a:lnTo>
                      <a:lnTo>
                        <a:pt x="2101" y="2785"/>
                      </a:lnTo>
                      <a:lnTo>
                        <a:pt x="2122" y="2791"/>
                      </a:lnTo>
                      <a:lnTo>
                        <a:pt x="2142" y="2783"/>
                      </a:lnTo>
                      <a:lnTo>
                        <a:pt x="2162" y="2791"/>
                      </a:lnTo>
                      <a:lnTo>
                        <a:pt x="2182" y="2793"/>
                      </a:lnTo>
                      <a:lnTo>
                        <a:pt x="2202" y="2795"/>
                      </a:lnTo>
                      <a:lnTo>
                        <a:pt x="2222" y="2797"/>
                      </a:lnTo>
                      <a:lnTo>
                        <a:pt x="2241" y="2806"/>
                      </a:lnTo>
                      <a:lnTo>
                        <a:pt x="2261" y="2793"/>
                      </a:lnTo>
                      <a:lnTo>
                        <a:pt x="2280" y="2797"/>
                      </a:lnTo>
                      <a:lnTo>
                        <a:pt x="2299" y="2795"/>
                      </a:lnTo>
                      <a:lnTo>
                        <a:pt x="2318" y="2806"/>
                      </a:lnTo>
                      <a:lnTo>
                        <a:pt x="2337" y="2795"/>
                      </a:lnTo>
                      <a:lnTo>
                        <a:pt x="2356" y="2804"/>
                      </a:lnTo>
                      <a:lnTo>
                        <a:pt x="2374" y="2808"/>
                      </a:lnTo>
                      <a:lnTo>
                        <a:pt x="2393" y="2808"/>
                      </a:lnTo>
                      <a:lnTo>
                        <a:pt x="2411" y="2797"/>
                      </a:lnTo>
                      <a:lnTo>
                        <a:pt x="2429" y="2806"/>
                      </a:lnTo>
                      <a:lnTo>
                        <a:pt x="2447" y="2808"/>
                      </a:lnTo>
                      <a:lnTo>
                        <a:pt x="2483" y="2808"/>
                      </a:lnTo>
                      <a:lnTo>
                        <a:pt x="2501" y="2812"/>
                      </a:lnTo>
                      <a:lnTo>
                        <a:pt x="2518" y="2808"/>
                      </a:lnTo>
                      <a:lnTo>
                        <a:pt x="2536" y="2801"/>
                      </a:lnTo>
                      <a:lnTo>
                        <a:pt x="2553" y="2808"/>
                      </a:lnTo>
                      <a:lnTo>
                        <a:pt x="2571" y="2803"/>
                      </a:lnTo>
                      <a:lnTo>
                        <a:pt x="2588" y="2812"/>
                      </a:lnTo>
                      <a:lnTo>
                        <a:pt x="2605" y="2805"/>
                      </a:lnTo>
                      <a:lnTo>
                        <a:pt x="2622" y="2808"/>
                      </a:lnTo>
                      <a:lnTo>
                        <a:pt x="2639" y="2812"/>
                      </a:lnTo>
                      <a:lnTo>
                        <a:pt x="2655" y="2805"/>
                      </a:lnTo>
                      <a:lnTo>
                        <a:pt x="2672" y="2812"/>
                      </a:lnTo>
                      <a:lnTo>
                        <a:pt x="2688" y="2812"/>
                      </a:lnTo>
                      <a:lnTo>
                        <a:pt x="2705" y="2810"/>
                      </a:lnTo>
                      <a:lnTo>
                        <a:pt x="2721" y="2807"/>
                      </a:lnTo>
                      <a:lnTo>
                        <a:pt x="2738" y="2812"/>
                      </a:lnTo>
                      <a:lnTo>
                        <a:pt x="2754" y="2814"/>
                      </a:lnTo>
                      <a:lnTo>
                        <a:pt x="2770" y="2801"/>
                      </a:lnTo>
                      <a:lnTo>
                        <a:pt x="2786" y="2812"/>
                      </a:lnTo>
                      <a:lnTo>
                        <a:pt x="2802" y="2814"/>
                      </a:lnTo>
                      <a:lnTo>
                        <a:pt x="2818" y="2810"/>
                      </a:lnTo>
                      <a:lnTo>
                        <a:pt x="2834" y="2807"/>
                      </a:lnTo>
                      <a:lnTo>
                        <a:pt x="2849" y="2812"/>
                      </a:lnTo>
                      <a:lnTo>
                        <a:pt x="2865" y="2816"/>
                      </a:lnTo>
                      <a:lnTo>
                        <a:pt x="2880" y="2805"/>
                      </a:lnTo>
                      <a:lnTo>
                        <a:pt x="2896" y="2816"/>
                      </a:lnTo>
                      <a:lnTo>
                        <a:pt x="2911" y="2812"/>
                      </a:lnTo>
                      <a:lnTo>
                        <a:pt x="2927" y="2805"/>
                      </a:lnTo>
                      <a:lnTo>
                        <a:pt x="2942" y="2814"/>
                      </a:lnTo>
                      <a:lnTo>
                        <a:pt x="2965" y="2814"/>
                      </a:lnTo>
                      <a:lnTo>
                        <a:pt x="2980" y="2812"/>
                      </a:lnTo>
                      <a:lnTo>
                        <a:pt x="2996" y="2808"/>
                      </a:lnTo>
                      <a:lnTo>
                        <a:pt x="3032" y="2812"/>
                      </a:lnTo>
                      <a:lnTo>
                        <a:pt x="3046" y="2800"/>
                      </a:lnTo>
                      <a:lnTo>
                        <a:pt x="3061" y="2809"/>
                      </a:lnTo>
                      <a:lnTo>
                        <a:pt x="3076" y="2814"/>
                      </a:lnTo>
                      <a:lnTo>
                        <a:pt x="3090" y="2814"/>
                      </a:lnTo>
                      <a:lnTo>
                        <a:pt x="3105" y="2807"/>
                      </a:lnTo>
                      <a:lnTo>
                        <a:pt x="3119" y="2805"/>
                      </a:lnTo>
                      <a:lnTo>
                        <a:pt x="3134" y="2809"/>
                      </a:lnTo>
                      <a:lnTo>
                        <a:pt x="3148" y="2812"/>
                      </a:lnTo>
                      <a:lnTo>
                        <a:pt x="3162" y="2805"/>
                      </a:lnTo>
                      <a:lnTo>
                        <a:pt x="3176" y="2802"/>
                      </a:lnTo>
                      <a:lnTo>
                        <a:pt x="3190" y="2809"/>
                      </a:lnTo>
                      <a:lnTo>
                        <a:pt x="3205" y="2804"/>
                      </a:lnTo>
                      <a:lnTo>
                        <a:pt x="3219" y="2811"/>
                      </a:lnTo>
                      <a:lnTo>
                        <a:pt x="3232" y="2814"/>
                      </a:lnTo>
                      <a:lnTo>
                        <a:pt x="3246" y="2816"/>
                      </a:lnTo>
                      <a:lnTo>
                        <a:pt x="3260" y="2811"/>
                      </a:lnTo>
                      <a:lnTo>
                        <a:pt x="3274" y="2811"/>
                      </a:lnTo>
                      <a:lnTo>
                        <a:pt x="3288" y="2816"/>
                      </a:lnTo>
                      <a:lnTo>
                        <a:pt x="3301" y="2811"/>
                      </a:lnTo>
                      <a:lnTo>
                        <a:pt x="3315" y="2809"/>
                      </a:lnTo>
                      <a:lnTo>
                        <a:pt x="3329" y="2814"/>
                      </a:lnTo>
                      <a:lnTo>
                        <a:pt x="3342" y="2807"/>
                      </a:lnTo>
                      <a:lnTo>
                        <a:pt x="3362" y="2812"/>
                      </a:lnTo>
                      <a:lnTo>
                        <a:pt x="3375" y="2815"/>
                      </a:lnTo>
                      <a:lnTo>
                        <a:pt x="3382" y="2815"/>
                      </a:lnTo>
                      <a:lnTo>
                        <a:pt x="3388" y="2815"/>
                      </a:lnTo>
                      <a:lnTo>
                        <a:pt x="3393" y="2814"/>
                      </a:lnTo>
                      <a:lnTo>
                        <a:pt x="3400" y="2815"/>
                      </a:lnTo>
                      <a:lnTo>
                        <a:pt x="3413" y="2816"/>
                      </a:lnTo>
                      <a:lnTo>
                        <a:pt x="3435" y="2809"/>
                      </a:lnTo>
                      <a:lnTo>
                        <a:pt x="3449" y="2811"/>
                      </a:lnTo>
                      <a:lnTo>
                        <a:pt x="3462" y="2809"/>
                      </a:lnTo>
                      <a:lnTo>
                        <a:pt x="3475" y="2809"/>
                      </a:lnTo>
                      <a:lnTo>
                        <a:pt x="3488" y="2806"/>
                      </a:lnTo>
                      <a:lnTo>
                        <a:pt x="3501" y="2814"/>
                      </a:lnTo>
                      <a:lnTo>
                        <a:pt x="3514" y="2816"/>
                      </a:lnTo>
                      <a:lnTo>
                        <a:pt x="3526" y="2814"/>
                      </a:lnTo>
                      <a:lnTo>
                        <a:pt x="3539" y="2814"/>
                      </a:lnTo>
                      <a:lnTo>
                        <a:pt x="3552" y="2814"/>
                      </a:lnTo>
                      <a:lnTo>
                        <a:pt x="3565" y="2814"/>
                      </a:lnTo>
                      <a:lnTo>
                        <a:pt x="3577" y="2804"/>
                      </a:lnTo>
                      <a:lnTo>
                        <a:pt x="3590" y="2814"/>
                      </a:lnTo>
                      <a:lnTo>
                        <a:pt x="3603" y="2814"/>
                      </a:lnTo>
                      <a:lnTo>
                        <a:pt x="3615" y="2819"/>
                      </a:lnTo>
                      <a:lnTo>
                        <a:pt x="3628" y="2809"/>
                      </a:lnTo>
                      <a:lnTo>
                        <a:pt x="3640" y="2814"/>
                      </a:lnTo>
                      <a:lnTo>
                        <a:pt x="3653" y="2808"/>
                      </a:lnTo>
                      <a:lnTo>
                        <a:pt x="3665" y="2808"/>
                      </a:lnTo>
                      <a:lnTo>
                        <a:pt x="3677" y="2813"/>
                      </a:lnTo>
                      <a:lnTo>
                        <a:pt x="3690" y="2811"/>
                      </a:lnTo>
                      <a:lnTo>
                        <a:pt x="3702" y="2816"/>
                      </a:lnTo>
                      <a:lnTo>
                        <a:pt x="3714" y="2808"/>
                      </a:lnTo>
                      <a:lnTo>
                        <a:pt x="3726" y="2816"/>
                      </a:lnTo>
                      <a:lnTo>
                        <a:pt x="3739" y="2816"/>
                      </a:lnTo>
                      <a:lnTo>
                        <a:pt x="3751" y="2819"/>
                      </a:lnTo>
                      <a:lnTo>
                        <a:pt x="3763" y="2816"/>
                      </a:lnTo>
                      <a:lnTo>
                        <a:pt x="3775" y="2813"/>
                      </a:lnTo>
                      <a:lnTo>
                        <a:pt x="3787" y="2808"/>
                      </a:lnTo>
                      <a:lnTo>
                        <a:pt x="3799" y="2813"/>
                      </a:lnTo>
                      <a:lnTo>
                        <a:pt x="3811" y="2811"/>
                      </a:lnTo>
                      <a:lnTo>
                        <a:pt x="3823" y="2806"/>
                      </a:lnTo>
                      <a:lnTo>
                        <a:pt x="3835" y="2811"/>
                      </a:lnTo>
                      <a:lnTo>
                        <a:pt x="3847" y="2806"/>
                      </a:lnTo>
                      <a:lnTo>
                        <a:pt x="3858" y="2805"/>
                      </a:lnTo>
                      <a:lnTo>
                        <a:pt x="3870" y="2803"/>
                      </a:lnTo>
                      <a:lnTo>
                        <a:pt x="3882" y="2808"/>
                      </a:lnTo>
                      <a:lnTo>
                        <a:pt x="3894" y="2805"/>
                      </a:lnTo>
                      <a:lnTo>
                        <a:pt x="3905" y="2800"/>
                      </a:lnTo>
                      <a:lnTo>
                        <a:pt x="3917" y="2803"/>
                      </a:lnTo>
                      <a:lnTo>
                        <a:pt x="3928" y="2787"/>
                      </a:lnTo>
                      <a:lnTo>
                        <a:pt x="3940" y="2797"/>
                      </a:lnTo>
                      <a:lnTo>
                        <a:pt x="3952" y="2789"/>
                      </a:lnTo>
                      <a:lnTo>
                        <a:pt x="3963" y="2805"/>
                      </a:lnTo>
                      <a:lnTo>
                        <a:pt x="3975" y="2803"/>
                      </a:lnTo>
                      <a:lnTo>
                        <a:pt x="3986" y="2786"/>
                      </a:lnTo>
                      <a:lnTo>
                        <a:pt x="3997" y="2784"/>
                      </a:lnTo>
                      <a:lnTo>
                        <a:pt x="4007" y="2788"/>
                      </a:lnTo>
                    </a:path>
                  </a:pathLst>
                </a:custGeom>
                <a:noFill/>
                <a:ln w="17450">
                  <a:solidFill>
                    <a:srgbClr val="7E2E8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62" name="Group 99">
                <a:extLst>
                  <a:ext uri="{FF2B5EF4-FFF2-40B4-BE49-F238E27FC236}">
                    <a16:creationId xmlns:a16="http://schemas.microsoft.com/office/drawing/2014/main" id="{7F657C0A-1325-42BC-A002-8617726A84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0" y="2158"/>
                <a:ext cx="4007" cy="2981"/>
                <a:chOff x="6650" y="2158"/>
                <a:chExt cx="4007" cy="2981"/>
              </a:xfrm>
            </p:grpSpPr>
            <p:sp>
              <p:nvSpPr>
                <p:cNvPr id="363" name="Freeform 101">
                  <a:extLst>
                    <a:ext uri="{FF2B5EF4-FFF2-40B4-BE49-F238E27FC236}">
                      <a16:creationId xmlns:a16="http://schemas.microsoft.com/office/drawing/2014/main" id="{E8C6556A-9316-4E8C-A378-8F7B6ADFAB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0" y="2158"/>
                  <a:ext cx="4007" cy="2981"/>
                </a:xfrm>
                <a:custGeom>
                  <a:avLst/>
                  <a:gdLst>
                    <a:gd name="T0" fmla="+- 0 6906 6650"/>
                    <a:gd name="T1" fmla="*/ T0 w 4007"/>
                    <a:gd name="T2" fmla="+- 0 4594 2158"/>
                    <a:gd name="T3" fmla="*/ 4594 h 2981"/>
                    <a:gd name="T4" fmla="+- 0 7144 6650"/>
                    <a:gd name="T5" fmla="*/ T4 w 4007"/>
                    <a:gd name="T6" fmla="+- 0 3739 2158"/>
                    <a:gd name="T7" fmla="*/ 3739 h 2981"/>
                    <a:gd name="T8" fmla="+- 0 7321 6650"/>
                    <a:gd name="T9" fmla="*/ T8 w 4007"/>
                    <a:gd name="T10" fmla="+- 0 2917 2158"/>
                    <a:gd name="T11" fmla="*/ 2917 h 2981"/>
                    <a:gd name="T12" fmla="+- 0 7469 6650"/>
                    <a:gd name="T13" fmla="*/ T12 w 4007"/>
                    <a:gd name="T14" fmla="+- 0 2288 2158"/>
                    <a:gd name="T15" fmla="*/ 2288 h 2981"/>
                    <a:gd name="T16" fmla="+- 0 7598 6650"/>
                    <a:gd name="T17" fmla="*/ T16 w 4007"/>
                    <a:gd name="T18" fmla="+- 0 2371 2158"/>
                    <a:gd name="T19" fmla="*/ 2371 h 2981"/>
                    <a:gd name="T20" fmla="+- 0 7715 6650"/>
                    <a:gd name="T21" fmla="*/ T20 w 4007"/>
                    <a:gd name="T22" fmla="+- 0 2537 2158"/>
                    <a:gd name="T23" fmla="*/ 2537 h 2981"/>
                    <a:gd name="T24" fmla="+- 0 7822 6650"/>
                    <a:gd name="T25" fmla="*/ T24 w 4007"/>
                    <a:gd name="T26" fmla="+- 0 3057 2158"/>
                    <a:gd name="T27" fmla="*/ 3057 h 2981"/>
                    <a:gd name="T28" fmla="+- 0 7922 6650"/>
                    <a:gd name="T29" fmla="*/ T28 w 4007"/>
                    <a:gd name="T30" fmla="+- 0 3359 2158"/>
                    <a:gd name="T31" fmla="*/ 3359 h 2981"/>
                    <a:gd name="T32" fmla="+- 0 8015 6650"/>
                    <a:gd name="T33" fmla="*/ T32 w 4007"/>
                    <a:gd name="T34" fmla="+- 0 3847 2158"/>
                    <a:gd name="T35" fmla="*/ 3847 h 2981"/>
                    <a:gd name="T36" fmla="+- 0 8103 6650"/>
                    <a:gd name="T37" fmla="*/ T36 w 4007"/>
                    <a:gd name="T38" fmla="+- 0 4173 2158"/>
                    <a:gd name="T39" fmla="*/ 4173 h 2981"/>
                    <a:gd name="T40" fmla="+- 0 8187 6650"/>
                    <a:gd name="T41" fmla="*/ T40 w 4007"/>
                    <a:gd name="T42" fmla="+- 0 4483 2158"/>
                    <a:gd name="T43" fmla="*/ 4483 h 2981"/>
                    <a:gd name="T44" fmla="+- 0 8267 6650"/>
                    <a:gd name="T45" fmla="*/ T44 w 4007"/>
                    <a:gd name="T46" fmla="+- 0 4709 2158"/>
                    <a:gd name="T47" fmla="*/ 4709 h 2981"/>
                    <a:gd name="T48" fmla="+- 0 8343 6650"/>
                    <a:gd name="T49" fmla="*/ T48 w 4007"/>
                    <a:gd name="T50" fmla="+- 0 4897 2158"/>
                    <a:gd name="T51" fmla="*/ 4897 h 2981"/>
                    <a:gd name="T52" fmla="+- 0 8417 6650"/>
                    <a:gd name="T53" fmla="*/ T52 w 4007"/>
                    <a:gd name="T54" fmla="+- 0 4932 2158"/>
                    <a:gd name="T55" fmla="*/ 4932 h 2981"/>
                    <a:gd name="T56" fmla="+- 0 8488 6650"/>
                    <a:gd name="T57" fmla="*/ T56 w 4007"/>
                    <a:gd name="T58" fmla="+- 0 4988 2158"/>
                    <a:gd name="T59" fmla="*/ 4988 h 2981"/>
                    <a:gd name="T60" fmla="+- 0 8557 6650"/>
                    <a:gd name="T61" fmla="*/ T60 w 4007"/>
                    <a:gd name="T62" fmla="+- 0 5074 2158"/>
                    <a:gd name="T63" fmla="*/ 5074 h 2981"/>
                    <a:gd name="T64" fmla="+- 0 8623 6650"/>
                    <a:gd name="T65" fmla="*/ T64 w 4007"/>
                    <a:gd name="T66" fmla="+- 0 5076 2158"/>
                    <a:gd name="T67" fmla="*/ 5076 h 2981"/>
                    <a:gd name="T68" fmla="+- 0 8688 6650"/>
                    <a:gd name="T69" fmla="*/ T68 w 4007"/>
                    <a:gd name="T70" fmla="+- 0 5094 2158"/>
                    <a:gd name="T71" fmla="*/ 5094 h 2981"/>
                    <a:gd name="T72" fmla="+- 0 8751 6650"/>
                    <a:gd name="T73" fmla="*/ T72 w 4007"/>
                    <a:gd name="T74" fmla="+- 0 5111 2158"/>
                    <a:gd name="T75" fmla="*/ 5111 h 2981"/>
                    <a:gd name="T76" fmla="+- 0 8812 6650"/>
                    <a:gd name="T77" fmla="*/ T76 w 4007"/>
                    <a:gd name="T78" fmla="+- 0 5115 2158"/>
                    <a:gd name="T79" fmla="*/ 5115 h 2981"/>
                    <a:gd name="T80" fmla="+- 0 8872 6650"/>
                    <a:gd name="T81" fmla="*/ T80 w 4007"/>
                    <a:gd name="T82" fmla="+- 0 5117 2158"/>
                    <a:gd name="T83" fmla="*/ 5117 h 2981"/>
                    <a:gd name="T84" fmla="+- 0 8930 6650"/>
                    <a:gd name="T85" fmla="*/ T84 w 4007"/>
                    <a:gd name="T86" fmla="+- 0 5119 2158"/>
                    <a:gd name="T87" fmla="*/ 5119 h 2981"/>
                    <a:gd name="T88" fmla="+- 0 8987 6650"/>
                    <a:gd name="T89" fmla="*/ T88 w 4007"/>
                    <a:gd name="T90" fmla="+- 0 5121 2158"/>
                    <a:gd name="T91" fmla="*/ 5121 h 2981"/>
                    <a:gd name="T92" fmla="+- 0 9043 6650"/>
                    <a:gd name="T93" fmla="*/ T92 w 4007"/>
                    <a:gd name="T94" fmla="+- 0 5119 2158"/>
                    <a:gd name="T95" fmla="*/ 5119 h 2981"/>
                    <a:gd name="T96" fmla="+- 0 9097 6650"/>
                    <a:gd name="T97" fmla="*/ T96 w 4007"/>
                    <a:gd name="T98" fmla="+- 0 5128 2158"/>
                    <a:gd name="T99" fmla="*/ 5128 h 2981"/>
                    <a:gd name="T100" fmla="+- 0 9151 6650"/>
                    <a:gd name="T101" fmla="*/ T100 w 4007"/>
                    <a:gd name="T102" fmla="+- 0 5119 2158"/>
                    <a:gd name="T103" fmla="*/ 5119 h 2981"/>
                    <a:gd name="T104" fmla="+- 0 9203 6650"/>
                    <a:gd name="T105" fmla="*/ T104 w 4007"/>
                    <a:gd name="T106" fmla="+- 0 5134 2158"/>
                    <a:gd name="T107" fmla="*/ 5134 h 2981"/>
                    <a:gd name="T108" fmla="+- 0 9255 6650"/>
                    <a:gd name="T109" fmla="*/ T108 w 4007"/>
                    <a:gd name="T110" fmla="+- 0 5130 2158"/>
                    <a:gd name="T111" fmla="*/ 5130 h 2981"/>
                    <a:gd name="T112" fmla="+- 0 9305 6650"/>
                    <a:gd name="T113" fmla="*/ T112 w 4007"/>
                    <a:gd name="T114" fmla="+- 0 5136 2158"/>
                    <a:gd name="T115" fmla="*/ 5136 h 2981"/>
                    <a:gd name="T116" fmla="+- 0 9355 6650"/>
                    <a:gd name="T117" fmla="*/ T116 w 4007"/>
                    <a:gd name="T118" fmla="+- 0 5134 2158"/>
                    <a:gd name="T119" fmla="*/ 5134 h 2981"/>
                    <a:gd name="T120" fmla="+- 0 9404 6650"/>
                    <a:gd name="T121" fmla="*/ T120 w 4007"/>
                    <a:gd name="T122" fmla="+- 0 5116 2158"/>
                    <a:gd name="T123" fmla="*/ 5116 h 2981"/>
                    <a:gd name="T124" fmla="+- 0 9452 6650"/>
                    <a:gd name="T125" fmla="*/ T124 w 4007"/>
                    <a:gd name="T126" fmla="+- 0 5136 2158"/>
                    <a:gd name="T127" fmla="*/ 5136 h 2981"/>
                    <a:gd name="T128" fmla="+- 0 9499 6650"/>
                    <a:gd name="T129" fmla="*/ T128 w 4007"/>
                    <a:gd name="T130" fmla="+- 0 5130 2158"/>
                    <a:gd name="T131" fmla="*/ 5130 h 2981"/>
                    <a:gd name="T132" fmla="+- 0 9546 6650"/>
                    <a:gd name="T133" fmla="*/ T132 w 4007"/>
                    <a:gd name="T134" fmla="+- 0 5129 2158"/>
                    <a:gd name="T135" fmla="*/ 5129 h 2981"/>
                    <a:gd name="T136" fmla="+- 0 9592 6650"/>
                    <a:gd name="T137" fmla="*/ T136 w 4007"/>
                    <a:gd name="T138" fmla="+- 0 5129 2158"/>
                    <a:gd name="T139" fmla="*/ 5129 h 2981"/>
                    <a:gd name="T140" fmla="+- 0 9637 6650"/>
                    <a:gd name="T141" fmla="*/ T140 w 4007"/>
                    <a:gd name="T142" fmla="+- 0 5139 2158"/>
                    <a:gd name="T143" fmla="*/ 5139 h 2981"/>
                    <a:gd name="T144" fmla="+- 0 9682 6650"/>
                    <a:gd name="T145" fmla="*/ T144 w 4007"/>
                    <a:gd name="T146" fmla="+- 0 5134 2158"/>
                    <a:gd name="T147" fmla="*/ 5134 h 2981"/>
                    <a:gd name="T148" fmla="+- 0 9726 6650"/>
                    <a:gd name="T149" fmla="*/ T148 w 4007"/>
                    <a:gd name="T150" fmla="+- 0 5134 2158"/>
                    <a:gd name="T151" fmla="*/ 5134 h 2981"/>
                    <a:gd name="T152" fmla="+- 0 9769 6650"/>
                    <a:gd name="T153" fmla="*/ T152 w 4007"/>
                    <a:gd name="T154" fmla="+- 0 5134 2158"/>
                    <a:gd name="T155" fmla="*/ 5134 h 2981"/>
                    <a:gd name="T156" fmla="+- 0 9812 6650"/>
                    <a:gd name="T157" fmla="*/ T156 w 4007"/>
                    <a:gd name="T158" fmla="+- 0 5132 2158"/>
                    <a:gd name="T159" fmla="*/ 5132 h 2981"/>
                    <a:gd name="T160" fmla="+- 0 9855 6650"/>
                    <a:gd name="T161" fmla="*/ T160 w 4007"/>
                    <a:gd name="T162" fmla="+- 0 5127 2158"/>
                    <a:gd name="T163" fmla="*/ 5127 h 2981"/>
                    <a:gd name="T164" fmla="+- 0 9896 6650"/>
                    <a:gd name="T165" fmla="*/ T164 w 4007"/>
                    <a:gd name="T166" fmla="+- 0 5139 2158"/>
                    <a:gd name="T167" fmla="*/ 5139 h 2981"/>
                    <a:gd name="T168" fmla="+- 0 9938 6650"/>
                    <a:gd name="T169" fmla="*/ T168 w 4007"/>
                    <a:gd name="T170" fmla="+- 0 5139 2158"/>
                    <a:gd name="T171" fmla="*/ 5139 h 2981"/>
                    <a:gd name="T172" fmla="+- 0 9979 6650"/>
                    <a:gd name="T173" fmla="*/ T172 w 4007"/>
                    <a:gd name="T174" fmla="+- 0 5139 2158"/>
                    <a:gd name="T175" fmla="*/ 5139 h 2981"/>
                    <a:gd name="T176" fmla="+- 0 10019 6650"/>
                    <a:gd name="T177" fmla="*/ T176 w 4007"/>
                    <a:gd name="T178" fmla="+- 0 5131 2158"/>
                    <a:gd name="T179" fmla="*/ 5131 h 2981"/>
                    <a:gd name="T180" fmla="+- 0 10059 6650"/>
                    <a:gd name="T181" fmla="*/ T180 w 4007"/>
                    <a:gd name="T182" fmla="+- 0 5136 2158"/>
                    <a:gd name="T183" fmla="*/ 5136 h 2981"/>
                    <a:gd name="T184" fmla="+- 0 10099 6650"/>
                    <a:gd name="T185" fmla="*/ T184 w 4007"/>
                    <a:gd name="T186" fmla="+- 0 5139 2158"/>
                    <a:gd name="T187" fmla="*/ 5139 h 2981"/>
                    <a:gd name="T188" fmla="+- 0 10138 6650"/>
                    <a:gd name="T189" fmla="*/ T188 w 4007"/>
                    <a:gd name="T190" fmla="+- 0 5136 2158"/>
                    <a:gd name="T191" fmla="*/ 5136 h 2981"/>
                    <a:gd name="T192" fmla="+- 0 10176 6650"/>
                    <a:gd name="T193" fmla="*/ T192 w 4007"/>
                    <a:gd name="T194" fmla="+- 0 5129 2158"/>
                    <a:gd name="T195" fmla="*/ 5129 h 2981"/>
                    <a:gd name="T196" fmla="+- 0 10215 6650"/>
                    <a:gd name="T197" fmla="*/ T196 w 4007"/>
                    <a:gd name="T198" fmla="+- 0 5139 2158"/>
                    <a:gd name="T199" fmla="*/ 5139 h 2981"/>
                    <a:gd name="T200" fmla="+- 0 10253 6650"/>
                    <a:gd name="T201" fmla="*/ T200 w 4007"/>
                    <a:gd name="T202" fmla="+- 0 5139 2158"/>
                    <a:gd name="T203" fmla="*/ 5139 h 2981"/>
                    <a:gd name="T204" fmla="+- 0 10290 6650"/>
                    <a:gd name="T205" fmla="*/ T204 w 4007"/>
                    <a:gd name="T206" fmla="+- 0 5134 2158"/>
                    <a:gd name="T207" fmla="*/ 5134 h 2981"/>
                    <a:gd name="T208" fmla="+- 0 10327 6650"/>
                    <a:gd name="T209" fmla="*/ T208 w 4007"/>
                    <a:gd name="T210" fmla="+- 0 5133 2158"/>
                    <a:gd name="T211" fmla="*/ 5133 h 2981"/>
                    <a:gd name="T212" fmla="+- 0 10364 6650"/>
                    <a:gd name="T213" fmla="*/ T212 w 4007"/>
                    <a:gd name="T214" fmla="+- 0 5133 2158"/>
                    <a:gd name="T215" fmla="*/ 5133 h 2981"/>
                    <a:gd name="T216" fmla="+- 0 10401 6650"/>
                    <a:gd name="T217" fmla="*/ T216 w 4007"/>
                    <a:gd name="T218" fmla="+- 0 5139 2158"/>
                    <a:gd name="T219" fmla="*/ 5139 h 2981"/>
                    <a:gd name="T220" fmla="+- 0 10437 6650"/>
                    <a:gd name="T221" fmla="*/ T220 w 4007"/>
                    <a:gd name="T222" fmla="+- 0 5121 2158"/>
                    <a:gd name="T223" fmla="*/ 5121 h 2981"/>
                    <a:gd name="T224" fmla="+- 0 10473 6650"/>
                    <a:gd name="T225" fmla="*/ T224 w 4007"/>
                    <a:gd name="T226" fmla="+- 0 5133 2158"/>
                    <a:gd name="T227" fmla="*/ 5133 h 2981"/>
                    <a:gd name="T228" fmla="+- 0 10508 6650"/>
                    <a:gd name="T229" fmla="*/ T228 w 4007"/>
                    <a:gd name="T230" fmla="+- 0 5133 2158"/>
                    <a:gd name="T231" fmla="*/ 5133 h 2981"/>
                    <a:gd name="T232" fmla="+- 0 10544 6650"/>
                    <a:gd name="T233" fmla="*/ T232 w 4007"/>
                    <a:gd name="T234" fmla="+- 0 5123 2158"/>
                    <a:gd name="T235" fmla="*/ 5123 h 2981"/>
                    <a:gd name="T236" fmla="+- 0 10590 6650"/>
                    <a:gd name="T237" fmla="*/ T236 w 4007"/>
                    <a:gd name="T238" fmla="+- 0 5123 2158"/>
                    <a:gd name="T239" fmla="*/ 5123 h 2981"/>
                    <a:gd name="T240" fmla="+- 0 10625 6650"/>
                    <a:gd name="T241" fmla="*/ T240 w 4007"/>
                    <a:gd name="T242" fmla="+- 0 5123 2158"/>
                    <a:gd name="T243" fmla="*/ 5123 h 2981"/>
                    <a:gd name="T244" fmla="+- 0 10657 6650"/>
                    <a:gd name="T245" fmla="*/ T244 w 4007"/>
                    <a:gd name="T246" fmla="+- 0 5109 2158"/>
                    <a:gd name="T247" fmla="*/ 5109 h 298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  <a:cxn ang="0">
                      <a:pos x="T185" y="T187"/>
                    </a:cxn>
                    <a:cxn ang="0">
                      <a:pos x="T189" y="T191"/>
                    </a:cxn>
                    <a:cxn ang="0">
                      <a:pos x="T193" y="T195"/>
                    </a:cxn>
                    <a:cxn ang="0">
                      <a:pos x="T197" y="T199"/>
                    </a:cxn>
                    <a:cxn ang="0">
                      <a:pos x="T201" y="T203"/>
                    </a:cxn>
                    <a:cxn ang="0">
                      <a:pos x="T205" y="T207"/>
                    </a:cxn>
                    <a:cxn ang="0">
                      <a:pos x="T209" y="T211"/>
                    </a:cxn>
                    <a:cxn ang="0">
                      <a:pos x="T213" y="T215"/>
                    </a:cxn>
                    <a:cxn ang="0">
                      <a:pos x="T217" y="T219"/>
                    </a:cxn>
                    <a:cxn ang="0">
                      <a:pos x="T221" y="T223"/>
                    </a:cxn>
                    <a:cxn ang="0">
                      <a:pos x="T225" y="T227"/>
                    </a:cxn>
                    <a:cxn ang="0">
                      <a:pos x="T229" y="T231"/>
                    </a:cxn>
                    <a:cxn ang="0">
                      <a:pos x="T233" y="T235"/>
                    </a:cxn>
                    <a:cxn ang="0">
                      <a:pos x="T237" y="T239"/>
                    </a:cxn>
                    <a:cxn ang="0">
                      <a:pos x="T241" y="T243"/>
                    </a:cxn>
                    <a:cxn ang="0">
                      <a:pos x="T245" y="T247"/>
                    </a:cxn>
                  </a:cxnLst>
                  <a:rect l="0" t="0" r="r" b="b"/>
                  <a:pathLst>
                    <a:path w="4007" h="2981">
                      <a:moveTo>
                        <a:pt x="0" y="2771"/>
                      </a:moveTo>
                      <a:lnTo>
                        <a:pt x="146" y="2647"/>
                      </a:lnTo>
                      <a:lnTo>
                        <a:pt x="256" y="2436"/>
                      </a:lnTo>
                      <a:lnTo>
                        <a:pt x="347" y="2112"/>
                      </a:lnTo>
                      <a:lnTo>
                        <a:pt x="424" y="1867"/>
                      </a:lnTo>
                      <a:lnTo>
                        <a:pt x="494" y="1581"/>
                      </a:lnTo>
                      <a:lnTo>
                        <a:pt x="557" y="1344"/>
                      </a:lnTo>
                      <a:lnTo>
                        <a:pt x="616" y="1056"/>
                      </a:lnTo>
                      <a:lnTo>
                        <a:pt x="671" y="759"/>
                      </a:lnTo>
                      <a:lnTo>
                        <a:pt x="723" y="439"/>
                      </a:lnTo>
                      <a:lnTo>
                        <a:pt x="772" y="452"/>
                      </a:lnTo>
                      <a:lnTo>
                        <a:pt x="819" y="130"/>
                      </a:lnTo>
                      <a:lnTo>
                        <a:pt x="864" y="112"/>
                      </a:lnTo>
                      <a:lnTo>
                        <a:pt x="907" y="0"/>
                      </a:lnTo>
                      <a:lnTo>
                        <a:pt x="948" y="213"/>
                      </a:lnTo>
                      <a:lnTo>
                        <a:pt x="989" y="129"/>
                      </a:lnTo>
                      <a:lnTo>
                        <a:pt x="1027" y="353"/>
                      </a:lnTo>
                      <a:lnTo>
                        <a:pt x="1065" y="379"/>
                      </a:lnTo>
                      <a:lnTo>
                        <a:pt x="1102" y="436"/>
                      </a:lnTo>
                      <a:lnTo>
                        <a:pt x="1137" y="701"/>
                      </a:lnTo>
                      <a:lnTo>
                        <a:pt x="1172" y="899"/>
                      </a:lnTo>
                      <a:lnTo>
                        <a:pt x="1206" y="1002"/>
                      </a:lnTo>
                      <a:lnTo>
                        <a:pt x="1239" y="1166"/>
                      </a:lnTo>
                      <a:lnTo>
                        <a:pt x="1272" y="1201"/>
                      </a:lnTo>
                      <a:lnTo>
                        <a:pt x="1303" y="1233"/>
                      </a:lnTo>
                      <a:lnTo>
                        <a:pt x="1334" y="1675"/>
                      </a:lnTo>
                      <a:lnTo>
                        <a:pt x="1365" y="1689"/>
                      </a:lnTo>
                      <a:lnTo>
                        <a:pt x="1395" y="1774"/>
                      </a:lnTo>
                      <a:lnTo>
                        <a:pt x="1424" y="1953"/>
                      </a:lnTo>
                      <a:lnTo>
                        <a:pt x="1453" y="2015"/>
                      </a:lnTo>
                      <a:lnTo>
                        <a:pt x="1481" y="2222"/>
                      </a:lnTo>
                      <a:lnTo>
                        <a:pt x="1509" y="2251"/>
                      </a:lnTo>
                      <a:lnTo>
                        <a:pt x="1537" y="2325"/>
                      </a:lnTo>
                      <a:lnTo>
                        <a:pt x="1564" y="2406"/>
                      </a:lnTo>
                      <a:lnTo>
                        <a:pt x="1590" y="2445"/>
                      </a:lnTo>
                      <a:lnTo>
                        <a:pt x="1617" y="2551"/>
                      </a:lnTo>
                      <a:lnTo>
                        <a:pt x="1643" y="2600"/>
                      </a:lnTo>
                      <a:lnTo>
                        <a:pt x="1668" y="2652"/>
                      </a:lnTo>
                      <a:lnTo>
                        <a:pt x="1693" y="2739"/>
                      </a:lnTo>
                      <a:lnTo>
                        <a:pt x="1718" y="2706"/>
                      </a:lnTo>
                      <a:lnTo>
                        <a:pt x="1743" y="2731"/>
                      </a:lnTo>
                      <a:lnTo>
                        <a:pt x="1767" y="2774"/>
                      </a:lnTo>
                      <a:lnTo>
                        <a:pt x="1791" y="2845"/>
                      </a:lnTo>
                      <a:lnTo>
                        <a:pt x="1815" y="2824"/>
                      </a:lnTo>
                      <a:lnTo>
                        <a:pt x="1838" y="2830"/>
                      </a:lnTo>
                      <a:lnTo>
                        <a:pt x="1861" y="2857"/>
                      </a:lnTo>
                      <a:lnTo>
                        <a:pt x="1884" y="2880"/>
                      </a:lnTo>
                      <a:lnTo>
                        <a:pt x="1907" y="2916"/>
                      </a:lnTo>
                      <a:lnTo>
                        <a:pt x="1929" y="2907"/>
                      </a:lnTo>
                      <a:lnTo>
                        <a:pt x="1951" y="2918"/>
                      </a:lnTo>
                      <a:lnTo>
                        <a:pt x="1973" y="2918"/>
                      </a:lnTo>
                      <a:lnTo>
                        <a:pt x="1995" y="2945"/>
                      </a:lnTo>
                      <a:lnTo>
                        <a:pt x="2017" y="2936"/>
                      </a:lnTo>
                      <a:lnTo>
                        <a:pt x="2038" y="2936"/>
                      </a:lnTo>
                      <a:lnTo>
                        <a:pt x="2059" y="2955"/>
                      </a:lnTo>
                      <a:lnTo>
                        <a:pt x="2080" y="2955"/>
                      </a:lnTo>
                      <a:lnTo>
                        <a:pt x="2101" y="2953"/>
                      </a:lnTo>
                      <a:lnTo>
                        <a:pt x="2122" y="2943"/>
                      </a:lnTo>
                      <a:lnTo>
                        <a:pt x="2142" y="2957"/>
                      </a:lnTo>
                      <a:lnTo>
                        <a:pt x="2162" y="2957"/>
                      </a:lnTo>
                      <a:lnTo>
                        <a:pt x="2182" y="2966"/>
                      </a:lnTo>
                      <a:lnTo>
                        <a:pt x="2202" y="2976"/>
                      </a:lnTo>
                      <a:lnTo>
                        <a:pt x="2222" y="2959"/>
                      </a:lnTo>
                      <a:lnTo>
                        <a:pt x="2241" y="2959"/>
                      </a:lnTo>
                      <a:lnTo>
                        <a:pt x="2261" y="2963"/>
                      </a:lnTo>
                      <a:lnTo>
                        <a:pt x="2280" y="2961"/>
                      </a:lnTo>
                      <a:lnTo>
                        <a:pt x="2299" y="2968"/>
                      </a:lnTo>
                      <a:lnTo>
                        <a:pt x="2318" y="2959"/>
                      </a:lnTo>
                      <a:lnTo>
                        <a:pt x="2337" y="2963"/>
                      </a:lnTo>
                      <a:lnTo>
                        <a:pt x="2356" y="2974"/>
                      </a:lnTo>
                      <a:lnTo>
                        <a:pt x="2374" y="2976"/>
                      </a:lnTo>
                      <a:lnTo>
                        <a:pt x="2393" y="2961"/>
                      </a:lnTo>
                      <a:lnTo>
                        <a:pt x="2411" y="2963"/>
                      </a:lnTo>
                      <a:lnTo>
                        <a:pt x="2429" y="2965"/>
                      </a:lnTo>
                      <a:lnTo>
                        <a:pt x="2447" y="2970"/>
                      </a:lnTo>
                      <a:lnTo>
                        <a:pt x="2465" y="2972"/>
                      </a:lnTo>
                      <a:lnTo>
                        <a:pt x="2483" y="2972"/>
                      </a:lnTo>
                      <a:lnTo>
                        <a:pt x="2501" y="2961"/>
                      </a:lnTo>
                      <a:lnTo>
                        <a:pt x="2518" y="2972"/>
                      </a:lnTo>
                      <a:lnTo>
                        <a:pt x="2536" y="2970"/>
                      </a:lnTo>
                      <a:lnTo>
                        <a:pt x="2553" y="2976"/>
                      </a:lnTo>
                      <a:lnTo>
                        <a:pt x="2571" y="2967"/>
                      </a:lnTo>
                      <a:lnTo>
                        <a:pt x="2588" y="2981"/>
                      </a:lnTo>
                      <a:lnTo>
                        <a:pt x="2605" y="2972"/>
                      </a:lnTo>
                      <a:lnTo>
                        <a:pt x="2622" y="2967"/>
                      </a:lnTo>
                      <a:lnTo>
                        <a:pt x="2639" y="2972"/>
                      </a:lnTo>
                      <a:lnTo>
                        <a:pt x="2655" y="2978"/>
                      </a:lnTo>
                      <a:lnTo>
                        <a:pt x="2672" y="2961"/>
                      </a:lnTo>
                      <a:lnTo>
                        <a:pt x="2688" y="2972"/>
                      </a:lnTo>
                      <a:lnTo>
                        <a:pt x="2705" y="2976"/>
                      </a:lnTo>
                      <a:lnTo>
                        <a:pt x="2721" y="2972"/>
                      </a:lnTo>
                      <a:lnTo>
                        <a:pt x="2738" y="2965"/>
                      </a:lnTo>
                      <a:lnTo>
                        <a:pt x="2754" y="2958"/>
                      </a:lnTo>
                      <a:lnTo>
                        <a:pt x="2770" y="2976"/>
                      </a:lnTo>
                      <a:lnTo>
                        <a:pt x="2786" y="2976"/>
                      </a:lnTo>
                      <a:lnTo>
                        <a:pt x="2802" y="2978"/>
                      </a:lnTo>
                      <a:lnTo>
                        <a:pt x="2818" y="2969"/>
                      </a:lnTo>
                      <a:lnTo>
                        <a:pt x="2834" y="2976"/>
                      </a:lnTo>
                      <a:lnTo>
                        <a:pt x="2849" y="2972"/>
                      </a:lnTo>
                      <a:lnTo>
                        <a:pt x="2865" y="2969"/>
                      </a:lnTo>
                      <a:lnTo>
                        <a:pt x="2880" y="2974"/>
                      </a:lnTo>
                      <a:lnTo>
                        <a:pt x="2896" y="2971"/>
                      </a:lnTo>
                      <a:lnTo>
                        <a:pt x="2911" y="2976"/>
                      </a:lnTo>
                      <a:lnTo>
                        <a:pt x="2927" y="2978"/>
                      </a:lnTo>
                      <a:lnTo>
                        <a:pt x="2942" y="2971"/>
                      </a:lnTo>
                      <a:lnTo>
                        <a:pt x="2957" y="2974"/>
                      </a:lnTo>
                      <a:lnTo>
                        <a:pt x="2972" y="2971"/>
                      </a:lnTo>
                      <a:lnTo>
                        <a:pt x="2987" y="2981"/>
                      </a:lnTo>
                      <a:lnTo>
                        <a:pt x="3002" y="2976"/>
                      </a:lnTo>
                      <a:lnTo>
                        <a:pt x="3017" y="2974"/>
                      </a:lnTo>
                      <a:lnTo>
                        <a:pt x="3032" y="2976"/>
                      </a:lnTo>
                      <a:lnTo>
                        <a:pt x="3046" y="2976"/>
                      </a:lnTo>
                      <a:lnTo>
                        <a:pt x="3061" y="2978"/>
                      </a:lnTo>
                      <a:lnTo>
                        <a:pt x="3076" y="2976"/>
                      </a:lnTo>
                      <a:lnTo>
                        <a:pt x="3090" y="2974"/>
                      </a:lnTo>
                      <a:lnTo>
                        <a:pt x="3105" y="2978"/>
                      </a:lnTo>
                      <a:lnTo>
                        <a:pt x="3119" y="2976"/>
                      </a:lnTo>
                      <a:lnTo>
                        <a:pt x="3134" y="2976"/>
                      </a:lnTo>
                      <a:lnTo>
                        <a:pt x="3148" y="2974"/>
                      </a:lnTo>
                      <a:lnTo>
                        <a:pt x="3162" y="2974"/>
                      </a:lnTo>
                      <a:lnTo>
                        <a:pt x="3176" y="2976"/>
                      </a:lnTo>
                      <a:lnTo>
                        <a:pt x="3190" y="2981"/>
                      </a:lnTo>
                      <a:lnTo>
                        <a:pt x="3205" y="2969"/>
                      </a:lnTo>
                      <a:lnTo>
                        <a:pt x="3219" y="2976"/>
                      </a:lnTo>
                      <a:lnTo>
                        <a:pt x="3232" y="2969"/>
                      </a:lnTo>
                      <a:lnTo>
                        <a:pt x="3246" y="2981"/>
                      </a:lnTo>
                      <a:lnTo>
                        <a:pt x="3260" y="2976"/>
                      </a:lnTo>
                      <a:lnTo>
                        <a:pt x="3274" y="2969"/>
                      </a:lnTo>
                      <a:lnTo>
                        <a:pt x="3288" y="2981"/>
                      </a:lnTo>
                      <a:lnTo>
                        <a:pt x="3301" y="2981"/>
                      </a:lnTo>
                      <a:lnTo>
                        <a:pt x="3315" y="2976"/>
                      </a:lnTo>
                      <a:lnTo>
                        <a:pt x="3329" y="2981"/>
                      </a:lnTo>
                      <a:lnTo>
                        <a:pt x="3342" y="2973"/>
                      </a:lnTo>
                      <a:lnTo>
                        <a:pt x="3356" y="2976"/>
                      </a:lnTo>
                      <a:lnTo>
                        <a:pt x="3369" y="2973"/>
                      </a:lnTo>
                      <a:lnTo>
                        <a:pt x="3382" y="2976"/>
                      </a:lnTo>
                      <a:lnTo>
                        <a:pt x="3396" y="2981"/>
                      </a:lnTo>
                      <a:lnTo>
                        <a:pt x="3409" y="2978"/>
                      </a:lnTo>
                      <a:lnTo>
                        <a:pt x="3422" y="2981"/>
                      </a:lnTo>
                      <a:lnTo>
                        <a:pt x="3435" y="2973"/>
                      </a:lnTo>
                      <a:lnTo>
                        <a:pt x="3449" y="2981"/>
                      </a:lnTo>
                      <a:lnTo>
                        <a:pt x="3462" y="2981"/>
                      </a:lnTo>
                      <a:lnTo>
                        <a:pt x="3475" y="2976"/>
                      </a:lnTo>
                      <a:lnTo>
                        <a:pt x="3488" y="2978"/>
                      </a:lnTo>
                      <a:lnTo>
                        <a:pt x="3501" y="2978"/>
                      </a:lnTo>
                      <a:lnTo>
                        <a:pt x="3514" y="2978"/>
                      </a:lnTo>
                      <a:lnTo>
                        <a:pt x="3526" y="2971"/>
                      </a:lnTo>
                      <a:lnTo>
                        <a:pt x="3539" y="2976"/>
                      </a:lnTo>
                      <a:lnTo>
                        <a:pt x="3552" y="2978"/>
                      </a:lnTo>
                      <a:lnTo>
                        <a:pt x="3565" y="2981"/>
                      </a:lnTo>
                      <a:lnTo>
                        <a:pt x="3577" y="2978"/>
                      </a:lnTo>
                      <a:lnTo>
                        <a:pt x="3590" y="2973"/>
                      </a:lnTo>
                      <a:lnTo>
                        <a:pt x="3603" y="2981"/>
                      </a:lnTo>
                      <a:lnTo>
                        <a:pt x="3615" y="2976"/>
                      </a:lnTo>
                      <a:lnTo>
                        <a:pt x="3628" y="2976"/>
                      </a:lnTo>
                      <a:lnTo>
                        <a:pt x="3640" y="2976"/>
                      </a:lnTo>
                      <a:lnTo>
                        <a:pt x="3653" y="2978"/>
                      </a:lnTo>
                      <a:lnTo>
                        <a:pt x="3665" y="2978"/>
                      </a:lnTo>
                      <a:lnTo>
                        <a:pt x="3677" y="2975"/>
                      </a:lnTo>
                      <a:lnTo>
                        <a:pt x="3690" y="2978"/>
                      </a:lnTo>
                      <a:lnTo>
                        <a:pt x="3702" y="2978"/>
                      </a:lnTo>
                      <a:lnTo>
                        <a:pt x="3714" y="2975"/>
                      </a:lnTo>
                      <a:lnTo>
                        <a:pt x="3726" y="2981"/>
                      </a:lnTo>
                      <a:lnTo>
                        <a:pt x="3739" y="2975"/>
                      </a:lnTo>
                      <a:lnTo>
                        <a:pt x="3751" y="2981"/>
                      </a:lnTo>
                      <a:lnTo>
                        <a:pt x="3763" y="2970"/>
                      </a:lnTo>
                      <a:lnTo>
                        <a:pt x="3775" y="2978"/>
                      </a:lnTo>
                      <a:lnTo>
                        <a:pt x="3787" y="2963"/>
                      </a:lnTo>
                      <a:lnTo>
                        <a:pt x="3799" y="2975"/>
                      </a:lnTo>
                      <a:lnTo>
                        <a:pt x="3811" y="2965"/>
                      </a:lnTo>
                      <a:lnTo>
                        <a:pt x="3823" y="2975"/>
                      </a:lnTo>
                      <a:lnTo>
                        <a:pt x="3835" y="2978"/>
                      </a:lnTo>
                      <a:lnTo>
                        <a:pt x="3847" y="2965"/>
                      </a:lnTo>
                      <a:lnTo>
                        <a:pt x="3858" y="2975"/>
                      </a:lnTo>
                      <a:lnTo>
                        <a:pt x="3870" y="2973"/>
                      </a:lnTo>
                      <a:lnTo>
                        <a:pt x="3882" y="2978"/>
                      </a:lnTo>
                      <a:lnTo>
                        <a:pt x="3894" y="2965"/>
                      </a:lnTo>
                      <a:lnTo>
                        <a:pt x="3905" y="2970"/>
                      </a:lnTo>
                      <a:lnTo>
                        <a:pt x="3928" y="2970"/>
                      </a:lnTo>
                      <a:lnTo>
                        <a:pt x="3940" y="2965"/>
                      </a:lnTo>
                      <a:lnTo>
                        <a:pt x="3952" y="2975"/>
                      </a:lnTo>
                      <a:lnTo>
                        <a:pt x="3963" y="2959"/>
                      </a:lnTo>
                      <a:lnTo>
                        <a:pt x="3975" y="2965"/>
                      </a:lnTo>
                      <a:lnTo>
                        <a:pt x="3986" y="2967"/>
                      </a:lnTo>
                      <a:lnTo>
                        <a:pt x="3997" y="2951"/>
                      </a:lnTo>
                      <a:lnTo>
                        <a:pt x="4007" y="2951"/>
                      </a:lnTo>
                    </a:path>
                  </a:pathLst>
                </a:custGeom>
                <a:noFill/>
                <a:ln w="17450">
                  <a:solidFill>
                    <a:srgbClr val="77AC2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pic>
              <p:nvPicPr>
                <p:cNvPr id="364" name="Picture 100">
                  <a:extLst>
                    <a:ext uri="{FF2B5EF4-FFF2-40B4-BE49-F238E27FC236}">
                      <a16:creationId xmlns:a16="http://schemas.microsoft.com/office/drawing/2014/main" id="{AD25A9A9-4553-4CDF-8152-AAFE779A50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54" y="1824"/>
                  <a:ext cx="1379" cy="12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218" name="Group 51">
              <a:extLst>
                <a:ext uri="{FF2B5EF4-FFF2-40B4-BE49-F238E27FC236}">
                  <a16:creationId xmlns:a16="http://schemas.microsoft.com/office/drawing/2014/main" id="{B7071FE7-FB4C-4348-9710-0088566128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5300" y="3773488"/>
              <a:ext cx="2208213" cy="63500"/>
              <a:chOff x="6780" y="5223"/>
              <a:chExt cx="3478" cy="101"/>
            </a:xfrm>
          </p:grpSpPr>
          <p:sp>
            <p:nvSpPr>
              <p:cNvPr id="269" name="Freeform 97">
                <a:extLst>
                  <a:ext uri="{FF2B5EF4-FFF2-40B4-BE49-F238E27FC236}">
                    <a16:creationId xmlns:a16="http://schemas.microsoft.com/office/drawing/2014/main" id="{E386F456-BAB5-4CDC-B44F-62B99F80A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6821 6780"/>
                  <a:gd name="T1" fmla="*/ T0 w 3478"/>
                  <a:gd name="T2" fmla="+- 0 5223 5223"/>
                  <a:gd name="T3" fmla="*/ 5223 h 101"/>
                  <a:gd name="T4" fmla="+- 0 6803 6780"/>
                  <a:gd name="T5" fmla="*/ T4 w 3478"/>
                  <a:gd name="T6" fmla="+- 0 5223 5223"/>
                  <a:gd name="T7" fmla="*/ 5223 h 101"/>
                  <a:gd name="T8" fmla="+- 0 6794 6780"/>
                  <a:gd name="T9" fmla="*/ T8 w 3478"/>
                  <a:gd name="T10" fmla="+- 0 5227 5223"/>
                  <a:gd name="T11" fmla="*/ 5227 h 101"/>
                  <a:gd name="T12" fmla="+- 0 6789 6780"/>
                  <a:gd name="T13" fmla="*/ T12 w 3478"/>
                  <a:gd name="T14" fmla="+- 0 5234 5223"/>
                  <a:gd name="T15" fmla="*/ 5234 h 101"/>
                  <a:gd name="T16" fmla="+- 0 6782 6780"/>
                  <a:gd name="T17" fmla="*/ T16 w 3478"/>
                  <a:gd name="T18" fmla="+- 0 5250 5223"/>
                  <a:gd name="T19" fmla="*/ 5250 h 101"/>
                  <a:gd name="T20" fmla="+- 0 6780 6780"/>
                  <a:gd name="T21" fmla="*/ T20 w 3478"/>
                  <a:gd name="T22" fmla="+- 0 5273 5223"/>
                  <a:gd name="T23" fmla="*/ 5273 h 101"/>
                  <a:gd name="T24" fmla="+- 0 6783 6780"/>
                  <a:gd name="T25" fmla="*/ T24 w 3478"/>
                  <a:gd name="T26" fmla="+- 0 5301 5223"/>
                  <a:gd name="T27" fmla="*/ 5301 h 101"/>
                  <a:gd name="T28" fmla="+- 0 6794 6780"/>
                  <a:gd name="T29" fmla="*/ T28 w 3478"/>
                  <a:gd name="T30" fmla="+- 0 5318 5223"/>
                  <a:gd name="T31" fmla="*/ 5318 h 101"/>
                  <a:gd name="T32" fmla="+- 0 6811 6780"/>
                  <a:gd name="T33" fmla="*/ T32 w 3478"/>
                  <a:gd name="T34" fmla="+- 0 5324 5223"/>
                  <a:gd name="T35" fmla="*/ 5324 h 101"/>
                  <a:gd name="T36" fmla="+- 0 6829 6780"/>
                  <a:gd name="T37" fmla="*/ T36 w 3478"/>
                  <a:gd name="T38" fmla="+- 0 5318 5223"/>
                  <a:gd name="T39" fmla="*/ 5318 h 101"/>
                  <a:gd name="T40" fmla="+- 0 6833 6780"/>
                  <a:gd name="T41" fmla="*/ T40 w 3478"/>
                  <a:gd name="T42" fmla="+- 0 5312 5223"/>
                  <a:gd name="T43" fmla="*/ 5312 h 101"/>
                  <a:gd name="T44" fmla="+- 0 6819 6780"/>
                  <a:gd name="T45" fmla="*/ T44 w 3478"/>
                  <a:gd name="T46" fmla="+- 0 5312 5223"/>
                  <a:gd name="T47" fmla="*/ 5312 h 101"/>
                  <a:gd name="T48" fmla="+- 0 6801 6780"/>
                  <a:gd name="T49" fmla="*/ T48 w 3478"/>
                  <a:gd name="T50" fmla="+- 0 5307 5223"/>
                  <a:gd name="T51" fmla="*/ 5307 h 101"/>
                  <a:gd name="T52" fmla="+- 0 6793 6780"/>
                  <a:gd name="T53" fmla="*/ T52 w 3478"/>
                  <a:gd name="T54" fmla="+- 0 5288 5223"/>
                  <a:gd name="T55" fmla="*/ 5288 h 101"/>
                  <a:gd name="T56" fmla="+- 0 6795 6780"/>
                  <a:gd name="T57" fmla="*/ T56 w 3478"/>
                  <a:gd name="T58" fmla="+- 0 5255 5223"/>
                  <a:gd name="T59" fmla="*/ 5255 h 101"/>
                  <a:gd name="T60" fmla="+- 0 6801 6780"/>
                  <a:gd name="T61" fmla="*/ T60 w 3478"/>
                  <a:gd name="T62" fmla="+- 0 5238 5223"/>
                  <a:gd name="T63" fmla="*/ 5238 h 101"/>
                  <a:gd name="T64" fmla="+- 0 6812 6780"/>
                  <a:gd name="T65" fmla="*/ T64 w 3478"/>
                  <a:gd name="T66" fmla="+- 0 5234 5223"/>
                  <a:gd name="T67" fmla="*/ 5234 h 101"/>
                  <a:gd name="T68" fmla="+- 0 6834 6780"/>
                  <a:gd name="T69" fmla="*/ T68 w 3478"/>
                  <a:gd name="T70" fmla="+- 0 5234 5223"/>
                  <a:gd name="T71" fmla="*/ 5234 h 101"/>
                  <a:gd name="T72" fmla="+- 0 6829 6780"/>
                  <a:gd name="T73" fmla="*/ T72 w 3478"/>
                  <a:gd name="T74" fmla="+- 0 5227 5223"/>
                  <a:gd name="T75" fmla="*/ 5227 h 101"/>
                  <a:gd name="T76" fmla="+- 0 6821 6780"/>
                  <a:gd name="T77" fmla="*/ T76 w 3478"/>
                  <a:gd name="T78" fmla="+- 0 5223 5223"/>
                  <a:gd name="T79" fmla="*/ 5223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</a:cxnLst>
                <a:rect l="0" t="0" r="r" b="b"/>
                <a:pathLst>
                  <a:path w="3478" h="101">
                    <a:moveTo>
                      <a:pt x="41" y="0"/>
                    </a:moveTo>
                    <a:lnTo>
                      <a:pt x="23" y="0"/>
                    </a:lnTo>
                    <a:lnTo>
                      <a:pt x="14" y="4"/>
                    </a:lnTo>
                    <a:lnTo>
                      <a:pt x="9" y="11"/>
                    </a:lnTo>
                    <a:lnTo>
                      <a:pt x="2" y="27"/>
                    </a:lnTo>
                    <a:lnTo>
                      <a:pt x="0" y="50"/>
                    </a:lnTo>
                    <a:lnTo>
                      <a:pt x="3" y="78"/>
                    </a:lnTo>
                    <a:lnTo>
                      <a:pt x="14" y="95"/>
                    </a:lnTo>
                    <a:lnTo>
                      <a:pt x="31" y="101"/>
                    </a:lnTo>
                    <a:lnTo>
                      <a:pt x="49" y="95"/>
                    </a:lnTo>
                    <a:lnTo>
                      <a:pt x="53" y="89"/>
                    </a:lnTo>
                    <a:lnTo>
                      <a:pt x="39" y="89"/>
                    </a:lnTo>
                    <a:lnTo>
                      <a:pt x="21" y="84"/>
                    </a:lnTo>
                    <a:lnTo>
                      <a:pt x="13" y="65"/>
                    </a:lnTo>
                    <a:lnTo>
                      <a:pt x="15" y="32"/>
                    </a:lnTo>
                    <a:lnTo>
                      <a:pt x="21" y="15"/>
                    </a:lnTo>
                    <a:lnTo>
                      <a:pt x="32" y="11"/>
                    </a:lnTo>
                    <a:lnTo>
                      <a:pt x="54" y="11"/>
                    </a:lnTo>
                    <a:lnTo>
                      <a:pt x="49" y="4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70" name="Freeform 96">
                <a:extLst>
                  <a:ext uri="{FF2B5EF4-FFF2-40B4-BE49-F238E27FC236}">
                    <a16:creationId xmlns:a16="http://schemas.microsoft.com/office/drawing/2014/main" id="{B3271E8C-80C4-40CD-B962-4D7EA907D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6834 6780"/>
                  <a:gd name="T1" fmla="*/ T0 w 3478"/>
                  <a:gd name="T2" fmla="+- 0 5234 5223"/>
                  <a:gd name="T3" fmla="*/ 5234 h 101"/>
                  <a:gd name="T4" fmla="+- 0 6812 6780"/>
                  <a:gd name="T5" fmla="*/ T4 w 3478"/>
                  <a:gd name="T6" fmla="+- 0 5234 5223"/>
                  <a:gd name="T7" fmla="*/ 5234 h 101"/>
                  <a:gd name="T8" fmla="+- 0 6825 6780"/>
                  <a:gd name="T9" fmla="*/ T8 w 3478"/>
                  <a:gd name="T10" fmla="+- 0 5242 5223"/>
                  <a:gd name="T11" fmla="*/ 5242 h 101"/>
                  <a:gd name="T12" fmla="+- 0 6831 6780"/>
                  <a:gd name="T13" fmla="*/ T12 w 3478"/>
                  <a:gd name="T14" fmla="+- 0 5267 5223"/>
                  <a:gd name="T15" fmla="*/ 5267 h 101"/>
                  <a:gd name="T16" fmla="+- 0 6828 6780"/>
                  <a:gd name="T17" fmla="*/ T16 w 3478"/>
                  <a:gd name="T18" fmla="+- 0 5298 5223"/>
                  <a:gd name="T19" fmla="*/ 5298 h 101"/>
                  <a:gd name="T20" fmla="+- 0 6819 6780"/>
                  <a:gd name="T21" fmla="*/ T20 w 3478"/>
                  <a:gd name="T22" fmla="+- 0 5312 5223"/>
                  <a:gd name="T23" fmla="*/ 5312 h 101"/>
                  <a:gd name="T24" fmla="+- 0 6833 6780"/>
                  <a:gd name="T25" fmla="*/ T24 w 3478"/>
                  <a:gd name="T26" fmla="+- 0 5312 5223"/>
                  <a:gd name="T27" fmla="*/ 5312 h 101"/>
                  <a:gd name="T28" fmla="+- 0 6840 6780"/>
                  <a:gd name="T29" fmla="*/ T28 w 3478"/>
                  <a:gd name="T30" fmla="+- 0 5301 5223"/>
                  <a:gd name="T31" fmla="*/ 5301 h 101"/>
                  <a:gd name="T32" fmla="+- 0 6841 6780"/>
                  <a:gd name="T33" fmla="*/ T32 w 3478"/>
                  <a:gd name="T34" fmla="+- 0 5273 5223"/>
                  <a:gd name="T35" fmla="*/ 5273 h 101"/>
                  <a:gd name="T36" fmla="+- 0 6841 6780"/>
                  <a:gd name="T37" fmla="*/ T36 w 3478"/>
                  <a:gd name="T38" fmla="+- 0 5267 5223"/>
                  <a:gd name="T39" fmla="*/ 5267 h 101"/>
                  <a:gd name="T40" fmla="+- 0 6840 6780"/>
                  <a:gd name="T41" fmla="*/ T40 w 3478"/>
                  <a:gd name="T42" fmla="+- 0 5249 5223"/>
                  <a:gd name="T43" fmla="*/ 5249 h 101"/>
                  <a:gd name="T44" fmla="+- 0 6836 6780"/>
                  <a:gd name="T45" fmla="*/ T44 w 3478"/>
                  <a:gd name="T46" fmla="+- 0 5237 5223"/>
                  <a:gd name="T47" fmla="*/ 5237 h 101"/>
                  <a:gd name="T48" fmla="+- 0 6834 6780"/>
                  <a:gd name="T49" fmla="*/ T48 w 3478"/>
                  <a:gd name="T50" fmla="+- 0 5234 5223"/>
                  <a:gd name="T51" fmla="*/ 5234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3478" h="101">
                    <a:moveTo>
                      <a:pt x="54" y="11"/>
                    </a:moveTo>
                    <a:lnTo>
                      <a:pt x="32" y="11"/>
                    </a:lnTo>
                    <a:lnTo>
                      <a:pt x="45" y="19"/>
                    </a:lnTo>
                    <a:lnTo>
                      <a:pt x="51" y="44"/>
                    </a:lnTo>
                    <a:lnTo>
                      <a:pt x="48" y="75"/>
                    </a:lnTo>
                    <a:lnTo>
                      <a:pt x="39" y="89"/>
                    </a:lnTo>
                    <a:lnTo>
                      <a:pt x="53" y="89"/>
                    </a:lnTo>
                    <a:lnTo>
                      <a:pt x="60" y="78"/>
                    </a:lnTo>
                    <a:lnTo>
                      <a:pt x="61" y="50"/>
                    </a:lnTo>
                    <a:lnTo>
                      <a:pt x="61" y="44"/>
                    </a:lnTo>
                    <a:lnTo>
                      <a:pt x="60" y="26"/>
                    </a:lnTo>
                    <a:lnTo>
                      <a:pt x="56" y="14"/>
                    </a:lnTo>
                    <a:lnTo>
                      <a:pt x="54" y="1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71" name="Freeform 95">
                <a:extLst>
                  <a:ext uri="{FF2B5EF4-FFF2-40B4-BE49-F238E27FC236}">
                    <a16:creationId xmlns:a16="http://schemas.microsoft.com/office/drawing/2014/main" id="{E00A66A5-8EF3-4F1B-8561-C691D1909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6876 6780"/>
                  <a:gd name="T1" fmla="*/ T0 w 3478"/>
                  <a:gd name="T2" fmla="+- 0 5307 5223"/>
                  <a:gd name="T3" fmla="*/ 5307 h 101"/>
                  <a:gd name="T4" fmla="+- 0 6862 6780"/>
                  <a:gd name="T5" fmla="*/ T4 w 3478"/>
                  <a:gd name="T6" fmla="+- 0 5307 5223"/>
                  <a:gd name="T7" fmla="*/ 5307 h 101"/>
                  <a:gd name="T8" fmla="+- 0 6862 6780"/>
                  <a:gd name="T9" fmla="*/ T8 w 3478"/>
                  <a:gd name="T10" fmla="+- 0 5321 5223"/>
                  <a:gd name="T11" fmla="*/ 5321 h 101"/>
                  <a:gd name="T12" fmla="+- 0 6876 6780"/>
                  <a:gd name="T13" fmla="*/ T12 w 3478"/>
                  <a:gd name="T14" fmla="+- 0 5321 5223"/>
                  <a:gd name="T15" fmla="*/ 5321 h 101"/>
                  <a:gd name="T16" fmla="+- 0 6876 6780"/>
                  <a:gd name="T17" fmla="*/ T16 w 3478"/>
                  <a:gd name="T18" fmla="+- 0 5307 5223"/>
                  <a:gd name="T19" fmla="*/ 5307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78" h="101">
                    <a:moveTo>
                      <a:pt x="96" y="84"/>
                    </a:moveTo>
                    <a:lnTo>
                      <a:pt x="82" y="84"/>
                    </a:lnTo>
                    <a:lnTo>
                      <a:pt x="82" y="98"/>
                    </a:lnTo>
                    <a:lnTo>
                      <a:pt x="96" y="98"/>
                    </a:lnTo>
                    <a:lnTo>
                      <a:pt x="96" y="84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72" name="Freeform 94">
                <a:extLst>
                  <a:ext uri="{FF2B5EF4-FFF2-40B4-BE49-F238E27FC236}">
                    <a16:creationId xmlns:a16="http://schemas.microsoft.com/office/drawing/2014/main" id="{7E797196-309A-405D-8247-29B8DF01CC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6936 6780"/>
                  <a:gd name="T1" fmla="*/ T0 w 3478"/>
                  <a:gd name="T2" fmla="+- 0 5223 5223"/>
                  <a:gd name="T3" fmla="*/ 5223 h 101"/>
                  <a:gd name="T4" fmla="+- 0 6928 6780"/>
                  <a:gd name="T5" fmla="*/ T4 w 3478"/>
                  <a:gd name="T6" fmla="+- 0 5223 5223"/>
                  <a:gd name="T7" fmla="*/ 5223 h 101"/>
                  <a:gd name="T8" fmla="+- 0 6924 6780"/>
                  <a:gd name="T9" fmla="*/ T8 w 3478"/>
                  <a:gd name="T10" fmla="+- 0 5238 5223"/>
                  <a:gd name="T11" fmla="*/ 5238 h 101"/>
                  <a:gd name="T12" fmla="+- 0 6921 6780"/>
                  <a:gd name="T13" fmla="*/ T12 w 3478"/>
                  <a:gd name="T14" fmla="+- 0 5240 5223"/>
                  <a:gd name="T15" fmla="*/ 5240 h 101"/>
                  <a:gd name="T16" fmla="+- 0 6902 6780"/>
                  <a:gd name="T17" fmla="*/ T16 w 3478"/>
                  <a:gd name="T18" fmla="+- 0 5243 5223"/>
                  <a:gd name="T19" fmla="*/ 5243 h 101"/>
                  <a:gd name="T20" fmla="+- 0 6902 6780"/>
                  <a:gd name="T21" fmla="*/ T20 w 3478"/>
                  <a:gd name="T22" fmla="+- 0 5251 5223"/>
                  <a:gd name="T23" fmla="*/ 5251 h 101"/>
                  <a:gd name="T24" fmla="+- 0 6924 6780"/>
                  <a:gd name="T25" fmla="*/ T24 w 3478"/>
                  <a:gd name="T26" fmla="+- 0 5251 5223"/>
                  <a:gd name="T27" fmla="*/ 5251 h 101"/>
                  <a:gd name="T28" fmla="+- 0 6924 6780"/>
                  <a:gd name="T29" fmla="*/ T28 w 3478"/>
                  <a:gd name="T30" fmla="+- 0 5321 5223"/>
                  <a:gd name="T31" fmla="*/ 5321 h 101"/>
                  <a:gd name="T32" fmla="+- 0 6936 6780"/>
                  <a:gd name="T33" fmla="*/ T32 w 3478"/>
                  <a:gd name="T34" fmla="+- 0 5321 5223"/>
                  <a:gd name="T35" fmla="*/ 5321 h 101"/>
                  <a:gd name="T36" fmla="+- 0 6936 6780"/>
                  <a:gd name="T37" fmla="*/ T36 w 3478"/>
                  <a:gd name="T38" fmla="+- 0 5223 5223"/>
                  <a:gd name="T39" fmla="*/ 5223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3478" h="101">
                    <a:moveTo>
                      <a:pt x="156" y="0"/>
                    </a:moveTo>
                    <a:lnTo>
                      <a:pt x="148" y="0"/>
                    </a:lnTo>
                    <a:lnTo>
                      <a:pt x="144" y="15"/>
                    </a:lnTo>
                    <a:lnTo>
                      <a:pt x="141" y="17"/>
                    </a:lnTo>
                    <a:lnTo>
                      <a:pt x="122" y="20"/>
                    </a:lnTo>
                    <a:lnTo>
                      <a:pt x="122" y="28"/>
                    </a:lnTo>
                    <a:lnTo>
                      <a:pt x="144" y="28"/>
                    </a:lnTo>
                    <a:lnTo>
                      <a:pt x="144" y="98"/>
                    </a:lnTo>
                    <a:lnTo>
                      <a:pt x="156" y="98"/>
                    </a:lnTo>
                    <a:lnTo>
                      <a:pt x="156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73" name="Freeform 93">
                <a:extLst>
                  <a:ext uri="{FF2B5EF4-FFF2-40B4-BE49-F238E27FC236}">
                    <a16:creationId xmlns:a16="http://schemas.microsoft.com/office/drawing/2014/main" id="{720E8A3E-38A8-49FC-ADA5-353170A58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7292 6780"/>
                  <a:gd name="T1" fmla="*/ T0 w 3478"/>
                  <a:gd name="T2" fmla="+- 0 5223 5223"/>
                  <a:gd name="T3" fmla="*/ 5223 h 101"/>
                  <a:gd name="T4" fmla="+- 0 7274 6780"/>
                  <a:gd name="T5" fmla="*/ T4 w 3478"/>
                  <a:gd name="T6" fmla="+- 0 5223 5223"/>
                  <a:gd name="T7" fmla="*/ 5223 h 101"/>
                  <a:gd name="T8" fmla="+- 0 7266 6780"/>
                  <a:gd name="T9" fmla="*/ T8 w 3478"/>
                  <a:gd name="T10" fmla="+- 0 5227 5223"/>
                  <a:gd name="T11" fmla="*/ 5227 h 101"/>
                  <a:gd name="T12" fmla="+- 0 7260 6780"/>
                  <a:gd name="T13" fmla="*/ T12 w 3478"/>
                  <a:gd name="T14" fmla="+- 0 5234 5223"/>
                  <a:gd name="T15" fmla="*/ 5234 h 101"/>
                  <a:gd name="T16" fmla="+- 0 7253 6780"/>
                  <a:gd name="T17" fmla="*/ T16 w 3478"/>
                  <a:gd name="T18" fmla="+- 0 5250 5223"/>
                  <a:gd name="T19" fmla="*/ 5250 h 101"/>
                  <a:gd name="T20" fmla="+- 0 7251 6780"/>
                  <a:gd name="T21" fmla="*/ T20 w 3478"/>
                  <a:gd name="T22" fmla="+- 0 5273 5223"/>
                  <a:gd name="T23" fmla="*/ 5273 h 101"/>
                  <a:gd name="T24" fmla="+- 0 7255 6780"/>
                  <a:gd name="T25" fmla="*/ T24 w 3478"/>
                  <a:gd name="T26" fmla="+- 0 5301 5223"/>
                  <a:gd name="T27" fmla="*/ 5301 h 101"/>
                  <a:gd name="T28" fmla="+- 0 7265 6780"/>
                  <a:gd name="T29" fmla="*/ T28 w 3478"/>
                  <a:gd name="T30" fmla="+- 0 5318 5223"/>
                  <a:gd name="T31" fmla="*/ 5318 h 101"/>
                  <a:gd name="T32" fmla="+- 0 7283 6780"/>
                  <a:gd name="T33" fmla="*/ T32 w 3478"/>
                  <a:gd name="T34" fmla="+- 0 5324 5223"/>
                  <a:gd name="T35" fmla="*/ 5324 h 101"/>
                  <a:gd name="T36" fmla="+- 0 7300 6780"/>
                  <a:gd name="T37" fmla="*/ T36 w 3478"/>
                  <a:gd name="T38" fmla="+- 0 5318 5223"/>
                  <a:gd name="T39" fmla="*/ 5318 h 101"/>
                  <a:gd name="T40" fmla="+- 0 7304 6780"/>
                  <a:gd name="T41" fmla="*/ T40 w 3478"/>
                  <a:gd name="T42" fmla="+- 0 5312 5223"/>
                  <a:gd name="T43" fmla="*/ 5312 h 101"/>
                  <a:gd name="T44" fmla="+- 0 7290 6780"/>
                  <a:gd name="T45" fmla="*/ T44 w 3478"/>
                  <a:gd name="T46" fmla="+- 0 5312 5223"/>
                  <a:gd name="T47" fmla="*/ 5312 h 101"/>
                  <a:gd name="T48" fmla="+- 0 7272 6780"/>
                  <a:gd name="T49" fmla="*/ T48 w 3478"/>
                  <a:gd name="T50" fmla="+- 0 5307 5223"/>
                  <a:gd name="T51" fmla="*/ 5307 h 101"/>
                  <a:gd name="T52" fmla="+- 0 7264 6780"/>
                  <a:gd name="T53" fmla="*/ T52 w 3478"/>
                  <a:gd name="T54" fmla="+- 0 5288 5223"/>
                  <a:gd name="T55" fmla="*/ 5288 h 101"/>
                  <a:gd name="T56" fmla="+- 0 7266 6780"/>
                  <a:gd name="T57" fmla="*/ T56 w 3478"/>
                  <a:gd name="T58" fmla="+- 0 5255 5223"/>
                  <a:gd name="T59" fmla="*/ 5255 h 101"/>
                  <a:gd name="T60" fmla="+- 0 7273 6780"/>
                  <a:gd name="T61" fmla="*/ T60 w 3478"/>
                  <a:gd name="T62" fmla="+- 0 5238 5223"/>
                  <a:gd name="T63" fmla="*/ 5238 h 101"/>
                  <a:gd name="T64" fmla="+- 0 7283 6780"/>
                  <a:gd name="T65" fmla="*/ T64 w 3478"/>
                  <a:gd name="T66" fmla="+- 0 5234 5223"/>
                  <a:gd name="T67" fmla="*/ 5234 h 101"/>
                  <a:gd name="T68" fmla="+- 0 7305 6780"/>
                  <a:gd name="T69" fmla="*/ T68 w 3478"/>
                  <a:gd name="T70" fmla="+- 0 5234 5223"/>
                  <a:gd name="T71" fmla="*/ 5234 h 101"/>
                  <a:gd name="T72" fmla="+- 0 7300 6780"/>
                  <a:gd name="T73" fmla="*/ T72 w 3478"/>
                  <a:gd name="T74" fmla="+- 0 5227 5223"/>
                  <a:gd name="T75" fmla="*/ 5227 h 101"/>
                  <a:gd name="T76" fmla="+- 0 7292 6780"/>
                  <a:gd name="T77" fmla="*/ T76 w 3478"/>
                  <a:gd name="T78" fmla="+- 0 5223 5223"/>
                  <a:gd name="T79" fmla="*/ 5223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</a:cxnLst>
                <a:rect l="0" t="0" r="r" b="b"/>
                <a:pathLst>
                  <a:path w="3478" h="101">
                    <a:moveTo>
                      <a:pt x="512" y="0"/>
                    </a:moveTo>
                    <a:lnTo>
                      <a:pt x="494" y="0"/>
                    </a:lnTo>
                    <a:lnTo>
                      <a:pt x="486" y="4"/>
                    </a:lnTo>
                    <a:lnTo>
                      <a:pt x="480" y="11"/>
                    </a:lnTo>
                    <a:lnTo>
                      <a:pt x="473" y="27"/>
                    </a:lnTo>
                    <a:lnTo>
                      <a:pt x="471" y="50"/>
                    </a:lnTo>
                    <a:lnTo>
                      <a:pt x="475" y="78"/>
                    </a:lnTo>
                    <a:lnTo>
                      <a:pt x="485" y="95"/>
                    </a:lnTo>
                    <a:lnTo>
                      <a:pt x="503" y="101"/>
                    </a:lnTo>
                    <a:lnTo>
                      <a:pt x="520" y="95"/>
                    </a:lnTo>
                    <a:lnTo>
                      <a:pt x="524" y="89"/>
                    </a:lnTo>
                    <a:lnTo>
                      <a:pt x="510" y="89"/>
                    </a:lnTo>
                    <a:lnTo>
                      <a:pt x="492" y="84"/>
                    </a:lnTo>
                    <a:lnTo>
                      <a:pt x="484" y="65"/>
                    </a:lnTo>
                    <a:lnTo>
                      <a:pt x="486" y="32"/>
                    </a:lnTo>
                    <a:lnTo>
                      <a:pt x="493" y="15"/>
                    </a:lnTo>
                    <a:lnTo>
                      <a:pt x="503" y="11"/>
                    </a:lnTo>
                    <a:lnTo>
                      <a:pt x="525" y="11"/>
                    </a:lnTo>
                    <a:lnTo>
                      <a:pt x="520" y="4"/>
                    </a:lnTo>
                    <a:lnTo>
                      <a:pt x="512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74" name="Freeform 92">
                <a:extLst>
                  <a:ext uri="{FF2B5EF4-FFF2-40B4-BE49-F238E27FC236}">
                    <a16:creationId xmlns:a16="http://schemas.microsoft.com/office/drawing/2014/main" id="{2EE14403-D57B-4BFF-B8EF-22D8FA858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7305 6780"/>
                  <a:gd name="T1" fmla="*/ T0 w 3478"/>
                  <a:gd name="T2" fmla="+- 0 5234 5223"/>
                  <a:gd name="T3" fmla="*/ 5234 h 101"/>
                  <a:gd name="T4" fmla="+- 0 7283 6780"/>
                  <a:gd name="T5" fmla="*/ T4 w 3478"/>
                  <a:gd name="T6" fmla="+- 0 5234 5223"/>
                  <a:gd name="T7" fmla="*/ 5234 h 101"/>
                  <a:gd name="T8" fmla="+- 0 7297 6780"/>
                  <a:gd name="T9" fmla="*/ T8 w 3478"/>
                  <a:gd name="T10" fmla="+- 0 5242 5223"/>
                  <a:gd name="T11" fmla="*/ 5242 h 101"/>
                  <a:gd name="T12" fmla="+- 0 7302 6780"/>
                  <a:gd name="T13" fmla="*/ T12 w 3478"/>
                  <a:gd name="T14" fmla="+- 0 5267 5223"/>
                  <a:gd name="T15" fmla="*/ 5267 h 101"/>
                  <a:gd name="T16" fmla="+- 0 7299 6780"/>
                  <a:gd name="T17" fmla="*/ T16 w 3478"/>
                  <a:gd name="T18" fmla="+- 0 5298 5223"/>
                  <a:gd name="T19" fmla="*/ 5298 h 101"/>
                  <a:gd name="T20" fmla="+- 0 7290 6780"/>
                  <a:gd name="T21" fmla="*/ T20 w 3478"/>
                  <a:gd name="T22" fmla="+- 0 5312 5223"/>
                  <a:gd name="T23" fmla="*/ 5312 h 101"/>
                  <a:gd name="T24" fmla="+- 0 7304 6780"/>
                  <a:gd name="T25" fmla="*/ T24 w 3478"/>
                  <a:gd name="T26" fmla="+- 0 5312 5223"/>
                  <a:gd name="T27" fmla="*/ 5312 h 101"/>
                  <a:gd name="T28" fmla="+- 0 7311 6780"/>
                  <a:gd name="T29" fmla="*/ T28 w 3478"/>
                  <a:gd name="T30" fmla="+- 0 5301 5223"/>
                  <a:gd name="T31" fmla="*/ 5301 h 101"/>
                  <a:gd name="T32" fmla="+- 0 7313 6780"/>
                  <a:gd name="T33" fmla="*/ T32 w 3478"/>
                  <a:gd name="T34" fmla="+- 0 5273 5223"/>
                  <a:gd name="T35" fmla="*/ 5273 h 101"/>
                  <a:gd name="T36" fmla="+- 0 7313 6780"/>
                  <a:gd name="T37" fmla="*/ T36 w 3478"/>
                  <a:gd name="T38" fmla="+- 0 5267 5223"/>
                  <a:gd name="T39" fmla="*/ 5267 h 101"/>
                  <a:gd name="T40" fmla="+- 0 7311 6780"/>
                  <a:gd name="T41" fmla="*/ T40 w 3478"/>
                  <a:gd name="T42" fmla="+- 0 5249 5223"/>
                  <a:gd name="T43" fmla="*/ 5249 h 101"/>
                  <a:gd name="T44" fmla="+- 0 7307 6780"/>
                  <a:gd name="T45" fmla="*/ T44 w 3478"/>
                  <a:gd name="T46" fmla="+- 0 5237 5223"/>
                  <a:gd name="T47" fmla="*/ 5237 h 101"/>
                  <a:gd name="T48" fmla="+- 0 7305 6780"/>
                  <a:gd name="T49" fmla="*/ T48 w 3478"/>
                  <a:gd name="T50" fmla="+- 0 5234 5223"/>
                  <a:gd name="T51" fmla="*/ 5234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3478" h="101">
                    <a:moveTo>
                      <a:pt x="525" y="11"/>
                    </a:moveTo>
                    <a:lnTo>
                      <a:pt x="503" y="11"/>
                    </a:lnTo>
                    <a:lnTo>
                      <a:pt x="517" y="19"/>
                    </a:lnTo>
                    <a:lnTo>
                      <a:pt x="522" y="44"/>
                    </a:lnTo>
                    <a:lnTo>
                      <a:pt x="519" y="75"/>
                    </a:lnTo>
                    <a:lnTo>
                      <a:pt x="510" y="89"/>
                    </a:lnTo>
                    <a:lnTo>
                      <a:pt x="524" y="89"/>
                    </a:lnTo>
                    <a:lnTo>
                      <a:pt x="531" y="78"/>
                    </a:lnTo>
                    <a:lnTo>
                      <a:pt x="533" y="50"/>
                    </a:lnTo>
                    <a:lnTo>
                      <a:pt x="533" y="44"/>
                    </a:lnTo>
                    <a:lnTo>
                      <a:pt x="531" y="26"/>
                    </a:lnTo>
                    <a:lnTo>
                      <a:pt x="527" y="14"/>
                    </a:lnTo>
                    <a:lnTo>
                      <a:pt x="525" y="1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75" name="Freeform 91">
                <a:extLst>
                  <a:ext uri="{FF2B5EF4-FFF2-40B4-BE49-F238E27FC236}">
                    <a16:creationId xmlns:a16="http://schemas.microsoft.com/office/drawing/2014/main" id="{C3DFDDA4-A997-4531-B482-C23653735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7348 6780"/>
                  <a:gd name="T1" fmla="*/ T0 w 3478"/>
                  <a:gd name="T2" fmla="+- 0 5307 5223"/>
                  <a:gd name="T3" fmla="*/ 5307 h 101"/>
                  <a:gd name="T4" fmla="+- 0 7333 6780"/>
                  <a:gd name="T5" fmla="*/ T4 w 3478"/>
                  <a:gd name="T6" fmla="+- 0 5307 5223"/>
                  <a:gd name="T7" fmla="*/ 5307 h 101"/>
                  <a:gd name="T8" fmla="+- 0 7333 6780"/>
                  <a:gd name="T9" fmla="*/ T8 w 3478"/>
                  <a:gd name="T10" fmla="+- 0 5321 5223"/>
                  <a:gd name="T11" fmla="*/ 5321 h 101"/>
                  <a:gd name="T12" fmla="+- 0 7348 6780"/>
                  <a:gd name="T13" fmla="*/ T12 w 3478"/>
                  <a:gd name="T14" fmla="+- 0 5321 5223"/>
                  <a:gd name="T15" fmla="*/ 5321 h 101"/>
                  <a:gd name="T16" fmla="+- 0 7348 6780"/>
                  <a:gd name="T17" fmla="*/ T16 w 3478"/>
                  <a:gd name="T18" fmla="+- 0 5307 5223"/>
                  <a:gd name="T19" fmla="*/ 5307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78" h="101">
                    <a:moveTo>
                      <a:pt x="568" y="84"/>
                    </a:moveTo>
                    <a:lnTo>
                      <a:pt x="553" y="84"/>
                    </a:lnTo>
                    <a:lnTo>
                      <a:pt x="553" y="98"/>
                    </a:lnTo>
                    <a:lnTo>
                      <a:pt x="568" y="98"/>
                    </a:lnTo>
                    <a:lnTo>
                      <a:pt x="568" y="84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76" name="Freeform 90">
                <a:extLst>
                  <a:ext uri="{FF2B5EF4-FFF2-40B4-BE49-F238E27FC236}">
                    <a16:creationId xmlns:a16="http://schemas.microsoft.com/office/drawing/2014/main" id="{A534405D-35E6-4170-9427-BD03714C0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7424 6780"/>
                  <a:gd name="T1" fmla="*/ T0 w 3478"/>
                  <a:gd name="T2" fmla="+- 0 5234 5223"/>
                  <a:gd name="T3" fmla="*/ 5234 h 101"/>
                  <a:gd name="T4" fmla="+- 0 7409 6780"/>
                  <a:gd name="T5" fmla="*/ T4 w 3478"/>
                  <a:gd name="T6" fmla="+- 0 5234 5223"/>
                  <a:gd name="T7" fmla="*/ 5234 h 101"/>
                  <a:gd name="T8" fmla="+- 0 7417 6780"/>
                  <a:gd name="T9" fmla="*/ T8 w 3478"/>
                  <a:gd name="T10" fmla="+- 0 5242 5223"/>
                  <a:gd name="T11" fmla="*/ 5242 h 101"/>
                  <a:gd name="T12" fmla="+- 0 7417 6780"/>
                  <a:gd name="T13" fmla="*/ T12 w 3478"/>
                  <a:gd name="T14" fmla="+- 0 5260 5223"/>
                  <a:gd name="T15" fmla="*/ 5260 h 101"/>
                  <a:gd name="T16" fmla="+- 0 7413 6780"/>
                  <a:gd name="T17" fmla="*/ T16 w 3478"/>
                  <a:gd name="T18" fmla="+- 0 5267 5223"/>
                  <a:gd name="T19" fmla="*/ 5267 h 101"/>
                  <a:gd name="T20" fmla="+- 0 7392 6780"/>
                  <a:gd name="T21" fmla="*/ T20 w 3478"/>
                  <a:gd name="T22" fmla="+- 0 5279 5223"/>
                  <a:gd name="T23" fmla="*/ 5279 h 101"/>
                  <a:gd name="T24" fmla="+- 0 7374 6780"/>
                  <a:gd name="T25" fmla="*/ T24 w 3478"/>
                  <a:gd name="T26" fmla="+- 0 5292 5223"/>
                  <a:gd name="T27" fmla="*/ 5292 h 101"/>
                  <a:gd name="T28" fmla="+- 0 7366 6780"/>
                  <a:gd name="T29" fmla="*/ T28 w 3478"/>
                  <a:gd name="T30" fmla="+- 0 5309 5223"/>
                  <a:gd name="T31" fmla="*/ 5309 h 101"/>
                  <a:gd name="T32" fmla="+- 0 7429 6780"/>
                  <a:gd name="T33" fmla="*/ T32 w 3478"/>
                  <a:gd name="T34" fmla="+- 0 5321 5223"/>
                  <a:gd name="T35" fmla="*/ 5321 h 101"/>
                  <a:gd name="T36" fmla="+- 0 7429 6780"/>
                  <a:gd name="T37" fmla="*/ T36 w 3478"/>
                  <a:gd name="T38" fmla="+- 0 5309 5223"/>
                  <a:gd name="T39" fmla="*/ 5309 h 101"/>
                  <a:gd name="T40" fmla="+- 0 7378 6780"/>
                  <a:gd name="T41" fmla="*/ T40 w 3478"/>
                  <a:gd name="T42" fmla="+- 0 5309 5223"/>
                  <a:gd name="T43" fmla="*/ 5309 h 101"/>
                  <a:gd name="T44" fmla="+- 0 7379 6780"/>
                  <a:gd name="T45" fmla="*/ T44 w 3478"/>
                  <a:gd name="T46" fmla="+- 0 5301 5223"/>
                  <a:gd name="T47" fmla="*/ 5301 h 101"/>
                  <a:gd name="T48" fmla="+- 0 7384 6780"/>
                  <a:gd name="T49" fmla="*/ T48 w 3478"/>
                  <a:gd name="T50" fmla="+- 0 5296 5223"/>
                  <a:gd name="T51" fmla="*/ 5296 h 101"/>
                  <a:gd name="T52" fmla="+- 0 7396 6780"/>
                  <a:gd name="T53" fmla="*/ T52 w 3478"/>
                  <a:gd name="T54" fmla="+- 0 5289 5223"/>
                  <a:gd name="T55" fmla="*/ 5289 h 101"/>
                  <a:gd name="T56" fmla="+- 0 7423 6780"/>
                  <a:gd name="T57" fmla="*/ T56 w 3478"/>
                  <a:gd name="T58" fmla="+- 0 5274 5223"/>
                  <a:gd name="T59" fmla="*/ 5274 h 101"/>
                  <a:gd name="T60" fmla="+- 0 7430 6780"/>
                  <a:gd name="T61" fmla="*/ T60 w 3478"/>
                  <a:gd name="T62" fmla="+- 0 5264 5223"/>
                  <a:gd name="T63" fmla="*/ 5264 h 101"/>
                  <a:gd name="T64" fmla="+- 0 7430 6780"/>
                  <a:gd name="T65" fmla="*/ T64 w 3478"/>
                  <a:gd name="T66" fmla="+- 0 5244 5223"/>
                  <a:gd name="T67" fmla="*/ 5244 h 101"/>
                  <a:gd name="T68" fmla="+- 0 7427 6780"/>
                  <a:gd name="T69" fmla="*/ T68 w 3478"/>
                  <a:gd name="T70" fmla="+- 0 5236 5223"/>
                  <a:gd name="T71" fmla="*/ 5236 h 101"/>
                  <a:gd name="T72" fmla="+- 0 7424 6780"/>
                  <a:gd name="T73" fmla="*/ T72 w 3478"/>
                  <a:gd name="T74" fmla="+- 0 5234 5223"/>
                  <a:gd name="T75" fmla="*/ 5234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</a:cxnLst>
                <a:rect l="0" t="0" r="r" b="b"/>
                <a:pathLst>
                  <a:path w="3478" h="101">
                    <a:moveTo>
                      <a:pt x="644" y="11"/>
                    </a:moveTo>
                    <a:lnTo>
                      <a:pt x="629" y="11"/>
                    </a:lnTo>
                    <a:lnTo>
                      <a:pt x="637" y="19"/>
                    </a:lnTo>
                    <a:lnTo>
                      <a:pt x="637" y="37"/>
                    </a:lnTo>
                    <a:lnTo>
                      <a:pt x="633" y="44"/>
                    </a:lnTo>
                    <a:lnTo>
                      <a:pt x="612" y="56"/>
                    </a:lnTo>
                    <a:lnTo>
                      <a:pt x="594" y="69"/>
                    </a:lnTo>
                    <a:lnTo>
                      <a:pt x="586" y="86"/>
                    </a:lnTo>
                    <a:lnTo>
                      <a:pt x="649" y="98"/>
                    </a:lnTo>
                    <a:lnTo>
                      <a:pt x="649" y="86"/>
                    </a:lnTo>
                    <a:lnTo>
                      <a:pt x="598" y="86"/>
                    </a:lnTo>
                    <a:lnTo>
                      <a:pt x="599" y="78"/>
                    </a:lnTo>
                    <a:lnTo>
                      <a:pt x="604" y="73"/>
                    </a:lnTo>
                    <a:lnTo>
                      <a:pt x="616" y="66"/>
                    </a:lnTo>
                    <a:lnTo>
                      <a:pt x="643" y="51"/>
                    </a:lnTo>
                    <a:lnTo>
                      <a:pt x="650" y="41"/>
                    </a:lnTo>
                    <a:lnTo>
                      <a:pt x="650" y="21"/>
                    </a:lnTo>
                    <a:lnTo>
                      <a:pt x="647" y="13"/>
                    </a:lnTo>
                    <a:lnTo>
                      <a:pt x="644" y="1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77" name="Freeform 89">
                <a:extLst>
                  <a:ext uri="{FF2B5EF4-FFF2-40B4-BE49-F238E27FC236}">
                    <a16:creationId xmlns:a16="http://schemas.microsoft.com/office/drawing/2014/main" id="{4E5CFFBE-DB9D-4F9F-A8E8-C6E16FA407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7408 6780"/>
                  <a:gd name="T1" fmla="*/ T0 w 3478"/>
                  <a:gd name="T2" fmla="+- 0 5223 5223"/>
                  <a:gd name="T3" fmla="*/ 5223 h 101"/>
                  <a:gd name="T4" fmla="+- 0 7386 6780"/>
                  <a:gd name="T5" fmla="*/ T4 w 3478"/>
                  <a:gd name="T6" fmla="+- 0 5223 5223"/>
                  <a:gd name="T7" fmla="*/ 5223 h 101"/>
                  <a:gd name="T8" fmla="+- 0 7377 6780"/>
                  <a:gd name="T9" fmla="*/ T8 w 3478"/>
                  <a:gd name="T10" fmla="+- 0 5228 5223"/>
                  <a:gd name="T11" fmla="*/ 5228 h 101"/>
                  <a:gd name="T12" fmla="+- 0 7372 6780"/>
                  <a:gd name="T13" fmla="*/ T12 w 3478"/>
                  <a:gd name="T14" fmla="+- 0 5236 5223"/>
                  <a:gd name="T15" fmla="*/ 5236 h 101"/>
                  <a:gd name="T16" fmla="+- 0 7368 6780"/>
                  <a:gd name="T17" fmla="*/ T16 w 3478"/>
                  <a:gd name="T18" fmla="+- 0 5241 5223"/>
                  <a:gd name="T19" fmla="*/ 5241 h 101"/>
                  <a:gd name="T20" fmla="+- 0 7367 6780"/>
                  <a:gd name="T21" fmla="*/ T20 w 3478"/>
                  <a:gd name="T22" fmla="+- 0 5247 5223"/>
                  <a:gd name="T23" fmla="*/ 5247 h 101"/>
                  <a:gd name="T24" fmla="+- 0 7367 6780"/>
                  <a:gd name="T25" fmla="*/ T24 w 3478"/>
                  <a:gd name="T26" fmla="+- 0 5257 5223"/>
                  <a:gd name="T27" fmla="*/ 5257 h 101"/>
                  <a:gd name="T28" fmla="+- 0 7379 6780"/>
                  <a:gd name="T29" fmla="*/ T28 w 3478"/>
                  <a:gd name="T30" fmla="+- 0 5257 5223"/>
                  <a:gd name="T31" fmla="*/ 5257 h 101"/>
                  <a:gd name="T32" fmla="+- 0 7379 6780"/>
                  <a:gd name="T33" fmla="*/ T32 w 3478"/>
                  <a:gd name="T34" fmla="+- 0 5251 5223"/>
                  <a:gd name="T35" fmla="*/ 5251 h 101"/>
                  <a:gd name="T36" fmla="+- 0 7380 6780"/>
                  <a:gd name="T37" fmla="*/ T36 w 3478"/>
                  <a:gd name="T38" fmla="+- 0 5247 5223"/>
                  <a:gd name="T39" fmla="*/ 5247 h 101"/>
                  <a:gd name="T40" fmla="+- 0 7381 6780"/>
                  <a:gd name="T41" fmla="*/ T40 w 3478"/>
                  <a:gd name="T42" fmla="+- 0 5244 5223"/>
                  <a:gd name="T43" fmla="*/ 5244 h 101"/>
                  <a:gd name="T44" fmla="+- 0 7385 6780"/>
                  <a:gd name="T45" fmla="*/ T44 w 3478"/>
                  <a:gd name="T46" fmla="+- 0 5238 5223"/>
                  <a:gd name="T47" fmla="*/ 5238 h 101"/>
                  <a:gd name="T48" fmla="+- 0 7391 6780"/>
                  <a:gd name="T49" fmla="*/ T48 w 3478"/>
                  <a:gd name="T50" fmla="+- 0 5234 5223"/>
                  <a:gd name="T51" fmla="*/ 5234 h 101"/>
                  <a:gd name="T52" fmla="+- 0 7424 6780"/>
                  <a:gd name="T53" fmla="*/ T52 w 3478"/>
                  <a:gd name="T54" fmla="+- 0 5234 5223"/>
                  <a:gd name="T55" fmla="*/ 5234 h 101"/>
                  <a:gd name="T56" fmla="+- 0 7415 6780"/>
                  <a:gd name="T57" fmla="*/ T56 w 3478"/>
                  <a:gd name="T58" fmla="+- 0 5226 5223"/>
                  <a:gd name="T59" fmla="*/ 5226 h 101"/>
                  <a:gd name="T60" fmla="+- 0 7408 6780"/>
                  <a:gd name="T61" fmla="*/ T60 w 3478"/>
                  <a:gd name="T62" fmla="+- 0 5223 5223"/>
                  <a:gd name="T63" fmla="*/ 5223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3478" h="101">
                    <a:moveTo>
                      <a:pt x="628" y="0"/>
                    </a:moveTo>
                    <a:lnTo>
                      <a:pt x="606" y="0"/>
                    </a:lnTo>
                    <a:lnTo>
                      <a:pt x="597" y="5"/>
                    </a:lnTo>
                    <a:lnTo>
                      <a:pt x="592" y="13"/>
                    </a:lnTo>
                    <a:lnTo>
                      <a:pt x="588" y="18"/>
                    </a:lnTo>
                    <a:lnTo>
                      <a:pt x="587" y="24"/>
                    </a:lnTo>
                    <a:lnTo>
                      <a:pt x="587" y="34"/>
                    </a:lnTo>
                    <a:lnTo>
                      <a:pt x="599" y="34"/>
                    </a:lnTo>
                    <a:lnTo>
                      <a:pt x="599" y="28"/>
                    </a:lnTo>
                    <a:lnTo>
                      <a:pt x="600" y="24"/>
                    </a:lnTo>
                    <a:lnTo>
                      <a:pt x="601" y="21"/>
                    </a:lnTo>
                    <a:lnTo>
                      <a:pt x="605" y="15"/>
                    </a:lnTo>
                    <a:lnTo>
                      <a:pt x="611" y="11"/>
                    </a:lnTo>
                    <a:lnTo>
                      <a:pt x="644" y="11"/>
                    </a:lnTo>
                    <a:lnTo>
                      <a:pt x="635" y="3"/>
                    </a:lnTo>
                    <a:lnTo>
                      <a:pt x="628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78" name="Freeform 88">
                <a:extLst>
                  <a:ext uri="{FF2B5EF4-FFF2-40B4-BE49-F238E27FC236}">
                    <a16:creationId xmlns:a16="http://schemas.microsoft.com/office/drawing/2014/main" id="{EE8C6F16-104A-4C45-A7A7-AF72012CF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7763 6780"/>
                  <a:gd name="T1" fmla="*/ T0 w 3478"/>
                  <a:gd name="T2" fmla="+- 0 5223 5223"/>
                  <a:gd name="T3" fmla="*/ 5223 h 101"/>
                  <a:gd name="T4" fmla="+- 0 7745 6780"/>
                  <a:gd name="T5" fmla="*/ T4 w 3478"/>
                  <a:gd name="T6" fmla="+- 0 5223 5223"/>
                  <a:gd name="T7" fmla="*/ 5223 h 101"/>
                  <a:gd name="T8" fmla="+- 0 7737 6780"/>
                  <a:gd name="T9" fmla="*/ T8 w 3478"/>
                  <a:gd name="T10" fmla="+- 0 5227 5223"/>
                  <a:gd name="T11" fmla="*/ 5227 h 101"/>
                  <a:gd name="T12" fmla="+- 0 7732 6780"/>
                  <a:gd name="T13" fmla="*/ T12 w 3478"/>
                  <a:gd name="T14" fmla="+- 0 5234 5223"/>
                  <a:gd name="T15" fmla="*/ 5234 h 101"/>
                  <a:gd name="T16" fmla="+- 0 7725 6780"/>
                  <a:gd name="T17" fmla="*/ T16 w 3478"/>
                  <a:gd name="T18" fmla="+- 0 5250 5223"/>
                  <a:gd name="T19" fmla="*/ 5250 h 101"/>
                  <a:gd name="T20" fmla="+- 0 7722 6780"/>
                  <a:gd name="T21" fmla="*/ T20 w 3478"/>
                  <a:gd name="T22" fmla="+- 0 5273 5223"/>
                  <a:gd name="T23" fmla="*/ 5273 h 101"/>
                  <a:gd name="T24" fmla="+- 0 7726 6780"/>
                  <a:gd name="T25" fmla="*/ T24 w 3478"/>
                  <a:gd name="T26" fmla="+- 0 5301 5223"/>
                  <a:gd name="T27" fmla="*/ 5301 h 101"/>
                  <a:gd name="T28" fmla="+- 0 7736 6780"/>
                  <a:gd name="T29" fmla="*/ T28 w 3478"/>
                  <a:gd name="T30" fmla="+- 0 5318 5223"/>
                  <a:gd name="T31" fmla="*/ 5318 h 101"/>
                  <a:gd name="T32" fmla="+- 0 7754 6780"/>
                  <a:gd name="T33" fmla="*/ T32 w 3478"/>
                  <a:gd name="T34" fmla="+- 0 5324 5223"/>
                  <a:gd name="T35" fmla="*/ 5324 h 101"/>
                  <a:gd name="T36" fmla="+- 0 7772 6780"/>
                  <a:gd name="T37" fmla="*/ T36 w 3478"/>
                  <a:gd name="T38" fmla="+- 0 5318 5223"/>
                  <a:gd name="T39" fmla="*/ 5318 h 101"/>
                  <a:gd name="T40" fmla="+- 0 7775 6780"/>
                  <a:gd name="T41" fmla="*/ T40 w 3478"/>
                  <a:gd name="T42" fmla="+- 0 5312 5223"/>
                  <a:gd name="T43" fmla="*/ 5312 h 101"/>
                  <a:gd name="T44" fmla="+- 0 7762 6780"/>
                  <a:gd name="T45" fmla="*/ T44 w 3478"/>
                  <a:gd name="T46" fmla="+- 0 5312 5223"/>
                  <a:gd name="T47" fmla="*/ 5312 h 101"/>
                  <a:gd name="T48" fmla="+- 0 7743 6780"/>
                  <a:gd name="T49" fmla="*/ T48 w 3478"/>
                  <a:gd name="T50" fmla="+- 0 5307 5223"/>
                  <a:gd name="T51" fmla="*/ 5307 h 101"/>
                  <a:gd name="T52" fmla="+- 0 7735 6780"/>
                  <a:gd name="T53" fmla="*/ T52 w 3478"/>
                  <a:gd name="T54" fmla="+- 0 5288 5223"/>
                  <a:gd name="T55" fmla="*/ 5288 h 101"/>
                  <a:gd name="T56" fmla="+- 0 7737 6780"/>
                  <a:gd name="T57" fmla="*/ T56 w 3478"/>
                  <a:gd name="T58" fmla="+- 0 5255 5223"/>
                  <a:gd name="T59" fmla="*/ 5255 h 101"/>
                  <a:gd name="T60" fmla="+- 0 7744 6780"/>
                  <a:gd name="T61" fmla="*/ T60 w 3478"/>
                  <a:gd name="T62" fmla="+- 0 5238 5223"/>
                  <a:gd name="T63" fmla="*/ 5238 h 101"/>
                  <a:gd name="T64" fmla="+- 0 7754 6780"/>
                  <a:gd name="T65" fmla="*/ T64 w 3478"/>
                  <a:gd name="T66" fmla="+- 0 5234 5223"/>
                  <a:gd name="T67" fmla="*/ 5234 h 101"/>
                  <a:gd name="T68" fmla="+- 0 7776 6780"/>
                  <a:gd name="T69" fmla="*/ T68 w 3478"/>
                  <a:gd name="T70" fmla="+- 0 5234 5223"/>
                  <a:gd name="T71" fmla="*/ 5234 h 101"/>
                  <a:gd name="T72" fmla="+- 0 7771 6780"/>
                  <a:gd name="T73" fmla="*/ T72 w 3478"/>
                  <a:gd name="T74" fmla="+- 0 5227 5223"/>
                  <a:gd name="T75" fmla="*/ 5227 h 101"/>
                  <a:gd name="T76" fmla="+- 0 7763 6780"/>
                  <a:gd name="T77" fmla="*/ T76 w 3478"/>
                  <a:gd name="T78" fmla="+- 0 5223 5223"/>
                  <a:gd name="T79" fmla="*/ 5223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</a:cxnLst>
                <a:rect l="0" t="0" r="r" b="b"/>
                <a:pathLst>
                  <a:path w="3478" h="101">
                    <a:moveTo>
                      <a:pt x="983" y="0"/>
                    </a:moveTo>
                    <a:lnTo>
                      <a:pt x="965" y="0"/>
                    </a:lnTo>
                    <a:lnTo>
                      <a:pt x="957" y="4"/>
                    </a:lnTo>
                    <a:lnTo>
                      <a:pt x="952" y="11"/>
                    </a:lnTo>
                    <a:lnTo>
                      <a:pt x="945" y="27"/>
                    </a:lnTo>
                    <a:lnTo>
                      <a:pt x="942" y="50"/>
                    </a:lnTo>
                    <a:lnTo>
                      <a:pt x="946" y="78"/>
                    </a:lnTo>
                    <a:lnTo>
                      <a:pt x="956" y="95"/>
                    </a:lnTo>
                    <a:lnTo>
                      <a:pt x="974" y="101"/>
                    </a:lnTo>
                    <a:lnTo>
                      <a:pt x="992" y="95"/>
                    </a:lnTo>
                    <a:lnTo>
                      <a:pt x="995" y="89"/>
                    </a:lnTo>
                    <a:lnTo>
                      <a:pt x="982" y="89"/>
                    </a:lnTo>
                    <a:lnTo>
                      <a:pt x="963" y="84"/>
                    </a:lnTo>
                    <a:lnTo>
                      <a:pt x="955" y="65"/>
                    </a:lnTo>
                    <a:lnTo>
                      <a:pt x="957" y="32"/>
                    </a:lnTo>
                    <a:lnTo>
                      <a:pt x="964" y="15"/>
                    </a:lnTo>
                    <a:lnTo>
                      <a:pt x="974" y="11"/>
                    </a:lnTo>
                    <a:lnTo>
                      <a:pt x="996" y="11"/>
                    </a:lnTo>
                    <a:lnTo>
                      <a:pt x="991" y="4"/>
                    </a:lnTo>
                    <a:lnTo>
                      <a:pt x="983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79" name="Freeform 87">
                <a:extLst>
                  <a:ext uri="{FF2B5EF4-FFF2-40B4-BE49-F238E27FC236}">
                    <a16:creationId xmlns:a16="http://schemas.microsoft.com/office/drawing/2014/main" id="{ED79E732-8F1C-4FF6-95BE-CB3982D5D4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7776 6780"/>
                  <a:gd name="T1" fmla="*/ T0 w 3478"/>
                  <a:gd name="T2" fmla="+- 0 5234 5223"/>
                  <a:gd name="T3" fmla="*/ 5234 h 101"/>
                  <a:gd name="T4" fmla="+- 0 7754 6780"/>
                  <a:gd name="T5" fmla="*/ T4 w 3478"/>
                  <a:gd name="T6" fmla="+- 0 5234 5223"/>
                  <a:gd name="T7" fmla="*/ 5234 h 101"/>
                  <a:gd name="T8" fmla="+- 0 7768 6780"/>
                  <a:gd name="T9" fmla="*/ T8 w 3478"/>
                  <a:gd name="T10" fmla="+- 0 5242 5223"/>
                  <a:gd name="T11" fmla="*/ 5242 h 101"/>
                  <a:gd name="T12" fmla="+- 0 7773 6780"/>
                  <a:gd name="T13" fmla="*/ T12 w 3478"/>
                  <a:gd name="T14" fmla="+- 0 5267 5223"/>
                  <a:gd name="T15" fmla="*/ 5267 h 101"/>
                  <a:gd name="T16" fmla="+- 0 7771 6780"/>
                  <a:gd name="T17" fmla="*/ T16 w 3478"/>
                  <a:gd name="T18" fmla="+- 0 5298 5223"/>
                  <a:gd name="T19" fmla="*/ 5298 h 101"/>
                  <a:gd name="T20" fmla="+- 0 7762 6780"/>
                  <a:gd name="T21" fmla="*/ T20 w 3478"/>
                  <a:gd name="T22" fmla="+- 0 5312 5223"/>
                  <a:gd name="T23" fmla="*/ 5312 h 101"/>
                  <a:gd name="T24" fmla="+- 0 7775 6780"/>
                  <a:gd name="T25" fmla="*/ T24 w 3478"/>
                  <a:gd name="T26" fmla="+- 0 5312 5223"/>
                  <a:gd name="T27" fmla="*/ 5312 h 101"/>
                  <a:gd name="T28" fmla="+- 0 7783 6780"/>
                  <a:gd name="T29" fmla="*/ T28 w 3478"/>
                  <a:gd name="T30" fmla="+- 0 5301 5223"/>
                  <a:gd name="T31" fmla="*/ 5301 h 101"/>
                  <a:gd name="T32" fmla="+- 0 7784 6780"/>
                  <a:gd name="T33" fmla="*/ T32 w 3478"/>
                  <a:gd name="T34" fmla="+- 0 5273 5223"/>
                  <a:gd name="T35" fmla="*/ 5273 h 101"/>
                  <a:gd name="T36" fmla="+- 0 7784 6780"/>
                  <a:gd name="T37" fmla="*/ T36 w 3478"/>
                  <a:gd name="T38" fmla="+- 0 5267 5223"/>
                  <a:gd name="T39" fmla="*/ 5267 h 101"/>
                  <a:gd name="T40" fmla="+- 0 7783 6780"/>
                  <a:gd name="T41" fmla="*/ T40 w 3478"/>
                  <a:gd name="T42" fmla="+- 0 5249 5223"/>
                  <a:gd name="T43" fmla="*/ 5249 h 101"/>
                  <a:gd name="T44" fmla="+- 0 7779 6780"/>
                  <a:gd name="T45" fmla="*/ T44 w 3478"/>
                  <a:gd name="T46" fmla="+- 0 5237 5223"/>
                  <a:gd name="T47" fmla="*/ 5237 h 101"/>
                  <a:gd name="T48" fmla="+- 0 7776 6780"/>
                  <a:gd name="T49" fmla="*/ T48 w 3478"/>
                  <a:gd name="T50" fmla="+- 0 5234 5223"/>
                  <a:gd name="T51" fmla="*/ 5234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3478" h="101">
                    <a:moveTo>
                      <a:pt x="996" y="11"/>
                    </a:moveTo>
                    <a:lnTo>
                      <a:pt x="974" y="11"/>
                    </a:lnTo>
                    <a:lnTo>
                      <a:pt x="988" y="19"/>
                    </a:lnTo>
                    <a:lnTo>
                      <a:pt x="993" y="44"/>
                    </a:lnTo>
                    <a:lnTo>
                      <a:pt x="991" y="75"/>
                    </a:lnTo>
                    <a:lnTo>
                      <a:pt x="982" y="89"/>
                    </a:lnTo>
                    <a:lnTo>
                      <a:pt x="995" y="89"/>
                    </a:lnTo>
                    <a:lnTo>
                      <a:pt x="1003" y="78"/>
                    </a:lnTo>
                    <a:lnTo>
                      <a:pt x="1004" y="50"/>
                    </a:lnTo>
                    <a:lnTo>
                      <a:pt x="1004" y="44"/>
                    </a:lnTo>
                    <a:lnTo>
                      <a:pt x="1003" y="26"/>
                    </a:lnTo>
                    <a:lnTo>
                      <a:pt x="999" y="14"/>
                    </a:lnTo>
                    <a:lnTo>
                      <a:pt x="996" y="1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80" name="Freeform 86">
                <a:extLst>
                  <a:ext uri="{FF2B5EF4-FFF2-40B4-BE49-F238E27FC236}">
                    <a16:creationId xmlns:a16="http://schemas.microsoft.com/office/drawing/2014/main" id="{6579DD23-6793-4535-986F-594532FF2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7819 6780"/>
                  <a:gd name="T1" fmla="*/ T0 w 3478"/>
                  <a:gd name="T2" fmla="+- 0 5307 5223"/>
                  <a:gd name="T3" fmla="*/ 5307 h 101"/>
                  <a:gd name="T4" fmla="+- 0 7805 6780"/>
                  <a:gd name="T5" fmla="*/ T4 w 3478"/>
                  <a:gd name="T6" fmla="+- 0 5307 5223"/>
                  <a:gd name="T7" fmla="*/ 5307 h 101"/>
                  <a:gd name="T8" fmla="+- 0 7805 6780"/>
                  <a:gd name="T9" fmla="*/ T8 w 3478"/>
                  <a:gd name="T10" fmla="+- 0 5321 5223"/>
                  <a:gd name="T11" fmla="*/ 5321 h 101"/>
                  <a:gd name="T12" fmla="+- 0 7819 6780"/>
                  <a:gd name="T13" fmla="*/ T12 w 3478"/>
                  <a:gd name="T14" fmla="+- 0 5321 5223"/>
                  <a:gd name="T15" fmla="*/ 5321 h 101"/>
                  <a:gd name="T16" fmla="+- 0 7819 6780"/>
                  <a:gd name="T17" fmla="*/ T16 w 3478"/>
                  <a:gd name="T18" fmla="+- 0 5307 5223"/>
                  <a:gd name="T19" fmla="*/ 5307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78" h="101">
                    <a:moveTo>
                      <a:pt x="1039" y="84"/>
                    </a:moveTo>
                    <a:lnTo>
                      <a:pt x="1025" y="84"/>
                    </a:lnTo>
                    <a:lnTo>
                      <a:pt x="1025" y="98"/>
                    </a:lnTo>
                    <a:lnTo>
                      <a:pt x="1039" y="98"/>
                    </a:lnTo>
                    <a:lnTo>
                      <a:pt x="1039" y="84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81" name="Freeform 85">
                <a:extLst>
                  <a:ext uri="{FF2B5EF4-FFF2-40B4-BE49-F238E27FC236}">
                    <a16:creationId xmlns:a16="http://schemas.microsoft.com/office/drawing/2014/main" id="{2A47476F-D6DC-4FF9-8682-FE4EF175AD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7847 6780"/>
                  <a:gd name="T1" fmla="*/ T0 w 3478"/>
                  <a:gd name="T2" fmla="+- 0 5293 5223"/>
                  <a:gd name="T3" fmla="*/ 5293 h 101"/>
                  <a:gd name="T4" fmla="+- 0 7835 6780"/>
                  <a:gd name="T5" fmla="*/ T4 w 3478"/>
                  <a:gd name="T6" fmla="+- 0 5293 5223"/>
                  <a:gd name="T7" fmla="*/ 5293 h 101"/>
                  <a:gd name="T8" fmla="+- 0 7836 6780"/>
                  <a:gd name="T9" fmla="*/ T8 w 3478"/>
                  <a:gd name="T10" fmla="+- 0 5300 5223"/>
                  <a:gd name="T11" fmla="*/ 5300 h 101"/>
                  <a:gd name="T12" fmla="+- 0 7837 6780"/>
                  <a:gd name="T13" fmla="*/ T12 w 3478"/>
                  <a:gd name="T14" fmla="+- 0 5305 5223"/>
                  <a:gd name="T15" fmla="*/ 5305 h 101"/>
                  <a:gd name="T16" fmla="+- 0 7840 6780"/>
                  <a:gd name="T17" fmla="*/ T16 w 3478"/>
                  <a:gd name="T18" fmla="+- 0 5310 5223"/>
                  <a:gd name="T19" fmla="*/ 5310 h 101"/>
                  <a:gd name="T20" fmla="+- 0 7845 6780"/>
                  <a:gd name="T21" fmla="*/ T20 w 3478"/>
                  <a:gd name="T22" fmla="+- 0 5319 5223"/>
                  <a:gd name="T23" fmla="*/ 5319 h 101"/>
                  <a:gd name="T24" fmla="+- 0 7854 6780"/>
                  <a:gd name="T25" fmla="*/ T24 w 3478"/>
                  <a:gd name="T26" fmla="+- 0 5324 5223"/>
                  <a:gd name="T27" fmla="*/ 5324 h 101"/>
                  <a:gd name="T28" fmla="+- 0 7867 6780"/>
                  <a:gd name="T29" fmla="*/ T28 w 3478"/>
                  <a:gd name="T30" fmla="+- 0 5324 5223"/>
                  <a:gd name="T31" fmla="*/ 5324 h 101"/>
                  <a:gd name="T32" fmla="+- 0 7890 6780"/>
                  <a:gd name="T33" fmla="*/ T32 w 3478"/>
                  <a:gd name="T34" fmla="+- 0 5317 5223"/>
                  <a:gd name="T35" fmla="*/ 5317 h 101"/>
                  <a:gd name="T36" fmla="+- 0 7892 6780"/>
                  <a:gd name="T37" fmla="*/ T36 w 3478"/>
                  <a:gd name="T38" fmla="+- 0 5313 5223"/>
                  <a:gd name="T39" fmla="*/ 5313 h 101"/>
                  <a:gd name="T40" fmla="+- 0 7855 6780"/>
                  <a:gd name="T41" fmla="*/ T40 w 3478"/>
                  <a:gd name="T42" fmla="+- 0 5313 5223"/>
                  <a:gd name="T43" fmla="*/ 5313 h 101"/>
                  <a:gd name="T44" fmla="+- 0 7848 6780"/>
                  <a:gd name="T45" fmla="*/ T44 w 3478"/>
                  <a:gd name="T46" fmla="+- 0 5307 5223"/>
                  <a:gd name="T47" fmla="*/ 5307 h 101"/>
                  <a:gd name="T48" fmla="+- 0 7847 6780"/>
                  <a:gd name="T49" fmla="*/ T48 w 3478"/>
                  <a:gd name="T50" fmla="+- 0 5293 5223"/>
                  <a:gd name="T51" fmla="*/ 5293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3478" h="101">
                    <a:moveTo>
                      <a:pt x="1067" y="70"/>
                    </a:moveTo>
                    <a:lnTo>
                      <a:pt x="1055" y="70"/>
                    </a:lnTo>
                    <a:lnTo>
                      <a:pt x="1056" y="77"/>
                    </a:lnTo>
                    <a:lnTo>
                      <a:pt x="1057" y="82"/>
                    </a:lnTo>
                    <a:lnTo>
                      <a:pt x="1060" y="87"/>
                    </a:lnTo>
                    <a:lnTo>
                      <a:pt x="1065" y="96"/>
                    </a:lnTo>
                    <a:lnTo>
                      <a:pt x="1074" y="101"/>
                    </a:lnTo>
                    <a:lnTo>
                      <a:pt x="1087" y="101"/>
                    </a:lnTo>
                    <a:lnTo>
                      <a:pt x="1110" y="94"/>
                    </a:lnTo>
                    <a:lnTo>
                      <a:pt x="1112" y="90"/>
                    </a:lnTo>
                    <a:lnTo>
                      <a:pt x="1075" y="90"/>
                    </a:lnTo>
                    <a:lnTo>
                      <a:pt x="1068" y="84"/>
                    </a:lnTo>
                    <a:lnTo>
                      <a:pt x="1067" y="7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82" name="Freeform 84">
                <a:extLst>
                  <a:ext uri="{FF2B5EF4-FFF2-40B4-BE49-F238E27FC236}">
                    <a16:creationId xmlns:a16="http://schemas.microsoft.com/office/drawing/2014/main" id="{A2B412A7-2919-4678-9AE6-EBFDC6793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7897 6780"/>
                  <a:gd name="T1" fmla="*/ T0 w 3478"/>
                  <a:gd name="T2" fmla="+- 0 5276 5223"/>
                  <a:gd name="T3" fmla="*/ 5276 h 101"/>
                  <a:gd name="T4" fmla="+- 0 7881 6780"/>
                  <a:gd name="T5" fmla="*/ T4 w 3478"/>
                  <a:gd name="T6" fmla="+- 0 5276 5223"/>
                  <a:gd name="T7" fmla="*/ 5276 h 101"/>
                  <a:gd name="T8" fmla="+- 0 7888 6780"/>
                  <a:gd name="T9" fmla="*/ T8 w 3478"/>
                  <a:gd name="T10" fmla="+- 0 5282 5223"/>
                  <a:gd name="T11" fmla="*/ 5282 h 101"/>
                  <a:gd name="T12" fmla="+- 0 7888 6780"/>
                  <a:gd name="T13" fmla="*/ T12 w 3478"/>
                  <a:gd name="T14" fmla="+- 0 5306 5223"/>
                  <a:gd name="T15" fmla="*/ 5306 h 101"/>
                  <a:gd name="T16" fmla="+- 0 7880 6780"/>
                  <a:gd name="T17" fmla="*/ T16 w 3478"/>
                  <a:gd name="T18" fmla="+- 0 5313 5223"/>
                  <a:gd name="T19" fmla="*/ 5313 h 101"/>
                  <a:gd name="T20" fmla="+- 0 7892 6780"/>
                  <a:gd name="T21" fmla="*/ T20 w 3478"/>
                  <a:gd name="T22" fmla="+- 0 5313 5223"/>
                  <a:gd name="T23" fmla="*/ 5313 h 101"/>
                  <a:gd name="T24" fmla="+- 0 7900 6780"/>
                  <a:gd name="T25" fmla="*/ T24 w 3478"/>
                  <a:gd name="T26" fmla="+- 0 5299 5223"/>
                  <a:gd name="T27" fmla="*/ 5299 h 101"/>
                  <a:gd name="T28" fmla="+- 0 7900 6780"/>
                  <a:gd name="T29" fmla="*/ T28 w 3478"/>
                  <a:gd name="T30" fmla="+- 0 5281 5223"/>
                  <a:gd name="T31" fmla="*/ 5281 h 101"/>
                  <a:gd name="T32" fmla="+- 0 7897 6780"/>
                  <a:gd name="T33" fmla="*/ T32 w 3478"/>
                  <a:gd name="T34" fmla="+- 0 5276 5223"/>
                  <a:gd name="T35" fmla="*/ 5276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3478" h="101">
                    <a:moveTo>
                      <a:pt x="1117" y="53"/>
                    </a:moveTo>
                    <a:lnTo>
                      <a:pt x="1101" y="53"/>
                    </a:lnTo>
                    <a:lnTo>
                      <a:pt x="1108" y="59"/>
                    </a:lnTo>
                    <a:lnTo>
                      <a:pt x="1108" y="83"/>
                    </a:lnTo>
                    <a:lnTo>
                      <a:pt x="1100" y="90"/>
                    </a:lnTo>
                    <a:lnTo>
                      <a:pt x="1112" y="90"/>
                    </a:lnTo>
                    <a:lnTo>
                      <a:pt x="1120" y="76"/>
                    </a:lnTo>
                    <a:lnTo>
                      <a:pt x="1120" y="58"/>
                    </a:lnTo>
                    <a:lnTo>
                      <a:pt x="1117" y="53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83" name="Freeform 83">
                <a:extLst>
                  <a:ext uri="{FF2B5EF4-FFF2-40B4-BE49-F238E27FC236}">
                    <a16:creationId xmlns:a16="http://schemas.microsoft.com/office/drawing/2014/main" id="{AB1294AC-CC2D-425B-9516-65A3D336FF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7898 6780"/>
                  <a:gd name="T1" fmla="*/ T0 w 3478"/>
                  <a:gd name="T2" fmla="+- 0 5234 5223"/>
                  <a:gd name="T3" fmla="*/ 5234 h 101"/>
                  <a:gd name="T4" fmla="+- 0 7879 6780"/>
                  <a:gd name="T5" fmla="*/ T4 w 3478"/>
                  <a:gd name="T6" fmla="+- 0 5234 5223"/>
                  <a:gd name="T7" fmla="*/ 5234 h 101"/>
                  <a:gd name="T8" fmla="+- 0 7885 6780"/>
                  <a:gd name="T9" fmla="*/ T8 w 3478"/>
                  <a:gd name="T10" fmla="+- 0 5240 5223"/>
                  <a:gd name="T11" fmla="*/ 5240 h 101"/>
                  <a:gd name="T12" fmla="+- 0 7885 6780"/>
                  <a:gd name="T13" fmla="*/ T12 w 3478"/>
                  <a:gd name="T14" fmla="+- 0 5257 5223"/>
                  <a:gd name="T15" fmla="*/ 5257 h 101"/>
                  <a:gd name="T16" fmla="+- 0 7883 6780"/>
                  <a:gd name="T17" fmla="*/ T16 w 3478"/>
                  <a:gd name="T18" fmla="+- 0 5262 5223"/>
                  <a:gd name="T19" fmla="*/ 5262 h 101"/>
                  <a:gd name="T20" fmla="+- 0 7874 6780"/>
                  <a:gd name="T21" fmla="*/ T20 w 3478"/>
                  <a:gd name="T22" fmla="+- 0 5265 5223"/>
                  <a:gd name="T23" fmla="*/ 5265 h 101"/>
                  <a:gd name="T24" fmla="+- 0 7870 6780"/>
                  <a:gd name="T25" fmla="*/ T24 w 3478"/>
                  <a:gd name="T26" fmla="+- 0 5266 5223"/>
                  <a:gd name="T27" fmla="*/ 5266 h 101"/>
                  <a:gd name="T28" fmla="+- 0 7861 6780"/>
                  <a:gd name="T29" fmla="*/ T28 w 3478"/>
                  <a:gd name="T30" fmla="+- 0 5266 5223"/>
                  <a:gd name="T31" fmla="*/ 5266 h 101"/>
                  <a:gd name="T32" fmla="+- 0 7861 6780"/>
                  <a:gd name="T33" fmla="*/ T32 w 3478"/>
                  <a:gd name="T34" fmla="+- 0 5276 5223"/>
                  <a:gd name="T35" fmla="*/ 5276 h 101"/>
                  <a:gd name="T36" fmla="+- 0 7897 6780"/>
                  <a:gd name="T37" fmla="*/ T36 w 3478"/>
                  <a:gd name="T38" fmla="+- 0 5276 5223"/>
                  <a:gd name="T39" fmla="*/ 5276 h 101"/>
                  <a:gd name="T40" fmla="+- 0 7896 6780"/>
                  <a:gd name="T41" fmla="*/ T40 w 3478"/>
                  <a:gd name="T42" fmla="+- 0 5274 5223"/>
                  <a:gd name="T43" fmla="*/ 5274 h 101"/>
                  <a:gd name="T44" fmla="+- 0 7884 6780"/>
                  <a:gd name="T45" fmla="*/ T44 w 3478"/>
                  <a:gd name="T46" fmla="+- 0 5270 5223"/>
                  <a:gd name="T47" fmla="*/ 5270 h 101"/>
                  <a:gd name="T48" fmla="+- 0 7893 6780"/>
                  <a:gd name="T49" fmla="*/ T48 w 3478"/>
                  <a:gd name="T50" fmla="+- 0 5267 5223"/>
                  <a:gd name="T51" fmla="*/ 5267 h 101"/>
                  <a:gd name="T52" fmla="+- 0 7898 6780"/>
                  <a:gd name="T53" fmla="*/ T52 w 3478"/>
                  <a:gd name="T54" fmla="+- 0 5260 5223"/>
                  <a:gd name="T55" fmla="*/ 5260 h 101"/>
                  <a:gd name="T56" fmla="+- 0 7898 6780"/>
                  <a:gd name="T57" fmla="*/ T56 w 3478"/>
                  <a:gd name="T58" fmla="+- 0 5234 5223"/>
                  <a:gd name="T59" fmla="*/ 5234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3478" h="101">
                    <a:moveTo>
                      <a:pt x="1118" y="11"/>
                    </a:moveTo>
                    <a:lnTo>
                      <a:pt x="1099" y="11"/>
                    </a:lnTo>
                    <a:lnTo>
                      <a:pt x="1105" y="17"/>
                    </a:lnTo>
                    <a:lnTo>
                      <a:pt x="1105" y="34"/>
                    </a:lnTo>
                    <a:lnTo>
                      <a:pt x="1103" y="39"/>
                    </a:lnTo>
                    <a:lnTo>
                      <a:pt x="1094" y="42"/>
                    </a:lnTo>
                    <a:lnTo>
                      <a:pt x="1090" y="43"/>
                    </a:lnTo>
                    <a:lnTo>
                      <a:pt x="1081" y="43"/>
                    </a:lnTo>
                    <a:lnTo>
                      <a:pt x="1081" y="53"/>
                    </a:lnTo>
                    <a:lnTo>
                      <a:pt x="1117" y="53"/>
                    </a:lnTo>
                    <a:lnTo>
                      <a:pt x="1116" y="51"/>
                    </a:lnTo>
                    <a:lnTo>
                      <a:pt x="1104" y="47"/>
                    </a:lnTo>
                    <a:lnTo>
                      <a:pt x="1113" y="44"/>
                    </a:lnTo>
                    <a:lnTo>
                      <a:pt x="1118" y="37"/>
                    </a:lnTo>
                    <a:lnTo>
                      <a:pt x="1118" y="1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84" name="Freeform 82">
                <a:extLst>
                  <a:ext uri="{FF2B5EF4-FFF2-40B4-BE49-F238E27FC236}">
                    <a16:creationId xmlns:a16="http://schemas.microsoft.com/office/drawing/2014/main" id="{721B93DC-38BE-40AE-BA6D-3765ACE072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7886 6780"/>
                  <a:gd name="T1" fmla="*/ T0 w 3478"/>
                  <a:gd name="T2" fmla="+- 0 5223 5223"/>
                  <a:gd name="T3" fmla="*/ 5223 h 101"/>
                  <a:gd name="T4" fmla="+- 0 7868 6780"/>
                  <a:gd name="T5" fmla="*/ T4 w 3478"/>
                  <a:gd name="T6" fmla="+- 0 5223 5223"/>
                  <a:gd name="T7" fmla="*/ 5223 h 101"/>
                  <a:gd name="T8" fmla="+- 0 7847 6780"/>
                  <a:gd name="T9" fmla="*/ T8 w 3478"/>
                  <a:gd name="T10" fmla="+- 0 5230 5223"/>
                  <a:gd name="T11" fmla="*/ 5230 h 101"/>
                  <a:gd name="T12" fmla="+- 0 7838 6780"/>
                  <a:gd name="T13" fmla="*/ T12 w 3478"/>
                  <a:gd name="T14" fmla="+- 0 5250 5223"/>
                  <a:gd name="T15" fmla="*/ 5250 h 101"/>
                  <a:gd name="T16" fmla="+- 0 7849 6780"/>
                  <a:gd name="T17" fmla="*/ T16 w 3478"/>
                  <a:gd name="T18" fmla="+- 0 5255 5223"/>
                  <a:gd name="T19" fmla="*/ 5255 h 101"/>
                  <a:gd name="T20" fmla="+- 0 7850 6780"/>
                  <a:gd name="T21" fmla="*/ T20 w 3478"/>
                  <a:gd name="T22" fmla="+- 0 5249 5223"/>
                  <a:gd name="T23" fmla="*/ 5249 h 101"/>
                  <a:gd name="T24" fmla="+- 0 7850 6780"/>
                  <a:gd name="T25" fmla="*/ T24 w 3478"/>
                  <a:gd name="T26" fmla="+- 0 5246 5223"/>
                  <a:gd name="T27" fmla="*/ 5246 h 101"/>
                  <a:gd name="T28" fmla="+- 0 7854 6780"/>
                  <a:gd name="T29" fmla="*/ T28 w 3478"/>
                  <a:gd name="T30" fmla="+- 0 5237 5223"/>
                  <a:gd name="T31" fmla="*/ 5237 h 101"/>
                  <a:gd name="T32" fmla="+- 0 7860 6780"/>
                  <a:gd name="T33" fmla="*/ T32 w 3478"/>
                  <a:gd name="T34" fmla="+- 0 5234 5223"/>
                  <a:gd name="T35" fmla="*/ 5234 h 101"/>
                  <a:gd name="T36" fmla="+- 0 7898 6780"/>
                  <a:gd name="T37" fmla="*/ T36 w 3478"/>
                  <a:gd name="T38" fmla="+- 0 5234 5223"/>
                  <a:gd name="T39" fmla="*/ 5234 h 101"/>
                  <a:gd name="T40" fmla="+- 0 7898 6780"/>
                  <a:gd name="T41" fmla="*/ T40 w 3478"/>
                  <a:gd name="T42" fmla="+- 0 5233 5223"/>
                  <a:gd name="T43" fmla="*/ 5233 h 101"/>
                  <a:gd name="T44" fmla="+- 0 7886 6780"/>
                  <a:gd name="T45" fmla="*/ T44 w 3478"/>
                  <a:gd name="T46" fmla="+- 0 5223 5223"/>
                  <a:gd name="T47" fmla="*/ 5223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3478" h="101">
                    <a:moveTo>
                      <a:pt x="1106" y="0"/>
                    </a:moveTo>
                    <a:lnTo>
                      <a:pt x="1088" y="0"/>
                    </a:lnTo>
                    <a:lnTo>
                      <a:pt x="1067" y="7"/>
                    </a:lnTo>
                    <a:lnTo>
                      <a:pt x="1058" y="27"/>
                    </a:lnTo>
                    <a:lnTo>
                      <a:pt x="1069" y="32"/>
                    </a:lnTo>
                    <a:lnTo>
                      <a:pt x="1070" y="26"/>
                    </a:lnTo>
                    <a:lnTo>
                      <a:pt x="1070" y="23"/>
                    </a:lnTo>
                    <a:lnTo>
                      <a:pt x="1074" y="14"/>
                    </a:lnTo>
                    <a:lnTo>
                      <a:pt x="1080" y="11"/>
                    </a:lnTo>
                    <a:lnTo>
                      <a:pt x="1118" y="11"/>
                    </a:lnTo>
                    <a:lnTo>
                      <a:pt x="1118" y="10"/>
                    </a:lnTo>
                    <a:lnTo>
                      <a:pt x="1106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85" name="Freeform 81">
                <a:extLst>
                  <a:ext uri="{FF2B5EF4-FFF2-40B4-BE49-F238E27FC236}">
                    <a16:creationId xmlns:a16="http://schemas.microsoft.com/office/drawing/2014/main" id="{D53A6C9C-0F21-4E46-A3A0-CC26D6F2F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8235 6780"/>
                  <a:gd name="T1" fmla="*/ T0 w 3478"/>
                  <a:gd name="T2" fmla="+- 0 5223 5223"/>
                  <a:gd name="T3" fmla="*/ 5223 h 101"/>
                  <a:gd name="T4" fmla="+- 0 8216 6780"/>
                  <a:gd name="T5" fmla="*/ T4 w 3478"/>
                  <a:gd name="T6" fmla="+- 0 5223 5223"/>
                  <a:gd name="T7" fmla="*/ 5223 h 101"/>
                  <a:gd name="T8" fmla="+- 0 8208 6780"/>
                  <a:gd name="T9" fmla="*/ T8 w 3478"/>
                  <a:gd name="T10" fmla="+- 0 5227 5223"/>
                  <a:gd name="T11" fmla="*/ 5227 h 101"/>
                  <a:gd name="T12" fmla="+- 0 8203 6780"/>
                  <a:gd name="T13" fmla="*/ T12 w 3478"/>
                  <a:gd name="T14" fmla="+- 0 5234 5223"/>
                  <a:gd name="T15" fmla="*/ 5234 h 101"/>
                  <a:gd name="T16" fmla="+- 0 8196 6780"/>
                  <a:gd name="T17" fmla="*/ T16 w 3478"/>
                  <a:gd name="T18" fmla="+- 0 5250 5223"/>
                  <a:gd name="T19" fmla="*/ 5250 h 101"/>
                  <a:gd name="T20" fmla="+- 0 8194 6780"/>
                  <a:gd name="T21" fmla="*/ T20 w 3478"/>
                  <a:gd name="T22" fmla="+- 0 5273 5223"/>
                  <a:gd name="T23" fmla="*/ 5273 h 101"/>
                  <a:gd name="T24" fmla="+- 0 8197 6780"/>
                  <a:gd name="T25" fmla="*/ T24 w 3478"/>
                  <a:gd name="T26" fmla="+- 0 5301 5223"/>
                  <a:gd name="T27" fmla="*/ 5301 h 101"/>
                  <a:gd name="T28" fmla="+- 0 8208 6780"/>
                  <a:gd name="T29" fmla="*/ T28 w 3478"/>
                  <a:gd name="T30" fmla="+- 0 5318 5223"/>
                  <a:gd name="T31" fmla="*/ 5318 h 101"/>
                  <a:gd name="T32" fmla="+- 0 8225 6780"/>
                  <a:gd name="T33" fmla="*/ T32 w 3478"/>
                  <a:gd name="T34" fmla="+- 0 5324 5223"/>
                  <a:gd name="T35" fmla="*/ 5324 h 101"/>
                  <a:gd name="T36" fmla="+- 0 8243 6780"/>
                  <a:gd name="T37" fmla="*/ T36 w 3478"/>
                  <a:gd name="T38" fmla="+- 0 5318 5223"/>
                  <a:gd name="T39" fmla="*/ 5318 h 101"/>
                  <a:gd name="T40" fmla="+- 0 8247 6780"/>
                  <a:gd name="T41" fmla="*/ T40 w 3478"/>
                  <a:gd name="T42" fmla="+- 0 5312 5223"/>
                  <a:gd name="T43" fmla="*/ 5312 h 101"/>
                  <a:gd name="T44" fmla="+- 0 8233 6780"/>
                  <a:gd name="T45" fmla="*/ T44 w 3478"/>
                  <a:gd name="T46" fmla="+- 0 5312 5223"/>
                  <a:gd name="T47" fmla="*/ 5312 h 101"/>
                  <a:gd name="T48" fmla="+- 0 8215 6780"/>
                  <a:gd name="T49" fmla="*/ T48 w 3478"/>
                  <a:gd name="T50" fmla="+- 0 5307 5223"/>
                  <a:gd name="T51" fmla="*/ 5307 h 101"/>
                  <a:gd name="T52" fmla="+- 0 8207 6780"/>
                  <a:gd name="T53" fmla="*/ T52 w 3478"/>
                  <a:gd name="T54" fmla="+- 0 5288 5223"/>
                  <a:gd name="T55" fmla="*/ 5288 h 101"/>
                  <a:gd name="T56" fmla="+- 0 8208 6780"/>
                  <a:gd name="T57" fmla="*/ T56 w 3478"/>
                  <a:gd name="T58" fmla="+- 0 5255 5223"/>
                  <a:gd name="T59" fmla="*/ 5255 h 101"/>
                  <a:gd name="T60" fmla="+- 0 8215 6780"/>
                  <a:gd name="T61" fmla="*/ T60 w 3478"/>
                  <a:gd name="T62" fmla="+- 0 5238 5223"/>
                  <a:gd name="T63" fmla="*/ 5238 h 101"/>
                  <a:gd name="T64" fmla="+- 0 8225 6780"/>
                  <a:gd name="T65" fmla="*/ T64 w 3478"/>
                  <a:gd name="T66" fmla="+- 0 5234 5223"/>
                  <a:gd name="T67" fmla="*/ 5234 h 101"/>
                  <a:gd name="T68" fmla="+- 0 8248 6780"/>
                  <a:gd name="T69" fmla="*/ T68 w 3478"/>
                  <a:gd name="T70" fmla="+- 0 5234 5223"/>
                  <a:gd name="T71" fmla="*/ 5234 h 101"/>
                  <a:gd name="T72" fmla="+- 0 8243 6780"/>
                  <a:gd name="T73" fmla="*/ T72 w 3478"/>
                  <a:gd name="T74" fmla="+- 0 5227 5223"/>
                  <a:gd name="T75" fmla="*/ 5227 h 101"/>
                  <a:gd name="T76" fmla="+- 0 8235 6780"/>
                  <a:gd name="T77" fmla="*/ T76 w 3478"/>
                  <a:gd name="T78" fmla="+- 0 5223 5223"/>
                  <a:gd name="T79" fmla="*/ 5223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</a:cxnLst>
                <a:rect l="0" t="0" r="r" b="b"/>
                <a:pathLst>
                  <a:path w="3478" h="101">
                    <a:moveTo>
                      <a:pt x="1455" y="0"/>
                    </a:moveTo>
                    <a:lnTo>
                      <a:pt x="1436" y="0"/>
                    </a:lnTo>
                    <a:lnTo>
                      <a:pt x="1428" y="4"/>
                    </a:lnTo>
                    <a:lnTo>
                      <a:pt x="1423" y="11"/>
                    </a:lnTo>
                    <a:lnTo>
                      <a:pt x="1416" y="27"/>
                    </a:lnTo>
                    <a:lnTo>
                      <a:pt x="1414" y="50"/>
                    </a:lnTo>
                    <a:lnTo>
                      <a:pt x="1417" y="78"/>
                    </a:lnTo>
                    <a:lnTo>
                      <a:pt x="1428" y="95"/>
                    </a:lnTo>
                    <a:lnTo>
                      <a:pt x="1445" y="101"/>
                    </a:lnTo>
                    <a:lnTo>
                      <a:pt x="1463" y="95"/>
                    </a:lnTo>
                    <a:lnTo>
                      <a:pt x="1467" y="89"/>
                    </a:lnTo>
                    <a:lnTo>
                      <a:pt x="1453" y="89"/>
                    </a:lnTo>
                    <a:lnTo>
                      <a:pt x="1435" y="84"/>
                    </a:lnTo>
                    <a:lnTo>
                      <a:pt x="1427" y="65"/>
                    </a:lnTo>
                    <a:lnTo>
                      <a:pt x="1428" y="32"/>
                    </a:lnTo>
                    <a:lnTo>
                      <a:pt x="1435" y="15"/>
                    </a:lnTo>
                    <a:lnTo>
                      <a:pt x="1445" y="11"/>
                    </a:lnTo>
                    <a:lnTo>
                      <a:pt x="1468" y="11"/>
                    </a:lnTo>
                    <a:lnTo>
                      <a:pt x="1463" y="4"/>
                    </a:lnTo>
                    <a:lnTo>
                      <a:pt x="1455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86" name="Freeform 80">
                <a:extLst>
                  <a:ext uri="{FF2B5EF4-FFF2-40B4-BE49-F238E27FC236}">
                    <a16:creationId xmlns:a16="http://schemas.microsoft.com/office/drawing/2014/main" id="{ED64ACD9-121E-46A9-A6AA-8BAE01449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8248 6780"/>
                  <a:gd name="T1" fmla="*/ T0 w 3478"/>
                  <a:gd name="T2" fmla="+- 0 5234 5223"/>
                  <a:gd name="T3" fmla="*/ 5234 h 101"/>
                  <a:gd name="T4" fmla="+- 0 8225 6780"/>
                  <a:gd name="T5" fmla="*/ T4 w 3478"/>
                  <a:gd name="T6" fmla="+- 0 5234 5223"/>
                  <a:gd name="T7" fmla="*/ 5234 h 101"/>
                  <a:gd name="T8" fmla="+- 0 8239 6780"/>
                  <a:gd name="T9" fmla="*/ T8 w 3478"/>
                  <a:gd name="T10" fmla="+- 0 5242 5223"/>
                  <a:gd name="T11" fmla="*/ 5242 h 101"/>
                  <a:gd name="T12" fmla="+- 0 8245 6780"/>
                  <a:gd name="T13" fmla="*/ T12 w 3478"/>
                  <a:gd name="T14" fmla="+- 0 5267 5223"/>
                  <a:gd name="T15" fmla="*/ 5267 h 101"/>
                  <a:gd name="T16" fmla="+- 0 8242 6780"/>
                  <a:gd name="T17" fmla="*/ T16 w 3478"/>
                  <a:gd name="T18" fmla="+- 0 5298 5223"/>
                  <a:gd name="T19" fmla="*/ 5298 h 101"/>
                  <a:gd name="T20" fmla="+- 0 8233 6780"/>
                  <a:gd name="T21" fmla="*/ T20 w 3478"/>
                  <a:gd name="T22" fmla="+- 0 5312 5223"/>
                  <a:gd name="T23" fmla="*/ 5312 h 101"/>
                  <a:gd name="T24" fmla="+- 0 8247 6780"/>
                  <a:gd name="T25" fmla="*/ T24 w 3478"/>
                  <a:gd name="T26" fmla="+- 0 5312 5223"/>
                  <a:gd name="T27" fmla="*/ 5312 h 101"/>
                  <a:gd name="T28" fmla="+- 0 8254 6780"/>
                  <a:gd name="T29" fmla="*/ T28 w 3478"/>
                  <a:gd name="T30" fmla="+- 0 5301 5223"/>
                  <a:gd name="T31" fmla="*/ 5301 h 101"/>
                  <a:gd name="T32" fmla="+- 0 8255 6780"/>
                  <a:gd name="T33" fmla="*/ T32 w 3478"/>
                  <a:gd name="T34" fmla="+- 0 5273 5223"/>
                  <a:gd name="T35" fmla="*/ 5273 h 101"/>
                  <a:gd name="T36" fmla="+- 0 8255 6780"/>
                  <a:gd name="T37" fmla="*/ T36 w 3478"/>
                  <a:gd name="T38" fmla="+- 0 5267 5223"/>
                  <a:gd name="T39" fmla="*/ 5267 h 101"/>
                  <a:gd name="T40" fmla="+- 0 8254 6780"/>
                  <a:gd name="T41" fmla="*/ T40 w 3478"/>
                  <a:gd name="T42" fmla="+- 0 5249 5223"/>
                  <a:gd name="T43" fmla="*/ 5249 h 101"/>
                  <a:gd name="T44" fmla="+- 0 8250 6780"/>
                  <a:gd name="T45" fmla="*/ T44 w 3478"/>
                  <a:gd name="T46" fmla="+- 0 5237 5223"/>
                  <a:gd name="T47" fmla="*/ 5237 h 101"/>
                  <a:gd name="T48" fmla="+- 0 8248 6780"/>
                  <a:gd name="T49" fmla="*/ T48 w 3478"/>
                  <a:gd name="T50" fmla="+- 0 5234 5223"/>
                  <a:gd name="T51" fmla="*/ 5234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3478" h="101">
                    <a:moveTo>
                      <a:pt x="1468" y="11"/>
                    </a:moveTo>
                    <a:lnTo>
                      <a:pt x="1445" y="11"/>
                    </a:lnTo>
                    <a:lnTo>
                      <a:pt x="1459" y="19"/>
                    </a:lnTo>
                    <a:lnTo>
                      <a:pt x="1465" y="44"/>
                    </a:lnTo>
                    <a:lnTo>
                      <a:pt x="1462" y="75"/>
                    </a:lnTo>
                    <a:lnTo>
                      <a:pt x="1453" y="89"/>
                    </a:lnTo>
                    <a:lnTo>
                      <a:pt x="1467" y="89"/>
                    </a:lnTo>
                    <a:lnTo>
                      <a:pt x="1474" y="78"/>
                    </a:lnTo>
                    <a:lnTo>
                      <a:pt x="1475" y="50"/>
                    </a:lnTo>
                    <a:lnTo>
                      <a:pt x="1475" y="44"/>
                    </a:lnTo>
                    <a:lnTo>
                      <a:pt x="1474" y="26"/>
                    </a:lnTo>
                    <a:lnTo>
                      <a:pt x="1470" y="14"/>
                    </a:lnTo>
                    <a:lnTo>
                      <a:pt x="1468" y="1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87" name="Freeform 79">
                <a:extLst>
                  <a:ext uri="{FF2B5EF4-FFF2-40B4-BE49-F238E27FC236}">
                    <a16:creationId xmlns:a16="http://schemas.microsoft.com/office/drawing/2014/main" id="{8059E0C6-EC9B-4A20-B4E7-C10F594D8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8290 6780"/>
                  <a:gd name="T1" fmla="*/ T0 w 3478"/>
                  <a:gd name="T2" fmla="+- 0 5307 5223"/>
                  <a:gd name="T3" fmla="*/ 5307 h 101"/>
                  <a:gd name="T4" fmla="+- 0 8276 6780"/>
                  <a:gd name="T5" fmla="*/ T4 w 3478"/>
                  <a:gd name="T6" fmla="+- 0 5307 5223"/>
                  <a:gd name="T7" fmla="*/ 5307 h 101"/>
                  <a:gd name="T8" fmla="+- 0 8276 6780"/>
                  <a:gd name="T9" fmla="*/ T8 w 3478"/>
                  <a:gd name="T10" fmla="+- 0 5321 5223"/>
                  <a:gd name="T11" fmla="*/ 5321 h 101"/>
                  <a:gd name="T12" fmla="+- 0 8290 6780"/>
                  <a:gd name="T13" fmla="*/ T12 w 3478"/>
                  <a:gd name="T14" fmla="+- 0 5321 5223"/>
                  <a:gd name="T15" fmla="*/ 5321 h 101"/>
                  <a:gd name="T16" fmla="+- 0 8290 6780"/>
                  <a:gd name="T17" fmla="*/ T16 w 3478"/>
                  <a:gd name="T18" fmla="+- 0 5307 5223"/>
                  <a:gd name="T19" fmla="*/ 5307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78" h="101">
                    <a:moveTo>
                      <a:pt x="1510" y="84"/>
                    </a:moveTo>
                    <a:lnTo>
                      <a:pt x="1496" y="84"/>
                    </a:lnTo>
                    <a:lnTo>
                      <a:pt x="1496" y="98"/>
                    </a:lnTo>
                    <a:lnTo>
                      <a:pt x="1510" y="98"/>
                    </a:lnTo>
                    <a:lnTo>
                      <a:pt x="1510" y="84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88" name="Freeform 78">
                <a:extLst>
                  <a:ext uri="{FF2B5EF4-FFF2-40B4-BE49-F238E27FC236}">
                    <a16:creationId xmlns:a16="http://schemas.microsoft.com/office/drawing/2014/main" id="{C454E6D0-38CB-412A-9B60-FC7DC0201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8359 6780"/>
                  <a:gd name="T1" fmla="*/ T0 w 3478"/>
                  <a:gd name="T2" fmla="+- 0 5297 5223"/>
                  <a:gd name="T3" fmla="*/ 5297 h 101"/>
                  <a:gd name="T4" fmla="+- 0 8347 6780"/>
                  <a:gd name="T5" fmla="*/ T4 w 3478"/>
                  <a:gd name="T6" fmla="+- 0 5297 5223"/>
                  <a:gd name="T7" fmla="*/ 5297 h 101"/>
                  <a:gd name="T8" fmla="+- 0 8347 6780"/>
                  <a:gd name="T9" fmla="*/ T8 w 3478"/>
                  <a:gd name="T10" fmla="+- 0 5321 5223"/>
                  <a:gd name="T11" fmla="*/ 5321 h 101"/>
                  <a:gd name="T12" fmla="+- 0 8359 6780"/>
                  <a:gd name="T13" fmla="*/ T12 w 3478"/>
                  <a:gd name="T14" fmla="+- 0 5321 5223"/>
                  <a:gd name="T15" fmla="*/ 5321 h 101"/>
                  <a:gd name="T16" fmla="+- 0 8359 6780"/>
                  <a:gd name="T17" fmla="*/ T16 w 3478"/>
                  <a:gd name="T18" fmla="+- 0 5297 5223"/>
                  <a:gd name="T19" fmla="*/ 5297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78" h="101">
                    <a:moveTo>
                      <a:pt x="1579" y="74"/>
                    </a:moveTo>
                    <a:lnTo>
                      <a:pt x="1567" y="74"/>
                    </a:lnTo>
                    <a:lnTo>
                      <a:pt x="1567" y="98"/>
                    </a:lnTo>
                    <a:lnTo>
                      <a:pt x="1579" y="98"/>
                    </a:lnTo>
                    <a:lnTo>
                      <a:pt x="1579" y="74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89" name="Freeform 77">
                <a:extLst>
                  <a:ext uri="{FF2B5EF4-FFF2-40B4-BE49-F238E27FC236}">
                    <a16:creationId xmlns:a16="http://schemas.microsoft.com/office/drawing/2014/main" id="{3A742D4C-D301-4900-832B-F630FB5C9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8359 6780"/>
                  <a:gd name="T1" fmla="*/ T0 w 3478"/>
                  <a:gd name="T2" fmla="+- 0 5223 5223"/>
                  <a:gd name="T3" fmla="*/ 5223 h 101"/>
                  <a:gd name="T4" fmla="+- 0 8350 6780"/>
                  <a:gd name="T5" fmla="*/ T4 w 3478"/>
                  <a:gd name="T6" fmla="+- 0 5223 5223"/>
                  <a:gd name="T7" fmla="*/ 5223 h 101"/>
                  <a:gd name="T8" fmla="+- 0 8306 6780"/>
                  <a:gd name="T9" fmla="*/ T8 w 3478"/>
                  <a:gd name="T10" fmla="+- 0 5285 5223"/>
                  <a:gd name="T11" fmla="*/ 5285 h 101"/>
                  <a:gd name="T12" fmla="+- 0 8306 6780"/>
                  <a:gd name="T13" fmla="*/ T12 w 3478"/>
                  <a:gd name="T14" fmla="+- 0 5297 5223"/>
                  <a:gd name="T15" fmla="*/ 5297 h 101"/>
                  <a:gd name="T16" fmla="+- 0 8374 6780"/>
                  <a:gd name="T17" fmla="*/ T16 w 3478"/>
                  <a:gd name="T18" fmla="+- 0 5297 5223"/>
                  <a:gd name="T19" fmla="*/ 5297 h 101"/>
                  <a:gd name="T20" fmla="+- 0 8374 6780"/>
                  <a:gd name="T21" fmla="*/ T20 w 3478"/>
                  <a:gd name="T22" fmla="+- 0 5287 5223"/>
                  <a:gd name="T23" fmla="*/ 5287 h 101"/>
                  <a:gd name="T24" fmla="+- 0 8317 6780"/>
                  <a:gd name="T25" fmla="*/ T24 w 3478"/>
                  <a:gd name="T26" fmla="+- 0 5287 5223"/>
                  <a:gd name="T27" fmla="*/ 5287 h 101"/>
                  <a:gd name="T28" fmla="+- 0 8347 6780"/>
                  <a:gd name="T29" fmla="*/ T28 w 3478"/>
                  <a:gd name="T30" fmla="+- 0 5244 5223"/>
                  <a:gd name="T31" fmla="*/ 5244 h 101"/>
                  <a:gd name="T32" fmla="+- 0 8359 6780"/>
                  <a:gd name="T33" fmla="*/ T32 w 3478"/>
                  <a:gd name="T34" fmla="+- 0 5244 5223"/>
                  <a:gd name="T35" fmla="*/ 5244 h 101"/>
                  <a:gd name="T36" fmla="+- 0 8359 6780"/>
                  <a:gd name="T37" fmla="*/ T36 w 3478"/>
                  <a:gd name="T38" fmla="+- 0 5223 5223"/>
                  <a:gd name="T39" fmla="*/ 5223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3478" h="101">
                    <a:moveTo>
                      <a:pt x="1579" y="0"/>
                    </a:moveTo>
                    <a:lnTo>
                      <a:pt x="1570" y="0"/>
                    </a:lnTo>
                    <a:lnTo>
                      <a:pt x="1526" y="62"/>
                    </a:lnTo>
                    <a:lnTo>
                      <a:pt x="1526" y="74"/>
                    </a:lnTo>
                    <a:lnTo>
                      <a:pt x="1594" y="74"/>
                    </a:lnTo>
                    <a:lnTo>
                      <a:pt x="1594" y="64"/>
                    </a:lnTo>
                    <a:lnTo>
                      <a:pt x="1537" y="64"/>
                    </a:lnTo>
                    <a:lnTo>
                      <a:pt x="1567" y="21"/>
                    </a:lnTo>
                    <a:lnTo>
                      <a:pt x="1579" y="21"/>
                    </a:lnTo>
                    <a:lnTo>
                      <a:pt x="1579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90" name="Freeform 76">
                <a:extLst>
                  <a:ext uri="{FF2B5EF4-FFF2-40B4-BE49-F238E27FC236}">
                    <a16:creationId xmlns:a16="http://schemas.microsoft.com/office/drawing/2014/main" id="{C1785351-7723-4845-A0A5-984735D3CC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8359 6780"/>
                  <a:gd name="T1" fmla="*/ T0 w 3478"/>
                  <a:gd name="T2" fmla="+- 0 5244 5223"/>
                  <a:gd name="T3" fmla="*/ 5244 h 101"/>
                  <a:gd name="T4" fmla="+- 0 8347 6780"/>
                  <a:gd name="T5" fmla="*/ T4 w 3478"/>
                  <a:gd name="T6" fmla="+- 0 5244 5223"/>
                  <a:gd name="T7" fmla="*/ 5244 h 101"/>
                  <a:gd name="T8" fmla="+- 0 8347 6780"/>
                  <a:gd name="T9" fmla="*/ T8 w 3478"/>
                  <a:gd name="T10" fmla="+- 0 5287 5223"/>
                  <a:gd name="T11" fmla="*/ 5287 h 101"/>
                  <a:gd name="T12" fmla="+- 0 8359 6780"/>
                  <a:gd name="T13" fmla="*/ T12 w 3478"/>
                  <a:gd name="T14" fmla="+- 0 5287 5223"/>
                  <a:gd name="T15" fmla="*/ 5287 h 101"/>
                  <a:gd name="T16" fmla="+- 0 8359 6780"/>
                  <a:gd name="T17" fmla="*/ T16 w 3478"/>
                  <a:gd name="T18" fmla="+- 0 5244 5223"/>
                  <a:gd name="T19" fmla="*/ 5244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78" h="101">
                    <a:moveTo>
                      <a:pt x="1579" y="21"/>
                    </a:moveTo>
                    <a:lnTo>
                      <a:pt x="1567" y="21"/>
                    </a:lnTo>
                    <a:lnTo>
                      <a:pt x="1567" y="64"/>
                    </a:lnTo>
                    <a:lnTo>
                      <a:pt x="1579" y="64"/>
                    </a:lnTo>
                    <a:lnTo>
                      <a:pt x="1579" y="2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91" name="Freeform 75">
                <a:extLst>
                  <a:ext uri="{FF2B5EF4-FFF2-40B4-BE49-F238E27FC236}">
                    <a16:creationId xmlns:a16="http://schemas.microsoft.com/office/drawing/2014/main" id="{965CC2D4-24C2-42BC-ACF8-9D959B872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8706 6780"/>
                  <a:gd name="T1" fmla="*/ T0 w 3478"/>
                  <a:gd name="T2" fmla="+- 0 5223 5223"/>
                  <a:gd name="T3" fmla="*/ 5223 h 101"/>
                  <a:gd name="T4" fmla="+- 0 8688 6780"/>
                  <a:gd name="T5" fmla="*/ T4 w 3478"/>
                  <a:gd name="T6" fmla="+- 0 5223 5223"/>
                  <a:gd name="T7" fmla="*/ 5223 h 101"/>
                  <a:gd name="T8" fmla="+- 0 8679 6780"/>
                  <a:gd name="T9" fmla="*/ T8 w 3478"/>
                  <a:gd name="T10" fmla="+- 0 5227 5223"/>
                  <a:gd name="T11" fmla="*/ 5227 h 101"/>
                  <a:gd name="T12" fmla="+- 0 8674 6780"/>
                  <a:gd name="T13" fmla="*/ T12 w 3478"/>
                  <a:gd name="T14" fmla="+- 0 5234 5223"/>
                  <a:gd name="T15" fmla="*/ 5234 h 101"/>
                  <a:gd name="T16" fmla="+- 0 8667 6780"/>
                  <a:gd name="T17" fmla="*/ T16 w 3478"/>
                  <a:gd name="T18" fmla="+- 0 5250 5223"/>
                  <a:gd name="T19" fmla="*/ 5250 h 101"/>
                  <a:gd name="T20" fmla="+- 0 8665 6780"/>
                  <a:gd name="T21" fmla="*/ T20 w 3478"/>
                  <a:gd name="T22" fmla="+- 0 5273 5223"/>
                  <a:gd name="T23" fmla="*/ 5273 h 101"/>
                  <a:gd name="T24" fmla="+- 0 8668 6780"/>
                  <a:gd name="T25" fmla="*/ T24 w 3478"/>
                  <a:gd name="T26" fmla="+- 0 5301 5223"/>
                  <a:gd name="T27" fmla="*/ 5301 h 101"/>
                  <a:gd name="T28" fmla="+- 0 8679 6780"/>
                  <a:gd name="T29" fmla="*/ T28 w 3478"/>
                  <a:gd name="T30" fmla="+- 0 5318 5223"/>
                  <a:gd name="T31" fmla="*/ 5318 h 101"/>
                  <a:gd name="T32" fmla="+- 0 8696 6780"/>
                  <a:gd name="T33" fmla="*/ T32 w 3478"/>
                  <a:gd name="T34" fmla="+- 0 5324 5223"/>
                  <a:gd name="T35" fmla="*/ 5324 h 101"/>
                  <a:gd name="T36" fmla="+- 0 8714 6780"/>
                  <a:gd name="T37" fmla="*/ T36 w 3478"/>
                  <a:gd name="T38" fmla="+- 0 5318 5223"/>
                  <a:gd name="T39" fmla="*/ 5318 h 101"/>
                  <a:gd name="T40" fmla="+- 0 8718 6780"/>
                  <a:gd name="T41" fmla="*/ T40 w 3478"/>
                  <a:gd name="T42" fmla="+- 0 5312 5223"/>
                  <a:gd name="T43" fmla="*/ 5312 h 101"/>
                  <a:gd name="T44" fmla="+- 0 8704 6780"/>
                  <a:gd name="T45" fmla="*/ T44 w 3478"/>
                  <a:gd name="T46" fmla="+- 0 5312 5223"/>
                  <a:gd name="T47" fmla="*/ 5312 h 101"/>
                  <a:gd name="T48" fmla="+- 0 8686 6780"/>
                  <a:gd name="T49" fmla="*/ T48 w 3478"/>
                  <a:gd name="T50" fmla="+- 0 5307 5223"/>
                  <a:gd name="T51" fmla="*/ 5307 h 101"/>
                  <a:gd name="T52" fmla="+- 0 8678 6780"/>
                  <a:gd name="T53" fmla="*/ T52 w 3478"/>
                  <a:gd name="T54" fmla="+- 0 5288 5223"/>
                  <a:gd name="T55" fmla="*/ 5288 h 101"/>
                  <a:gd name="T56" fmla="+- 0 8680 6780"/>
                  <a:gd name="T57" fmla="*/ T56 w 3478"/>
                  <a:gd name="T58" fmla="+- 0 5255 5223"/>
                  <a:gd name="T59" fmla="*/ 5255 h 101"/>
                  <a:gd name="T60" fmla="+- 0 8687 6780"/>
                  <a:gd name="T61" fmla="*/ T60 w 3478"/>
                  <a:gd name="T62" fmla="+- 0 5238 5223"/>
                  <a:gd name="T63" fmla="*/ 5238 h 101"/>
                  <a:gd name="T64" fmla="+- 0 8697 6780"/>
                  <a:gd name="T65" fmla="*/ T64 w 3478"/>
                  <a:gd name="T66" fmla="+- 0 5234 5223"/>
                  <a:gd name="T67" fmla="*/ 5234 h 101"/>
                  <a:gd name="T68" fmla="+- 0 8719 6780"/>
                  <a:gd name="T69" fmla="*/ T68 w 3478"/>
                  <a:gd name="T70" fmla="+- 0 5234 5223"/>
                  <a:gd name="T71" fmla="*/ 5234 h 101"/>
                  <a:gd name="T72" fmla="+- 0 8714 6780"/>
                  <a:gd name="T73" fmla="*/ T72 w 3478"/>
                  <a:gd name="T74" fmla="+- 0 5227 5223"/>
                  <a:gd name="T75" fmla="*/ 5227 h 101"/>
                  <a:gd name="T76" fmla="+- 0 8706 6780"/>
                  <a:gd name="T77" fmla="*/ T76 w 3478"/>
                  <a:gd name="T78" fmla="+- 0 5223 5223"/>
                  <a:gd name="T79" fmla="*/ 5223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</a:cxnLst>
                <a:rect l="0" t="0" r="r" b="b"/>
                <a:pathLst>
                  <a:path w="3478" h="101">
                    <a:moveTo>
                      <a:pt x="1926" y="0"/>
                    </a:moveTo>
                    <a:lnTo>
                      <a:pt x="1908" y="0"/>
                    </a:lnTo>
                    <a:lnTo>
                      <a:pt x="1899" y="4"/>
                    </a:lnTo>
                    <a:lnTo>
                      <a:pt x="1894" y="11"/>
                    </a:lnTo>
                    <a:lnTo>
                      <a:pt x="1887" y="27"/>
                    </a:lnTo>
                    <a:lnTo>
                      <a:pt x="1885" y="50"/>
                    </a:lnTo>
                    <a:lnTo>
                      <a:pt x="1888" y="78"/>
                    </a:lnTo>
                    <a:lnTo>
                      <a:pt x="1899" y="95"/>
                    </a:lnTo>
                    <a:lnTo>
                      <a:pt x="1916" y="101"/>
                    </a:lnTo>
                    <a:lnTo>
                      <a:pt x="1934" y="95"/>
                    </a:lnTo>
                    <a:lnTo>
                      <a:pt x="1938" y="89"/>
                    </a:lnTo>
                    <a:lnTo>
                      <a:pt x="1924" y="89"/>
                    </a:lnTo>
                    <a:lnTo>
                      <a:pt x="1906" y="84"/>
                    </a:lnTo>
                    <a:lnTo>
                      <a:pt x="1898" y="65"/>
                    </a:lnTo>
                    <a:lnTo>
                      <a:pt x="1900" y="32"/>
                    </a:lnTo>
                    <a:lnTo>
                      <a:pt x="1907" y="15"/>
                    </a:lnTo>
                    <a:lnTo>
                      <a:pt x="1917" y="11"/>
                    </a:lnTo>
                    <a:lnTo>
                      <a:pt x="1939" y="11"/>
                    </a:lnTo>
                    <a:lnTo>
                      <a:pt x="1934" y="4"/>
                    </a:lnTo>
                    <a:lnTo>
                      <a:pt x="1926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92" name="Freeform 74">
                <a:extLst>
                  <a:ext uri="{FF2B5EF4-FFF2-40B4-BE49-F238E27FC236}">
                    <a16:creationId xmlns:a16="http://schemas.microsoft.com/office/drawing/2014/main" id="{DBA1248B-F869-48D8-AB12-519DF7CD0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8719 6780"/>
                  <a:gd name="T1" fmla="*/ T0 w 3478"/>
                  <a:gd name="T2" fmla="+- 0 5234 5223"/>
                  <a:gd name="T3" fmla="*/ 5234 h 101"/>
                  <a:gd name="T4" fmla="+- 0 8697 6780"/>
                  <a:gd name="T5" fmla="*/ T4 w 3478"/>
                  <a:gd name="T6" fmla="+- 0 5234 5223"/>
                  <a:gd name="T7" fmla="*/ 5234 h 101"/>
                  <a:gd name="T8" fmla="+- 0 8710 6780"/>
                  <a:gd name="T9" fmla="*/ T8 w 3478"/>
                  <a:gd name="T10" fmla="+- 0 5242 5223"/>
                  <a:gd name="T11" fmla="*/ 5242 h 101"/>
                  <a:gd name="T12" fmla="+- 0 8716 6780"/>
                  <a:gd name="T13" fmla="*/ T12 w 3478"/>
                  <a:gd name="T14" fmla="+- 0 5267 5223"/>
                  <a:gd name="T15" fmla="*/ 5267 h 101"/>
                  <a:gd name="T16" fmla="+- 0 8713 6780"/>
                  <a:gd name="T17" fmla="*/ T16 w 3478"/>
                  <a:gd name="T18" fmla="+- 0 5298 5223"/>
                  <a:gd name="T19" fmla="*/ 5298 h 101"/>
                  <a:gd name="T20" fmla="+- 0 8704 6780"/>
                  <a:gd name="T21" fmla="*/ T20 w 3478"/>
                  <a:gd name="T22" fmla="+- 0 5312 5223"/>
                  <a:gd name="T23" fmla="*/ 5312 h 101"/>
                  <a:gd name="T24" fmla="+- 0 8718 6780"/>
                  <a:gd name="T25" fmla="*/ T24 w 3478"/>
                  <a:gd name="T26" fmla="+- 0 5312 5223"/>
                  <a:gd name="T27" fmla="*/ 5312 h 101"/>
                  <a:gd name="T28" fmla="+- 0 8725 6780"/>
                  <a:gd name="T29" fmla="*/ T28 w 3478"/>
                  <a:gd name="T30" fmla="+- 0 5301 5223"/>
                  <a:gd name="T31" fmla="*/ 5301 h 101"/>
                  <a:gd name="T32" fmla="+- 0 8726 6780"/>
                  <a:gd name="T33" fmla="*/ T32 w 3478"/>
                  <a:gd name="T34" fmla="+- 0 5273 5223"/>
                  <a:gd name="T35" fmla="*/ 5273 h 101"/>
                  <a:gd name="T36" fmla="+- 0 8726 6780"/>
                  <a:gd name="T37" fmla="*/ T36 w 3478"/>
                  <a:gd name="T38" fmla="+- 0 5267 5223"/>
                  <a:gd name="T39" fmla="*/ 5267 h 101"/>
                  <a:gd name="T40" fmla="+- 0 8725 6780"/>
                  <a:gd name="T41" fmla="*/ T40 w 3478"/>
                  <a:gd name="T42" fmla="+- 0 5249 5223"/>
                  <a:gd name="T43" fmla="*/ 5249 h 101"/>
                  <a:gd name="T44" fmla="+- 0 8721 6780"/>
                  <a:gd name="T45" fmla="*/ T44 w 3478"/>
                  <a:gd name="T46" fmla="+- 0 5237 5223"/>
                  <a:gd name="T47" fmla="*/ 5237 h 101"/>
                  <a:gd name="T48" fmla="+- 0 8719 6780"/>
                  <a:gd name="T49" fmla="*/ T48 w 3478"/>
                  <a:gd name="T50" fmla="+- 0 5234 5223"/>
                  <a:gd name="T51" fmla="*/ 5234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3478" h="101">
                    <a:moveTo>
                      <a:pt x="1939" y="11"/>
                    </a:moveTo>
                    <a:lnTo>
                      <a:pt x="1917" y="11"/>
                    </a:lnTo>
                    <a:lnTo>
                      <a:pt x="1930" y="19"/>
                    </a:lnTo>
                    <a:lnTo>
                      <a:pt x="1936" y="44"/>
                    </a:lnTo>
                    <a:lnTo>
                      <a:pt x="1933" y="75"/>
                    </a:lnTo>
                    <a:lnTo>
                      <a:pt x="1924" y="89"/>
                    </a:lnTo>
                    <a:lnTo>
                      <a:pt x="1938" y="89"/>
                    </a:lnTo>
                    <a:lnTo>
                      <a:pt x="1945" y="78"/>
                    </a:lnTo>
                    <a:lnTo>
                      <a:pt x="1946" y="50"/>
                    </a:lnTo>
                    <a:lnTo>
                      <a:pt x="1946" y="44"/>
                    </a:lnTo>
                    <a:lnTo>
                      <a:pt x="1945" y="26"/>
                    </a:lnTo>
                    <a:lnTo>
                      <a:pt x="1941" y="14"/>
                    </a:lnTo>
                    <a:lnTo>
                      <a:pt x="1939" y="1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93" name="Freeform 73">
                <a:extLst>
                  <a:ext uri="{FF2B5EF4-FFF2-40B4-BE49-F238E27FC236}">
                    <a16:creationId xmlns:a16="http://schemas.microsoft.com/office/drawing/2014/main" id="{97606A78-7FCB-471C-8ECB-85833992D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8762 6780"/>
                  <a:gd name="T1" fmla="*/ T0 w 3478"/>
                  <a:gd name="T2" fmla="+- 0 5307 5223"/>
                  <a:gd name="T3" fmla="*/ 5307 h 101"/>
                  <a:gd name="T4" fmla="+- 0 8747 6780"/>
                  <a:gd name="T5" fmla="*/ T4 w 3478"/>
                  <a:gd name="T6" fmla="+- 0 5307 5223"/>
                  <a:gd name="T7" fmla="*/ 5307 h 101"/>
                  <a:gd name="T8" fmla="+- 0 8747 6780"/>
                  <a:gd name="T9" fmla="*/ T8 w 3478"/>
                  <a:gd name="T10" fmla="+- 0 5321 5223"/>
                  <a:gd name="T11" fmla="*/ 5321 h 101"/>
                  <a:gd name="T12" fmla="+- 0 8762 6780"/>
                  <a:gd name="T13" fmla="*/ T12 w 3478"/>
                  <a:gd name="T14" fmla="+- 0 5321 5223"/>
                  <a:gd name="T15" fmla="*/ 5321 h 101"/>
                  <a:gd name="T16" fmla="+- 0 8762 6780"/>
                  <a:gd name="T17" fmla="*/ T16 w 3478"/>
                  <a:gd name="T18" fmla="+- 0 5307 5223"/>
                  <a:gd name="T19" fmla="*/ 5307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78" h="101">
                    <a:moveTo>
                      <a:pt x="1982" y="84"/>
                    </a:moveTo>
                    <a:lnTo>
                      <a:pt x="1967" y="84"/>
                    </a:lnTo>
                    <a:lnTo>
                      <a:pt x="1967" y="98"/>
                    </a:lnTo>
                    <a:lnTo>
                      <a:pt x="1982" y="98"/>
                    </a:lnTo>
                    <a:lnTo>
                      <a:pt x="1982" y="84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94" name="Freeform 72">
                <a:extLst>
                  <a:ext uri="{FF2B5EF4-FFF2-40B4-BE49-F238E27FC236}">
                    <a16:creationId xmlns:a16="http://schemas.microsoft.com/office/drawing/2014/main" id="{549DE7E5-E9C6-4A24-B585-C264CB2DC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8790 6780"/>
                  <a:gd name="T1" fmla="*/ T0 w 3478"/>
                  <a:gd name="T2" fmla="+- 0 5297 5223"/>
                  <a:gd name="T3" fmla="*/ 5297 h 101"/>
                  <a:gd name="T4" fmla="+- 0 8778 6780"/>
                  <a:gd name="T5" fmla="*/ T4 w 3478"/>
                  <a:gd name="T6" fmla="+- 0 5297 5223"/>
                  <a:gd name="T7" fmla="*/ 5297 h 101"/>
                  <a:gd name="T8" fmla="+- 0 8780 6780"/>
                  <a:gd name="T9" fmla="*/ T8 w 3478"/>
                  <a:gd name="T10" fmla="+- 0 5305 5223"/>
                  <a:gd name="T11" fmla="*/ 5305 h 101"/>
                  <a:gd name="T12" fmla="+- 0 8781 6780"/>
                  <a:gd name="T13" fmla="*/ T12 w 3478"/>
                  <a:gd name="T14" fmla="+- 0 5309 5223"/>
                  <a:gd name="T15" fmla="*/ 5309 h 101"/>
                  <a:gd name="T16" fmla="+- 0 8784 6780"/>
                  <a:gd name="T17" fmla="*/ T16 w 3478"/>
                  <a:gd name="T18" fmla="+- 0 5312 5223"/>
                  <a:gd name="T19" fmla="*/ 5312 h 101"/>
                  <a:gd name="T20" fmla="+- 0 8790 6780"/>
                  <a:gd name="T21" fmla="*/ T20 w 3478"/>
                  <a:gd name="T22" fmla="+- 0 5320 5223"/>
                  <a:gd name="T23" fmla="*/ 5320 h 101"/>
                  <a:gd name="T24" fmla="+- 0 8800 6780"/>
                  <a:gd name="T25" fmla="*/ T24 w 3478"/>
                  <a:gd name="T26" fmla="+- 0 5324 5223"/>
                  <a:gd name="T27" fmla="*/ 5324 h 101"/>
                  <a:gd name="T28" fmla="+- 0 8811 6780"/>
                  <a:gd name="T29" fmla="*/ T28 w 3478"/>
                  <a:gd name="T30" fmla="+- 0 5324 5223"/>
                  <a:gd name="T31" fmla="*/ 5324 h 101"/>
                  <a:gd name="T32" fmla="+- 0 8831 6780"/>
                  <a:gd name="T33" fmla="*/ T32 w 3478"/>
                  <a:gd name="T34" fmla="+- 0 5317 5223"/>
                  <a:gd name="T35" fmla="*/ 5317 h 101"/>
                  <a:gd name="T36" fmla="+- 0 8834 6780"/>
                  <a:gd name="T37" fmla="*/ T36 w 3478"/>
                  <a:gd name="T38" fmla="+- 0 5313 5223"/>
                  <a:gd name="T39" fmla="*/ 5313 h 101"/>
                  <a:gd name="T40" fmla="+- 0 8800 6780"/>
                  <a:gd name="T41" fmla="*/ T40 w 3478"/>
                  <a:gd name="T42" fmla="+- 0 5313 5223"/>
                  <a:gd name="T43" fmla="*/ 5313 h 101"/>
                  <a:gd name="T44" fmla="+- 0 8793 6780"/>
                  <a:gd name="T45" fmla="*/ T44 w 3478"/>
                  <a:gd name="T46" fmla="+- 0 5308 5223"/>
                  <a:gd name="T47" fmla="*/ 5308 h 101"/>
                  <a:gd name="T48" fmla="+- 0 8790 6780"/>
                  <a:gd name="T49" fmla="*/ T48 w 3478"/>
                  <a:gd name="T50" fmla="+- 0 5297 5223"/>
                  <a:gd name="T51" fmla="*/ 5297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3478" h="101">
                    <a:moveTo>
                      <a:pt x="2010" y="74"/>
                    </a:moveTo>
                    <a:lnTo>
                      <a:pt x="1998" y="74"/>
                    </a:lnTo>
                    <a:lnTo>
                      <a:pt x="2000" y="82"/>
                    </a:lnTo>
                    <a:lnTo>
                      <a:pt x="2001" y="86"/>
                    </a:lnTo>
                    <a:lnTo>
                      <a:pt x="2004" y="89"/>
                    </a:lnTo>
                    <a:lnTo>
                      <a:pt x="2010" y="97"/>
                    </a:lnTo>
                    <a:lnTo>
                      <a:pt x="2020" y="101"/>
                    </a:lnTo>
                    <a:lnTo>
                      <a:pt x="2031" y="101"/>
                    </a:lnTo>
                    <a:lnTo>
                      <a:pt x="2051" y="94"/>
                    </a:lnTo>
                    <a:lnTo>
                      <a:pt x="2054" y="90"/>
                    </a:lnTo>
                    <a:lnTo>
                      <a:pt x="2020" y="90"/>
                    </a:lnTo>
                    <a:lnTo>
                      <a:pt x="2013" y="85"/>
                    </a:lnTo>
                    <a:lnTo>
                      <a:pt x="2010" y="74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95" name="Freeform 71">
                <a:extLst>
                  <a:ext uri="{FF2B5EF4-FFF2-40B4-BE49-F238E27FC236}">
                    <a16:creationId xmlns:a16="http://schemas.microsoft.com/office/drawing/2014/main" id="{9677067D-6DF8-4FB9-ADF5-E3D5666A6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8833 6780"/>
                  <a:gd name="T1" fmla="*/ T0 w 3478"/>
                  <a:gd name="T2" fmla="+- 0 5267 5223"/>
                  <a:gd name="T3" fmla="*/ 5267 h 101"/>
                  <a:gd name="T4" fmla="+- 0 8823 6780"/>
                  <a:gd name="T5" fmla="*/ T4 w 3478"/>
                  <a:gd name="T6" fmla="+- 0 5267 5223"/>
                  <a:gd name="T7" fmla="*/ 5267 h 101"/>
                  <a:gd name="T8" fmla="+- 0 8832 6780"/>
                  <a:gd name="T9" fmla="*/ T8 w 3478"/>
                  <a:gd name="T10" fmla="+- 0 5276 5223"/>
                  <a:gd name="T11" fmla="*/ 5276 h 101"/>
                  <a:gd name="T12" fmla="+- 0 8831 6780"/>
                  <a:gd name="T13" fmla="*/ T12 w 3478"/>
                  <a:gd name="T14" fmla="+- 0 5305 5223"/>
                  <a:gd name="T15" fmla="*/ 5305 h 101"/>
                  <a:gd name="T16" fmla="+- 0 8823 6780"/>
                  <a:gd name="T17" fmla="*/ T16 w 3478"/>
                  <a:gd name="T18" fmla="+- 0 5313 5223"/>
                  <a:gd name="T19" fmla="*/ 5313 h 101"/>
                  <a:gd name="T20" fmla="+- 0 8834 6780"/>
                  <a:gd name="T21" fmla="*/ T20 w 3478"/>
                  <a:gd name="T22" fmla="+- 0 5313 5223"/>
                  <a:gd name="T23" fmla="*/ 5313 h 101"/>
                  <a:gd name="T24" fmla="+- 0 8843 6780"/>
                  <a:gd name="T25" fmla="*/ T24 w 3478"/>
                  <a:gd name="T26" fmla="+- 0 5299 5223"/>
                  <a:gd name="T27" fmla="*/ 5299 h 101"/>
                  <a:gd name="T28" fmla="+- 0 8839 6780"/>
                  <a:gd name="T29" fmla="*/ T28 w 3478"/>
                  <a:gd name="T30" fmla="+- 0 5273 5223"/>
                  <a:gd name="T31" fmla="*/ 5273 h 101"/>
                  <a:gd name="T32" fmla="+- 0 8833 6780"/>
                  <a:gd name="T33" fmla="*/ T32 w 3478"/>
                  <a:gd name="T34" fmla="+- 0 5267 5223"/>
                  <a:gd name="T35" fmla="*/ 5267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3478" h="101">
                    <a:moveTo>
                      <a:pt x="2053" y="44"/>
                    </a:moveTo>
                    <a:lnTo>
                      <a:pt x="2043" y="44"/>
                    </a:lnTo>
                    <a:lnTo>
                      <a:pt x="2052" y="53"/>
                    </a:lnTo>
                    <a:lnTo>
                      <a:pt x="2051" y="82"/>
                    </a:lnTo>
                    <a:lnTo>
                      <a:pt x="2043" y="90"/>
                    </a:lnTo>
                    <a:lnTo>
                      <a:pt x="2054" y="90"/>
                    </a:lnTo>
                    <a:lnTo>
                      <a:pt x="2063" y="76"/>
                    </a:lnTo>
                    <a:lnTo>
                      <a:pt x="2059" y="50"/>
                    </a:lnTo>
                    <a:lnTo>
                      <a:pt x="2053" y="44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96" name="Freeform 70">
                <a:extLst>
                  <a:ext uri="{FF2B5EF4-FFF2-40B4-BE49-F238E27FC236}">
                    <a16:creationId xmlns:a16="http://schemas.microsoft.com/office/drawing/2014/main" id="{0D9020D8-32DB-4C6A-BCB8-B61C4D34F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8839 6780"/>
                  <a:gd name="T1" fmla="*/ T0 w 3478"/>
                  <a:gd name="T2" fmla="+- 0 5223 5223"/>
                  <a:gd name="T3" fmla="*/ 5223 h 101"/>
                  <a:gd name="T4" fmla="+- 0 8789 6780"/>
                  <a:gd name="T5" fmla="*/ T4 w 3478"/>
                  <a:gd name="T6" fmla="+- 0 5223 5223"/>
                  <a:gd name="T7" fmla="*/ 5223 h 101"/>
                  <a:gd name="T8" fmla="+- 0 8781 6780"/>
                  <a:gd name="T9" fmla="*/ T8 w 3478"/>
                  <a:gd name="T10" fmla="+- 0 5276 5223"/>
                  <a:gd name="T11" fmla="*/ 5276 h 101"/>
                  <a:gd name="T12" fmla="+- 0 8792 6780"/>
                  <a:gd name="T13" fmla="*/ T12 w 3478"/>
                  <a:gd name="T14" fmla="+- 0 5276 5223"/>
                  <a:gd name="T15" fmla="*/ 5276 h 101"/>
                  <a:gd name="T16" fmla="+- 0 8798 6780"/>
                  <a:gd name="T17" fmla="*/ T16 w 3478"/>
                  <a:gd name="T18" fmla="+- 0 5270 5223"/>
                  <a:gd name="T19" fmla="*/ 5270 h 101"/>
                  <a:gd name="T20" fmla="+- 0 8803 6780"/>
                  <a:gd name="T21" fmla="*/ T20 w 3478"/>
                  <a:gd name="T22" fmla="+- 0 5267 5223"/>
                  <a:gd name="T23" fmla="*/ 5267 h 101"/>
                  <a:gd name="T24" fmla="+- 0 8833 6780"/>
                  <a:gd name="T25" fmla="*/ T24 w 3478"/>
                  <a:gd name="T26" fmla="+- 0 5267 5223"/>
                  <a:gd name="T27" fmla="*/ 5267 h 101"/>
                  <a:gd name="T28" fmla="+- 0 8829 6780"/>
                  <a:gd name="T29" fmla="*/ T28 w 3478"/>
                  <a:gd name="T30" fmla="+- 0 5263 5223"/>
                  <a:gd name="T31" fmla="*/ 5263 h 101"/>
                  <a:gd name="T32" fmla="+- 0 8794 6780"/>
                  <a:gd name="T33" fmla="*/ T32 w 3478"/>
                  <a:gd name="T34" fmla="+- 0 5263 5223"/>
                  <a:gd name="T35" fmla="*/ 5263 h 101"/>
                  <a:gd name="T36" fmla="+- 0 8798 6780"/>
                  <a:gd name="T37" fmla="*/ T36 w 3478"/>
                  <a:gd name="T38" fmla="+- 0 5235 5223"/>
                  <a:gd name="T39" fmla="*/ 5235 h 101"/>
                  <a:gd name="T40" fmla="+- 0 8839 6780"/>
                  <a:gd name="T41" fmla="*/ T40 w 3478"/>
                  <a:gd name="T42" fmla="+- 0 5235 5223"/>
                  <a:gd name="T43" fmla="*/ 5235 h 101"/>
                  <a:gd name="T44" fmla="+- 0 8839 6780"/>
                  <a:gd name="T45" fmla="*/ T44 w 3478"/>
                  <a:gd name="T46" fmla="+- 0 5223 5223"/>
                  <a:gd name="T47" fmla="*/ 5223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3478" h="101">
                    <a:moveTo>
                      <a:pt x="2059" y="0"/>
                    </a:moveTo>
                    <a:lnTo>
                      <a:pt x="2009" y="0"/>
                    </a:lnTo>
                    <a:lnTo>
                      <a:pt x="2001" y="53"/>
                    </a:lnTo>
                    <a:lnTo>
                      <a:pt x="2012" y="53"/>
                    </a:lnTo>
                    <a:lnTo>
                      <a:pt x="2018" y="47"/>
                    </a:lnTo>
                    <a:lnTo>
                      <a:pt x="2023" y="44"/>
                    </a:lnTo>
                    <a:lnTo>
                      <a:pt x="2053" y="44"/>
                    </a:lnTo>
                    <a:lnTo>
                      <a:pt x="2049" y="40"/>
                    </a:lnTo>
                    <a:lnTo>
                      <a:pt x="2014" y="40"/>
                    </a:lnTo>
                    <a:lnTo>
                      <a:pt x="2018" y="12"/>
                    </a:lnTo>
                    <a:lnTo>
                      <a:pt x="2059" y="12"/>
                    </a:lnTo>
                    <a:lnTo>
                      <a:pt x="2059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97" name="Freeform 69">
                <a:extLst>
                  <a:ext uri="{FF2B5EF4-FFF2-40B4-BE49-F238E27FC236}">
                    <a16:creationId xmlns:a16="http://schemas.microsoft.com/office/drawing/2014/main" id="{262BB4E4-BB4D-4D2C-A2A5-8B06AFCA6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8806 6780"/>
                  <a:gd name="T1" fmla="*/ T0 w 3478"/>
                  <a:gd name="T2" fmla="+- 0 5257 5223"/>
                  <a:gd name="T3" fmla="*/ 5257 h 101"/>
                  <a:gd name="T4" fmla="+- 0 8800 6780"/>
                  <a:gd name="T5" fmla="*/ T4 w 3478"/>
                  <a:gd name="T6" fmla="+- 0 5258 5223"/>
                  <a:gd name="T7" fmla="*/ 5258 h 101"/>
                  <a:gd name="T8" fmla="+- 0 8794 6780"/>
                  <a:gd name="T9" fmla="*/ T8 w 3478"/>
                  <a:gd name="T10" fmla="+- 0 5263 5223"/>
                  <a:gd name="T11" fmla="*/ 5263 h 101"/>
                  <a:gd name="T12" fmla="+- 0 8829 6780"/>
                  <a:gd name="T13" fmla="*/ T12 w 3478"/>
                  <a:gd name="T14" fmla="+- 0 5263 5223"/>
                  <a:gd name="T15" fmla="*/ 5263 h 101"/>
                  <a:gd name="T16" fmla="+- 0 8825 6780"/>
                  <a:gd name="T17" fmla="*/ T16 w 3478"/>
                  <a:gd name="T18" fmla="+- 0 5259 5223"/>
                  <a:gd name="T19" fmla="*/ 5259 h 101"/>
                  <a:gd name="T20" fmla="+- 0 8806 6780"/>
                  <a:gd name="T21" fmla="*/ T20 w 3478"/>
                  <a:gd name="T22" fmla="+- 0 5257 5223"/>
                  <a:gd name="T23" fmla="*/ 5257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3478" h="101">
                    <a:moveTo>
                      <a:pt x="2026" y="34"/>
                    </a:moveTo>
                    <a:lnTo>
                      <a:pt x="2020" y="35"/>
                    </a:lnTo>
                    <a:lnTo>
                      <a:pt x="2014" y="40"/>
                    </a:lnTo>
                    <a:lnTo>
                      <a:pt x="2049" y="40"/>
                    </a:lnTo>
                    <a:lnTo>
                      <a:pt x="2045" y="36"/>
                    </a:lnTo>
                    <a:lnTo>
                      <a:pt x="2026" y="34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98" name="Freeform 68">
                <a:extLst>
                  <a:ext uri="{FF2B5EF4-FFF2-40B4-BE49-F238E27FC236}">
                    <a16:creationId xmlns:a16="http://schemas.microsoft.com/office/drawing/2014/main" id="{2417EB5A-863B-42CC-A8CB-AA9BFCC694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9177 6780"/>
                  <a:gd name="T1" fmla="*/ T0 w 3478"/>
                  <a:gd name="T2" fmla="+- 0 5223 5223"/>
                  <a:gd name="T3" fmla="*/ 5223 h 101"/>
                  <a:gd name="T4" fmla="+- 0 9159 6780"/>
                  <a:gd name="T5" fmla="*/ T4 w 3478"/>
                  <a:gd name="T6" fmla="+- 0 5223 5223"/>
                  <a:gd name="T7" fmla="*/ 5223 h 101"/>
                  <a:gd name="T8" fmla="+- 0 9151 6780"/>
                  <a:gd name="T9" fmla="*/ T8 w 3478"/>
                  <a:gd name="T10" fmla="+- 0 5227 5223"/>
                  <a:gd name="T11" fmla="*/ 5227 h 101"/>
                  <a:gd name="T12" fmla="+- 0 9146 6780"/>
                  <a:gd name="T13" fmla="*/ T12 w 3478"/>
                  <a:gd name="T14" fmla="+- 0 5234 5223"/>
                  <a:gd name="T15" fmla="*/ 5234 h 101"/>
                  <a:gd name="T16" fmla="+- 0 9139 6780"/>
                  <a:gd name="T17" fmla="*/ T16 w 3478"/>
                  <a:gd name="T18" fmla="+- 0 5250 5223"/>
                  <a:gd name="T19" fmla="*/ 5250 h 101"/>
                  <a:gd name="T20" fmla="+- 0 9136 6780"/>
                  <a:gd name="T21" fmla="*/ T20 w 3478"/>
                  <a:gd name="T22" fmla="+- 0 5273 5223"/>
                  <a:gd name="T23" fmla="*/ 5273 h 101"/>
                  <a:gd name="T24" fmla="+- 0 9140 6780"/>
                  <a:gd name="T25" fmla="*/ T24 w 3478"/>
                  <a:gd name="T26" fmla="+- 0 5301 5223"/>
                  <a:gd name="T27" fmla="*/ 5301 h 101"/>
                  <a:gd name="T28" fmla="+- 0 9150 6780"/>
                  <a:gd name="T29" fmla="*/ T28 w 3478"/>
                  <a:gd name="T30" fmla="+- 0 5318 5223"/>
                  <a:gd name="T31" fmla="*/ 5318 h 101"/>
                  <a:gd name="T32" fmla="+- 0 9168 6780"/>
                  <a:gd name="T33" fmla="*/ T32 w 3478"/>
                  <a:gd name="T34" fmla="+- 0 5324 5223"/>
                  <a:gd name="T35" fmla="*/ 5324 h 101"/>
                  <a:gd name="T36" fmla="+- 0 9186 6780"/>
                  <a:gd name="T37" fmla="*/ T36 w 3478"/>
                  <a:gd name="T38" fmla="+- 0 5318 5223"/>
                  <a:gd name="T39" fmla="*/ 5318 h 101"/>
                  <a:gd name="T40" fmla="+- 0 9189 6780"/>
                  <a:gd name="T41" fmla="*/ T40 w 3478"/>
                  <a:gd name="T42" fmla="+- 0 5312 5223"/>
                  <a:gd name="T43" fmla="*/ 5312 h 101"/>
                  <a:gd name="T44" fmla="+- 0 9175 6780"/>
                  <a:gd name="T45" fmla="*/ T44 w 3478"/>
                  <a:gd name="T46" fmla="+- 0 5312 5223"/>
                  <a:gd name="T47" fmla="*/ 5312 h 101"/>
                  <a:gd name="T48" fmla="+- 0 9157 6780"/>
                  <a:gd name="T49" fmla="*/ T48 w 3478"/>
                  <a:gd name="T50" fmla="+- 0 5307 5223"/>
                  <a:gd name="T51" fmla="*/ 5307 h 101"/>
                  <a:gd name="T52" fmla="+- 0 9149 6780"/>
                  <a:gd name="T53" fmla="*/ T52 w 3478"/>
                  <a:gd name="T54" fmla="+- 0 5288 5223"/>
                  <a:gd name="T55" fmla="*/ 5288 h 101"/>
                  <a:gd name="T56" fmla="+- 0 9151 6780"/>
                  <a:gd name="T57" fmla="*/ T56 w 3478"/>
                  <a:gd name="T58" fmla="+- 0 5255 5223"/>
                  <a:gd name="T59" fmla="*/ 5255 h 101"/>
                  <a:gd name="T60" fmla="+- 0 9158 6780"/>
                  <a:gd name="T61" fmla="*/ T60 w 3478"/>
                  <a:gd name="T62" fmla="+- 0 5238 5223"/>
                  <a:gd name="T63" fmla="*/ 5238 h 101"/>
                  <a:gd name="T64" fmla="+- 0 9168 6780"/>
                  <a:gd name="T65" fmla="*/ T64 w 3478"/>
                  <a:gd name="T66" fmla="+- 0 5234 5223"/>
                  <a:gd name="T67" fmla="*/ 5234 h 101"/>
                  <a:gd name="T68" fmla="+- 0 9190 6780"/>
                  <a:gd name="T69" fmla="*/ T68 w 3478"/>
                  <a:gd name="T70" fmla="+- 0 5234 5223"/>
                  <a:gd name="T71" fmla="*/ 5234 h 101"/>
                  <a:gd name="T72" fmla="+- 0 9185 6780"/>
                  <a:gd name="T73" fmla="*/ T72 w 3478"/>
                  <a:gd name="T74" fmla="+- 0 5227 5223"/>
                  <a:gd name="T75" fmla="*/ 5227 h 101"/>
                  <a:gd name="T76" fmla="+- 0 9177 6780"/>
                  <a:gd name="T77" fmla="*/ T76 w 3478"/>
                  <a:gd name="T78" fmla="+- 0 5223 5223"/>
                  <a:gd name="T79" fmla="*/ 5223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</a:cxnLst>
                <a:rect l="0" t="0" r="r" b="b"/>
                <a:pathLst>
                  <a:path w="3478" h="101">
                    <a:moveTo>
                      <a:pt x="2397" y="0"/>
                    </a:moveTo>
                    <a:lnTo>
                      <a:pt x="2379" y="0"/>
                    </a:lnTo>
                    <a:lnTo>
                      <a:pt x="2371" y="4"/>
                    </a:lnTo>
                    <a:lnTo>
                      <a:pt x="2366" y="11"/>
                    </a:lnTo>
                    <a:lnTo>
                      <a:pt x="2359" y="27"/>
                    </a:lnTo>
                    <a:lnTo>
                      <a:pt x="2356" y="50"/>
                    </a:lnTo>
                    <a:lnTo>
                      <a:pt x="2360" y="78"/>
                    </a:lnTo>
                    <a:lnTo>
                      <a:pt x="2370" y="95"/>
                    </a:lnTo>
                    <a:lnTo>
                      <a:pt x="2388" y="101"/>
                    </a:lnTo>
                    <a:lnTo>
                      <a:pt x="2406" y="95"/>
                    </a:lnTo>
                    <a:lnTo>
                      <a:pt x="2409" y="89"/>
                    </a:lnTo>
                    <a:lnTo>
                      <a:pt x="2395" y="89"/>
                    </a:lnTo>
                    <a:lnTo>
                      <a:pt x="2377" y="84"/>
                    </a:lnTo>
                    <a:lnTo>
                      <a:pt x="2369" y="65"/>
                    </a:lnTo>
                    <a:lnTo>
                      <a:pt x="2371" y="32"/>
                    </a:lnTo>
                    <a:lnTo>
                      <a:pt x="2378" y="15"/>
                    </a:lnTo>
                    <a:lnTo>
                      <a:pt x="2388" y="11"/>
                    </a:lnTo>
                    <a:lnTo>
                      <a:pt x="2410" y="11"/>
                    </a:lnTo>
                    <a:lnTo>
                      <a:pt x="2405" y="4"/>
                    </a:lnTo>
                    <a:lnTo>
                      <a:pt x="2397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99" name="Freeform 67">
                <a:extLst>
                  <a:ext uri="{FF2B5EF4-FFF2-40B4-BE49-F238E27FC236}">
                    <a16:creationId xmlns:a16="http://schemas.microsoft.com/office/drawing/2014/main" id="{0388E8A7-F61B-475C-AD47-6AC006212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9190 6780"/>
                  <a:gd name="T1" fmla="*/ T0 w 3478"/>
                  <a:gd name="T2" fmla="+- 0 5234 5223"/>
                  <a:gd name="T3" fmla="*/ 5234 h 101"/>
                  <a:gd name="T4" fmla="+- 0 9168 6780"/>
                  <a:gd name="T5" fmla="*/ T4 w 3478"/>
                  <a:gd name="T6" fmla="+- 0 5234 5223"/>
                  <a:gd name="T7" fmla="*/ 5234 h 101"/>
                  <a:gd name="T8" fmla="+- 0 9182 6780"/>
                  <a:gd name="T9" fmla="*/ T8 w 3478"/>
                  <a:gd name="T10" fmla="+- 0 5242 5223"/>
                  <a:gd name="T11" fmla="*/ 5242 h 101"/>
                  <a:gd name="T12" fmla="+- 0 9187 6780"/>
                  <a:gd name="T13" fmla="*/ T12 w 3478"/>
                  <a:gd name="T14" fmla="+- 0 5267 5223"/>
                  <a:gd name="T15" fmla="*/ 5267 h 101"/>
                  <a:gd name="T16" fmla="+- 0 9184 6780"/>
                  <a:gd name="T17" fmla="*/ T16 w 3478"/>
                  <a:gd name="T18" fmla="+- 0 5298 5223"/>
                  <a:gd name="T19" fmla="*/ 5298 h 101"/>
                  <a:gd name="T20" fmla="+- 0 9175 6780"/>
                  <a:gd name="T21" fmla="*/ T20 w 3478"/>
                  <a:gd name="T22" fmla="+- 0 5312 5223"/>
                  <a:gd name="T23" fmla="*/ 5312 h 101"/>
                  <a:gd name="T24" fmla="+- 0 9189 6780"/>
                  <a:gd name="T25" fmla="*/ T24 w 3478"/>
                  <a:gd name="T26" fmla="+- 0 5312 5223"/>
                  <a:gd name="T27" fmla="*/ 5312 h 101"/>
                  <a:gd name="T28" fmla="+- 0 9196 6780"/>
                  <a:gd name="T29" fmla="*/ T28 w 3478"/>
                  <a:gd name="T30" fmla="+- 0 5301 5223"/>
                  <a:gd name="T31" fmla="*/ 5301 h 101"/>
                  <a:gd name="T32" fmla="+- 0 9198 6780"/>
                  <a:gd name="T33" fmla="*/ T32 w 3478"/>
                  <a:gd name="T34" fmla="+- 0 5273 5223"/>
                  <a:gd name="T35" fmla="*/ 5273 h 101"/>
                  <a:gd name="T36" fmla="+- 0 9198 6780"/>
                  <a:gd name="T37" fmla="*/ T36 w 3478"/>
                  <a:gd name="T38" fmla="+- 0 5267 5223"/>
                  <a:gd name="T39" fmla="*/ 5267 h 101"/>
                  <a:gd name="T40" fmla="+- 0 9196 6780"/>
                  <a:gd name="T41" fmla="*/ T40 w 3478"/>
                  <a:gd name="T42" fmla="+- 0 5249 5223"/>
                  <a:gd name="T43" fmla="*/ 5249 h 101"/>
                  <a:gd name="T44" fmla="+- 0 9192 6780"/>
                  <a:gd name="T45" fmla="*/ T44 w 3478"/>
                  <a:gd name="T46" fmla="+- 0 5237 5223"/>
                  <a:gd name="T47" fmla="*/ 5237 h 101"/>
                  <a:gd name="T48" fmla="+- 0 9190 6780"/>
                  <a:gd name="T49" fmla="*/ T48 w 3478"/>
                  <a:gd name="T50" fmla="+- 0 5234 5223"/>
                  <a:gd name="T51" fmla="*/ 5234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3478" h="101">
                    <a:moveTo>
                      <a:pt x="2410" y="11"/>
                    </a:moveTo>
                    <a:lnTo>
                      <a:pt x="2388" y="11"/>
                    </a:lnTo>
                    <a:lnTo>
                      <a:pt x="2402" y="19"/>
                    </a:lnTo>
                    <a:lnTo>
                      <a:pt x="2407" y="44"/>
                    </a:lnTo>
                    <a:lnTo>
                      <a:pt x="2404" y="75"/>
                    </a:lnTo>
                    <a:lnTo>
                      <a:pt x="2395" y="89"/>
                    </a:lnTo>
                    <a:lnTo>
                      <a:pt x="2409" y="89"/>
                    </a:lnTo>
                    <a:lnTo>
                      <a:pt x="2416" y="78"/>
                    </a:lnTo>
                    <a:lnTo>
                      <a:pt x="2418" y="50"/>
                    </a:lnTo>
                    <a:lnTo>
                      <a:pt x="2418" y="44"/>
                    </a:lnTo>
                    <a:lnTo>
                      <a:pt x="2416" y="26"/>
                    </a:lnTo>
                    <a:lnTo>
                      <a:pt x="2412" y="14"/>
                    </a:lnTo>
                    <a:lnTo>
                      <a:pt x="2410" y="1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300" name="Freeform 66">
                <a:extLst>
                  <a:ext uri="{FF2B5EF4-FFF2-40B4-BE49-F238E27FC236}">
                    <a16:creationId xmlns:a16="http://schemas.microsoft.com/office/drawing/2014/main" id="{68BE6183-0E6C-46FC-948D-762956308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9233 6780"/>
                  <a:gd name="T1" fmla="*/ T0 w 3478"/>
                  <a:gd name="T2" fmla="+- 0 5307 5223"/>
                  <a:gd name="T3" fmla="*/ 5307 h 101"/>
                  <a:gd name="T4" fmla="+- 0 9219 6780"/>
                  <a:gd name="T5" fmla="*/ T4 w 3478"/>
                  <a:gd name="T6" fmla="+- 0 5307 5223"/>
                  <a:gd name="T7" fmla="*/ 5307 h 101"/>
                  <a:gd name="T8" fmla="+- 0 9219 6780"/>
                  <a:gd name="T9" fmla="*/ T8 w 3478"/>
                  <a:gd name="T10" fmla="+- 0 5321 5223"/>
                  <a:gd name="T11" fmla="*/ 5321 h 101"/>
                  <a:gd name="T12" fmla="+- 0 9233 6780"/>
                  <a:gd name="T13" fmla="*/ T12 w 3478"/>
                  <a:gd name="T14" fmla="+- 0 5321 5223"/>
                  <a:gd name="T15" fmla="*/ 5321 h 101"/>
                  <a:gd name="T16" fmla="+- 0 9233 6780"/>
                  <a:gd name="T17" fmla="*/ T16 w 3478"/>
                  <a:gd name="T18" fmla="+- 0 5307 5223"/>
                  <a:gd name="T19" fmla="*/ 5307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78" h="101">
                    <a:moveTo>
                      <a:pt x="2453" y="84"/>
                    </a:moveTo>
                    <a:lnTo>
                      <a:pt x="2439" y="84"/>
                    </a:lnTo>
                    <a:lnTo>
                      <a:pt x="2439" y="98"/>
                    </a:lnTo>
                    <a:lnTo>
                      <a:pt x="2453" y="98"/>
                    </a:lnTo>
                    <a:lnTo>
                      <a:pt x="2453" y="84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301" name="Freeform 65">
                <a:extLst>
                  <a:ext uri="{FF2B5EF4-FFF2-40B4-BE49-F238E27FC236}">
                    <a16:creationId xmlns:a16="http://schemas.microsoft.com/office/drawing/2014/main" id="{F36ECA7D-1CDE-451C-BB89-E2803C758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9300 6780"/>
                  <a:gd name="T1" fmla="*/ T0 w 3478"/>
                  <a:gd name="T2" fmla="+- 0 5223 5223"/>
                  <a:gd name="T3" fmla="*/ 5223 h 101"/>
                  <a:gd name="T4" fmla="+- 0 9275 6780"/>
                  <a:gd name="T5" fmla="*/ T4 w 3478"/>
                  <a:gd name="T6" fmla="+- 0 5223 5223"/>
                  <a:gd name="T7" fmla="*/ 5223 h 101"/>
                  <a:gd name="T8" fmla="+- 0 9265 6780"/>
                  <a:gd name="T9" fmla="*/ T8 w 3478"/>
                  <a:gd name="T10" fmla="+- 0 5229 5223"/>
                  <a:gd name="T11" fmla="*/ 5229 h 101"/>
                  <a:gd name="T12" fmla="+- 0 9259 6780"/>
                  <a:gd name="T13" fmla="*/ T12 w 3478"/>
                  <a:gd name="T14" fmla="+- 0 5237 5223"/>
                  <a:gd name="T15" fmla="*/ 5237 h 101"/>
                  <a:gd name="T16" fmla="+- 0 9253 6780"/>
                  <a:gd name="T17" fmla="*/ T16 w 3478"/>
                  <a:gd name="T18" fmla="+- 0 5254 5223"/>
                  <a:gd name="T19" fmla="*/ 5254 h 101"/>
                  <a:gd name="T20" fmla="+- 0 9251 6780"/>
                  <a:gd name="T21" fmla="*/ T20 w 3478"/>
                  <a:gd name="T22" fmla="+- 0 5276 5223"/>
                  <a:gd name="T23" fmla="*/ 5276 h 101"/>
                  <a:gd name="T24" fmla="+- 0 9251 6780"/>
                  <a:gd name="T25" fmla="*/ T24 w 3478"/>
                  <a:gd name="T26" fmla="+- 0 5293 5223"/>
                  <a:gd name="T27" fmla="*/ 5293 h 101"/>
                  <a:gd name="T28" fmla="+- 0 9253 6780"/>
                  <a:gd name="T29" fmla="*/ T28 w 3478"/>
                  <a:gd name="T30" fmla="+- 0 5303 5223"/>
                  <a:gd name="T31" fmla="*/ 5303 h 101"/>
                  <a:gd name="T32" fmla="+- 0 9264 6780"/>
                  <a:gd name="T33" fmla="*/ T32 w 3478"/>
                  <a:gd name="T34" fmla="+- 0 5320 5223"/>
                  <a:gd name="T35" fmla="*/ 5320 h 101"/>
                  <a:gd name="T36" fmla="+- 0 9273 6780"/>
                  <a:gd name="T37" fmla="*/ T36 w 3478"/>
                  <a:gd name="T38" fmla="+- 0 5324 5223"/>
                  <a:gd name="T39" fmla="*/ 5324 h 101"/>
                  <a:gd name="T40" fmla="+- 0 9283 6780"/>
                  <a:gd name="T41" fmla="*/ T40 w 3478"/>
                  <a:gd name="T42" fmla="+- 0 5324 5223"/>
                  <a:gd name="T43" fmla="*/ 5324 h 101"/>
                  <a:gd name="T44" fmla="+- 0 9304 6780"/>
                  <a:gd name="T45" fmla="*/ T44 w 3478"/>
                  <a:gd name="T46" fmla="+- 0 5317 5223"/>
                  <a:gd name="T47" fmla="*/ 5317 h 101"/>
                  <a:gd name="T48" fmla="+- 0 9306 6780"/>
                  <a:gd name="T49" fmla="*/ T48 w 3478"/>
                  <a:gd name="T50" fmla="+- 0 5313 5223"/>
                  <a:gd name="T51" fmla="*/ 5313 h 101"/>
                  <a:gd name="T52" fmla="+- 0 9272 6780"/>
                  <a:gd name="T53" fmla="*/ T52 w 3478"/>
                  <a:gd name="T54" fmla="+- 0 5313 5223"/>
                  <a:gd name="T55" fmla="*/ 5313 h 101"/>
                  <a:gd name="T56" fmla="+- 0 9264 6780"/>
                  <a:gd name="T57" fmla="*/ T56 w 3478"/>
                  <a:gd name="T58" fmla="+- 0 5304 5223"/>
                  <a:gd name="T59" fmla="*/ 5304 h 101"/>
                  <a:gd name="T60" fmla="+- 0 9264 6780"/>
                  <a:gd name="T61" fmla="*/ T60 w 3478"/>
                  <a:gd name="T62" fmla="+- 0 5279 5223"/>
                  <a:gd name="T63" fmla="*/ 5279 h 101"/>
                  <a:gd name="T64" fmla="+- 0 9272 6780"/>
                  <a:gd name="T65" fmla="*/ T64 w 3478"/>
                  <a:gd name="T66" fmla="+- 0 5271 5223"/>
                  <a:gd name="T67" fmla="*/ 5271 h 101"/>
                  <a:gd name="T68" fmla="+- 0 9263 6780"/>
                  <a:gd name="T69" fmla="*/ T68 w 3478"/>
                  <a:gd name="T70" fmla="+- 0 5271 5223"/>
                  <a:gd name="T71" fmla="*/ 5271 h 101"/>
                  <a:gd name="T72" fmla="+- 0 9268 6780"/>
                  <a:gd name="T73" fmla="*/ T72 w 3478"/>
                  <a:gd name="T74" fmla="+- 0 5245 5223"/>
                  <a:gd name="T75" fmla="*/ 5245 h 101"/>
                  <a:gd name="T76" fmla="+- 0 9282 6780"/>
                  <a:gd name="T77" fmla="*/ T76 w 3478"/>
                  <a:gd name="T78" fmla="+- 0 5234 5223"/>
                  <a:gd name="T79" fmla="*/ 5234 h 101"/>
                  <a:gd name="T80" fmla="+- 0 9293 6780"/>
                  <a:gd name="T81" fmla="*/ T80 w 3478"/>
                  <a:gd name="T82" fmla="+- 0 5234 5223"/>
                  <a:gd name="T83" fmla="*/ 5234 h 101"/>
                  <a:gd name="T84" fmla="+- 0 9311 6780"/>
                  <a:gd name="T85" fmla="*/ T84 w 3478"/>
                  <a:gd name="T86" fmla="+- 0 5234 5223"/>
                  <a:gd name="T87" fmla="*/ 5234 h 101"/>
                  <a:gd name="T88" fmla="+- 0 9311 6780"/>
                  <a:gd name="T89" fmla="*/ T88 w 3478"/>
                  <a:gd name="T90" fmla="+- 0 5233 5223"/>
                  <a:gd name="T91" fmla="*/ 5233 h 101"/>
                  <a:gd name="T92" fmla="+- 0 9300 6780"/>
                  <a:gd name="T93" fmla="*/ T92 w 3478"/>
                  <a:gd name="T94" fmla="+- 0 5223 5223"/>
                  <a:gd name="T95" fmla="*/ 5223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3478" h="101">
                    <a:moveTo>
                      <a:pt x="2520" y="0"/>
                    </a:moveTo>
                    <a:lnTo>
                      <a:pt x="2495" y="0"/>
                    </a:lnTo>
                    <a:lnTo>
                      <a:pt x="2485" y="6"/>
                    </a:lnTo>
                    <a:lnTo>
                      <a:pt x="2479" y="14"/>
                    </a:lnTo>
                    <a:lnTo>
                      <a:pt x="2473" y="31"/>
                    </a:lnTo>
                    <a:lnTo>
                      <a:pt x="2471" y="53"/>
                    </a:lnTo>
                    <a:lnTo>
                      <a:pt x="2471" y="70"/>
                    </a:lnTo>
                    <a:lnTo>
                      <a:pt x="2473" y="80"/>
                    </a:lnTo>
                    <a:lnTo>
                      <a:pt x="2484" y="97"/>
                    </a:lnTo>
                    <a:lnTo>
                      <a:pt x="2493" y="101"/>
                    </a:lnTo>
                    <a:lnTo>
                      <a:pt x="2503" y="101"/>
                    </a:lnTo>
                    <a:lnTo>
                      <a:pt x="2524" y="94"/>
                    </a:lnTo>
                    <a:lnTo>
                      <a:pt x="2526" y="90"/>
                    </a:lnTo>
                    <a:lnTo>
                      <a:pt x="2492" y="90"/>
                    </a:lnTo>
                    <a:lnTo>
                      <a:pt x="2484" y="81"/>
                    </a:lnTo>
                    <a:lnTo>
                      <a:pt x="2484" y="56"/>
                    </a:lnTo>
                    <a:lnTo>
                      <a:pt x="2492" y="48"/>
                    </a:lnTo>
                    <a:lnTo>
                      <a:pt x="2483" y="48"/>
                    </a:lnTo>
                    <a:lnTo>
                      <a:pt x="2488" y="22"/>
                    </a:lnTo>
                    <a:lnTo>
                      <a:pt x="2502" y="11"/>
                    </a:lnTo>
                    <a:lnTo>
                      <a:pt x="2513" y="11"/>
                    </a:lnTo>
                    <a:lnTo>
                      <a:pt x="2531" y="11"/>
                    </a:lnTo>
                    <a:lnTo>
                      <a:pt x="2531" y="10"/>
                    </a:lnTo>
                    <a:lnTo>
                      <a:pt x="2520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302" name="Freeform 64">
                <a:extLst>
                  <a:ext uri="{FF2B5EF4-FFF2-40B4-BE49-F238E27FC236}">
                    <a16:creationId xmlns:a16="http://schemas.microsoft.com/office/drawing/2014/main" id="{FF558E22-2C8C-4092-9B7A-AA09BBFB3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9306 6780"/>
                  <a:gd name="T1" fmla="*/ T0 w 3478"/>
                  <a:gd name="T2" fmla="+- 0 5271 5223"/>
                  <a:gd name="T3" fmla="*/ 5271 h 101"/>
                  <a:gd name="T4" fmla="+- 0 9296 6780"/>
                  <a:gd name="T5" fmla="*/ T4 w 3478"/>
                  <a:gd name="T6" fmla="+- 0 5271 5223"/>
                  <a:gd name="T7" fmla="*/ 5271 h 101"/>
                  <a:gd name="T8" fmla="+- 0 9303 6780"/>
                  <a:gd name="T9" fmla="*/ T8 w 3478"/>
                  <a:gd name="T10" fmla="+- 0 5279 5223"/>
                  <a:gd name="T11" fmla="*/ 5279 h 101"/>
                  <a:gd name="T12" fmla="+- 0 9303 6780"/>
                  <a:gd name="T13" fmla="*/ T12 w 3478"/>
                  <a:gd name="T14" fmla="+- 0 5304 5223"/>
                  <a:gd name="T15" fmla="*/ 5304 h 101"/>
                  <a:gd name="T16" fmla="+- 0 9295 6780"/>
                  <a:gd name="T17" fmla="*/ T16 w 3478"/>
                  <a:gd name="T18" fmla="+- 0 5313 5223"/>
                  <a:gd name="T19" fmla="*/ 5313 h 101"/>
                  <a:gd name="T20" fmla="+- 0 9306 6780"/>
                  <a:gd name="T21" fmla="*/ T20 w 3478"/>
                  <a:gd name="T22" fmla="+- 0 5313 5223"/>
                  <a:gd name="T23" fmla="*/ 5313 h 101"/>
                  <a:gd name="T24" fmla="+- 0 9315 6780"/>
                  <a:gd name="T25" fmla="*/ T24 w 3478"/>
                  <a:gd name="T26" fmla="+- 0 5298 5223"/>
                  <a:gd name="T27" fmla="*/ 5298 h 101"/>
                  <a:gd name="T28" fmla="+- 0 9309 6780"/>
                  <a:gd name="T29" fmla="*/ T28 w 3478"/>
                  <a:gd name="T30" fmla="+- 0 5273 5223"/>
                  <a:gd name="T31" fmla="*/ 5273 h 101"/>
                  <a:gd name="T32" fmla="+- 0 9306 6780"/>
                  <a:gd name="T33" fmla="*/ T32 w 3478"/>
                  <a:gd name="T34" fmla="+- 0 5271 5223"/>
                  <a:gd name="T35" fmla="*/ 5271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3478" h="101">
                    <a:moveTo>
                      <a:pt x="2526" y="48"/>
                    </a:moveTo>
                    <a:lnTo>
                      <a:pt x="2516" y="48"/>
                    </a:lnTo>
                    <a:lnTo>
                      <a:pt x="2523" y="56"/>
                    </a:lnTo>
                    <a:lnTo>
                      <a:pt x="2523" y="81"/>
                    </a:lnTo>
                    <a:lnTo>
                      <a:pt x="2515" y="90"/>
                    </a:lnTo>
                    <a:lnTo>
                      <a:pt x="2526" y="90"/>
                    </a:lnTo>
                    <a:lnTo>
                      <a:pt x="2535" y="75"/>
                    </a:lnTo>
                    <a:lnTo>
                      <a:pt x="2529" y="50"/>
                    </a:lnTo>
                    <a:lnTo>
                      <a:pt x="2526" y="48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303" name="Freeform 63">
                <a:extLst>
                  <a:ext uri="{FF2B5EF4-FFF2-40B4-BE49-F238E27FC236}">
                    <a16:creationId xmlns:a16="http://schemas.microsoft.com/office/drawing/2014/main" id="{82528A40-7889-493B-B561-92C860C8F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9276 6780"/>
                  <a:gd name="T1" fmla="*/ T0 w 3478"/>
                  <a:gd name="T2" fmla="+- 0 5260 5223"/>
                  <a:gd name="T3" fmla="*/ 5260 h 101"/>
                  <a:gd name="T4" fmla="+- 0 9268 6780"/>
                  <a:gd name="T5" fmla="*/ T4 w 3478"/>
                  <a:gd name="T6" fmla="+- 0 5264 5223"/>
                  <a:gd name="T7" fmla="*/ 5264 h 101"/>
                  <a:gd name="T8" fmla="+- 0 9263 6780"/>
                  <a:gd name="T9" fmla="*/ T8 w 3478"/>
                  <a:gd name="T10" fmla="+- 0 5271 5223"/>
                  <a:gd name="T11" fmla="*/ 5271 h 101"/>
                  <a:gd name="T12" fmla="+- 0 9272 6780"/>
                  <a:gd name="T13" fmla="*/ T12 w 3478"/>
                  <a:gd name="T14" fmla="+- 0 5271 5223"/>
                  <a:gd name="T15" fmla="*/ 5271 h 101"/>
                  <a:gd name="T16" fmla="+- 0 9306 6780"/>
                  <a:gd name="T17" fmla="*/ T16 w 3478"/>
                  <a:gd name="T18" fmla="+- 0 5271 5223"/>
                  <a:gd name="T19" fmla="*/ 5271 h 101"/>
                  <a:gd name="T20" fmla="+- 0 9294 6780"/>
                  <a:gd name="T21" fmla="*/ T20 w 3478"/>
                  <a:gd name="T22" fmla="+- 0 5261 5223"/>
                  <a:gd name="T23" fmla="*/ 5261 h 101"/>
                  <a:gd name="T24" fmla="+- 0 9276 6780"/>
                  <a:gd name="T25" fmla="*/ T24 w 3478"/>
                  <a:gd name="T26" fmla="+- 0 5260 5223"/>
                  <a:gd name="T27" fmla="*/ 5260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3478" h="101">
                    <a:moveTo>
                      <a:pt x="2496" y="37"/>
                    </a:moveTo>
                    <a:lnTo>
                      <a:pt x="2488" y="41"/>
                    </a:lnTo>
                    <a:lnTo>
                      <a:pt x="2483" y="48"/>
                    </a:lnTo>
                    <a:lnTo>
                      <a:pt x="2492" y="48"/>
                    </a:lnTo>
                    <a:lnTo>
                      <a:pt x="2526" y="48"/>
                    </a:lnTo>
                    <a:lnTo>
                      <a:pt x="2514" y="38"/>
                    </a:lnTo>
                    <a:lnTo>
                      <a:pt x="2496" y="37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304" name="Freeform 62">
                <a:extLst>
                  <a:ext uri="{FF2B5EF4-FFF2-40B4-BE49-F238E27FC236}">
                    <a16:creationId xmlns:a16="http://schemas.microsoft.com/office/drawing/2014/main" id="{C67AAC10-18AD-4F84-A281-0976AC021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9311 6780"/>
                  <a:gd name="T1" fmla="*/ T0 w 3478"/>
                  <a:gd name="T2" fmla="+- 0 5234 5223"/>
                  <a:gd name="T3" fmla="*/ 5234 h 101"/>
                  <a:gd name="T4" fmla="+- 0 9293 6780"/>
                  <a:gd name="T5" fmla="*/ T4 w 3478"/>
                  <a:gd name="T6" fmla="+- 0 5234 5223"/>
                  <a:gd name="T7" fmla="*/ 5234 h 101"/>
                  <a:gd name="T8" fmla="+- 0 9299 6780"/>
                  <a:gd name="T9" fmla="*/ T8 w 3478"/>
                  <a:gd name="T10" fmla="+- 0 5240 5223"/>
                  <a:gd name="T11" fmla="*/ 5240 h 101"/>
                  <a:gd name="T12" fmla="+- 0 9301 6780"/>
                  <a:gd name="T13" fmla="*/ T12 w 3478"/>
                  <a:gd name="T14" fmla="+- 0 5249 5223"/>
                  <a:gd name="T15" fmla="*/ 5249 h 101"/>
                  <a:gd name="T16" fmla="+- 0 9313 6780"/>
                  <a:gd name="T17" fmla="*/ T16 w 3478"/>
                  <a:gd name="T18" fmla="+- 0 5249 5223"/>
                  <a:gd name="T19" fmla="*/ 5249 h 101"/>
                  <a:gd name="T20" fmla="+- 0 9311 6780"/>
                  <a:gd name="T21" fmla="*/ T20 w 3478"/>
                  <a:gd name="T22" fmla="+- 0 5234 5223"/>
                  <a:gd name="T23" fmla="*/ 5234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3478" h="101">
                    <a:moveTo>
                      <a:pt x="2531" y="11"/>
                    </a:moveTo>
                    <a:lnTo>
                      <a:pt x="2513" y="11"/>
                    </a:lnTo>
                    <a:lnTo>
                      <a:pt x="2519" y="17"/>
                    </a:lnTo>
                    <a:lnTo>
                      <a:pt x="2521" y="26"/>
                    </a:lnTo>
                    <a:lnTo>
                      <a:pt x="2533" y="26"/>
                    </a:lnTo>
                    <a:lnTo>
                      <a:pt x="2531" y="1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305" name="Freeform 61">
                <a:extLst>
                  <a:ext uri="{FF2B5EF4-FFF2-40B4-BE49-F238E27FC236}">
                    <a16:creationId xmlns:a16="http://schemas.microsoft.com/office/drawing/2014/main" id="{74C00275-DF94-4458-AF40-33B0B079CE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9648 6780"/>
                  <a:gd name="T1" fmla="*/ T0 w 3478"/>
                  <a:gd name="T2" fmla="+- 0 5223 5223"/>
                  <a:gd name="T3" fmla="*/ 5223 h 101"/>
                  <a:gd name="T4" fmla="+- 0 9630 6780"/>
                  <a:gd name="T5" fmla="*/ T4 w 3478"/>
                  <a:gd name="T6" fmla="+- 0 5223 5223"/>
                  <a:gd name="T7" fmla="*/ 5223 h 101"/>
                  <a:gd name="T8" fmla="+- 0 9622 6780"/>
                  <a:gd name="T9" fmla="*/ T8 w 3478"/>
                  <a:gd name="T10" fmla="+- 0 5227 5223"/>
                  <a:gd name="T11" fmla="*/ 5227 h 101"/>
                  <a:gd name="T12" fmla="+- 0 9617 6780"/>
                  <a:gd name="T13" fmla="*/ T12 w 3478"/>
                  <a:gd name="T14" fmla="+- 0 5234 5223"/>
                  <a:gd name="T15" fmla="*/ 5234 h 101"/>
                  <a:gd name="T16" fmla="+- 0 9610 6780"/>
                  <a:gd name="T17" fmla="*/ T16 w 3478"/>
                  <a:gd name="T18" fmla="+- 0 5250 5223"/>
                  <a:gd name="T19" fmla="*/ 5250 h 101"/>
                  <a:gd name="T20" fmla="+- 0 9607 6780"/>
                  <a:gd name="T21" fmla="*/ T20 w 3478"/>
                  <a:gd name="T22" fmla="+- 0 5273 5223"/>
                  <a:gd name="T23" fmla="*/ 5273 h 101"/>
                  <a:gd name="T24" fmla="+- 0 9611 6780"/>
                  <a:gd name="T25" fmla="*/ T24 w 3478"/>
                  <a:gd name="T26" fmla="+- 0 5301 5223"/>
                  <a:gd name="T27" fmla="*/ 5301 h 101"/>
                  <a:gd name="T28" fmla="+- 0 9622 6780"/>
                  <a:gd name="T29" fmla="*/ T28 w 3478"/>
                  <a:gd name="T30" fmla="+- 0 5318 5223"/>
                  <a:gd name="T31" fmla="*/ 5318 h 101"/>
                  <a:gd name="T32" fmla="+- 0 9639 6780"/>
                  <a:gd name="T33" fmla="*/ T32 w 3478"/>
                  <a:gd name="T34" fmla="+- 0 5324 5223"/>
                  <a:gd name="T35" fmla="*/ 5324 h 101"/>
                  <a:gd name="T36" fmla="+- 0 9657 6780"/>
                  <a:gd name="T37" fmla="*/ T36 w 3478"/>
                  <a:gd name="T38" fmla="+- 0 5318 5223"/>
                  <a:gd name="T39" fmla="*/ 5318 h 101"/>
                  <a:gd name="T40" fmla="+- 0 9661 6780"/>
                  <a:gd name="T41" fmla="*/ T40 w 3478"/>
                  <a:gd name="T42" fmla="+- 0 5312 5223"/>
                  <a:gd name="T43" fmla="*/ 5312 h 101"/>
                  <a:gd name="T44" fmla="+- 0 9647 6780"/>
                  <a:gd name="T45" fmla="*/ T44 w 3478"/>
                  <a:gd name="T46" fmla="+- 0 5312 5223"/>
                  <a:gd name="T47" fmla="*/ 5312 h 101"/>
                  <a:gd name="T48" fmla="+- 0 9628 6780"/>
                  <a:gd name="T49" fmla="*/ T48 w 3478"/>
                  <a:gd name="T50" fmla="+- 0 5307 5223"/>
                  <a:gd name="T51" fmla="*/ 5307 h 101"/>
                  <a:gd name="T52" fmla="+- 0 9621 6780"/>
                  <a:gd name="T53" fmla="*/ T52 w 3478"/>
                  <a:gd name="T54" fmla="+- 0 5288 5223"/>
                  <a:gd name="T55" fmla="*/ 5288 h 101"/>
                  <a:gd name="T56" fmla="+- 0 9622 6780"/>
                  <a:gd name="T57" fmla="*/ T56 w 3478"/>
                  <a:gd name="T58" fmla="+- 0 5255 5223"/>
                  <a:gd name="T59" fmla="*/ 5255 h 101"/>
                  <a:gd name="T60" fmla="+- 0 9629 6780"/>
                  <a:gd name="T61" fmla="*/ T60 w 3478"/>
                  <a:gd name="T62" fmla="+- 0 5238 5223"/>
                  <a:gd name="T63" fmla="*/ 5238 h 101"/>
                  <a:gd name="T64" fmla="+- 0 9639 6780"/>
                  <a:gd name="T65" fmla="*/ T64 w 3478"/>
                  <a:gd name="T66" fmla="+- 0 5234 5223"/>
                  <a:gd name="T67" fmla="*/ 5234 h 101"/>
                  <a:gd name="T68" fmla="+- 0 9661 6780"/>
                  <a:gd name="T69" fmla="*/ T68 w 3478"/>
                  <a:gd name="T70" fmla="+- 0 5234 5223"/>
                  <a:gd name="T71" fmla="*/ 5234 h 101"/>
                  <a:gd name="T72" fmla="+- 0 9657 6780"/>
                  <a:gd name="T73" fmla="*/ T72 w 3478"/>
                  <a:gd name="T74" fmla="+- 0 5227 5223"/>
                  <a:gd name="T75" fmla="*/ 5227 h 101"/>
                  <a:gd name="T76" fmla="+- 0 9648 6780"/>
                  <a:gd name="T77" fmla="*/ T76 w 3478"/>
                  <a:gd name="T78" fmla="+- 0 5223 5223"/>
                  <a:gd name="T79" fmla="*/ 5223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</a:cxnLst>
                <a:rect l="0" t="0" r="r" b="b"/>
                <a:pathLst>
                  <a:path w="3478" h="101">
                    <a:moveTo>
                      <a:pt x="2868" y="0"/>
                    </a:moveTo>
                    <a:lnTo>
                      <a:pt x="2850" y="0"/>
                    </a:lnTo>
                    <a:lnTo>
                      <a:pt x="2842" y="4"/>
                    </a:lnTo>
                    <a:lnTo>
                      <a:pt x="2837" y="11"/>
                    </a:lnTo>
                    <a:lnTo>
                      <a:pt x="2830" y="27"/>
                    </a:lnTo>
                    <a:lnTo>
                      <a:pt x="2827" y="50"/>
                    </a:lnTo>
                    <a:lnTo>
                      <a:pt x="2831" y="78"/>
                    </a:lnTo>
                    <a:lnTo>
                      <a:pt x="2842" y="95"/>
                    </a:lnTo>
                    <a:lnTo>
                      <a:pt x="2859" y="101"/>
                    </a:lnTo>
                    <a:lnTo>
                      <a:pt x="2877" y="95"/>
                    </a:lnTo>
                    <a:lnTo>
                      <a:pt x="2881" y="89"/>
                    </a:lnTo>
                    <a:lnTo>
                      <a:pt x="2867" y="89"/>
                    </a:lnTo>
                    <a:lnTo>
                      <a:pt x="2848" y="84"/>
                    </a:lnTo>
                    <a:lnTo>
                      <a:pt x="2841" y="65"/>
                    </a:lnTo>
                    <a:lnTo>
                      <a:pt x="2842" y="32"/>
                    </a:lnTo>
                    <a:lnTo>
                      <a:pt x="2849" y="15"/>
                    </a:lnTo>
                    <a:lnTo>
                      <a:pt x="2859" y="11"/>
                    </a:lnTo>
                    <a:lnTo>
                      <a:pt x="2881" y="11"/>
                    </a:lnTo>
                    <a:lnTo>
                      <a:pt x="2877" y="4"/>
                    </a:lnTo>
                    <a:lnTo>
                      <a:pt x="2868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306" name="Freeform 60">
                <a:extLst>
                  <a:ext uri="{FF2B5EF4-FFF2-40B4-BE49-F238E27FC236}">
                    <a16:creationId xmlns:a16="http://schemas.microsoft.com/office/drawing/2014/main" id="{38700AB4-EDAA-4394-BCEE-4CE65FE92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9661 6780"/>
                  <a:gd name="T1" fmla="*/ T0 w 3478"/>
                  <a:gd name="T2" fmla="+- 0 5234 5223"/>
                  <a:gd name="T3" fmla="*/ 5234 h 101"/>
                  <a:gd name="T4" fmla="+- 0 9639 6780"/>
                  <a:gd name="T5" fmla="*/ T4 w 3478"/>
                  <a:gd name="T6" fmla="+- 0 5234 5223"/>
                  <a:gd name="T7" fmla="*/ 5234 h 101"/>
                  <a:gd name="T8" fmla="+- 0 9653 6780"/>
                  <a:gd name="T9" fmla="*/ T8 w 3478"/>
                  <a:gd name="T10" fmla="+- 0 5242 5223"/>
                  <a:gd name="T11" fmla="*/ 5242 h 101"/>
                  <a:gd name="T12" fmla="+- 0 9659 6780"/>
                  <a:gd name="T13" fmla="*/ T12 w 3478"/>
                  <a:gd name="T14" fmla="+- 0 5267 5223"/>
                  <a:gd name="T15" fmla="*/ 5267 h 101"/>
                  <a:gd name="T16" fmla="+- 0 9656 6780"/>
                  <a:gd name="T17" fmla="*/ T16 w 3478"/>
                  <a:gd name="T18" fmla="+- 0 5298 5223"/>
                  <a:gd name="T19" fmla="*/ 5298 h 101"/>
                  <a:gd name="T20" fmla="+- 0 9647 6780"/>
                  <a:gd name="T21" fmla="*/ T20 w 3478"/>
                  <a:gd name="T22" fmla="+- 0 5312 5223"/>
                  <a:gd name="T23" fmla="*/ 5312 h 101"/>
                  <a:gd name="T24" fmla="+- 0 9661 6780"/>
                  <a:gd name="T25" fmla="*/ T24 w 3478"/>
                  <a:gd name="T26" fmla="+- 0 5312 5223"/>
                  <a:gd name="T27" fmla="*/ 5312 h 101"/>
                  <a:gd name="T28" fmla="+- 0 9668 6780"/>
                  <a:gd name="T29" fmla="*/ T28 w 3478"/>
                  <a:gd name="T30" fmla="+- 0 5301 5223"/>
                  <a:gd name="T31" fmla="*/ 5301 h 101"/>
                  <a:gd name="T32" fmla="+- 0 9669 6780"/>
                  <a:gd name="T33" fmla="*/ T32 w 3478"/>
                  <a:gd name="T34" fmla="+- 0 5273 5223"/>
                  <a:gd name="T35" fmla="*/ 5273 h 101"/>
                  <a:gd name="T36" fmla="+- 0 9669 6780"/>
                  <a:gd name="T37" fmla="*/ T36 w 3478"/>
                  <a:gd name="T38" fmla="+- 0 5267 5223"/>
                  <a:gd name="T39" fmla="*/ 5267 h 101"/>
                  <a:gd name="T40" fmla="+- 0 9668 6780"/>
                  <a:gd name="T41" fmla="*/ T40 w 3478"/>
                  <a:gd name="T42" fmla="+- 0 5249 5223"/>
                  <a:gd name="T43" fmla="*/ 5249 h 101"/>
                  <a:gd name="T44" fmla="+- 0 9664 6780"/>
                  <a:gd name="T45" fmla="*/ T44 w 3478"/>
                  <a:gd name="T46" fmla="+- 0 5237 5223"/>
                  <a:gd name="T47" fmla="*/ 5237 h 101"/>
                  <a:gd name="T48" fmla="+- 0 9661 6780"/>
                  <a:gd name="T49" fmla="*/ T48 w 3478"/>
                  <a:gd name="T50" fmla="+- 0 5234 5223"/>
                  <a:gd name="T51" fmla="*/ 5234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3478" h="101">
                    <a:moveTo>
                      <a:pt x="2881" y="11"/>
                    </a:moveTo>
                    <a:lnTo>
                      <a:pt x="2859" y="11"/>
                    </a:lnTo>
                    <a:lnTo>
                      <a:pt x="2873" y="19"/>
                    </a:lnTo>
                    <a:lnTo>
                      <a:pt x="2879" y="44"/>
                    </a:lnTo>
                    <a:lnTo>
                      <a:pt x="2876" y="75"/>
                    </a:lnTo>
                    <a:lnTo>
                      <a:pt x="2867" y="89"/>
                    </a:lnTo>
                    <a:lnTo>
                      <a:pt x="2881" y="89"/>
                    </a:lnTo>
                    <a:lnTo>
                      <a:pt x="2888" y="78"/>
                    </a:lnTo>
                    <a:lnTo>
                      <a:pt x="2889" y="50"/>
                    </a:lnTo>
                    <a:lnTo>
                      <a:pt x="2889" y="44"/>
                    </a:lnTo>
                    <a:lnTo>
                      <a:pt x="2888" y="26"/>
                    </a:lnTo>
                    <a:lnTo>
                      <a:pt x="2884" y="14"/>
                    </a:lnTo>
                    <a:lnTo>
                      <a:pt x="2881" y="1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307" name="Freeform 59">
                <a:extLst>
                  <a:ext uri="{FF2B5EF4-FFF2-40B4-BE49-F238E27FC236}">
                    <a16:creationId xmlns:a16="http://schemas.microsoft.com/office/drawing/2014/main" id="{223094B2-64CD-4AE6-BD04-786FE3D4C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9704 6780"/>
                  <a:gd name="T1" fmla="*/ T0 w 3478"/>
                  <a:gd name="T2" fmla="+- 0 5307 5223"/>
                  <a:gd name="T3" fmla="*/ 5307 h 101"/>
                  <a:gd name="T4" fmla="+- 0 9690 6780"/>
                  <a:gd name="T5" fmla="*/ T4 w 3478"/>
                  <a:gd name="T6" fmla="+- 0 5307 5223"/>
                  <a:gd name="T7" fmla="*/ 5307 h 101"/>
                  <a:gd name="T8" fmla="+- 0 9690 6780"/>
                  <a:gd name="T9" fmla="*/ T8 w 3478"/>
                  <a:gd name="T10" fmla="+- 0 5321 5223"/>
                  <a:gd name="T11" fmla="*/ 5321 h 101"/>
                  <a:gd name="T12" fmla="+- 0 9704 6780"/>
                  <a:gd name="T13" fmla="*/ T12 w 3478"/>
                  <a:gd name="T14" fmla="+- 0 5321 5223"/>
                  <a:gd name="T15" fmla="*/ 5321 h 101"/>
                  <a:gd name="T16" fmla="+- 0 9704 6780"/>
                  <a:gd name="T17" fmla="*/ T16 w 3478"/>
                  <a:gd name="T18" fmla="+- 0 5307 5223"/>
                  <a:gd name="T19" fmla="*/ 5307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78" h="101">
                    <a:moveTo>
                      <a:pt x="2924" y="84"/>
                    </a:moveTo>
                    <a:lnTo>
                      <a:pt x="2910" y="84"/>
                    </a:lnTo>
                    <a:lnTo>
                      <a:pt x="2910" y="98"/>
                    </a:lnTo>
                    <a:lnTo>
                      <a:pt x="2924" y="98"/>
                    </a:lnTo>
                    <a:lnTo>
                      <a:pt x="2924" y="84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308" name="Freeform 58">
                <a:extLst>
                  <a:ext uri="{FF2B5EF4-FFF2-40B4-BE49-F238E27FC236}">
                    <a16:creationId xmlns:a16="http://schemas.microsoft.com/office/drawing/2014/main" id="{FDD9D268-359D-4C56-B276-30610FE88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9787 6780"/>
                  <a:gd name="T1" fmla="*/ T0 w 3478"/>
                  <a:gd name="T2" fmla="+- 0 5223 5223"/>
                  <a:gd name="T3" fmla="*/ 5223 h 101"/>
                  <a:gd name="T4" fmla="+- 0 9722 6780"/>
                  <a:gd name="T5" fmla="*/ T4 w 3478"/>
                  <a:gd name="T6" fmla="+- 0 5223 5223"/>
                  <a:gd name="T7" fmla="*/ 5223 h 101"/>
                  <a:gd name="T8" fmla="+- 0 9722 6780"/>
                  <a:gd name="T9" fmla="*/ T8 w 3478"/>
                  <a:gd name="T10" fmla="+- 0 5235 5223"/>
                  <a:gd name="T11" fmla="*/ 5235 h 101"/>
                  <a:gd name="T12" fmla="+- 0 9775 6780"/>
                  <a:gd name="T13" fmla="*/ T12 w 3478"/>
                  <a:gd name="T14" fmla="+- 0 5235 5223"/>
                  <a:gd name="T15" fmla="*/ 5235 h 101"/>
                  <a:gd name="T16" fmla="+- 0 9762 6780"/>
                  <a:gd name="T17" fmla="*/ T16 w 3478"/>
                  <a:gd name="T18" fmla="+- 0 5255 5223"/>
                  <a:gd name="T19" fmla="*/ 5255 h 101"/>
                  <a:gd name="T20" fmla="+- 0 9752 6780"/>
                  <a:gd name="T21" fmla="*/ T20 w 3478"/>
                  <a:gd name="T22" fmla="+- 0 5272 5223"/>
                  <a:gd name="T23" fmla="*/ 5272 h 101"/>
                  <a:gd name="T24" fmla="+- 0 9744 6780"/>
                  <a:gd name="T25" fmla="*/ T24 w 3478"/>
                  <a:gd name="T26" fmla="+- 0 5289 5223"/>
                  <a:gd name="T27" fmla="*/ 5289 h 101"/>
                  <a:gd name="T28" fmla="+- 0 9739 6780"/>
                  <a:gd name="T29" fmla="*/ T28 w 3478"/>
                  <a:gd name="T30" fmla="+- 0 5307 5223"/>
                  <a:gd name="T31" fmla="*/ 5307 h 101"/>
                  <a:gd name="T32" fmla="+- 0 9748 6780"/>
                  <a:gd name="T33" fmla="*/ T32 w 3478"/>
                  <a:gd name="T34" fmla="+- 0 5321 5223"/>
                  <a:gd name="T35" fmla="*/ 5321 h 101"/>
                  <a:gd name="T36" fmla="+- 0 9752 6780"/>
                  <a:gd name="T37" fmla="*/ T36 w 3478"/>
                  <a:gd name="T38" fmla="+- 0 5302 5223"/>
                  <a:gd name="T39" fmla="*/ 5302 h 101"/>
                  <a:gd name="T40" fmla="+- 0 9758 6780"/>
                  <a:gd name="T41" fmla="*/ T40 w 3478"/>
                  <a:gd name="T42" fmla="+- 0 5284 5223"/>
                  <a:gd name="T43" fmla="*/ 5284 h 101"/>
                  <a:gd name="T44" fmla="+- 0 9767 6780"/>
                  <a:gd name="T45" fmla="*/ T44 w 3478"/>
                  <a:gd name="T46" fmla="+- 0 5266 5223"/>
                  <a:gd name="T47" fmla="*/ 5266 h 101"/>
                  <a:gd name="T48" fmla="+- 0 9777 6780"/>
                  <a:gd name="T49" fmla="*/ T48 w 3478"/>
                  <a:gd name="T50" fmla="+- 0 5248 5223"/>
                  <a:gd name="T51" fmla="*/ 5248 h 101"/>
                  <a:gd name="T52" fmla="+- 0 9787 6780"/>
                  <a:gd name="T53" fmla="*/ T52 w 3478"/>
                  <a:gd name="T54" fmla="+- 0 5223 5223"/>
                  <a:gd name="T55" fmla="*/ 5223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3478" h="101">
                    <a:moveTo>
                      <a:pt x="3007" y="0"/>
                    </a:moveTo>
                    <a:lnTo>
                      <a:pt x="2942" y="0"/>
                    </a:lnTo>
                    <a:lnTo>
                      <a:pt x="2942" y="12"/>
                    </a:lnTo>
                    <a:lnTo>
                      <a:pt x="2995" y="12"/>
                    </a:lnTo>
                    <a:lnTo>
                      <a:pt x="2982" y="32"/>
                    </a:lnTo>
                    <a:lnTo>
                      <a:pt x="2972" y="49"/>
                    </a:lnTo>
                    <a:lnTo>
                      <a:pt x="2964" y="66"/>
                    </a:lnTo>
                    <a:lnTo>
                      <a:pt x="2959" y="84"/>
                    </a:lnTo>
                    <a:lnTo>
                      <a:pt x="2968" y="98"/>
                    </a:lnTo>
                    <a:lnTo>
                      <a:pt x="2972" y="79"/>
                    </a:lnTo>
                    <a:lnTo>
                      <a:pt x="2978" y="61"/>
                    </a:lnTo>
                    <a:lnTo>
                      <a:pt x="2987" y="43"/>
                    </a:lnTo>
                    <a:lnTo>
                      <a:pt x="2997" y="25"/>
                    </a:lnTo>
                    <a:lnTo>
                      <a:pt x="3007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309" name="Freeform 57">
                <a:extLst>
                  <a:ext uri="{FF2B5EF4-FFF2-40B4-BE49-F238E27FC236}">
                    <a16:creationId xmlns:a16="http://schemas.microsoft.com/office/drawing/2014/main" id="{3F94E6E2-26A5-4F07-A55B-56B3D4DBA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10120 6780"/>
                  <a:gd name="T1" fmla="*/ T0 w 3478"/>
                  <a:gd name="T2" fmla="+- 0 5223 5223"/>
                  <a:gd name="T3" fmla="*/ 5223 h 101"/>
                  <a:gd name="T4" fmla="+- 0 10101 6780"/>
                  <a:gd name="T5" fmla="*/ T4 w 3478"/>
                  <a:gd name="T6" fmla="+- 0 5223 5223"/>
                  <a:gd name="T7" fmla="*/ 5223 h 101"/>
                  <a:gd name="T8" fmla="+- 0 10093 6780"/>
                  <a:gd name="T9" fmla="*/ T8 w 3478"/>
                  <a:gd name="T10" fmla="+- 0 5227 5223"/>
                  <a:gd name="T11" fmla="*/ 5227 h 101"/>
                  <a:gd name="T12" fmla="+- 0 10088 6780"/>
                  <a:gd name="T13" fmla="*/ T12 w 3478"/>
                  <a:gd name="T14" fmla="+- 0 5234 5223"/>
                  <a:gd name="T15" fmla="*/ 5234 h 101"/>
                  <a:gd name="T16" fmla="+- 0 10081 6780"/>
                  <a:gd name="T17" fmla="*/ T16 w 3478"/>
                  <a:gd name="T18" fmla="+- 0 5250 5223"/>
                  <a:gd name="T19" fmla="*/ 5250 h 101"/>
                  <a:gd name="T20" fmla="+- 0 10079 6780"/>
                  <a:gd name="T21" fmla="*/ T20 w 3478"/>
                  <a:gd name="T22" fmla="+- 0 5273 5223"/>
                  <a:gd name="T23" fmla="*/ 5273 h 101"/>
                  <a:gd name="T24" fmla="+- 0 10082 6780"/>
                  <a:gd name="T25" fmla="*/ T24 w 3478"/>
                  <a:gd name="T26" fmla="+- 0 5301 5223"/>
                  <a:gd name="T27" fmla="*/ 5301 h 101"/>
                  <a:gd name="T28" fmla="+- 0 10093 6780"/>
                  <a:gd name="T29" fmla="*/ T28 w 3478"/>
                  <a:gd name="T30" fmla="+- 0 5318 5223"/>
                  <a:gd name="T31" fmla="*/ 5318 h 101"/>
                  <a:gd name="T32" fmla="+- 0 10110 6780"/>
                  <a:gd name="T33" fmla="*/ T32 w 3478"/>
                  <a:gd name="T34" fmla="+- 0 5324 5223"/>
                  <a:gd name="T35" fmla="*/ 5324 h 101"/>
                  <a:gd name="T36" fmla="+- 0 10128 6780"/>
                  <a:gd name="T37" fmla="*/ T36 w 3478"/>
                  <a:gd name="T38" fmla="+- 0 5318 5223"/>
                  <a:gd name="T39" fmla="*/ 5318 h 101"/>
                  <a:gd name="T40" fmla="+- 0 10132 6780"/>
                  <a:gd name="T41" fmla="*/ T40 w 3478"/>
                  <a:gd name="T42" fmla="+- 0 5312 5223"/>
                  <a:gd name="T43" fmla="*/ 5312 h 101"/>
                  <a:gd name="T44" fmla="+- 0 10118 6780"/>
                  <a:gd name="T45" fmla="*/ T44 w 3478"/>
                  <a:gd name="T46" fmla="+- 0 5312 5223"/>
                  <a:gd name="T47" fmla="*/ 5312 h 101"/>
                  <a:gd name="T48" fmla="+- 0 10100 6780"/>
                  <a:gd name="T49" fmla="*/ T48 w 3478"/>
                  <a:gd name="T50" fmla="+- 0 5307 5223"/>
                  <a:gd name="T51" fmla="*/ 5307 h 101"/>
                  <a:gd name="T52" fmla="+- 0 10092 6780"/>
                  <a:gd name="T53" fmla="*/ T52 w 3478"/>
                  <a:gd name="T54" fmla="+- 0 5288 5223"/>
                  <a:gd name="T55" fmla="*/ 5288 h 101"/>
                  <a:gd name="T56" fmla="+- 0 10094 6780"/>
                  <a:gd name="T57" fmla="*/ T56 w 3478"/>
                  <a:gd name="T58" fmla="+- 0 5255 5223"/>
                  <a:gd name="T59" fmla="*/ 5255 h 101"/>
                  <a:gd name="T60" fmla="+- 0 10100 6780"/>
                  <a:gd name="T61" fmla="*/ T60 w 3478"/>
                  <a:gd name="T62" fmla="+- 0 5238 5223"/>
                  <a:gd name="T63" fmla="*/ 5238 h 101"/>
                  <a:gd name="T64" fmla="+- 0 10111 6780"/>
                  <a:gd name="T65" fmla="*/ T64 w 3478"/>
                  <a:gd name="T66" fmla="+- 0 5234 5223"/>
                  <a:gd name="T67" fmla="*/ 5234 h 101"/>
                  <a:gd name="T68" fmla="+- 0 10133 6780"/>
                  <a:gd name="T69" fmla="*/ T68 w 3478"/>
                  <a:gd name="T70" fmla="+- 0 5234 5223"/>
                  <a:gd name="T71" fmla="*/ 5234 h 101"/>
                  <a:gd name="T72" fmla="+- 0 10128 6780"/>
                  <a:gd name="T73" fmla="*/ T72 w 3478"/>
                  <a:gd name="T74" fmla="+- 0 5227 5223"/>
                  <a:gd name="T75" fmla="*/ 5227 h 101"/>
                  <a:gd name="T76" fmla="+- 0 10120 6780"/>
                  <a:gd name="T77" fmla="*/ T76 w 3478"/>
                  <a:gd name="T78" fmla="+- 0 5223 5223"/>
                  <a:gd name="T79" fmla="*/ 5223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</a:cxnLst>
                <a:rect l="0" t="0" r="r" b="b"/>
                <a:pathLst>
                  <a:path w="3478" h="101">
                    <a:moveTo>
                      <a:pt x="3340" y="0"/>
                    </a:moveTo>
                    <a:lnTo>
                      <a:pt x="3321" y="0"/>
                    </a:lnTo>
                    <a:lnTo>
                      <a:pt x="3313" y="4"/>
                    </a:lnTo>
                    <a:lnTo>
                      <a:pt x="3308" y="11"/>
                    </a:lnTo>
                    <a:lnTo>
                      <a:pt x="3301" y="27"/>
                    </a:lnTo>
                    <a:lnTo>
                      <a:pt x="3299" y="50"/>
                    </a:lnTo>
                    <a:lnTo>
                      <a:pt x="3302" y="78"/>
                    </a:lnTo>
                    <a:lnTo>
                      <a:pt x="3313" y="95"/>
                    </a:lnTo>
                    <a:lnTo>
                      <a:pt x="3330" y="101"/>
                    </a:lnTo>
                    <a:lnTo>
                      <a:pt x="3348" y="95"/>
                    </a:lnTo>
                    <a:lnTo>
                      <a:pt x="3352" y="89"/>
                    </a:lnTo>
                    <a:lnTo>
                      <a:pt x="3338" y="89"/>
                    </a:lnTo>
                    <a:lnTo>
                      <a:pt x="3320" y="84"/>
                    </a:lnTo>
                    <a:lnTo>
                      <a:pt x="3312" y="65"/>
                    </a:lnTo>
                    <a:lnTo>
                      <a:pt x="3314" y="32"/>
                    </a:lnTo>
                    <a:lnTo>
                      <a:pt x="3320" y="15"/>
                    </a:lnTo>
                    <a:lnTo>
                      <a:pt x="3331" y="11"/>
                    </a:lnTo>
                    <a:lnTo>
                      <a:pt x="3353" y="11"/>
                    </a:lnTo>
                    <a:lnTo>
                      <a:pt x="3348" y="4"/>
                    </a:lnTo>
                    <a:lnTo>
                      <a:pt x="3340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310" name="Freeform 56">
                <a:extLst>
                  <a:ext uri="{FF2B5EF4-FFF2-40B4-BE49-F238E27FC236}">
                    <a16:creationId xmlns:a16="http://schemas.microsoft.com/office/drawing/2014/main" id="{CF5974D3-5459-494B-9579-67D775499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10133 6780"/>
                  <a:gd name="T1" fmla="*/ T0 w 3478"/>
                  <a:gd name="T2" fmla="+- 0 5234 5223"/>
                  <a:gd name="T3" fmla="*/ 5234 h 101"/>
                  <a:gd name="T4" fmla="+- 0 10111 6780"/>
                  <a:gd name="T5" fmla="*/ T4 w 3478"/>
                  <a:gd name="T6" fmla="+- 0 5234 5223"/>
                  <a:gd name="T7" fmla="*/ 5234 h 101"/>
                  <a:gd name="T8" fmla="+- 0 10124 6780"/>
                  <a:gd name="T9" fmla="*/ T8 w 3478"/>
                  <a:gd name="T10" fmla="+- 0 5242 5223"/>
                  <a:gd name="T11" fmla="*/ 5242 h 101"/>
                  <a:gd name="T12" fmla="+- 0 10130 6780"/>
                  <a:gd name="T13" fmla="*/ T12 w 3478"/>
                  <a:gd name="T14" fmla="+- 0 5267 5223"/>
                  <a:gd name="T15" fmla="*/ 5267 h 101"/>
                  <a:gd name="T16" fmla="+- 0 10127 6780"/>
                  <a:gd name="T17" fmla="*/ T16 w 3478"/>
                  <a:gd name="T18" fmla="+- 0 5298 5223"/>
                  <a:gd name="T19" fmla="*/ 5298 h 101"/>
                  <a:gd name="T20" fmla="+- 0 10118 6780"/>
                  <a:gd name="T21" fmla="*/ T20 w 3478"/>
                  <a:gd name="T22" fmla="+- 0 5312 5223"/>
                  <a:gd name="T23" fmla="*/ 5312 h 101"/>
                  <a:gd name="T24" fmla="+- 0 10132 6780"/>
                  <a:gd name="T25" fmla="*/ T24 w 3478"/>
                  <a:gd name="T26" fmla="+- 0 5312 5223"/>
                  <a:gd name="T27" fmla="*/ 5312 h 101"/>
                  <a:gd name="T28" fmla="+- 0 10139 6780"/>
                  <a:gd name="T29" fmla="*/ T28 w 3478"/>
                  <a:gd name="T30" fmla="+- 0 5301 5223"/>
                  <a:gd name="T31" fmla="*/ 5301 h 101"/>
                  <a:gd name="T32" fmla="+- 0 10140 6780"/>
                  <a:gd name="T33" fmla="*/ T32 w 3478"/>
                  <a:gd name="T34" fmla="+- 0 5273 5223"/>
                  <a:gd name="T35" fmla="*/ 5273 h 101"/>
                  <a:gd name="T36" fmla="+- 0 10140 6780"/>
                  <a:gd name="T37" fmla="*/ T36 w 3478"/>
                  <a:gd name="T38" fmla="+- 0 5267 5223"/>
                  <a:gd name="T39" fmla="*/ 5267 h 101"/>
                  <a:gd name="T40" fmla="+- 0 10139 6780"/>
                  <a:gd name="T41" fmla="*/ T40 w 3478"/>
                  <a:gd name="T42" fmla="+- 0 5249 5223"/>
                  <a:gd name="T43" fmla="*/ 5249 h 101"/>
                  <a:gd name="T44" fmla="+- 0 10135 6780"/>
                  <a:gd name="T45" fmla="*/ T44 w 3478"/>
                  <a:gd name="T46" fmla="+- 0 5237 5223"/>
                  <a:gd name="T47" fmla="*/ 5237 h 101"/>
                  <a:gd name="T48" fmla="+- 0 10133 6780"/>
                  <a:gd name="T49" fmla="*/ T48 w 3478"/>
                  <a:gd name="T50" fmla="+- 0 5234 5223"/>
                  <a:gd name="T51" fmla="*/ 5234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3478" h="101">
                    <a:moveTo>
                      <a:pt x="3353" y="11"/>
                    </a:moveTo>
                    <a:lnTo>
                      <a:pt x="3331" y="11"/>
                    </a:lnTo>
                    <a:lnTo>
                      <a:pt x="3344" y="19"/>
                    </a:lnTo>
                    <a:lnTo>
                      <a:pt x="3350" y="44"/>
                    </a:lnTo>
                    <a:lnTo>
                      <a:pt x="3347" y="75"/>
                    </a:lnTo>
                    <a:lnTo>
                      <a:pt x="3338" y="89"/>
                    </a:lnTo>
                    <a:lnTo>
                      <a:pt x="3352" y="89"/>
                    </a:lnTo>
                    <a:lnTo>
                      <a:pt x="3359" y="78"/>
                    </a:lnTo>
                    <a:lnTo>
                      <a:pt x="3360" y="50"/>
                    </a:lnTo>
                    <a:lnTo>
                      <a:pt x="3360" y="44"/>
                    </a:lnTo>
                    <a:lnTo>
                      <a:pt x="3359" y="26"/>
                    </a:lnTo>
                    <a:lnTo>
                      <a:pt x="3355" y="14"/>
                    </a:lnTo>
                    <a:lnTo>
                      <a:pt x="3353" y="1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311" name="Freeform 55">
                <a:extLst>
                  <a:ext uri="{FF2B5EF4-FFF2-40B4-BE49-F238E27FC236}">
                    <a16:creationId xmlns:a16="http://schemas.microsoft.com/office/drawing/2014/main" id="{F0A8B6B7-8080-4D3C-B37B-998DF8B95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10175 6780"/>
                  <a:gd name="T1" fmla="*/ T0 w 3478"/>
                  <a:gd name="T2" fmla="+- 0 5307 5223"/>
                  <a:gd name="T3" fmla="*/ 5307 h 101"/>
                  <a:gd name="T4" fmla="+- 0 10161 6780"/>
                  <a:gd name="T5" fmla="*/ T4 w 3478"/>
                  <a:gd name="T6" fmla="+- 0 5307 5223"/>
                  <a:gd name="T7" fmla="*/ 5307 h 101"/>
                  <a:gd name="T8" fmla="+- 0 10161 6780"/>
                  <a:gd name="T9" fmla="*/ T8 w 3478"/>
                  <a:gd name="T10" fmla="+- 0 5321 5223"/>
                  <a:gd name="T11" fmla="*/ 5321 h 101"/>
                  <a:gd name="T12" fmla="+- 0 10175 6780"/>
                  <a:gd name="T13" fmla="*/ T12 w 3478"/>
                  <a:gd name="T14" fmla="+- 0 5321 5223"/>
                  <a:gd name="T15" fmla="*/ 5321 h 101"/>
                  <a:gd name="T16" fmla="+- 0 10175 6780"/>
                  <a:gd name="T17" fmla="*/ T16 w 3478"/>
                  <a:gd name="T18" fmla="+- 0 5307 5223"/>
                  <a:gd name="T19" fmla="*/ 5307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78" h="101">
                    <a:moveTo>
                      <a:pt x="3395" y="84"/>
                    </a:moveTo>
                    <a:lnTo>
                      <a:pt x="3381" y="84"/>
                    </a:lnTo>
                    <a:lnTo>
                      <a:pt x="3381" y="98"/>
                    </a:lnTo>
                    <a:lnTo>
                      <a:pt x="3395" y="98"/>
                    </a:lnTo>
                    <a:lnTo>
                      <a:pt x="3395" y="84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312" name="Freeform 54">
                <a:extLst>
                  <a:ext uri="{FF2B5EF4-FFF2-40B4-BE49-F238E27FC236}">
                    <a16:creationId xmlns:a16="http://schemas.microsoft.com/office/drawing/2014/main" id="{12EBBEE8-C655-4D72-90DC-CB355DBD0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10242 6780"/>
                  <a:gd name="T1" fmla="*/ T0 w 3478"/>
                  <a:gd name="T2" fmla="+- 0 5223 5223"/>
                  <a:gd name="T3" fmla="*/ 5223 h 101"/>
                  <a:gd name="T4" fmla="+- 0 10208 6780"/>
                  <a:gd name="T5" fmla="*/ T4 w 3478"/>
                  <a:gd name="T6" fmla="+- 0 5223 5223"/>
                  <a:gd name="T7" fmla="*/ 5223 h 101"/>
                  <a:gd name="T8" fmla="+- 0 10196 6780"/>
                  <a:gd name="T9" fmla="*/ T8 w 3478"/>
                  <a:gd name="T10" fmla="+- 0 5234 5223"/>
                  <a:gd name="T11" fmla="*/ 5234 h 101"/>
                  <a:gd name="T12" fmla="+- 0 10196 6780"/>
                  <a:gd name="T13" fmla="*/ T12 w 3478"/>
                  <a:gd name="T14" fmla="+- 0 5259 5223"/>
                  <a:gd name="T15" fmla="*/ 5259 h 101"/>
                  <a:gd name="T16" fmla="+- 0 10199 6780"/>
                  <a:gd name="T17" fmla="*/ T16 w 3478"/>
                  <a:gd name="T18" fmla="+- 0 5263 5223"/>
                  <a:gd name="T19" fmla="*/ 5263 h 101"/>
                  <a:gd name="T20" fmla="+- 0 10209 6780"/>
                  <a:gd name="T21" fmla="*/ T20 w 3478"/>
                  <a:gd name="T22" fmla="+- 0 5270 5223"/>
                  <a:gd name="T23" fmla="*/ 5270 h 101"/>
                  <a:gd name="T24" fmla="+- 0 10198 6780"/>
                  <a:gd name="T25" fmla="*/ T24 w 3478"/>
                  <a:gd name="T26" fmla="+- 0 5275 5223"/>
                  <a:gd name="T27" fmla="*/ 5275 h 101"/>
                  <a:gd name="T28" fmla="+- 0 10192 6780"/>
                  <a:gd name="T29" fmla="*/ T28 w 3478"/>
                  <a:gd name="T30" fmla="+- 0 5283 5223"/>
                  <a:gd name="T31" fmla="*/ 5283 h 101"/>
                  <a:gd name="T32" fmla="+- 0 10192 6780"/>
                  <a:gd name="T33" fmla="*/ T32 w 3478"/>
                  <a:gd name="T34" fmla="+- 0 5294 5223"/>
                  <a:gd name="T35" fmla="*/ 5294 h 101"/>
                  <a:gd name="T36" fmla="+- 0 10200 6780"/>
                  <a:gd name="T37" fmla="*/ T36 w 3478"/>
                  <a:gd name="T38" fmla="+- 0 5314 5223"/>
                  <a:gd name="T39" fmla="*/ 5314 h 101"/>
                  <a:gd name="T40" fmla="+- 0 10219 6780"/>
                  <a:gd name="T41" fmla="*/ T40 w 3478"/>
                  <a:gd name="T42" fmla="+- 0 5324 5223"/>
                  <a:gd name="T43" fmla="*/ 5324 h 101"/>
                  <a:gd name="T44" fmla="+- 0 10244 6780"/>
                  <a:gd name="T45" fmla="*/ T44 w 3478"/>
                  <a:gd name="T46" fmla="+- 0 5318 5223"/>
                  <a:gd name="T47" fmla="*/ 5318 h 101"/>
                  <a:gd name="T48" fmla="+- 0 10248 6780"/>
                  <a:gd name="T49" fmla="*/ T48 w 3478"/>
                  <a:gd name="T50" fmla="+- 0 5313 5223"/>
                  <a:gd name="T51" fmla="*/ 5313 h 101"/>
                  <a:gd name="T52" fmla="+- 0 10213 6780"/>
                  <a:gd name="T53" fmla="*/ T52 w 3478"/>
                  <a:gd name="T54" fmla="+- 0 5313 5223"/>
                  <a:gd name="T55" fmla="*/ 5313 h 101"/>
                  <a:gd name="T56" fmla="+- 0 10205 6780"/>
                  <a:gd name="T57" fmla="*/ T56 w 3478"/>
                  <a:gd name="T58" fmla="+- 0 5306 5223"/>
                  <a:gd name="T59" fmla="*/ 5306 h 101"/>
                  <a:gd name="T60" fmla="+- 0 10205 6780"/>
                  <a:gd name="T61" fmla="*/ T60 w 3478"/>
                  <a:gd name="T62" fmla="+- 0 5283 5223"/>
                  <a:gd name="T63" fmla="*/ 5283 h 101"/>
                  <a:gd name="T64" fmla="+- 0 10213 6780"/>
                  <a:gd name="T65" fmla="*/ T64 w 3478"/>
                  <a:gd name="T66" fmla="+- 0 5275 5223"/>
                  <a:gd name="T67" fmla="*/ 5275 h 101"/>
                  <a:gd name="T68" fmla="+- 0 10252 6780"/>
                  <a:gd name="T69" fmla="*/ T68 w 3478"/>
                  <a:gd name="T70" fmla="+- 0 5275 5223"/>
                  <a:gd name="T71" fmla="*/ 5275 h 101"/>
                  <a:gd name="T72" fmla="+- 0 10241 6780"/>
                  <a:gd name="T73" fmla="*/ T72 w 3478"/>
                  <a:gd name="T74" fmla="+- 0 5270 5223"/>
                  <a:gd name="T75" fmla="*/ 5270 h 101"/>
                  <a:gd name="T76" fmla="+- 0 10249 6780"/>
                  <a:gd name="T77" fmla="*/ T76 w 3478"/>
                  <a:gd name="T78" fmla="+- 0 5265 5223"/>
                  <a:gd name="T79" fmla="*/ 5265 h 101"/>
                  <a:gd name="T80" fmla="+- 0 10215 6780"/>
                  <a:gd name="T81" fmla="*/ T80 w 3478"/>
                  <a:gd name="T82" fmla="+- 0 5265 5223"/>
                  <a:gd name="T83" fmla="*/ 5265 h 101"/>
                  <a:gd name="T84" fmla="+- 0 10208 6780"/>
                  <a:gd name="T85" fmla="*/ T84 w 3478"/>
                  <a:gd name="T86" fmla="+- 0 5259 5223"/>
                  <a:gd name="T87" fmla="*/ 5259 h 101"/>
                  <a:gd name="T88" fmla="+- 0 10208 6780"/>
                  <a:gd name="T89" fmla="*/ T88 w 3478"/>
                  <a:gd name="T90" fmla="+- 0 5240 5223"/>
                  <a:gd name="T91" fmla="*/ 5240 h 101"/>
                  <a:gd name="T92" fmla="+- 0 10215 6780"/>
                  <a:gd name="T93" fmla="*/ T92 w 3478"/>
                  <a:gd name="T94" fmla="+- 0 5234 5223"/>
                  <a:gd name="T95" fmla="*/ 5234 h 101"/>
                  <a:gd name="T96" fmla="+- 0 10254 6780"/>
                  <a:gd name="T97" fmla="*/ T96 w 3478"/>
                  <a:gd name="T98" fmla="+- 0 5234 5223"/>
                  <a:gd name="T99" fmla="*/ 5234 h 101"/>
                  <a:gd name="T100" fmla="+- 0 10242 6780"/>
                  <a:gd name="T101" fmla="*/ T100 w 3478"/>
                  <a:gd name="T102" fmla="+- 0 5223 5223"/>
                  <a:gd name="T103" fmla="*/ 5223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</a:cxnLst>
                <a:rect l="0" t="0" r="r" b="b"/>
                <a:pathLst>
                  <a:path w="3478" h="101">
                    <a:moveTo>
                      <a:pt x="3462" y="0"/>
                    </a:moveTo>
                    <a:lnTo>
                      <a:pt x="3428" y="0"/>
                    </a:lnTo>
                    <a:lnTo>
                      <a:pt x="3416" y="11"/>
                    </a:lnTo>
                    <a:lnTo>
                      <a:pt x="3416" y="36"/>
                    </a:lnTo>
                    <a:lnTo>
                      <a:pt x="3419" y="40"/>
                    </a:lnTo>
                    <a:lnTo>
                      <a:pt x="3429" y="47"/>
                    </a:lnTo>
                    <a:lnTo>
                      <a:pt x="3418" y="52"/>
                    </a:lnTo>
                    <a:lnTo>
                      <a:pt x="3412" y="60"/>
                    </a:lnTo>
                    <a:lnTo>
                      <a:pt x="3412" y="71"/>
                    </a:lnTo>
                    <a:lnTo>
                      <a:pt x="3420" y="91"/>
                    </a:lnTo>
                    <a:lnTo>
                      <a:pt x="3439" y="101"/>
                    </a:lnTo>
                    <a:lnTo>
                      <a:pt x="3464" y="95"/>
                    </a:lnTo>
                    <a:lnTo>
                      <a:pt x="3468" y="90"/>
                    </a:lnTo>
                    <a:lnTo>
                      <a:pt x="3433" y="90"/>
                    </a:lnTo>
                    <a:lnTo>
                      <a:pt x="3425" y="83"/>
                    </a:lnTo>
                    <a:lnTo>
                      <a:pt x="3425" y="60"/>
                    </a:lnTo>
                    <a:lnTo>
                      <a:pt x="3433" y="52"/>
                    </a:lnTo>
                    <a:lnTo>
                      <a:pt x="3472" y="52"/>
                    </a:lnTo>
                    <a:lnTo>
                      <a:pt x="3461" y="47"/>
                    </a:lnTo>
                    <a:lnTo>
                      <a:pt x="3469" y="42"/>
                    </a:lnTo>
                    <a:lnTo>
                      <a:pt x="3435" y="42"/>
                    </a:lnTo>
                    <a:lnTo>
                      <a:pt x="3428" y="36"/>
                    </a:lnTo>
                    <a:lnTo>
                      <a:pt x="3428" y="17"/>
                    </a:lnTo>
                    <a:lnTo>
                      <a:pt x="3435" y="11"/>
                    </a:lnTo>
                    <a:lnTo>
                      <a:pt x="3474" y="11"/>
                    </a:lnTo>
                    <a:lnTo>
                      <a:pt x="3462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313" name="Freeform 53">
                <a:extLst>
                  <a:ext uri="{FF2B5EF4-FFF2-40B4-BE49-F238E27FC236}">
                    <a16:creationId xmlns:a16="http://schemas.microsoft.com/office/drawing/2014/main" id="{02FB4AD7-F555-4E2A-91DB-83D324C99A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10252 6780"/>
                  <a:gd name="T1" fmla="*/ T0 w 3478"/>
                  <a:gd name="T2" fmla="+- 0 5275 5223"/>
                  <a:gd name="T3" fmla="*/ 5275 h 101"/>
                  <a:gd name="T4" fmla="+- 0 10237 6780"/>
                  <a:gd name="T5" fmla="*/ T4 w 3478"/>
                  <a:gd name="T6" fmla="+- 0 5275 5223"/>
                  <a:gd name="T7" fmla="*/ 5275 h 101"/>
                  <a:gd name="T8" fmla="+- 0 10245 6780"/>
                  <a:gd name="T9" fmla="*/ T8 w 3478"/>
                  <a:gd name="T10" fmla="+- 0 5283 5223"/>
                  <a:gd name="T11" fmla="*/ 5283 h 101"/>
                  <a:gd name="T12" fmla="+- 0 10245 6780"/>
                  <a:gd name="T13" fmla="*/ T12 w 3478"/>
                  <a:gd name="T14" fmla="+- 0 5306 5223"/>
                  <a:gd name="T15" fmla="*/ 5306 h 101"/>
                  <a:gd name="T16" fmla="+- 0 10237 6780"/>
                  <a:gd name="T17" fmla="*/ T16 w 3478"/>
                  <a:gd name="T18" fmla="+- 0 5313 5223"/>
                  <a:gd name="T19" fmla="*/ 5313 h 101"/>
                  <a:gd name="T20" fmla="+- 0 10248 6780"/>
                  <a:gd name="T21" fmla="*/ T20 w 3478"/>
                  <a:gd name="T22" fmla="+- 0 5313 5223"/>
                  <a:gd name="T23" fmla="*/ 5313 h 101"/>
                  <a:gd name="T24" fmla="+- 0 10256 6780"/>
                  <a:gd name="T25" fmla="*/ T24 w 3478"/>
                  <a:gd name="T26" fmla="+- 0 5303 5223"/>
                  <a:gd name="T27" fmla="*/ 5303 h 101"/>
                  <a:gd name="T28" fmla="+- 0 10258 6780"/>
                  <a:gd name="T29" fmla="*/ T28 w 3478"/>
                  <a:gd name="T30" fmla="+- 0 5283 5223"/>
                  <a:gd name="T31" fmla="*/ 5283 h 101"/>
                  <a:gd name="T32" fmla="+- 0 10252 6780"/>
                  <a:gd name="T33" fmla="*/ T32 w 3478"/>
                  <a:gd name="T34" fmla="+- 0 5275 5223"/>
                  <a:gd name="T35" fmla="*/ 5275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3478" h="101">
                    <a:moveTo>
                      <a:pt x="3472" y="52"/>
                    </a:moveTo>
                    <a:lnTo>
                      <a:pt x="3457" y="52"/>
                    </a:lnTo>
                    <a:lnTo>
                      <a:pt x="3465" y="60"/>
                    </a:lnTo>
                    <a:lnTo>
                      <a:pt x="3465" y="83"/>
                    </a:lnTo>
                    <a:lnTo>
                      <a:pt x="3457" y="90"/>
                    </a:lnTo>
                    <a:lnTo>
                      <a:pt x="3468" y="90"/>
                    </a:lnTo>
                    <a:lnTo>
                      <a:pt x="3476" y="80"/>
                    </a:lnTo>
                    <a:lnTo>
                      <a:pt x="3478" y="60"/>
                    </a:lnTo>
                    <a:lnTo>
                      <a:pt x="3472" y="52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314" name="Freeform 52">
                <a:extLst>
                  <a:ext uri="{FF2B5EF4-FFF2-40B4-BE49-F238E27FC236}">
                    <a16:creationId xmlns:a16="http://schemas.microsoft.com/office/drawing/2014/main" id="{D639B10E-1F9F-407D-A2AB-BCEED7C8D0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" y="5223"/>
                <a:ext cx="3478" cy="101"/>
              </a:xfrm>
              <a:custGeom>
                <a:avLst/>
                <a:gdLst>
                  <a:gd name="T0" fmla="+- 0 10254 6780"/>
                  <a:gd name="T1" fmla="*/ T0 w 3478"/>
                  <a:gd name="T2" fmla="+- 0 5234 5223"/>
                  <a:gd name="T3" fmla="*/ 5234 h 101"/>
                  <a:gd name="T4" fmla="+- 0 10235 6780"/>
                  <a:gd name="T5" fmla="*/ T4 w 3478"/>
                  <a:gd name="T6" fmla="+- 0 5234 5223"/>
                  <a:gd name="T7" fmla="*/ 5234 h 101"/>
                  <a:gd name="T8" fmla="+- 0 10242 6780"/>
                  <a:gd name="T9" fmla="*/ T8 w 3478"/>
                  <a:gd name="T10" fmla="+- 0 5240 5223"/>
                  <a:gd name="T11" fmla="*/ 5240 h 101"/>
                  <a:gd name="T12" fmla="+- 0 10242 6780"/>
                  <a:gd name="T13" fmla="*/ T12 w 3478"/>
                  <a:gd name="T14" fmla="+- 0 5259 5223"/>
                  <a:gd name="T15" fmla="*/ 5259 h 101"/>
                  <a:gd name="T16" fmla="+- 0 10235 6780"/>
                  <a:gd name="T17" fmla="*/ T16 w 3478"/>
                  <a:gd name="T18" fmla="+- 0 5265 5223"/>
                  <a:gd name="T19" fmla="*/ 5265 h 101"/>
                  <a:gd name="T20" fmla="+- 0 10249 6780"/>
                  <a:gd name="T21" fmla="*/ T20 w 3478"/>
                  <a:gd name="T22" fmla="+- 0 5265 5223"/>
                  <a:gd name="T23" fmla="*/ 5265 h 101"/>
                  <a:gd name="T24" fmla="+- 0 10251 6780"/>
                  <a:gd name="T25" fmla="*/ T24 w 3478"/>
                  <a:gd name="T26" fmla="+- 0 5264 5223"/>
                  <a:gd name="T27" fmla="*/ 5264 h 101"/>
                  <a:gd name="T28" fmla="+- 0 10254 6780"/>
                  <a:gd name="T29" fmla="*/ T28 w 3478"/>
                  <a:gd name="T30" fmla="+- 0 5259 5223"/>
                  <a:gd name="T31" fmla="*/ 5259 h 101"/>
                  <a:gd name="T32" fmla="+- 0 10254 6780"/>
                  <a:gd name="T33" fmla="*/ T32 w 3478"/>
                  <a:gd name="T34" fmla="+- 0 5234 5223"/>
                  <a:gd name="T35" fmla="*/ 5234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3478" h="101">
                    <a:moveTo>
                      <a:pt x="3474" y="11"/>
                    </a:moveTo>
                    <a:lnTo>
                      <a:pt x="3455" y="11"/>
                    </a:lnTo>
                    <a:lnTo>
                      <a:pt x="3462" y="17"/>
                    </a:lnTo>
                    <a:lnTo>
                      <a:pt x="3462" y="36"/>
                    </a:lnTo>
                    <a:lnTo>
                      <a:pt x="3455" y="42"/>
                    </a:lnTo>
                    <a:lnTo>
                      <a:pt x="3469" y="42"/>
                    </a:lnTo>
                    <a:lnTo>
                      <a:pt x="3471" y="41"/>
                    </a:lnTo>
                    <a:lnTo>
                      <a:pt x="3474" y="36"/>
                    </a:lnTo>
                    <a:lnTo>
                      <a:pt x="3474" y="1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219" name="Group 34">
              <a:extLst>
                <a:ext uri="{FF2B5EF4-FFF2-40B4-BE49-F238E27FC236}">
                  <a16:creationId xmlns:a16="http://schemas.microsoft.com/office/drawing/2014/main" id="{4533DFDB-B889-40BE-AD2F-AD6FAF80BA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05438" y="3914775"/>
              <a:ext cx="174625" cy="85725"/>
              <a:chOff x="8512" y="5445"/>
              <a:chExt cx="274" cy="136"/>
            </a:xfrm>
          </p:grpSpPr>
          <p:grpSp>
            <p:nvGrpSpPr>
              <p:cNvPr id="253" name="Group 48">
                <a:extLst>
                  <a:ext uri="{FF2B5EF4-FFF2-40B4-BE49-F238E27FC236}">
                    <a16:creationId xmlns:a16="http://schemas.microsoft.com/office/drawing/2014/main" id="{8AD85279-7095-43C4-BB14-B54C97F3D0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16" y="5449"/>
                <a:ext cx="93" cy="129"/>
                <a:chOff x="8516" y="5449"/>
                <a:chExt cx="93" cy="129"/>
              </a:xfrm>
            </p:grpSpPr>
            <p:sp>
              <p:nvSpPr>
                <p:cNvPr id="267" name="Freeform 50">
                  <a:extLst>
                    <a:ext uri="{FF2B5EF4-FFF2-40B4-BE49-F238E27FC236}">
                      <a16:creationId xmlns:a16="http://schemas.microsoft.com/office/drawing/2014/main" id="{1D28BF5C-5FDD-402F-84E1-63FC9122E8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16" y="5449"/>
                  <a:ext cx="93" cy="129"/>
                </a:xfrm>
                <a:custGeom>
                  <a:avLst/>
                  <a:gdLst>
                    <a:gd name="T0" fmla="+- 0 8547 8516"/>
                    <a:gd name="T1" fmla="*/ T0 w 93"/>
                    <a:gd name="T2" fmla="+- 0 5525 5449"/>
                    <a:gd name="T3" fmla="*/ 5525 h 129"/>
                    <a:gd name="T4" fmla="+- 0 8541 8516"/>
                    <a:gd name="T5" fmla="*/ T4 w 93"/>
                    <a:gd name="T6" fmla="+- 0 5525 5449"/>
                    <a:gd name="T7" fmla="*/ 5525 h 129"/>
                    <a:gd name="T8" fmla="+- 0 8543 8516"/>
                    <a:gd name="T9" fmla="*/ T8 w 93"/>
                    <a:gd name="T10" fmla="+- 0 5529 5449"/>
                    <a:gd name="T11" fmla="*/ 5529 h 129"/>
                    <a:gd name="T12" fmla="+- 0 8546 8516"/>
                    <a:gd name="T13" fmla="*/ T12 w 93"/>
                    <a:gd name="T14" fmla="+- 0 5532 5449"/>
                    <a:gd name="T15" fmla="*/ 5532 h 129"/>
                    <a:gd name="T16" fmla="+- 0 8552 8516"/>
                    <a:gd name="T17" fmla="*/ T16 w 93"/>
                    <a:gd name="T18" fmla="+- 0 5536 5449"/>
                    <a:gd name="T19" fmla="*/ 5536 h 129"/>
                    <a:gd name="T20" fmla="+- 0 8556 8516"/>
                    <a:gd name="T21" fmla="*/ T20 w 93"/>
                    <a:gd name="T22" fmla="+- 0 5537 5449"/>
                    <a:gd name="T23" fmla="*/ 5537 h 129"/>
                    <a:gd name="T24" fmla="+- 0 8566 8516"/>
                    <a:gd name="T25" fmla="*/ T24 w 93"/>
                    <a:gd name="T26" fmla="+- 0 5537 5449"/>
                    <a:gd name="T27" fmla="*/ 5537 h 129"/>
                    <a:gd name="T28" fmla="+- 0 8572 8516"/>
                    <a:gd name="T29" fmla="*/ T28 w 93"/>
                    <a:gd name="T30" fmla="+- 0 5536 5449"/>
                    <a:gd name="T31" fmla="*/ 5536 h 129"/>
                    <a:gd name="T32" fmla="+- 0 8578 8516"/>
                    <a:gd name="T33" fmla="*/ T32 w 93"/>
                    <a:gd name="T34" fmla="+- 0 5532 5449"/>
                    <a:gd name="T35" fmla="*/ 5532 h 129"/>
                    <a:gd name="T36" fmla="+- 0 8556 8516"/>
                    <a:gd name="T37" fmla="*/ T36 w 93"/>
                    <a:gd name="T38" fmla="+- 0 5532 5449"/>
                    <a:gd name="T39" fmla="*/ 5532 h 129"/>
                    <a:gd name="T40" fmla="+- 0 8552 8516"/>
                    <a:gd name="T41" fmla="*/ T40 w 93"/>
                    <a:gd name="T42" fmla="+- 0 5531 5449"/>
                    <a:gd name="T43" fmla="*/ 5531 h 129"/>
                    <a:gd name="T44" fmla="+- 0 8547 8516"/>
                    <a:gd name="T45" fmla="*/ T44 w 93"/>
                    <a:gd name="T46" fmla="+- 0 5525 5449"/>
                    <a:gd name="T47" fmla="*/ 5525 h 12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93" h="129">
                      <a:moveTo>
                        <a:pt x="31" y="76"/>
                      </a:moveTo>
                      <a:lnTo>
                        <a:pt x="25" y="76"/>
                      </a:lnTo>
                      <a:lnTo>
                        <a:pt x="27" y="80"/>
                      </a:lnTo>
                      <a:lnTo>
                        <a:pt x="30" y="83"/>
                      </a:lnTo>
                      <a:lnTo>
                        <a:pt x="36" y="87"/>
                      </a:lnTo>
                      <a:lnTo>
                        <a:pt x="40" y="88"/>
                      </a:lnTo>
                      <a:lnTo>
                        <a:pt x="50" y="88"/>
                      </a:lnTo>
                      <a:lnTo>
                        <a:pt x="56" y="87"/>
                      </a:lnTo>
                      <a:lnTo>
                        <a:pt x="62" y="83"/>
                      </a:lnTo>
                      <a:lnTo>
                        <a:pt x="40" y="83"/>
                      </a:lnTo>
                      <a:lnTo>
                        <a:pt x="36" y="82"/>
                      </a:lnTo>
                      <a:lnTo>
                        <a:pt x="31" y="76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268" name="Freeform 49">
                  <a:extLst>
                    <a:ext uri="{FF2B5EF4-FFF2-40B4-BE49-F238E27FC236}">
                      <a16:creationId xmlns:a16="http://schemas.microsoft.com/office/drawing/2014/main" id="{D6D3F478-0A70-47E3-A4E6-54394213C8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16" y="5449"/>
                  <a:ext cx="93" cy="129"/>
                </a:xfrm>
                <a:custGeom>
                  <a:avLst/>
                  <a:gdLst>
                    <a:gd name="T0" fmla="+- 0 8597 8516"/>
                    <a:gd name="T1" fmla="*/ T0 w 93"/>
                    <a:gd name="T2" fmla="+- 0 5454 5449"/>
                    <a:gd name="T3" fmla="*/ 5454 h 129"/>
                    <a:gd name="T4" fmla="+- 0 8585 8516"/>
                    <a:gd name="T5" fmla="*/ T4 w 93"/>
                    <a:gd name="T6" fmla="+- 0 5454 5449"/>
                    <a:gd name="T7" fmla="*/ 5454 h 129"/>
                    <a:gd name="T8" fmla="+- 0 8589 8516"/>
                    <a:gd name="T9" fmla="*/ T8 w 93"/>
                    <a:gd name="T10" fmla="+- 0 5456 5449"/>
                    <a:gd name="T11" fmla="*/ 5456 h 129"/>
                    <a:gd name="T12" fmla="+- 0 8593 8516"/>
                    <a:gd name="T13" fmla="*/ T12 w 93"/>
                    <a:gd name="T14" fmla="+- 0 5463 5449"/>
                    <a:gd name="T15" fmla="*/ 5463 h 129"/>
                    <a:gd name="T16" fmla="+- 0 8594 8516"/>
                    <a:gd name="T17" fmla="*/ T16 w 93"/>
                    <a:gd name="T18" fmla="+- 0 5467 5449"/>
                    <a:gd name="T19" fmla="*/ 5467 h 129"/>
                    <a:gd name="T20" fmla="+- 0 8594 8516"/>
                    <a:gd name="T21" fmla="*/ T20 w 93"/>
                    <a:gd name="T22" fmla="+- 0 5479 5449"/>
                    <a:gd name="T23" fmla="*/ 5479 h 129"/>
                    <a:gd name="T24" fmla="+- 0 8567 8516"/>
                    <a:gd name="T25" fmla="*/ T24 w 93"/>
                    <a:gd name="T26" fmla="+- 0 5532 5449"/>
                    <a:gd name="T27" fmla="*/ 5532 h 129"/>
                    <a:gd name="T28" fmla="+- 0 8578 8516"/>
                    <a:gd name="T29" fmla="*/ T28 w 93"/>
                    <a:gd name="T30" fmla="+- 0 5532 5449"/>
                    <a:gd name="T31" fmla="*/ 5532 h 129"/>
                    <a:gd name="T32" fmla="+- 0 8609 8516"/>
                    <a:gd name="T33" fmla="*/ T32 w 93"/>
                    <a:gd name="T34" fmla="+- 0 5475 5449"/>
                    <a:gd name="T35" fmla="*/ 5475 h 129"/>
                    <a:gd name="T36" fmla="+- 0 8608 8516"/>
                    <a:gd name="T37" fmla="*/ T36 w 93"/>
                    <a:gd name="T38" fmla="+- 0 5470 5449"/>
                    <a:gd name="T39" fmla="*/ 5470 h 129"/>
                    <a:gd name="T40" fmla="+- 0 8603 8516"/>
                    <a:gd name="T41" fmla="*/ T40 w 93"/>
                    <a:gd name="T42" fmla="+- 0 5460 5449"/>
                    <a:gd name="T43" fmla="*/ 5460 h 129"/>
                    <a:gd name="T44" fmla="+- 0 8600 8516"/>
                    <a:gd name="T45" fmla="*/ T44 w 93"/>
                    <a:gd name="T46" fmla="+- 0 5456 5449"/>
                    <a:gd name="T47" fmla="*/ 5456 h 129"/>
                    <a:gd name="T48" fmla="+- 0 8597 8516"/>
                    <a:gd name="T49" fmla="*/ T48 w 93"/>
                    <a:gd name="T50" fmla="+- 0 5454 5449"/>
                    <a:gd name="T51" fmla="*/ 5454 h 12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</a:cxnLst>
                  <a:rect l="0" t="0" r="r" b="b"/>
                  <a:pathLst>
                    <a:path w="93" h="129">
                      <a:moveTo>
                        <a:pt x="81" y="5"/>
                      </a:moveTo>
                      <a:lnTo>
                        <a:pt x="69" y="5"/>
                      </a:lnTo>
                      <a:lnTo>
                        <a:pt x="73" y="7"/>
                      </a:lnTo>
                      <a:lnTo>
                        <a:pt x="77" y="14"/>
                      </a:lnTo>
                      <a:lnTo>
                        <a:pt x="78" y="18"/>
                      </a:lnTo>
                      <a:lnTo>
                        <a:pt x="78" y="30"/>
                      </a:lnTo>
                      <a:lnTo>
                        <a:pt x="51" y="83"/>
                      </a:lnTo>
                      <a:lnTo>
                        <a:pt x="62" y="83"/>
                      </a:lnTo>
                      <a:lnTo>
                        <a:pt x="93" y="26"/>
                      </a:lnTo>
                      <a:lnTo>
                        <a:pt x="92" y="21"/>
                      </a:lnTo>
                      <a:lnTo>
                        <a:pt x="87" y="11"/>
                      </a:lnTo>
                      <a:lnTo>
                        <a:pt x="84" y="7"/>
                      </a:lnTo>
                      <a:lnTo>
                        <a:pt x="81" y="5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254" name="Group 43">
                <a:extLst>
                  <a:ext uri="{FF2B5EF4-FFF2-40B4-BE49-F238E27FC236}">
                    <a16:creationId xmlns:a16="http://schemas.microsoft.com/office/drawing/2014/main" id="{5A3A9EAA-967A-4962-8F4E-DFC8A7BF54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12" y="5478"/>
                <a:ext cx="40" cy="87"/>
                <a:chOff x="8612" y="5478"/>
                <a:chExt cx="40" cy="87"/>
              </a:xfrm>
            </p:grpSpPr>
            <p:sp>
              <p:nvSpPr>
                <p:cNvPr id="263" name="Freeform 47">
                  <a:extLst>
                    <a:ext uri="{FF2B5EF4-FFF2-40B4-BE49-F238E27FC236}">
                      <a16:creationId xmlns:a16="http://schemas.microsoft.com/office/drawing/2014/main" id="{A2293869-7EC8-4656-AF64-DAE77C4897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12" y="5478"/>
                  <a:ext cx="40" cy="87"/>
                </a:xfrm>
                <a:custGeom>
                  <a:avLst/>
                  <a:gdLst>
                    <a:gd name="T0" fmla="+- 0 8638 8612"/>
                    <a:gd name="T1" fmla="*/ T0 w 40"/>
                    <a:gd name="T2" fmla="+- 0 5510 5478"/>
                    <a:gd name="T3" fmla="*/ 5510 h 87"/>
                    <a:gd name="T4" fmla="+- 0 8628 8612"/>
                    <a:gd name="T5" fmla="*/ T4 w 40"/>
                    <a:gd name="T6" fmla="+- 0 5510 5478"/>
                    <a:gd name="T7" fmla="*/ 5510 h 87"/>
                    <a:gd name="T8" fmla="+- 0 8618 8612"/>
                    <a:gd name="T9" fmla="*/ T8 w 40"/>
                    <a:gd name="T10" fmla="+- 0 5549 5478"/>
                    <a:gd name="T11" fmla="*/ 5549 h 87"/>
                    <a:gd name="T12" fmla="+- 0 8618 8612"/>
                    <a:gd name="T13" fmla="*/ T12 w 40"/>
                    <a:gd name="T14" fmla="+- 0 5552 5478"/>
                    <a:gd name="T15" fmla="*/ 5552 h 87"/>
                    <a:gd name="T16" fmla="+- 0 8618 8612"/>
                    <a:gd name="T17" fmla="*/ T16 w 40"/>
                    <a:gd name="T18" fmla="+- 0 5557 5478"/>
                    <a:gd name="T19" fmla="*/ 5557 h 87"/>
                    <a:gd name="T20" fmla="+- 0 8619 8612"/>
                    <a:gd name="T21" fmla="*/ T20 w 40"/>
                    <a:gd name="T22" fmla="+- 0 5560 5478"/>
                    <a:gd name="T23" fmla="*/ 5560 h 87"/>
                    <a:gd name="T24" fmla="+- 0 8622 8612"/>
                    <a:gd name="T25" fmla="*/ T24 w 40"/>
                    <a:gd name="T26" fmla="+- 0 5562 5478"/>
                    <a:gd name="T27" fmla="*/ 5562 h 87"/>
                    <a:gd name="T28" fmla="+- 0 8624 8612"/>
                    <a:gd name="T29" fmla="*/ T28 w 40"/>
                    <a:gd name="T30" fmla="+- 0 5564 5478"/>
                    <a:gd name="T31" fmla="*/ 5564 h 87"/>
                    <a:gd name="T32" fmla="+- 0 8627 8612"/>
                    <a:gd name="T33" fmla="*/ T32 w 40"/>
                    <a:gd name="T34" fmla="+- 0 5566 5478"/>
                    <a:gd name="T35" fmla="*/ 5566 h 87"/>
                    <a:gd name="T36" fmla="+- 0 8636 8612"/>
                    <a:gd name="T37" fmla="*/ T36 w 40"/>
                    <a:gd name="T38" fmla="+- 0 5566 5478"/>
                    <a:gd name="T39" fmla="*/ 5566 h 87"/>
                    <a:gd name="T40" fmla="+- 0 8640 8612"/>
                    <a:gd name="T41" fmla="*/ T40 w 40"/>
                    <a:gd name="T42" fmla="+- 0 5564 5478"/>
                    <a:gd name="T43" fmla="*/ 5564 h 87"/>
                    <a:gd name="T44" fmla="+- 0 8642 8612"/>
                    <a:gd name="T45" fmla="*/ T44 w 40"/>
                    <a:gd name="T46" fmla="+- 0 5562 5478"/>
                    <a:gd name="T47" fmla="*/ 5562 h 87"/>
                    <a:gd name="T48" fmla="+- 0 8628 8612"/>
                    <a:gd name="T49" fmla="*/ T48 w 40"/>
                    <a:gd name="T50" fmla="+- 0 5562 5478"/>
                    <a:gd name="T51" fmla="*/ 5562 h 87"/>
                    <a:gd name="T52" fmla="+- 0 8627 8612"/>
                    <a:gd name="T53" fmla="*/ T52 w 40"/>
                    <a:gd name="T54" fmla="+- 0 5560 5478"/>
                    <a:gd name="T55" fmla="*/ 5560 h 87"/>
                    <a:gd name="T56" fmla="+- 0 8627 8612"/>
                    <a:gd name="T57" fmla="*/ T56 w 40"/>
                    <a:gd name="T58" fmla="+- 0 5553 5478"/>
                    <a:gd name="T59" fmla="*/ 5553 h 87"/>
                    <a:gd name="T60" fmla="+- 0 8627 8612"/>
                    <a:gd name="T61" fmla="*/ T60 w 40"/>
                    <a:gd name="T62" fmla="+- 0 5552 5478"/>
                    <a:gd name="T63" fmla="*/ 5552 h 87"/>
                    <a:gd name="T64" fmla="+- 0 8630 8612"/>
                    <a:gd name="T65" fmla="*/ T64 w 40"/>
                    <a:gd name="T66" fmla="+- 0 5543 5478"/>
                    <a:gd name="T67" fmla="*/ 5543 h 87"/>
                    <a:gd name="T68" fmla="+- 0 8638 8612"/>
                    <a:gd name="T69" fmla="*/ T68 w 40"/>
                    <a:gd name="T70" fmla="+- 0 5510 5478"/>
                    <a:gd name="T71" fmla="*/ 5510 h 8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</a:cxnLst>
                  <a:rect l="0" t="0" r="r" b="b"/>
                  <a:pathLst>
                    <a:path w="40" h="87">
                      <a:moveTo>
                        <a:pt x="26" y="32"/>
                      </a:moveTo>
                      <a:lnTo>
                        <a:pt x="16" y="32"/>
                      </a:lnTo>
                      <a:lnTo>
                        <a:pt x="6" y="71"/>
                      </a:lnTo>
                      <a:lnTo>
                        <a:pt x="6" y="74"/>
                      </a:lnTo>
                      <a:lnTo>
                        <a:pt x="6" y="79"/>
                      </a:lnTo>
                      <a:lnTo>
                        <a:pt x="7" y="82"/>
                      </a:lnTo>
                      <a:lnTo>
                        <a:pt x="10" y="84"/>
                      </a:lnTo>
                      <a:lnTo>
                        <a:pt x="12" y="86"/>
                      </a:lnTo>
                      <a:lnTo>
                        <a:pt x="15" y="88"/>
                      </a:lnTo>
                      <a:lnTo>
                        <a:pt x="24" y="88"/>
                      </a:lnTo>
                      <a:lnTo>
                        <a:pt x="28" y="86"/>
                      </a:lnTo>
                      <a:lnTo>
                        <a:pt x="30" y="84"/>
                      </a:lnTo>
                      <a:lnTo>
                        <a:pt x="16" y="84"/>
                      </a:lnTo>
                      <a:lnTo>
                        <a:pt x="15" y="82"/>
                      </a:lnTo>
                      <a:lnTo>
                        <a:pt x="15" y="75"/>
                      </a:lnTo>
                      <a:lnTo>
                        <a:pt x="15" y="74"/>
                      </a:lnTo>
                      <a:lnTo>
                        <a:pt x="18" y="65"/>
                      </a:lnTo>
                      <a:lnTo>
                        <a:pt x="26" y="32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264" name="Freeform 46">
                  <a:extLst>
                    <a:ext uri="{FF2B5EF4-FFF2-40B4-BE49-F238E27FC236}">
                      <a16:creationId xmlns:a16="http://schemas.microsoft.com/office/drawing/2014/main" id="{FF95B3E2-03CD-4ED8-9546-7DCF46751B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12" y="5478"/>
                  <a:ext cx="40" cy="87"/>
                </a:xfrm>
                <a:custGeom>
                  <a:avLst/>
                  <a:gdLst>
                    <a:gd name="T0" fmla="+- 0 8652 8612"/>
                    <a:gd name="T1" fmla="*/ T0 w 40"/>
                    <a:gd name="T2" fmla="+- 0 5543 5478"/>
                    <a:gd name="T3" fmla="*/ 5543 h 87"/>
                    <a:gd name="T4" fmla="+- 0 8650 8612"/>
                    <a:gd name="T5" fmla="*/ T4 w 40"/>
                    <a:gd name="T6" fmla="+- 0 5543 5478"/>
                    <a:gd name="T7" fmla="*/ 5543 h 87"/>
                    <a:gd name="T8" fmla="+- 0 8649 8612"/>
                    <a:gd name="T9" fmla="*/ T8 w 40"/>
                    <a:gd name="T10" fmla="+- 0 5544 5478"/>
                    <a:gd name="T11" fmla="*/ 5544 h 87"/>
                    <a:gd name="T12" fmla="+- 0 8647 8612"/>
                    <a:gd name="T13" fmla="*/ T12 w 40"/>
                    <a:gd name="T14" fmla="+- 0 5548 5478"/>
                    <a:gd name="T15" fmla="*/ 5548 h 87"/>
                    <a:gd name="T16" fmla="+- 0 8645 8612"/>
                    <a:gd name="T17" fmla="*/ T16 w 40"/>
                    <a:gd name="T18" fmla="+- 0 5553 5478"/>
                    <a:gd name="T19" fmla="*/ 5553 h 87"/>
                    <a:gd name="T20" fmla="+- 0 8642 8612"/>
                    <a:gd name="T21" fmla="*/ T20 w 40"/>
                    <a:gd name="T22" fmla="+- 0 5556 5478"/>
                    <a:gd name="T23" fmla="*/ 5556 h 87"/>
                    <a:gd name="T24" fmla="+- 0 8639 8612"/>
                    <a:gd name="T25" fmla="*/ T24 w 40"/>
                    <a:gd name="T26" fmla="+- 0 5560 5478"/>
                    <a:gd name="T27" fmla="*/ 5560 h 87"/>
                    <a:gd name="T28" fmla="+- 0 8635 8612"/>
                    <a:gd name="T29" fmla="*/ T28 w 40"/>
                    <a:gd name="T30" fmla="+- 0 5562 5478"/>
                    <a:gd name="T31" fmla="*/ 5562 h 87"/>
                    <a:gd name="T32" fmla="+- 0 8642 8612"/>
                    <a:gd name="T33" fmla="*/ T32 w 40"/>
                    <a:gd name="T34" fmla="+- 0 5562 5478"/>
                    <a:gd name="T35" fmla="*/ 5562 h 87"/>
                    <a:gd name="T36" fmla="+- 0 8648 8612"/>
                    <a:gd name="T37" fmla="*/ T36 w 40"/>
                    <a:gd name="T38" fmla="+- 0 5555 5478"/>
                    <a:gd name="T39" fmla="*/ 5555 h 87"/>
                    <a:gd name="T40" fmla="+- 0 8651 8612"/>
                    <a:gd name="T41" fmla="*/ T40 w 40"/>
                    <a:gd name="T42" fmla="+- 0 5550 5478"/>
                    <a:gd name="T43" fmla="*/ 5550 h 87"/>
                    <a:gd name="T44" fmla="+- 0 8653 8612"/>
                    <a:gd name="T45" fmla="*/ T44 w 40"/>
                    <a:gd name="T46" fmla="+- 0 5544 5478"/>
                    <a:gd name="T47" fmla="*/ 5544 h 87"/>
                    <a:gd name="T48" fmla="+- 0 8653 8612"/>
                    <a:gd name="T49" fmla="*/ T48 w 40"/>
                    <a:gd name="T50" fmla="+- 0 5544 5478"/>
                    <a:gd name="T51" fmla="*/ 5544 h 87"/>
                    <a:gd name="T52" fmla="+- 0 8652 8612"/>
                    <a:gd name="T53" fmla="*/ T52 w 40"/>
                    <a:gd name="T54" fmla="+- 0 5543 5478"/>
                    <a:gd name="T55" fmla="*/ 5543 h 8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40" h="87">
                      <a:moveTo>
                        <a:pt x="40" y="65"/>
                      </a:moveTo>
                      <a:lnTo>
                        <a:pt x="38" y="65"/>
                      </a:lnTo>
                      <a:lnTo>
                        <a:pt x="37" y="66"/>
                      </a:lnTo>
                      <a:lnTo>
                        <a:pt x="35" y="70"/>
                      </a:lnTo>
                      <a:lnTo>
                        <a:pt x="33" y="75"/>
                      </a:lnTo>
                      <a:lnTo>
                        <a:pt x="30" y="78"/>
                      </a:lnTo>
                      <a:lnTo>
                        <a:pt x="27" y="82"/>
                      </a:lnTo>
                      <a:lnTo>
                        <a:pt x="23" y="84"/>
                      </a:lnTo>
                      <a:lnTo>
                        <a:pt x="30" y="84"/>
                      </a:lnTo>
                      <a:lnTo>
                        <a:pt x="36" y="77"/>
                      </a:lnTo>
                      <a:lnTo>
                        <a:pt x="39" y="72"/>
                      </a:lnTo>
                      <a:lnTo>
                        <a:pt x="41" y="66"/>
                      </a:lnTo>
                      <a:lnTo>
                        <a:pt x="40" y="65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265" name="Freeform 45">
                  <a:extLst>
                    <a:ext uri="{FF2B5EF4-FFF2-40B4-BE49-F238E27FC236}">
                      <a16:creationId xmlns:a16="http://schemas.microsoft.com/office/drawing/2014/main" id="{E72A8DD2-6ACE-49AF-9CCD-3997F64DA1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12" y="5478"/>
                  <a:ext cx="40" cy="87"/>
                </a:xfrm>
                <a:custGeom>
                  <a:avLst/>
                  <a:gdLst>
                    <a:gd name="T0" fmla="+- 0 8653 8612"/>
                    <a:gd name="T1" fmla="*/ T0 w 40"/>
                    <a:gd name="T2" fmla="+- 0 5505 5478"/>
                    <a:gd name="T3" fmla="*/ 5505 h 87"/>
                    <a:gd name="T4" fmla="+- 0 8614 8612"/>
                    <a:gd name="T5" fmla="*/ T4 w 40"/>
                    <a:gd name="T6" fmla="+- 0 5505 5478"/>
                    <a:gd name="T7" fmla="*/ 5505 h 87"/>
                    <a:gd name="T8" fmla="+- 0 8612 8612"/>
                    <a:gd name="T9" fmla="*/ T8 w 40"/>
                    <a:gd name="T10" fmla="+- 0 5508 5478"/>
                    <a:gd name="T11" fmla="*/ 5508 h 87"/>
                    <a:gd name="T12" fmla="+- 0 8614 8612"/>
                    <a:gd name="T13" fmla="*/ T12 w 40"/>
                    <a:gd name="T14" fmla="+- 0 5510 5478"/>
                    <a:gd name="T15" fmla="*/ 5510 h 87"/>
                    <a:gd name="T16" fmla="+- 0 8653 8612"/>
                    <a:gd name="T17" fmla="*/ T16 w 40"/>
                    <a:gd name="T18" fmla="+- 0 5510 5478"/>
                    <a:gd name="T19" fmla="*/ 5510 h 87"/>
                    <a:gd name="T20" fmla="+- 0 8654 8612"/>
                    <a:gd name="T21" fmla="*/ T20 w 40"/>
                    <a:gd name="T22" fmla="+- 0 5509 5478"/>
                    <a:gd name="T23" fmla="*/ 5509 h 87"/>
                    <a:gd name="T24" fmla="+- 0 8654 8612"/>
                    <a:gd name="T25" fmla="*/ T24 w 40"/>
                    <a:gd name="T26" fmla="+- 0 5508 5478"/>
                    <a:gd name="T27" fmla="*/ 5508 h 87"/>
                    <a:gd name="T28" fmla="+- 0 8655 8612"/>
                    <a:gd name="T29" fmla="*/ T28 w 40"/>
                    <a:gd name="T30" fmla="+- 0 5507 5478"/>
                    <a:gd name="T31" fmla="*/ 5507 h 87"/>
                    <a:gd name="T32" fmla="+- 0 8653 8612"/>
                    <a:gd name="T33" fmla="*/ T32 w 40"/>
                    <a:gd name="T34" fmla="+- 0 5505 5478"/>
                    <a:gd name="T35" fmla="*/ 5505 h 8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40" h="87">
                      <a:moveTo>
                        <a:pt x="41" y="27"/>
                      </a:moveTo>
                      <a:lnTo>
                        <a:pt x="2" y="27"/>
                      </a:lnTo>
                      <a:lnTo>
                        <a:pt x="0" y="30"/>
                      </a:lnTo>
                      <a:lnTo>
                        <a:pt x="2" y="32"/>
                      </a:lnTo>
                      <a:lnTo>
                        <a:pt x="41" y="32"/>
                      </a:lnTo>
                      <a:lnTo>
                        <a:pt x="42" y="31"/>
                      </a:lnTo>
                      <a:lnTo>
                        <a:pt x="42" y="30"/>
                      </a:lnTo>
                      <a:lnTo>
                        <a:pt x="43" y="29"/>
                      </a:lnTo>
                      <a:lnTo>
                        <a:pt x="41" y="27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266" name="Freeform 44">
                  <a:extLst>
                    <a:ext uri="{FF2B5EF4-FFF2-40B4-BE49-F238E27FC236}">
                      <a16:creationId xmlns:a16="http://schemas.microsoft.com/office/drawing/2014/main" id="{4B3820F5-BF61-4207-B047-B5ADC03790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12" y="5478"/>
                  <a:ext cx="40" cy="87"/>
                </a:xfrm>
                <a:custGeom>
                  <a:avLst/>
                  <a:gdLst>
                    <a:gd name="T0" fmla="+- 0 8641 8612"/>
                    <a:gd name="T1" fmla="*/ T0 w 40"/>
                    <a:gd name="T2" fmla="+- 0 5478 5478"/>
                    <a:gd name="T3" fmla="*/ 5478 h 87"/>
                    <a:gd name="T4" fmla="+- 0 8637 8612"/>
                    <a:gd name="T5" fmla="*/ T4 w 40"/>
                    <a:gd name="T6" fmla="+- 0 5480 5478"/>
                    <a:gd name="T7" fmla="*/ 5480 h 87"/>
                    <a:gd name="T8" fmla="+- 0 8635 8612"/>
                    <a:gd name="T9" fmla="*/ T8 w 40"/>
                    <a:gd name="T10" fmla="+- 0 5483 5478"/>
                    <a:gd name="T11" fmla="*/ 5483 h 87"/>
                    <a:gd name="T12" fmla="+- 0 8629 8612"/>
                    <a:gd name="T13" fmla="*/ T12 w 40"/>
                    <a:gd name="T14" fmla="+- 0 5505 5478"/>
                    <a:gd name="T15" fmla="*/ 5505 h 87"/>
                    <a:gd name="T16" fmla="+- 0 8639 8612"/>
                    <a:gd name="T17" fmla="*/ T16 w 40"/>
                    <a:gd name="T18" fmla="+- 0 5505 5478"/>
                    <a:gd name="T19" fmla="*/ 5505 h 87"/>
                    <a:gd name="T20" fmla="+- 0 8645 8612"/>
                    <a:gd name="T21" fmla="*/ T20 w 40"/>
                    <a:gd name="T22" fmla="+- 0 5483 5478"/>
                    <a:gd name="T23" fmla="*/ 5483 h 87"/>
                    <a:gd name="T24" fmla="+- 0 8645 8612"/>
                    <a:gd name="T25" fmla="*/ T24 w 40"/>
                    <a:gd name="T26" fmla="+- 0 5482 5478"/>
                    <a:gd name="T27" fmla="*/ 5482 h 87"/>
                    <a:gd name="T28" fmla="+- 0 8644 8612"/>
                    <a:gd name="T29" fmla="*/ T28 w 40"/>
                    <a:gd name="T30" fmla="+- 0 5479 5478"/>
                    <a:gd name="T31" fmla="*/ 5479 h 87"/>
                    <a:gd name="T32" fmla="+- 0 8641 8612"/>
                    <a:gd name="T33" fmla="*/ T32 w 40"/>
                    <a:gd name="T34" fmla="+- 0 5478 5478"/>
                    <a:gd name="T35" fmla="*/ 5478 h 87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40" h="87">
                      <a:moveTo>
                        <a:pt x="29" y="0"/>
                      </a:moveTo>
                      <a:lnTo>
                        <a:pt x="25" y="2"/>
                      </a:lnTo>
                      <a:lnTo>
                        <a:pt x="23" y="5"/>
                      </a:lnTo>
                      <a:lnTo>
                        <a:pt x="17" y="27"/>
                      </a:lnTo>
                      <a:lnTo>
                        <a:pt x="27" y="27"/>
                      </a:lnTo>
                      <a:lnTo>
                        <a:pt x="33" y="5"/>
                      </a:lnTo>
                      <a:lnTo>
                        <a:pt x="33" y="4"/>
                      </a:lnTo>
                      <a:lnTo>
                        <a:pt x="32" y="1"/>
                      </a:lnTo>
                      <a:lnTo>
                        <a:pt x="29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255" name="Group 40">
                <a:extLst>
                  <a:ext uri="{FF2B5EF4-FFF2-40B4-BE49-F238E27FC236}">
                    <a16:creationId xmlns:a16="http://schemas.microsoft.com/office/drawing/2014/main" id="{CE9C7E27-4670-453C-AC57-5607EBFA1A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64" y="5504"/>
                <a:ext cx="59" cy="62"/>
                <a:chOff x="8664" y="5504"/>
                <a:chExt cx="59" cy="62"/>
              </a:xfrm>
            </p:grpSpPr>
            <p:sp>
              <p:nvSpPr>
                <p:cNvPr id="261" name="Freeform 42">
                  <a:extLst>
                    <a:ext uri="{FF2B5EF4-FFF2-40B4-BE49-F238E27FC236}">
                      <a16:creationId xmlns:a16="http://schemas.microsoft.com/office/drawing/2014/main" id="{F3F146EE-89E8-41F2-8603-6446F45980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64" y="5504"/>
                  <a:ext cx="59" cy="62"/>
                </a:xfrm>
                <a:custGeom>
                  <a:avLst/>
                  <a:gdLst>
                    <a:gd name="T0" fmla="+- 0 8704 8664"/>
                    <a:gd name="T1" fmla="*/ T0 w 59"/>
                    <a:gd name="T2" fmla="+- 0 5504 5504"/>
                    <a:gd name="T3" fmla="*/ 5504 h 62"/>
                    <a:gd name="T4" fmla="+- 0 8694 8664"/>
                    <a:gd name="T5" fmla="*/ T4 w 59"/>
                    <a:gd name="T6" fmla="+- 0 5504 5504"/>
                    <a:gd name="T7" fmla="*/ 5504 h 62"/>
                    <a:gd name="T8" fmla="+- 0 8688 8664"/>
                    <a:gd name="T9" fmla="*/ T8 w 59"/>
                    <a:gd name="T10" fmla="+- 0 5505 5504"/>
                    <a:gd name="T11" fmla="*/ 5505 h 62"/>
                    <a:gd name="T12" fmla="+- 0 8664 8664"/>
                    <a:gd name="T13" fmla="*/ T12 w 59"/>
                    <a:gd name="T14" fmla="+- 0 5547 5504"/>
                    <a:gd name="T15" fmla="*/ 5547 h 62"/>
                    <a:gd name="T16" fmla="+- 0 8664 8664"/>
                    <a:gd name="T17" fmla="*/ T16 w 59"/>
                    <a:gd name="T18" fmla="+- 0 5551 5504"/>
                    <a:gd name="T19" fmla="*/ 5551 h 62"/>
                    <a:gd name="T20" fmla="+- 0 8668 8664"/>
                    <a:gd name="T21" fmla="*/ T20 w 59"/>
                    <a:gd name="T22" fmla="+- 0 5558 5504"/>
                    <a:gd name="T23" fmla="*/ 5558 h 62"/>
                    <a:gd name="T24" fmla="+- 0 8671 8664"/>
                    <a:gd name="T25" fmla="*/ T24 w 59"/>
                    <a:gd name="T26" fmla="+- 0 5561 5504"/>
                    <a:gd name="T27" fmla="*/ 5561 h 62"/>
                    <a:gd name="T28" fmla="+- 0 8677 8664"/>
                    <a:gd name="T29" fmla="*/ T28 w 59"/>
                    <a:gd name="T30" fmla="+- 0 5565 5504"/>
                    <a:gd name="T31" fmla="*/ 5565 h 62"/>
                    <a:gd name="T32" fmla="+- 0 8681 8664"/>
                    <a:gd name="T33" fmla="*/ T32 w 59"/>
                    <a:gd name="T34" fmla="+- 0 5566 5504"/>
                    <a:gd name="T35" fmla="*/ 5566 h 62"/>
                    <a:gd name="T36" fmla="+- 0 8690 8664"/>
                    <a:gd name="T37" fmla="*/ T36 w 59"/>
                    <a:gd name="T38" fmla="+- 0 5566 5504"/>
                    <a:gd name="T39" fmla="*/ 5566 h 62"/>
                    <a:gd name="T40" fmla="+- 0 8695 8664"/>
                    <a:gd name="T41" fmla="*/ T40 w 59"/>
                    <a:gd name="T42" fmla="+- 0 5565 5504"/>
                    <a:gd name="T43" fmla="*/ 5565 h 62"/>
                    <a:gd name="T44" fmla="+- 0 8700 8664"/>
                    <a:gd name="T45" fmla="*/ T44 w 59"/>
                    <a:gd name="T46" fmla="+- 0 5562 5504"/>
                    <a:gd name="T47" fmla="*/ 5562 h 62"/>
                    <a:gd name="T48" fmla="+- 0 8682 8664"/>
                    <a:gd name="T49" fmla="*/ T48 w 59"/>
                    <a:gd name="T50" fmla="+- 0 5562 5504"/>
                    <a:gd name="T51" fmla="*/ 5562 h 62"/>
                    <a:gd name="T52" fmla="+- 0 8679 8664"/>
                    <a:gd name="T53" fmla="*/ T52 w 59"/>
                    <a:gd name="T54" fmla="+- 0 5561 5504"/>
                    <a:gd name="T55" fmla="*/ 5561 h 62"/>
                    <a:gd name="T56" fmla="+- 0 8675 8664"/>
                    <a:gd name="T57" fmla="*/ T56 w 59"/>
                    <a:gd name="T58" fmla="+- 0 5555 5504"/>
                    <a:gd name="T59" fmla="*/ 5555 h 62"/>
                    <a:gd name="T60" fmla="+- 0 8674 8664"/>
                    <a:gd name="T61" fmla="*/ T60 w 59"/>
                    <a:gd name="T62" fmla="+- 0 5552 5504"/>
                    <a:gd name="T63" fmla="*/ 5552 h 62"/>
                    <a:gd name="T64" fmla="+- 0 8674 8664"/>
                    <a:gd name="T65" fmla="*/ T64 w 59"/>
                    <a:gd name="T66" fmla="+- 0 5543 5504"/>
                    <a:gd name="T67" fmla="*/ 5543 h 62"/>
                    <a:gd name="T68" fmla="+- 0 8695 8664"/>
                    <a:gd name="T69" fmla="*/ T68 w 59"/>
                    <a:gd name="T70" fmla="+- 0 5507 5504"/>
                    <a:gd name="T71" fmla="*/ 5507 h 62"/>
                    <a:gd name="T72" fmla="+- 0 8713 8664"/>
                    <a:gd name="T73" fmla="*/ T72 w 59"/>
                    <a:gd name="T74" fmla="+- 0 5507 5504"/>
                    <a:gd name="T75" fmla="*/ 5507 h 62"/>
                    <a:gd name="T76" fmla="+- 0 8712 8664"/>
                    <a:gd name="T77" fmla="*/ T76 w 59"/>
                    <a:gd name="T78" fmla="+- 0 5506 5504"/>
                    <a:gd name="T79" fmla="*/ 5506 h 62"/>
                    <a:gd name="T80" fmla="+- 0 8707 8664"/>
                    <a:gd name="T81" fmla="*/ T80 w 59"/>
                    <a:gd name="T82" fmla="+- 0 5504 5504"/>
                    <a:gd name="T83" fmla="*/ 5504 h 62"/>
                    <a:gd name="T84" fmla="+- 0 8704 8664"/>
                    <a:gd name="T85" fmla="*/ T84 w 59"/>
                    <a:gd name="T86" fmla="+- 0 5504 5504"/>
                    <a:gd name="T87" fmla="*/ 5504 h 6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</a:cxnLst>
                  <a:rect l="0" t="0" r="r" b="b"/>
                  <a:pathLst>
                    <a:path w="59" h="62">
                      <a:moveTo>
                        <a:pt x="40" y="0"/>
                      </a:moveTo>
                      <a:lnTo>
                        <a:pt x="30" y="0"/>
                      </a:lnTo>
                      <a:lnTo>
                        <a:pt x="24" y="1"/>
                      </a:lnTo>
                      <a:lnTo>
                        <a:pt x="0" y="43"/>
                      </a:lnTo>
                      <a:lnTo>
                        <a:pt x="0" y="47"/>
                      </a:lnTo>
                      <a:lnTo>
                        <a:pt x="4" y="54"/>
                      </a:lnTo>
                      <a:lnTo>
                        <a:pt x="7" y="57"/>
                      </a:lnTo>
                      <a:lnTo>
                        <a:pt x="13" y="61"/>
                      </a:lnTo>
                      <a:lnTo>
                        <a:pt x="17" y="62"/>
                      </a:lnTo>
                      <a:lnTo>
                        <a:pt x="26" y="62"/>
                      </a:lnTo>
                      <a:lnTo>
                        <a:pt x="31" y="61"/>
                      </a:lnTo>
                      <a:lnTo>
                        <a:pt x="36" y="58"/>
                      </a:lnTo>
                      <a:lnTo>
                        <a:pt x="18" y="58"/>
                      </a:lnTo>
                      <a:lnTo>
                        <a:pt x="15" y="57"/>
                      </a:lnTo>
                      <a:lnTo>
                        <a:pt x="11" y="51"/>
                      </a:lnTo>
                      <a:lnTo>
                        <a:pt x="10" y="48"/>
                      </a:lnTo>
                      <a:lnTo>
                        <a:pt x="10" y="39"/>
                      </a:lnTo>
                      <a:lnTo>
                        <a:pt x="31" y="3"/>
                      </a:lnTo>
                      <a:lnTo>
                        <a:pt x="49" y="3"/>
                      </a:lnTo>
                      <a:lnTo>
                        <a:pt x="48" y="2"/>
                      </a:lnTo>
                      <a:lnTo>
                        <a:pt x="43" y="0"/>
                      </a:lnTo>
                      <a:lnTo>
                        <a:pt x="40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262" name="Freeform 41">
                  <a:extLst>
                    <a:ext uri="{FF2B5EF4-FFF2-40B4-BE49-F238E27FC236}">
                      <a16:creationId xmlns:a16="http://schemas.microsoft.com/office/drawing/2014/main" id="{F633B54B-870C-4066-A13D-731BAA96DF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64" y="5504"/>
                  <a:ext cx="59" cy="62"/>
                </a:xfrm>
                <a:custGeom>
                  <a:avLst/>
                  <a:gdLst>
                    <a:gd name="T0" fmla="+- 0 8713 8664"/>
                    <a:gd name="T1" fmla="*/ T0 w 59"/>
                    <a:gd name="T2" fmla="+- 0 5507 5504"/>
                    <a:gd name="T3" fmla="*/ 5507 h 62"/>
                    <a:gd name="T4" fmla="+- 0 8704 8664"/>
                    <a:gd name="T5" fmla="*/ T4 w 59"/>
                    <a:gd name="T6" fmla="+- 0 5507 5504"/>
                    <a:gd name="T7" fmla="*/ 5507 h 62"/>
                    <a:gd name="T8" fmla="+- 0 8707 8664"/>
                    <a:gd name="T9" fmla="*/ T8 w 59"/>
                    <a:gd name="T10" fmla="+- 0 5508 5504"/>
                    <a:gd name="T11" fmla="*/ 5508 h 62"/>
                    <a:gd name="T12" fmla="+- 0 8711 8664"/>
                    <a:gd name="T13" fmla="*/ T12 w 59"/>
                    <a:gd name="T14" fmla="+- 0 5514 5504"/>
                    <a:gd name="T15" fmla="*/ 5514 h 62"/>
                    <a:gd name="T16" fmla="+- 0 8712 8664"/>
                    <a:gd name="T17" fmla="*/ T16 w 59"/>
                    <a:gd name="T18" fmla="+- 0 5517 5504"/>
                    <a:gd name="T19" fmla="*/ 5517 h 62"/>
                    <a:gd name="T20" fmla="+- 0 8712 8664"/>
                    <a:gd name="T21" fmla="*/ T20 w 59"/>
                    <a:gd name="T22" fmla="+- 0 5525 5504"/>
                    <a:gd name="T23" fmla="*/ 5525 h 62"/>
                    <a:gd name="T24" fmla="+- 0 8690 8664"/>
                    <a:gd name="T25" fmla="*/ T24 w 59"/>
                    <a:gd name="T26" fmla="+- 0 5562 5504"/>
                    <a:gd name="T27" fmla="*/ 5562 h 62"/>
                    <a:gd name="T28" fmla="+- 0 8700 8664"/>
                    <a:gd name="T29" fmla="*/ T28 w 59"/>
                    <a:gd name="T30" fmla="+- 0 5562 5504"/>
                    <a:gd name="T31" fmla="*/ 5562 h 62"/>
                    <a:gd name="T32" fmla="+- 0 8723 8664"/>
                    <a:gd name="T33" fmla="*/ T32 w 59"/>
                    <a:gd name="T34" fmla="+- 0 5531 5504"/>
                    <a:gd name="T35" fmla="*/ 5531 h 62"/>
                    <a:gd name="T36" fmla="+- 0 8723 8664"/>
                    <a:gd name="T37" fmla="*/ T36 w 59"/>
                    <a:gd name="T38" fmla="+- 0 5523 5504"/>
                    <a:gd name="T39" fmla="*/ 5523 h 62"/>
                    <a:gd name="T40" fmla="+- 0 8722 8664"/>
                    <a:gd name="T41" fmla="*/ T40 w 59"/>
                    <a:gd name="T42" fmla="+- 0 5520 5504"/>
                    <a:gd name="T43" fmla="*/ 5520 h 62"/>
                    <a:gd name="T44" fmla="+- 0 8720 8664"/>
                    <a:gd name="T45" fmla="*/ T44 w 59"/>
                    <a:gd name="T46" fmla="+- 0 5515 5504"/>
                    <a:gd name="T47" fmla="*/ 5515 h 62"/>
                    <a:gd name="T48" fmla="+- 0 8719 8664"/>
                    <a:gd name="T49" fmla="*/ T48 w 59"/>
                    <a:gd name="T50" fmla="+- 0 5512 5504"/>
                    <a:gd name="T51" fmla="*/ 5512 h 62"/>
                    <a:gd name="T52" fmla="+- 0 8715 8664"/>
                    <a:gd name="T53" fmla="*/ T52 w 59"/>
                    <a:gd name="T54" fmla="+- 0 5508 5504"/>
                    <a:gd name="T55" fmla="*/ 5508 h 62"/>
                    <a:gd name="T56" fmla="+- 0 8713 8664"/>
                    <a:gd name="T57" fmla="*/ T56 w 59"/>
                    <a:gd name="T58" fmla="+- 0 5507 5504"/>
                    <a:gd name="T59" fmla="*/ 5507 h 6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59" h="62">
                      <a:moveTo>
                        <a:pt x="49" y="3"/>
                      </a:moveTo>
                      <a:lnTo>
                        <a:pt x="40" y="3"/>
                      </a:lnTo>
                      <a:lnTo>
                        <a:pt x="43" y="4"/>
                      </a:lnTo>
                      <a:lnTo>
                        <a:pt x="47" y="10"/>
                      </a:lnTo>
                      <a:lnTo>
                        <a:pt x="48" y="13"/>
                      </a:lnTo>
                      <a:lnTo>
                        <a:pt x="48" y="21"/>
                      </a:lnTo>
                      <a:lnTo>
                        <a:pt x="26" y="58"/>
                      </a:lnTo>
                      <a:lnTo>
                        <a:pt x="36" y="58"/>
                      </a:lnTo>
                      <a:lnTo>
                        <a:pt x="59" y="27"/>
                      </a:lnTo>
                      <a:lnTo>
                        <a:pt x="59" y="19"/>
                      </a:lnTo>
                      <a:lnTo>
                        <a:pt x="58" y="16"/>
                      </a:lnTo>
                      <a:lnTo>
                        <a:pt x="56" y="11"/>
                      </a:lnTo>
                      <a:lnTo>
                        <a:pt x="55" y="8"/>
                      </a:lnTo>
                      <a:lnTo>
                        <a:pt x="51" y="4"/>
                      </a:lnTo>
                      <a:lnTo>
                        <a:pt x="49" y="3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256" name="Group 35">
                <a:extLst>
                  <a:ext uri="{FF2B5EF4-FFF2-40B4-BE49-F238E27FC236}">
                    <a16:creationId xmlns:a16="http://schemas.microsoft.com/office/drawing/2014/main" id="{FAC197C4-DD65-446A-B906-42952257ED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27" y="5504"/>
                <a:ext cx="56" cy="62"/>
                <a:chOff x="8727" y="5504"/>
                <a:chExt cx="56" cy="62"/>
              </a:xfrm>
            </p:grpSpPr>
            <p:sp>
              <p:nvSpPr>
                <p:cNvPr id="257" name="Freeform 39">
                  <a:extLst>
                    <a:ext uri="{FF2B5EF4-FFF2-40B4-BE49-F238E27FC236}">
                      <a16:creationId xmlns:a16="http://schemas.microsoft.com/office/drawing/2014/main" id="{F5002E2D-B89D-4020-A6C6-6337CB110D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27" y="5504"/>
                  <a:ext cx="56" cy="62"/>
                </a:xfrm>
                <a:custGeom>
                  <a:avLst/>
                  <a:gdLst>
                    <a:gd name="T0" fmla="+- 0 8751 8727"/>
                    <a:gd name="T1" fmla="*/ T0 w 56"/>
                    <a:gd name="T2" fmla="+- 0 5507 5504"/>
                    <a:gd name="T3" fmla="*/ 5507 h 62"/>
                    <a:gd name="T4" fmla="+- 0 8744 8727"/>
                    <a:gd name="T5" fmla="*/ T4 w 56"/>
                    <a:gd name="T6" fmla="+- 0 5507 5504"/>
                    <a:gd name="T7" fmla="*/ 5507 h 62"/>
                    <a:gd name="T8" fmla="+- 0 8745 8727"/>
                    <a:gd name="T9" fmla="*/ T8 w 56"/>
                    <a:gd name="T10" fmla="+- 0 5509 5504"/>
                    <a:gd name="T11" fmla="*/ 5509 h 62"/>
                    <a:gd name="T12" fmla="+- 0 8745 8727"/>
                    <a:gd name="T13" fmla="*/ T12 w 56"/>
                    <a:gd name="T14" fmla="+- 0 5516 5504"/>
                    <a:gd name="T15" fmla="*/ 5516 h 62"/>
                    <a:gd name="T16" fmla="+- 0 8745 8727"/>
                    <a:gd name="T17" fmla="*/ T16 w 56"/>
                    <a:gd name="T18" fmla="+- 0 5517 5504"/>
                    <a:gd name="T19" fmla="*/ 5517 h 62"/>
                    <a:gd name="T20" fmla="+- 0 8744 8727"/>
                    <a:gd name="T21" fmla="*/ T20 w 56"/>
                    <a:gd name="T22" fmla="+- 0 5522 5504"/>
                    <a:gd name="T23" fmla="*/ 5522 h 62"/>
                    <a:gd name="T24" fmla="+- 0 8734 8727"/>
                    <a:gd name="T25" fmla="*/ T24 w 56"/>
                    <a:gd name="T26" fmla="+- 0 5561 5504"/>
                    <a:gd name="T27" fmla="*/ 5561 h 62"/>
                    <a:gd name="T28" fmla="+- 0 8734 8727"/>
                    <a:gd name="T29" fmla="*/ T28 w 56"/>
                    <a:gd name="T30" fmla="+- 0 5562 5504"/>
                    <a:gd name="T31" fmla="*/ 5562 h 62"/>
                    <a:gd name="T32" fmla="+- 0 8735 8727"/>
                    <a:gd name="T33" fmla="*/ T32 w 56"/>
                    <a:gd name="T34" fmla="+- 0 5565 5504"/>
                    <a:gd name="T35" fmla="*/ 5565 h 62"/>
                    <a:gd name="T36" fmla="+- 0 8738 8727"/>
                    <a:gd name="T37" fmla="*/ T36 w 56"/>
                    <a:gd name="T38" fmla="+- 0 5566 5504"/>
                    <a:gd name="T39" fmla="*/ 5566 h 62"/>
                    <a:gd name="T40" fmla="+- 0 8742 8727"/>
                    <a:gd name="T41" fmla="*/ T40 w 56"/>
                    <a:gd name="T42" fmla="+- 0 5564 5504"/>
                    <a:gd name="T43" fmla="*/ 5564 h 62"/>
                    <a:gd name="T44" fmla="+- 0 8744 8727"/>
                    <a:gd name="T45" fmla="*/ T44 w 56"/>
                    <a:gd name="T46" fmla="+- 0 5561 5504"/>
                    <a:gd name="T47" fmla="*/ 5561 h 62"/>
                    <a:gd name="T48" fmla="+- 0 8753 8727"/>
                    <a:gd name="T49" fmla="*/ T48 w 56"/>
                    <a:gd name="T50" fmla="+- 0 5522 5504"/>
                    <a:gd name="T51" fmla="*/ 5522 h 62"/>
                    <a:gd name="T52" fmla="+- 0 8756 8727"/>
                    <a:gd name="T53" fmla="*/ T52 w 56"/>
                    <a:gd name="T54" fmla="+- 0 5518 5504"/>
                    <a:gd name="T55" fmla="*/ 5518 h 62"/>
                    <a:gd name="T56" fmla="+- 0 8758 8727"/>
                    <a:gd name="T57" fmla="*/ T56 w 56"/>
                    <a:gd name="T58" fmla="+- 0 5514 5504"/>
                    <a:gd name="T59" fmla="*/ 5514 h 62"/>
                    <a:gd name="T60" fmla="+- 0 8759 8727"/>
                    <a:gd name="T61" fmla="*/ T60 w 56"/>
                    <a:gd name="T62" fmla="+- 0 5513 5504"/>
                    <a:gd name="T63" fmla="*/ 5513 h 62"/>
                    <a:gd name="T64" fmla="+- 0 8754 8727"/>
                    <a:gd name="T65" fmla="*/ T64 w 56"/>
                    <a:gd name="T66" fmla="+- 0 5513 5504"/>
                    <a:gd name="T67" fmla="*/ 5513 h 62"/>
                    <a:gd name="T68" fmla="+- 0 8754 8727"/>
                    <a:gd name="T69" fmla="*/ T68 w 56"/>
                    <a:gd name="T70" fmla="+- 0 5511 5504"/>
                    <a:gd name="T71" fmla="*/ 5511 h 62"/>
                    <a:gd name="T72" fmla="+- 0 8752 8727"/>
                    <a:gd name="T73" fmla="*/ T72 w 56"/>
                    <a:gd name="T74" fmla="+- 0 5508 5504"/>
                    <a:gd name="T75" fmla="*/ 5508 h 62"/>
                    <a:gd name="T76" fmla="+- 0 8751 8727"/>
                    <a:gd name="T77" fmla="*/ T76 w 56"/>
                    <a:gd name="T78" fmla="+- 0 5507 5504"/>
                    <a:gd name="T79" fmla="*/ 5507 h 6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</a:cxnLst>
                  <a:rect l="0" t="0" r="r" b="b"/>
                  <a:pathLst>
                    <a:path w="56" h="62">
                      <a:moveTo>
                        <a:pt x="24" y="3"/>
                      </a:moveTo>
                      <a:lnTo>
                        <a:pt x="17" y="3"/>
                      </a:lnTo>
                      <a:lnTo>
                        <a:pt x="18" y="5"/>
                      </a:lnTo>
                      <a:lnTo>
                        <a:pt x="18" y="12"/>
                      </a:lnTo>
                      <a:lnTo>
                        <a:pt x="18" y="13"/>
                      </a:lnTo>
                      <a:lnTo>
                        <a:pt x="17" y="18"/>
                      </a:lnTo>
                      <a:lnTo>
                        <a:pt x="7" y="57"/>
                      </a:lnTo>
                      <a:lnTo>
                        <a:pt x="7" y="58"/>
                      </a:lnTo>
                      <a:lnTo>
                        <a:pt x="8" y="61"/>
                      </a:lnTo>
                      <a:lnTo>
                        <a:pt x="11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26" y="18"/>
                      </a:lnTo>
                      <a:lnTo>
                        <a:pt x="29" y="14"/>
                      </a:lnTo>
                      <a:lnTo>
                        <a:pt x="31" y="10"/>
                      </a:lnTo>
                      <a:lnTo>
                        <a:pt x="32" y="9"/>
                      </a:lnTo>
                      <a:lnTo>
                        <a:pt x="27" y="9"/>
                      </a:lnTo>
                      <a:lnTo>
                        <a:pt x="27" y="7"/>
                      </a:lnTo>
                      <a:lnTo>
                        <a:pt x="25" y="4"/>
                      </a:lnTo>
                      <a:lnTo>
                        <a:pt x="24" y="3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258" name="Freeform 38">
                  <a:extLst>
                    <a:ext uri="{FF2B5EF4-FFF2-40B4-BE49-F238E27FC236}">
                      <a16:creationId xmlns:a16="http://schemas.microsoft.com/office/drawing/2014/main" id="{64D83DBF-5F0B-483D-80BA-FC84DB6A34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27" y="5504"/>
                  <a:ext cx="56" cy="62"/>
                </a:xfrm>
                <a:custGeom>
                  <a:avLst/>
                  <a:gdLst>
                    <a:gd name="T0" fmla="+- 0 8745 8727"/>
                    <a:gd name="T1" fmla="*/ T0 w 56"/>
                    <a:gd name="T2" fmla="+- 0 5504 5504"/>
                    <a:gd name="T3" fmla="*/ 5504 h 62"/>
                    <a:gd name="T4" fmla="+- 0 8739 8727"/>
                    <a:gd name="T5" fmla="*/ T4 w 56"/>
                    <a:gd name="T6" fmla="+- 0 5504 5504"/>
                    <a:gd name="T7" fmla="*/ 5504 h 62"/>
                    <a:gd name="T8" fmla="+- 0 8736 8727"/>
                    <a:gd name="T9" fmla="*/ T8 w 56"/>
                    <a:gd name="T10" fmla="+- 0 5505 5504"/>
                    <a:gd name="T11" fmla="*/ 5505 h 62"/>
                    <a:gd name="T12" fmla="+- 0 8727 8727"/>
                    <a:gd name="T13" fmla="*/ T12 w 56"/>
                    <a:gd name="T14" fmla="+- 0 5525 5504"/>
                    <a:gd name="T15" fmla="*/ 5525 h 62"/>
                    <a:gd name="T16" fmla="+- 0 8727 8727"/>
                    <a:gd name="T17" fmla="*/ T16 w 56"/>
                    <a:gd name="T18" fmla="+- 0 5526 5504"/>
                    <a:gd name="T19" fmla="*/ 5526 h 62"/>
                    <a:gd name="T20" fmla="+- 0 8728 8727"/>
                    <a:gd name="T21" fmla="*/ T20 w 56"/>
                    <a:gd name="T22" fmla="+- 0 5526 5504"/>
                    <a:gd name="T23" fmla="*/ 5526 h 62"/>
                    <a:gd name="T24" fmla="+- 0 8730 8727"/>
                    <a:gd name="T25" fmla="*/ T24 w 56"/>
                    <a:gd name="T26" fmla="+- 0 5526 5504"/>
                    <a:gd name="T27" fmla="*/ 5526 h 62"/>
                    <a:gd name="T28" fmla="+- 0 8730 8727"/>
                    <a:gd name="T29" fmla="*/ T28 w 56"/>
                    <a:gd name="T30" fmla="+- 0 5526 5504"/>
                    <a:gd name="T31" fmla="*/ 5526 h 62"/>
                    <a:gd name="T32" fmla="+- 0 8731 8727"/>
                    <a:gd name="T33" fmla="*/ T32 w 56"/>
                    <a:gd name="T34" fmla="+- 0 5525 5504"/>
                    <a:gd name="T35" fmla="*/ 5525 h 62"/>
                    <a:gd name="T36" fmla="+- 0 8732 8727"/>
                    <a:gd name="T37" fmla="*/ T36 w 56"/>
                    <a:gd name="T38" fmla="+- 0 5520 5504"/>
                    <a:gd name="T39" fmla="*/ 5520 h 62"/>
                    <a:gd name="T40" fmla="+- 0 8733 8727"/>
                    <a:gd name="T41" fmla="*/ T40 w 56"/>
                    <a:gd name="T42" fmla="+- 0 5516 5504"/>
                    <a:gd name="T43" fmla="*/ 5516 h 62"/>
                    <a:gd name="T44" fmla="+- 0 8736 8727"/>
                    <a:gd name="T45" fmla="*/ T44 w 56"/>
                    <a:gd name="T46" fmla="+- 0 5509 5504"/>
                    <a:gd name="T47" fmla="*/ 5509 h 62"/>
                    <a:gd name="T48" fmla="+- 0 8738 8727"/>
                    <a:gd name="T49" fmla="*/ T48 w 56"/>
                    <a:gd name="T50" fmla="+- 0 5507 5504"/>
                    <a:gd name="T51" fmla="*/ 5507 h 62"/>
                    <a:gd name="T52" fmla="+- 0 8751 8727"/>
                    <a:gd name="T53" fmla="*/ T52 w 56"/>
                    <a:gd name="T54" fmla="+- 0 5507 5504"/>
                    <a:gd name="T55" fmla="*/ 5507 h 62"/>
                    <a:gd name="T56" fmla="+- 0 8747 8727"/>
                    <a:gd name="T57" fmla="*/ T56 w 56"/>
                    <a:gd name="T58" fmla="+- 0 5504 5504"/>
                    <a:gd name="T59" fmla="*/ 5504 h 62"/>
                    <a:gd name="T60" fmla="+- 0 8745 8727"/>
                    <a:gd name="T61" fmla="*/ T60 w 56"/>
                    <a:gd name="T62" fmla="+- 0 5504 5504"/>
                    <a:gd name="T63" fmla="*/ 5504 h 6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56" h="62">
                      <a:moveTo>
                        <a:pt x="18" y="0"/>
                      </a:moveTo>
                      <a:lnTo>
                        <a:pt x="12" y="0"/>
                      </a:lnTo>
                      <a:lnTo>
                        <a:pt x="9" y="1"/>
                      </a:lnTo>
                      <a:lnTo>
                        <a:pt x="0" y="21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3" y="22"/>
                      </a:lnTo>
                      <a:lnTo>
                        <a:pt x="4" y="21"/>
                      </a:lnTo>
                      <a:lnTo>
                        <a:pt x="5" y="16"/>
                      </a:lnTo>
                      <a:lnTo>
                        <a:pt x="6" y="12"/>
                      </a:lnTo>
                      <a:lnTo>
                        <a:pt x="9" y="5"/>
                      </a:lnTo>
                      <a:lnTo>
                        <a:pt x="11" y="3"/>
                      </a:lnTo>
                      <a:lnTo>
                        <a:pt x="24" y="3"/>
                      </a:lnTo>
                      <a:lnTo>
                        <a:pt x="20" y="0"/>
                      </a:lnTo>
                      <a:lnTo>
                        <a:pt x="18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259" name="Freeform 37">
                  <a:extLst>
                    <a:ext uri="{FF2B5EF4-FFF2-40B4-BE49-F238E27FC236}">
                      <a16:creationId xmlns:a16="http://schemas.microsoft.com/office/drawing/2014/main" id="{B2BCD133-1EE2-41BC-BF36-01A32748A6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27" y="5504"/>
                  <a:ext cx="56" cy="62"/>
                </a:xfrm>
                <a:custGeom>
                  <a:avLst/>
                  <a:gdLst>
                    <a:gd name="T0" fmla="+- 0 8781 8727"/>
                    <a:gd name="T1" fmla="*/ T0 w 56"/>
                    <a:gd name="T2" fmla="+- 0 5507 5504"/>
                    <a:gd name="T3" fmla="*/ 5507 h 62"/>
                    <a:gd name="T4" fmla="+- 0 8774 8727"/>
                    <a:gd name="T5" fmla="*/ T4 w 56"/>
                    <a:gd name="T6" fmla="+- 0 5507 5504"/>
                    <a:gd name="T7" fmla="*/ 5507 h 62"/>
                    <a:gd name="T8" fmla="+- 0 8775 8727"/>
                    <a:gd name="T9" fmla="*/ T8 w 56"/>
                    <a:gd name="T10" fmla="+- 0 5508 5504"/>
                    <a:gd name="T11" fmla="*/ 5508 h 62"/>
                    <a:gd name="T12" fmla="+- 0 8777 8727"/>
                    <a:gd name="T13" fmla="*/ T12 w 56"/>
                    <a:gd name="T14" fmla="+- 0 5509 5504"/>
                    <a:gd name="T15" fmla="*/ 5509 h 62"/>
                    <a:gd name="T16" fmla="+- 0 8772 8727"/>
                    <a:gd name="T17" fmla="*/ T16 w 56"/>
                    <a:gd name="T18" fmla="+- 0 5511 5504"/>
                    <a:gd name="T19" fmla="*/ 5511 h 62"/>
                    <a:gd name="T20" fmla="+- 0 8770 8727"/>
                    <a:gd name="T21" fmla="*/ T20 w 56"/>
                    <a:gd name="T22" fmla="+- 0 5517 5504"/>
                    <a:gd name="T23" fmla="*/ 5517 h 62"/>
                    <a:gd name="T24" fmla="+- 0 8771 8727"/>
                    <a:gd name="T25" fmla="*/ T24 w 56"/>
                    <a:gd name="T26" fmla="+- 0 5520 5504"/>
                    <a:gd name="T27" fmla="*/ 5520 h 62"/>
                    <a:gd name="T28" fmla="+- 0 8775 8727"/>
                    <a:gd name="T29" fmla="*/ T28 w 56"/>
                    <a:gd name="T30" fmla="+- 0 5522 5504"/>
                    <a:gd name="T31" fmla="*/ 5522 h 62"/>
                    <a:gd name="T32" fmla="+- 0 8777 8727"/>
                    <a:gd name="T33" fmla="*/ T32 w 56"/>
                    <a:gd name="T34" fmla="+- 0 5522 5504"/>
                    <a:gd name="T35" fmla="*/ 5522 h 62"/>
                    <a:gd name="T36" fmla="+- 0 8779 8727"/>
                    <a:gd name="T37" fmla="*/ T36 w 56"/>
                    <a:gd name="T38" fmla="+- 0 5521 5504"/>
                    <a:gd name="T39" fmla="*/ 5521 h 62"/>
                    <a:gd name="T40" fmla="+- 0 8782 8727"/>
                    <a:gd name="T41" fmla="*/ T40 w 56"/>
                    <a:gd name="T42" fmla="+- 0 5517 5504"/>
                    <a:gd name="T43" fmla="*/ 5517 h 62"/>
                    <a:gd name="T44" fmla="+- 0 8783 8727"/>
                    <a:gd name="T45" fmla="*/ T44 w 56"/>
                    <a:gd name="T46" fmla="+- 0 5516 5504"/>
                    <a:gd name="T47" fmla="*/ 5516 h 62"/>
                    <a:gd name="T48" fmla="+- 0 8783 8727"/>
                    <a:gd name="T49" fmla="*/ T48 w 56"/>
                    <a:gd name="T50" fmla="+- 0 5510 5504"/>
                    <a:gd name="T51" fmla="*/ 5510 h 62"/>
                    <a:gd name="T52" fmla="+- 0 8782 8727"/>
                    <a:gd name="T53" fmla="*/ T52 w 56"/>
                    <a:gd name="T54" fmla="+- 0 5508 5504"/>
                    <a:gd name="T55" fmla="*/ 5508 h 62"/>
                    <a:gd name="T56" fmla="+- 0 8781 8727"/>
                    <a:gd name="T57" fmla="*/ T56 w 56"/>
                    <a:gd name="T58" fmla="+- 0 5507 5504"/>
                    <a:gd name="T59" fmla="*/ 5507 h 6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56" h="62">
                      <a:moveTo>
                        <a:pt x="54" y="3"/>
                      </a:moveTo>
                      <a:lnTo>
                        <a:pt x="47" y="3"/>
                      </a:lnTo>
                      <a:lnTo>
                        <a:pt x="48" y="4"/>
                      </a:lnTo>
                      <a:lnTo>
                        <a:pt x="50" y="5"/>
                      </a:lnTo>
                      <a:lnTo>
                        <a:pt x="45" y="7"/>
                      </a:lnTo>
                      <a:lnTo>
                        <a:pt x="43" y="13"/>
                      </a:lnTo>
                      <a:lnTo>
                        <a:pt x="44" y="16"/>
                      </a:lnTo>
                      <a:lnTo>
                        <a:pt x="48" y="18"/>
                      </a:lnTo>
                      <a:lnTo>
                        <a:pt x="50" y="18"/>
                      </a:lnTo>
                      <a:lnTo>
                        <a:pt x="52" y="17"/>
                      </a:lnTo>
                      <a:lnTo>
                        <a:pt x="55" y="13"/>
                      </a:lnTo>
                      <a:lnTo>
                        <a:pt x="56" y="12"/>
                      </a:lnTo>
                      <a:lnTo>
                        <a:pt x="56" y="6"/>
                      </a:lnTo>
                      <a:lnTo>
                        <a:pt x="55" y="4"/>
                      </a:lnTo>
                      <a:lnTo>
                        <a:pt x="54" y="3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260" name="Freeform 36">
                  <a:extLst>
                    <a:ext uri="{FF2B5EF4-FFF2-40B4-BE49-F238E27FC236}">
                      <a16:creationId xmlns:a16="http://schemas.microsoft.com/office/drawing/2014/main" id="{0F7F5677-CE4F-4D3D-A7DA-BE56F6E454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27" y="5504"/>
                  <a:ext cx="56" cy="62"/>
                </a:xfrm>
                <a:custGeom>
                  <a:avLst/>
                  <a:gdLst>
                    <a:gd name="T0" fmla="+- 0 8775 8727"/>
                    <a:gd name="T1" fmla="*/ T0 w 56"/>
                    <a:gd name="T2" fmla="+- 0 5504 5504"/>
                    <a:gd name="T3" fmla="*/ 5504 h 62"/>
                    <a:gd name="T4" fmla="+- 0 8768 8727"/>
                    <a:gd name="T5" fmla="*/ T4 w 56"/>
                    <a:gd name="T6" fmla="+- 0 5504 5504"/>
                    <a:gd name="T7" fmla="*/ 5504 h 62"/>
                    <a:gd name="T8" fmla="+- 0 8765 8727"/>
                    <a:gd name="T9" fmla="*/ T8 w 56"/>
                    <a:gd name="T10" fmla="+- 0 5504 5504"/>
                    <a:gd name="T11" fmla="*/ 5504 h 62"/>
                    <a:gd name="T12" fmla="+- 0 8759 8727"/>
                    <a:gd name="T13" fmla="*/ T12 w 56"/>
                    <a:gd name="T14" fmla="+- 0 5508 5504"/>
                    <a:gd name="T15" fmla="*/ 5508 h 62"/>
                    <a:gd name="T16" fmla="+- 0 8756 8727"/>
                    <a:gd name="T17" fmla="*/ T16 w 56"/>
                    <a:gd name="T18" fmla="+- 0 5511 5504"/>
                    <a:gd name="T19" fmla="*/ 5511 h 62"/>
                    <a:gd name="T20" fmla="+- 0 8754 8727"/>
                    <a:gd name="T21" fmla="*/ T20 w 56"/>
                    <a:gd name="T22" fmla="+- 0 5513 5504"/>
                    <a:gd name="T23" fmla="*/ 5513 h 62"/>
                    <a:gd name="T24" fmla="+- 0 8759 8727"/>
                    <a:gd name="T25" fmla="*/ T24 w 56"/>
                    <a:gd name="T26" fmla="+- 0 5513 5504"/>
                    <a:gd name="T27" fmla="*/ 5513 h 62"/>
                    <a:gd name="T28" fmla="+- 0 8764 8727"/>
                    <a:gd name="T29" fmla="*/ T28 w 56"/>
                    <a:gd name="T30" fmla="+- 0 5508 5504"/>
                    <a:gd name="T31" fmla="*/ 5508 h 62"/>
                    <a:gd name="T32" fmla="+- 0 8768 8727"/>
                    <a:gd name="T33" fmla="*/ T32 w 56"/>
                    <a:gd name="T34" fmla="+- 0 5507 5504"/>
                    <a:gd name="T35" fmla="*/ 5507 h 62"/>
                    <a:gd name="T36" fmla="+- 0 8781 8727"/>
                    <a:gd name="T37" fmla="*/ T36 w 56"/>
                    <a:gd name="T38" fmla="+- 0 5507 5504"/>
                    <a:gd name="T39" fmla="*/ 5507 h 62"/>
                    <a:gd name="T40" fmla="+- 0 8777 8727"/>
                    <a:gd name="T41" fmla="*/ T40 w 56"/>
                    <a:gd name="T42" fmla="+- 0 5504 5504"/>
                    <a:gd name="T43" fmla="*/ 5504 h 62"/>
                    <a:gd name="T44" fmla="+- 0 8775 8727"/>
                    <a:gd name="T45" fmla="*/ T44 w 56"/>
                    <a:gd name="T46" fmla="+- 0 5504 5504"/>
                    <a:gd name="T47" fmla="*/ 5504 h 6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56" h="62">
                      <a:moveTo>
                        <a:pt x="48" y="0"/>
                      </a:moveTo>
                      <a:lnTo>
                        <a:pt x="41" y="0"/>
                      </a:lnTo>
                      <a:lnTo>
                        <a:pt x="38" y="0"/>
                      </a:lnTo>
                      <a:lnTo>
                        <a:pt x="32" y="4"/>
                      </a:lnTo>
                      <a:lnTo>
                        <a:pt x="29" y="7"/>
                      </a:lnTo>
                      <a:lnTo>
                        <a:pt x="27" y="9"/>
                      </a:lnTo>
                      <a:lnTo>
                        <a:pt x="32" y="9"/>
                      </a:lnTo>
                      <a:lnTo>
                        <a:pt x="37" y="4"/>
                      </a:lnTo>
                      <a:lnTo>
                        <a:pt x="41" y="3"/>
                      </a:lnTo>
                      <a:lnTo>
                        <a:pt x="54" y="3"/>
                      </a:lnTo>
                      <a:lnTo>
                        <a:pt x="50" y="0"/>
                      </a:lnTo>
                      <a:lnTo>
                        <a:pt x="48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</p:grpSp>
        <p:grpSp>
          <p:nvGrpSpPr>
            <p:cNvPr id="220" name="Group 31">
              <a:extLst>
                <a:ext uri="{FF2B5EF4-FFF2-40B4-BE49-F238E27FC236}">
                  <a16:creationId xmlns:a16="http://schemas.microsoft.com/office/drawing/2014/main" id="{5446871C-0A03-45F9-8A06-50BD6B65AD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7025" y="3686175"/>
              <a:ext cx="39688" cy="63500"/>
              <a:chOff x="6514" y="5085"/>
              <a:chExt cx="62" cy="101"/>
            </a:xfrm>
          </p:grpSpPr>
          <p:sp>
            <p:nvSpPr>
              <p:cNvPr id="251" name="Freeform 33">
                <a:extLst>
                  <a:ext uri="{FF2B5EF4-FFF2-40B4-BE49-F238E27FC236}">
                    <a16:creationId xmlns:a16="http://schemas.microsoft.com/office/drawing/2014/main" id="{CA979D2B-3351-4968-88DE-25EC72039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4" y="5085"/>
                <a:ext cx="62" cy="101"/>
              </a:xfrm>
              <a:custGeom>
                <a:avLst/>
                <a:gdLst>
                  <a:gd name="T0" fmla="+- 0 6555 6514"/>
                  <a:gd name="T1" fmla="*/ T0 w 62"/>
                  <a:gd name="T2" fmla="+- 0 5085 5085"/>
                  <a:gd name="T3" fmla="*/ 5085 h 101"/>
                  <a:gd name="T4" fmla="+- 0 6536 6514"/>
                  <a:gd name="T5" fmla="*/ T4 w 62"/>
                  <a:gd name="T6" fmla="+- 0 5085 5085"/>
                  <a:gd name="T7" fmla="*/ 5085 h 101"/>
                  <a:gd name="T8" fmla="+- 0 6528 6514"/>
                  <a:gd name="T9" fmla="*/ T8 w 62"/>
                  <a:gd name="T10" fmla="+- 0 5089 5085"/>
                  <a:gd name="T11" fmla="*/ 5089 h 101"/>
                  <a:gd name="T12" fmla="+- 0 6523 6514"/>
                  <a:gd name="T13" fmla="*/ T12 w 62"/>
                  <a:gd name="T14" fmla="+- 0 5096 5085"/>
                  <a:gd name="T15" fmla="*/ 5096 h 101"/>
                  <a:gd name="T16" fmla="+- 0 6516 6514"/>
                  <a:gd name="T17" fmla="*/ T16 w 62"/>
                  <a:gd name="T18" fmla="+- 0 5112 5085"/>
                  <a:gd name="T19" fmla="*/ 5112 h 101"/>
                  <a:gd name="T20" fmla="+- 0 6514 6514"/>
                  <a:gd name="T21" fmla="*/ T20 w 62"/>
                  <a:gd name="T22" fmla="+- 0 5135 5085"/>
                  <a:gd name="T23" fmla="*/ 5135 h 101"/>
                  <a:gd name="T24" fmla="+- 0 6517 6514"/>
                  <a:gd name="T25" fmla="*/ T24 w 62"/>
                  <a:gd name="T26" fmla="+- 0 5163 5085"/>
                  <a:gd name="T27" fmla="*/ 5163 h 101"/>
                  <a:gd name="T28" fmla="+- 0 6528 6514"/>
                  <a:gd name="T29" fmla="*/ T28 w 62"/>
                  <a:gd name="T30" fmla="+- 0 5180 5085"/>
                  <a:gd name="T31" fmla="*/ 5180 h 101"/>
                  <a:gd name="T32" fmla="+- 0 6545 6514"/>
                  <a:gd name="T33" fmla="*/ T32 w 62"/>
                  <a:gd name="T34" fmla="+- 0 5186 5085"/>
                  <a:gd name="T35" fmla="*/ 5186 h 101"/>
                  <a:gd name="T36" fmla="+- 0 6563 6514"/>
                  <a:gd name="T37" fmla="*/ T36 w 62"/>
                  <a:gd name="T38" fmla="+- 0 5180 5085"/>
                  <a:gd name="T39" fmla="*/ 5180 h 101"/>
                  <a:gd name="T40" fmla="+- 0 6567 6514"/>
                  <a:gd name="T41" fmla="*/ T40 w 62"/>
                  <a:gd name="T42" fmla="+- 0 5174 5085"/>
                  <a:gd name="T43" fmla="*/ 5174 h 101"/>
                  <a:gd name="T44" fmla="+- 0 6553 6514"/>
                  <a:gd name="T45" fmla="*/ T44 w 62"/>
                  <a:gd name="T46" fmla="+- 0 5174 5085"/>
                  <a:gd name="T47" fmla="*/ 5174 h 101"/>
                  <a:gd name="T48" fmla="+- 0 6535 6514"/>
                  <a:gd name="T49" fmla="*/ T48 w 62"/>
                  <a:gd name="T50" fmla="+- 0 5169 5085"/>
                  <a:gd name="T51" fmla="*/ 5169 h 101"/>
                  <a:gd name="T52" fmla="+- 0 6527 6514"/>
                  <a:gd name="T53" fmla="*/ T52 w 62"/>
                  <a:gd name="T54" fmla="+- 0 5150 5085"/>
                  <a:gd name="T55" fmla="*/ 5150 h 101"/>
                  <a:gd name="T56" fmla="+- 0 6529 6514"/>
                  <a:gd name="T57" fmla="*/ T56 w 62"/>
                  <a:gd name="T58" fmla="+- 0 5117 5085"/>
                  <a:gd name="T59" fmla="*/ 5117 h 101"/>
                  <a:gd name="T60" fmla="+- 0 6535 6514"/>
                  <a:gd name="T61" fmla="*/ T60 w 62"/>
                  <a:gd name="T62" fmla="+- 0 5100 5085"/>
                  <a:gd name="T63" fmla="*/ 5100 h 101"/>
                  <a:gd name="T64" fmla="+- 0 6545 6514"/>
                  <a:gd name="T65" fmla="*/ T64 w 62"/>
                  <a:gd name="T66" fmla="+- 0 5096 5085"/>
                  <a:gd name="T67" fmla="*/ 5096 h 101"/>
                  <a:gd name="T68" fmla="+- 0 6568 6514"/>
                  <a:gd name="T69" fmla="*/ T68 w 62"/>
                  <a:gd name="T70" fmla="+- 0 5096 5085"/>
                  <a:gd name="T71" fmla="*/ 5096 h 101"/>
                  <a:gd name="T72" fmla="+- 0 6563 6514"/>
                  <a:gd name="T73" fmla="*/ T72 w 62"/>
                  <a:gd name="T74" fmla="+- 0 5089 5085"/>
                  <a:gd name="T75" fmla="*/ 5089 h 101"/>
                  <a:gd name="T76" fmla="+- 0 6555 6514"/>
                  <a:gd name="T77" fmla="*/ T76 w 62"/>
                  <a:gd name="T78" fmla="+- 0 5085 5085"/>
                  <a:gd name="T79" fmla="*/ 5085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</a:cxnLst>
                <a:rect l="0" t="0" r="r" b="b"/>
                <a:pathLst>
                  <a:path w="62" h="101">
                    <a:moveTo>
                      <a:pt x="41" y="0"/>
                    </a:moveTo>
                    <a:lnTo>
                      <a:pt x="22" y="0"/>
                    </a:lnTo>
                    <a:lnTo>
                      <a:pt x="14" y="4"/>
                    </a:lnTo>
                    <a:lnTo>
                      <a:pt x="9" y="11"/>
                    </a:lnTo>
                    <a:lnTo>
                      <a:pt x="2" y="27"/>
                    </a:lnTo>
                    <a:lnTo>
                      <a:pt x="0" y="50"/>
                    </a:lnTo>
                    <a:lnTo>
                      <a:pt x="3" y="78"/>
                    </a:lnTo>
                    <a:lnTo>
                      <a:pt x="14" y="95"/>
                    </a:lnTo>
                    <a:lnTo>
                      <a:pt x="31" y="101"/>
                    </a:lnTo>
                    <a:lnTo>
                      <a:pt x="49" y="95"/>
                    </a:lnTo>
                    <a:lnTo>
                      <a:pt x="53" y="89"/>
                    </a:lnTo>
                    <a:lnTo>
                      <a:pt x="39" y="89"/>
                    </a:lnTo>
                    <a:lnTo>
                      <a:pt x="21" y="84"/>
                    </a:lnTo>
                    <a:lnTo>
                      <a:pt x="13" y="65"/>
                    </a:lnTo>
                    <a:lnTo>
                      <a:pt x="15" y="32"/>
                    </a:lnTo>
                    <a:lnTo>
                      <a:pt x="21" y="15"/>
                    </a:lnTo>
                    <a:lnTo>
                      <a:pt x="31" y="11"/>
                    </a:lnTo>
                    <a:lnTo>
                      <a:pt x="54" y="11"/>
                    </a:lnTo>
                    <a:lnTo>
                      <a:pt x="49" y="4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52" name="Freeform 32">
                <a:extLst>
                  <a:ext uri="{FF2B5EF4-FFF2-40B4-BE49-F238E27FC236}">
                    <a16:creationId xmlns:a16="http://schemas.microsoft.com/office/drawing/2014/main" id="{AE3AF18F-C871-42BB-9150-8123C9A33B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4" y="5085"/>
                <a:ext cx="62" cy="101"/>
              </a:xfrm>
              <a:custGeom>
                <a:avLst/>
                <a:gdLst>
                  <a:gd name="T0" fmla="+- 0 6568 6514"/>
                  <a:gd name="T1" fmla="*/ T0 w 62"/>
                  <a:gd name="T2" fmla="+- 0 5096 5085"/>
                  <a:gd name="T3" fmla="*/ 5096 h 101"/>
                  <a:gd name="T4" fmla="+- 0 6545 6514"/>
                  <a:gd name="T5" fmla="*/ T4 w 62"/>
                  <a:gd name="T6" fmla="+- 0 5096 5085"/>
                  <a:gd name="T7" fmla="*/ 5096 h 101"/>
                  <a:gd name="T8" fmla="+- 0 6559 6514"/>
                  <a:gd name="T9" fmla="*/ T8 w 62"/>
                  <a:gd name="T10" fmla="+- 0 5104 5085"/>
                  <a:gd name="T11" fmla="*/ 5104 h 101"/>
                  <a:gd name="T12" fmla="+- 0 6565 6514"/>
                  <a:gd name="T13" fmla="*/ T12 w 62"/>
                  <a:gd name="T14" fmla="+- 0 5129 5085"/>
                  <a:gd name="T15" fmla="*/ 5129 h 101"/>
                  <a:gd name="T16" fmla="+- 0 6562 6514"/>
                  <a:gd name="T17" fmla="*/ T16 w 62"/>
                  <a:gd name="T18" fmla="+- 0 5159 5085"/>
                  <a:gd name="T19" fmla="*/ 5159 h 101"/>
                  <a:gd name="T20" fmla="+- 0 6553 6514"/>
                  <a:gd name="T21" fmla="*/ T20 w 62"/>
                  <a:gd name="T22" fmla="+- 0 5174 5085"/>
                  <a:gd name="T23" fmla="*/ 5174 h 101"/>
                  <a:gd name="T24" fmla="+- 0 6567 6514"/>
                  <a:gd name="T25" fmla="*/ T24 w 62"/>
                  <a:gd name="T26" fmla="+- 0 5174 5085"/>
                  <a:gd name="T27" fmla="*/ 5174 h 101"/>
                  <a:gd name="T28" fmla="+- 0 6574 6514"/>
                  <a:gd name="T29" fmla="*/ T28 w 62"/>
                  <a:gd name="T30" fmla="+- 0 5163 5085"/>
                  <a:gd name="T31" fmla="*/ 5163 h 101"/>
                  <a:gd name="T32" fmla="+- 0 6575 6514"/>
                  <a:gd name="T33" fmla="*/ T32 w 62"/>
                  <a:gd name="T34" fmla="+- 0 5135 5085"/>
                  <a:gd name="T35" fmla="*/ 5135 h 101"/>
                  <a:gd name="T36" fmla="+- 0 6575 6514"/>
                  <a:gd name="T37" fmla="*/ T36 w 62"/>
                  <a:gd name="T38" fmla="+- 0 5129 5085"/>
                  <a:gd name="T39" fmla="*/ 5129 h 101"/>
                  <a:gd name="T40" fmla="+- 0 6574 6514"/>
                  <a:gd name="T41" fmla="*/ T40 w 62"/>
                  <a:gd name="T42" fmla="+- 0 5111 5085"/>
                  <a:gd name="T43" fmla="*/ 5111 h 101"/>
                  <a:gd name="T44" fmla="+- 0 6570 6514"/>
                  <a:gd name="T45" fmla="*/ T44 w 62"/>
                  <a:gd name="T46" fmla="+- 0 5099 5085"/>
                  <a:gd name="T47" fmla="*/ 5099 h 101"/>
                  <a:gd name="T48" fmla="+- 0 6568 6514"/>
                  <a:gd name="T49" fmla="*/ T48 w 62"/>
                  <a:gd name="T50" fmla="+- 0 5096 5085"/>
                  <a:gd name="T51" fmla="*/ 5096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62" h="101">
                    <a:moveTo>
                      <a:pt x="54" y="11"/>
                    </a:moveTo>
                    <a:lnTo>
                      <a:pt x="31" y="11"/>
                    </a:lnTo>
                    <a:lnTo>
                      <a:pt x="45" y="19"/>
                    </a:lnTo>
                    <a:lnTo>
                      <a:pt x="51" y="44"/>
                    </a:lnTo>
                    <a:lnTo>
                      <a:pt x="48" y="74"/>
                    </a:lnTo>
                    <a:lnTo>
                      <a:pt x="39" y="89"/>
                    </a:lnTo>
                    <a:lnTo>
                      <a:pt x="53" y="89"/>
                    </a:lnTo>
                    <a:lnTo>
                      <a:pt x="60" y="78"/>
                    </a:lnTo>
                    <a:lnTo>
                      <a:pt x="61" y="50"/>
                    </a:lnTo>
                    <a:lnTo>
                      <a:pt x="61" y="44"/>
                    </a:lnTo>
                    <a:lnTo>
                      <a:pt x="60" y="26"/>
                    </a:lnTo>
                    <a:lnTo>
                      <a:pt x="56" y="14"/>
                    </a:lnTo>
                    <a:lnTo>
                      <a:pt x="54" y="1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221" name="Group 28">
              <a:extLst>
                <a:ext uri="{FF2B5EF4-FFF2-40B4-BE49-F238E27FC236}">
                  <a16:creationId xmlns:a16="http://schemas.microsoft.com/office/drawing/2014/main" id="{348B391D-173F-45B0-967D-18425CFE14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7025" y="3375025"/>
              <a:ext cx="41275" cy="61913"/>
              <a:chOff x="6514" y="4594"/>
              <a:chExt cx="64" cy="97"/>
            </a:xfrm>
          </p:grpSpPr>
          <p:sp>
            <p:nvSpPr>
              <p:cNvPr id="249" name="Freeform 30">
                <a:extLst>
                  <a:ext uri="{FF2B5EF4-FFF2-40B4-BE49-F238E27FC236}">
                    <a16:creationId xmlns:a16="http://schemas.microsoft.com/office/drawing/2014/main" id="{05C63C6E-E395-4C8A-B41F-5A27FDC8CF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4" y="4594"/>
                <a:ext cx="64" cy="97"/>
              </a:xfrm>
              <a:custGeom>
                <a:avLst/>
                <a:gdLst>
                  <a:gd name="T0" fmla="+- 0 6572 6514"/>
                  <a:gd name="T1" fmla="*/ T0 w 64"/>
                  <a:gd name="T2" fmla="+- 0 4605 4594"/>
                  <a:gd name="T3" fmla="*/ 4605 h 97"/>
                  <a:gd name="T4" fmla="+- 0 6557 6514"/>
                  <a:gd name="T5" fmla="*/ T4 w 64"/>
                  <a:gd name="T6" fmla="+- 0 4605 4594"/>
                  <a:gd name="T7" fmla="*/ 4605 h 97"/>
                  <a:gd name="T8" fmla="+- 0 6566 6514"/>
                  <a:gd name="T9" fmla="*/ T8 w 64"/>
                  <a:gd name="T10" fmla="+- 0 4613 4594"/>
                  <a:gd name="T11" fmla="*/ 4613 h 97"/>
                  <a:gd name="T12" fmla="+- 0 6566 6514"/>
                  <a:gd name="T13" fmla="*/ T12 w 64"/>
                  <a:gd name="T14" fmla="+- 0 4631 4594"/>
                  <a:gd name="T15" fmla="*/ 4631 h 97"/>
                  <a:gd name="T16" fmla="+- 0 6561 6514"/>
                  <a:gd name="T17" fmla="*/ T16 w 64"/>
                  <a:gd name="T18" fmla="+- 0 4637 4594"/>
                  <a:gd name="T19" fmla="*/ 4637 h 97"/>
                  <a:gd name="T20" fmla="+- 0 6540 6514"/>
                  <a:gd name="T21" fmla="*/ T20 w 64"/>
                  <a:gd name="T22" fmla="+- 0 4649 4594"/>
                  <a:gd name="T23" fmla="*/ 4649 h 97"/>
                  <a:gd name="T24" fmla="+- 0 6522 6514"/>
                  <a:gd name="T25" fmla="*/ T24 w 64"/>
                  <a:gd name="T26" fmla="+- 0 4663 4594"/>
                  <a:gd name="T27" fmla="*/ 4663 h 97"/>
                  <a:gd name="T28" fmla="+- 0 6514 6514"/>
                  <a:gd name="T29" fmla="*/ T28 w 64"/>
                  <a:gd name="T30" fmla="+- 0 4680 4594"/>
                  <a:gd name="T31" fmla="*/ 4680 h 97"/>
                  <a:gd name="T32" fmla="+- 0 6577 6514"/>
                  <a:gd name="T33" fmla="*/ T32 w 64"/>
                  <a:gd name="T34" fmla="+- 0 4691 4594"/>
                  <a:gd name="T35" fmla="*/ 4691 h 97"/>
                  <a:gd name="T36" fmla="+- 0 6577 6514"/>
                  <a:gd name="T37" fmla="*/ T36 w 64"/>
                  <a:gd name="T38" fmla="+- 0 4680 4594"/>
                  <a:gd name="T39" fmla="*/ 4680 h 97"/>
                  <a:gd name="T40" fmla="+- 0 6526 6514"/>
                  <a:gd name="T41" fmla="*/ T40 w 64"/>
                  <a:gd name="T42" fmla="+- 0 4680 4594"/>
                  <a:gd name="T43" fmla="*/ 4680 h 97"/>
                  <a:gd name="T44" fmla="+- 0 6527 6514"/>
                  <a:gd name="T45" fmla="*/ T44 w 64"/>
                  <a:gd name="T46" fmla="+- 0 4672 4594"/>
                  <a:gd name="T47" fmla="*/ 4672 h 97"/>
                  <a:gd name="T48" fmla="+- 0 6532 6514"/>
                  <a:gd name="T49" fmla="*/ T48 w 64"/>
                  <a:gd name="T50" fmla="+- 0 4666 4594"/>
                  <a:gd name="T51" fmla="*/ 4666 h 97"/>
                  <a:gd name="T52" fmla="+- 0 6544 6514"/>
                  <a:gd name="T53" fmla="*/ T52 w 64"/>
                  <a:gd name="T54" fmla="+- 0 4659 4594"/>
                  <a:gd name="T55" fmla="*/ 4659 h 97"/>
                  <a:gd name="T56" fmla="+- 0 6571 6514"/>
                  <a:gd name="T57" fmla="*/ T56 w 64"/>
                  <a:gd name="T58" fmla="+- 0 4645 4594"/>
                  <a:gd name="T59" fmla="*/ 4645 h 97"/>
                  <a:gd name="T60" fmla="+- 0 6578 6514"/>
                  <a:gd name="T61" fmla="*/ T60 w 64"/>
                  <a:gd name="T62" fmla="+- 0 4635 4594"/>
                  <a:gd name="T63" fmla="*/ 4635 h 97"/>
                  <a:gd name="T64" fmla="+- 0 6578 6514"/>
                  <a:gd name="T65" fmla="*/ T64 w 64"/>
                  <a:gd name="T66" fmla="+- 0 4615 4594"/>
                  <a:gd name="T67" fmla="*/ 4615 h 97"/>
                  <a:gd name="T68" fmla="+- 0 6575 6514"/>
                  <a:gd name="T69" fmla="*/ T68 w 64"/>
                  <a:gd name="T70" fmla="+- 0 4607 4594"/>
                  <a:gd name="T71" fmla="*/ 4607 h 97"/>
                  <a:gd name="T72" fmla="+- 0 6572 6514"/>
                  <a:gd name="T73" fmla="*/ T72 w 64"/>
                  <a:gd name="T74" fmla="+- 0 4605 4594"/>
                  <a:gd name="T75" fmla="*/ 4605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</a:cxnLst>
                <a:rect l="0" t="0" r="r" b="b"/>
                <a:pathLst>
                  <a:path w="64" h="97">
                    <a:moveTo>
                      <a:pt x="58" y="11"/>
                    </a:moveTo>
                    <a:lnTo>
                      <a:pt x="43" y="11"/>
                    </a:lnTo>
                    <a:lnTo>
                      <a:pt x="52" y="19"/>
                    </a:lnTo>
                    <a:lnTo>
                      <a:pt x="52" y="37"/>
                    </a:lnTo>
                    <a:lnTo>
                      <a:pt x="47" y="43"/>
                    </a:lnTo>
                    <a:lnTo>
                      <a:pt x="26" y="55"/>
                    </a:lnTo>
                    <a:lnTo>
                      <a:pt x="8" y="69"/>
                    </a:lnTo>
                    <a:lnTo>
                      <a:pt x="0" y="86"/>
                    </a:lnTo>
                    <a:lnTo>
                      <a:pt x="63" y="97"/>
                    </a:lnTo>
                    <a:lnTo>
                      <a:pt x="63" y="86"/>
                    </a:lnTo>
                    <a:lnTo>
                      <a:pt x="12" y="86"/>
                    </a:lnTo>
                    <a:lnTo>
                      <a:pt x="13" y="78"/>
                    </a:lnTo>
                    <a:lnTo>
                      <a:pt x="18" y="72"/>
                    </a:lnTo>
                    <a:lnTo>
                      <a:pt x="30" y="65"/>
                    </a:lnTo>
                    <a:lnTo>
                      <a:pt x="57" y="51"/>
                    </a:lnTo>
                    <a:lnTo>
                      <a:pt x="64" y="41"/>
                    </a:lnTo>
                    <a:lnTo>
                      <a:pt x="64" y="21"/>
                    </a:lnTo>
                    <a:lnTo>
                      <a:pt x="61" y="13"/>
                    </a:lnTo>
                    <a:lnTo>
                      <a:pt x="58" y="1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50" name="Freeform 29">
                <a:extLst>
                  <a:ext uri="{FF2B5EF4-FFF2-40B4-BE49-F238E27FC236}">
                    <a16:creationId xmlns:a16="http://schemas.microsoft.com/office/drawing/2014/main" id="{2C06A2E4-72B9-42CE-B306-B60BBFD22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4" y="4594"/>
                <a:ext cx="64" cy="97"/>
              </a:xfrm>
              <a:custGeom>
                <a:avLst/>
                <a:gdLst>
                  <a:gd name="T0" fmla="+- 0 6556 6514"/>
                  <a:gd name="T1" fmla="*/ T0 w 64"/>
                  <a:gd name="T2" fmla="+- 0 4594 4594"/>
                  <a:gd name="T3" fmla="*/ 4594 h 97"/>
                  <a:gd name="T4" fmla="+- 0 6534 6514"/>
                  <a:gd name="T5" fmla="*/ T4 w 64"/>
                  <a:gd name="T6" fmla="+- 0 4594 4594"/>
                  <a:gd name="T7" fmla="*/ 4594 h 97"/>
                  <a:gd name="T8" fmla="+- 0 6525 6514"/>
                  <a:gd name="T9" fmla="*/ T8 w 64"/>
                  <a:gd name="T10" fmla="+- 0 4599 4594"/>
                  <a:gd name="T11" fmla="*/ 4599 h 97"/>
                  <a:gd name="T12" fmla="+- 0 6516 6514"/>
                  <a:gd name="T13" fmla="*/ T12 w 64"/>
                  <a:gd name="T14" fmla="+- 0 4612 4594"/>
                  <a:gd name="T15" fmla="*/ 4612 h 97"/>
                  <a:gd name="T16" fmla="+- 0 6515 6514"/>
                  <a:gd name="T17" fmla="*/ T16 w 64"/>
                  <a:gd name="T18" fmla="+- 0 4618 4594"/>
                  <a:gd name="T19" fmla="*/ 4618 h 97"/>
                  <a:gd name="T20" fmla="+- 0 6515 6514"/>
                  <a:gd name="T21" fmla="*/ T20 w 64"/>
                  <a:gd name="T22" fmla="+- 0 4628 4594"/>
                  <a:gd name="T23" fmla="*/ 4628 h 97"/>
                  <a:gd name="T24" fmla="+- 0 6527 6514"/>
                  <a:gd name="T25" fmla="*/ T24 w 64"/>
                  <a:gd name="T26" fmla="+- 0 4628 4594"/>
                  <a:gd name="T27" fmla="*/ 4628 h 97"/>
                  <a:gd name="T28" fmla="+- 0 6527 6514"/>
                  <a:gd name="T29" fmla="*/ T28 w 64"/>
                  <a:gd name="T30" fmla="+- 0 4621 4594"/>
                  <a:gd name="T31" fmla="*/ 4621 h 97"/>
                  <a:gd name="T32" fmla="+- 0 6528 6514"/>
                  <a:gd name="T33" fmla="*/ T32 w 64"/>
                  <a:gd name="T34" fmla="+- 0 4617 4594"/>
                  <a:gd name="T35" fmla="*/ 4617 h 97"/>
                  <a:gd name="T36" fmla="+- 0 6533 6514"/>
                  <a:gd name="T37" fmla="*/ T36 w 64"/>
                  <a:gd name="T38" fmla="+- 0 4608 4594"/>
                  <a:gd name="T39" fmla="*/ 4608 h 97"/>
                  <a:gd name="T40" fmla="+- 0 6539 6514"/>
                  <a:gd name="T41" fmla="*/ T40 w 64"/>
                  <a:gd name="T42" fmla="+- 0 4605 4594"/>
                  <a:gd name="T43" fmla="*/ 4605 h 97"/>
                  <a:gd name="T44" fmla="+- 0 6572 6514"/>
                  <a:gd name="T45" fmla="*/ T44 w 64"/>
                  <a:gd name="T46" fmla="+- 0 4605 4594"/>
                  <a:gd name="T47" fmla="*/ 4605 h 97"/>
                  <a:gd name="T48" fmla="+- 0 6563 6514"/>
                  <a:gd name="T49" fmla="*/ T48 w 64"/>
                  <a:gd name="T50" fmla="+- 0 4597 4594"/>
                  <a:gd name="T51" fmla="*/ 4597 h 97"/>
                  <a:gd name="T52" fmla="+- 0 6556 6514"/>
                  <a:gd name="T53" fmla="*/ T52 w 64"/>
                  <a:gd name="T54" fmla="+- 0 4594 4594"/>
                  <a:gd name="T55" fmla="*/ 4594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64" h="97">
                    <a:moveTo>
                      <a:pt x="42" y="0"/>
                    </a:moveTo>
                    <a:lnTo>
                      <a:pt x="20" y="0"/>
                    </a:lnTo>
                    <a:lnTo>
                      <a:pt x="11" y="5"/>
                    </a:lnTo>
                    <a:lnTo>
                      <a:pt x="2" y="18"/>
                    </a:lnTo>
                    <a:lnTo>
                      <a:pt x="1" y="24"/>
                    </a:lnTo>
                    <a:lnTo>
                      <a:pt x="1" y="34"/>
                    </a:lnTo>
                    <a:lnTo>
                      <a:pt x="13" y="34"/>
                    </a:lnTo>
                    <a:lnTo>
                      <a:pt x="13" y="27"/>
                    </a:lnTo>
                    <a:lnTo>
                      <a:pt x="14" y="23"/>
                    </a:lnTo>
                    <a:lnTo>
                      <a:pt x="19" y="14"/>
                    </a:lnTo>
                    <a:lnTo>
                      <a:pt x="25" y="11"/>
                    </a:lnTo>
                    <a:lnTo>
                      <a:pt x="58" y="11"/>
                    </a:lnTo>
                    <a:lnTo>
                      <a:pt x="49" y="3"/>
                    </a:lnTo>
                    <a:lnTo>
                      <a:pt x="42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222" name="Group 24">
              <a:extLst>
                <a:ext uri="{FF2B5EF4-FFF2-40B4-BE49-F238E27FC236}">
                  <a16:creationId xmlns:a16="http://schemas.microsoft.com/office/drawing/2014/main" id="{00F2534D-0DFB-4EA1-B64A-9C3FD1A446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5438" y="3062288"/>
              <a:ext cx="33337" cy="61912"/>
              <a:chOff x="6512" y="4103"/>
              <a:chExt cx="53" cy="97"/>
            </a:xfrm>
          </p:grpSpPr>
          <p:sp>
            <p:nvSpPr>
              <p:cNvPr id="246" name="Freeform 27">
                <a:extLst>
                  <a:ext uri="{FF2B5EF4-FFF2-40B4-BE49-F238E27FC236}">
                    <a16:creationId xmlns:a16="http://schemas.microsoft.com/office/drawing/2014/main" id="{1C55A0EE-516D-48DE-9F10-A9B225C4D5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2" y="4103"/>
                <a:ext cx="53" cy="97"/>
              </a:xfrm>
              <a:custGeom>
                <a:avLst/>
                <a:gdLst>
                  <a:gd name="T0" fmla="+- 0 6565 6512"/>
                  <a:gd name="T1" fmla="*/ T0 w 53"/>
                  <a:gd name="T2" fmla="+- 0 4177 4103"/>
                  <a:gd name="T3" fmla="*/ 4177 h 97"/>
                  <a:gd name="T4" fmla="+- 0 6553 6512"/>
                  <a:gd name="T5" fmla="*/ T4 w 53"/>
                  <a:gd name="T6" fmla="+- 0 4177 4103"/>
                  <a:gd name="T7" fmla="*/ 4177 h 97"/>
                  <a:gd name="T8" fmla="+- 0 6553 6512"/>
                  <a:gd name="T9" fmla="*/ T8 w 53"/>
                  <a:gd name="T10" fmla="+- 0 4200 4103"/>
                  <a:gd name="T11" fmla="*/ 4200 h 97"/>
                  <a:gd name="T12" fmla="+- 0 6565 6512"/>
                  <a:gd name="T13" fmla="*/ T12 w 53"/>
                  <a:gd name="T14" fmla="+- 0 4200 4103"/>
                  <a:gd name="T15" fmla="*/ 4200 h 97"/>
                  <a:gd name="T16" fmla="+- 0 6565 6512"/>
                  <a:gd name="T17" fmla="*/ T16 w 53"/>
                  <a:gd name="T18" fmla="+- 0 4177 4103"/>
                  <a:gd name="T19" fmla="*/ 4177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3" h="97">
                    <a:moveTo>
                      <a:pt x="53" y="74"/>
                    </a:moveTo>
                    <a:lnTo>
                      <a:pt x="41" y="74"/>
                    </a:lnTo>
                    <a:lnTo>
                      <a:pt x="41" y="97"/>
                    </a:lnTo>
                    <a:lnTo>
                      <a:pt x="53" y="97"/>
                    </a:lnTo>
                    <a:lnTo>
                      <a:pt x="53" y="74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47" name="Freeform 26">
                <a:extLst>
                  <a:ext uri="{FF2B5EF4-FFF2-40B4-BE49-F238E27FC236}">
                    <a16:creationId xmlns:a16="http://schemas.microsoft.com/office/drawing/2014/main" id="{6D15D850-DBA7-4CD4-AE98-C219C1676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2" y="4103"/>
                <a:ext cx="53" cy="97"/>
              </a:xfrm>
              <a:custGeom>
                <a:avLst/>
                <a:gdLst>
                  <a:gd name="T0" fmla="+- 0 6565 6512"/>
                  <a:gd name="T1" fmla="*/ T0 w 53"/>
                  <a:gd name="T2" fmla="+- 0 4103 4103"/>
                  <a:gd name="T3" fmla="*/ 4103 h 97"/>
                  <a:gd name="T4" fmla="+- 0 6556 6512"/>
                  <a:gd name="T5" fmla="*/ T4 w 53"/>
                  <a:gd name="T6" fmla="+- 0 4103 4103"/>
                  <a:gd name="T7" fmla="*/ 4103 h 97"/>
                  <a:gd name="T8" fmla="+- 0 6512 6512"/>
                  <a:gd name="T9" fmla="*/ T8 w 53"/>
                  <a:gd name="T10" fmla="+- 0 4164 4103"/>
                  <a:gd name="T11" fmla="*/ 4164 h 97"/>
                  <a:gd name="T12" fmla="+- 0 6512 6512"/>
                  <a:gd name="T13" fmla="*/ T12 w 53"/>
                  <a:gd name="T14" fmla="+- 0 4177 4103"/>
                  <a:gd name="T15" fmla="*/ 4177 h 97"/>
                  <a:gd name="T16" fmla="+- 0 6579 6512"/>
                  <a:gd name="T17" fmla="*/ T16 w 53"/>
                  <a:gd name="T18" fmla="+- 0 4177 4103"/>
                  <a:gd name="T19" fmla="*/ 4177 h 97"/>
                  <a:gd name="T20" fmla="+- 0 6579 6512"/>
                  <a:gd name="T21" fmla="*/ T20 w 53"/>
                  <a:gd name="T22" fmla="+- 0 4166 4103"/>
                  <a:gd name="T23" fmla="*/ 4166 h 97"/>
                  <a:gd name="T24" fmla="+- 0 6522 6512"/>
                  <a:gd name="T25" fmla="*/ T24 w 53"/>
                  <a:gd name="T26" fmla="+- 0 4166 4103"/>
                  <a:gd name="T27" fmla="*/ 4166 h 97"/>
                  <a:gd name="T28" fmla="+- 0 6553 6512"/>
                  <a:gd name="T29" fmla="*/ T28 w 53"/>
                  <a:gd name="T30" fmla="+- 0 4124 4103"/>
                  <a:gd name="T31" fmla="*/ 4124 h 97"/>
                  <a:gd name="T32" fmla="+- 0 6565 6512"/>
                  <a:gd name="T33" fmla="*/ T32 w 53"/>
                  <a:gd name="T34" fmla="+- 0 4124 4103"/>
                  <a:gd name="T35" fmla="*/ 4124 h 97"/>
                  <a:gd name="T36" fmla="+- 0 6565 6512"/>
                  <a:gd name="T37" fmla="*/ T36 w 53"/>
                  <a:gd name="T38" fmla="+- 0 4103 4103"/>
                  <a:gd name="T39" fmla="*/ 4103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53" h="97">
                    <a:moveTo>
                      <a:pt x="53" y="0"/>
                    </a:moveTo>
                    <a:lnTo>
                      <a:pt x="44" y="0"/>
                    </a:lnTo>
                    <a:lnTo>
                      <a:pt x="0" y="61"/>
                    </a:lnTo>
                    <a:lnTo>
                      <a:pt x="0" y="74"/>
                    </a:lnTo>
                    <a:lnTo>
                      <a:pt x="67" y="74"/>
                    </a:lnTo>
                    <a:lnTo>
                      <a:pt x="67" y="63"/>
                    </a:lnTo>
                    <a:lnTo>
                      <a:pt x="10" y="63"/>
                    </a:lnTo>
                    <a:lnTo>
                      <a:pt x="41" y="21"/>
                    </a:lnTo>
                    <a:lnTo>
                      <a:pt x="53" y="21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48" name="Freeform 25">
                <a:extLst>
                  <a:ext uri="{FF2B5EF4-FFF2-40B4-BE49-F238E27FC236}">
                    <a16:creationId xmlns:a16="http://schemas.microsoft.com/office/drawing/2014/main" id="{35B6FFCE-7D4E-41BB-9699-7C83AFCE7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2" y="4103"/>
                <a:ext cx="53" cy="97"/>
              </a:xfrm>
              <a:custGeom>
                <a:avLst/>
                <a:gdLst>
                  <a:gd name="T0" fmla="+- 0 6565 6512"/>
                  <a:gd name="T1" fmla="*/ T0 w 53"/>
                  <a:gd name="T2" fmla="+- 0 4124 4103"/>
                  <a:gd name="T3" fmla="*/ 4124 h 97"/>
                  <a:gd name="T4" fmla="+- 0 6553 6512"/>
                  <a:gd name="T5" fmla="*/ T4 w 53"/>
                  <a:gd name="T6" fmla="+- 0 4124 4103"/>
                  <a:gd name="T7" fmla="*/ 4124 h 97"/>
                  <a:gd name="T8" fmla="+- 0 6553 6512"/>
                  <a:gd name="T9" fmla="*/ T8 w 53"/>
                  <a:gd name="T10" fmla="+- 0 4166 4103"/>
                  <a:gd name="T11" fmla="*/ 4166 h 97"/>
                  <a:gd name="T12" fmla="+- 0 6565 6512"/>
                  <a:gd name="T13" fmla="*/ T12 w 53"/>
                  <a:gd name="T14" fmla="+- 0 4166 4103"/>
                  <a:gd name="T15" fmla="*/ 4166 h 97"/>
                  <a:gd name="T16" fmla="+- 0 6565 6512"/>
                  <a:gd name="T17" fmla="*/ T16 w 53"/>
                  <a:gd name="T18" fmla="+- 0 4124 4103"/>
                  <a:gd name="T19" fmla="*/ 4124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3" h="97">
                    <a:moveTo>
                      <a:pt x="53" y="21"/>
                    </a:moveTo>
                    <a:lnTo>
                      <a:pt x="41" y="21"/>
                    </a:lnTo>
                    <a:lnTo>
                      <a:pt x="41" y="63"/>
                    </a:lnTo>
                    <a:lnTo>
                      <a:pt x="53" y="63"/>
                    </a:lnTo>
                    <a:lnTo>
                      <a:pt x="53" y="2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223" name="Group 19">
              <a:extLst>
                <a:ext uri="{FF2B5EF4-FFF2-40B4-BE49-F238E27FC236}">
                  <a16:creationId xmlns:a16="http://schemas.microsoft.com/office/drawing/2014/main" id="{C8F99015-014A-4716-BFF5-9ED4732B00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7025" y="2751138"/>
              <a:ext cx="41275" cy="63500"/>
              <a:chOff x="6514" y="3612"/>
              <a:chExt cx="64" cy="100"/>
            </a:xfrm>
          </p:grpSpPr>
          <p:sp>
            <p:nvSpPr>
              <p:cNvPr id="242" name="Freeform 23">
                <a:extLst>
                  <a:ext uri="{FF2B5EF4-FFF2-40B4-BE49-F238E27FC236}">
                    <a16:creationId xmlns:a16="http://schemas.microsoft.com/office/drawing/2014/main" id="{01DD20BD-F17B-402D-B41F-05AA97D12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4" y="3612"/>
                <a:ext cx="64" cy="100"/>
              </a:xfrm>
              <a:custGeom>
                <a:avLst/>
                <a:gdLst>
                  <a:gd name="T0" fmla="+- 0 6563 6514"/>
                  <a:gd name="T1" fmla="*/ T0 w 64"/>
                  <a:gd name="T2" fmla="+- 0 3612 3612"/>
                  <a:gd name="T3" fmla="*/ 3612 h 100"/>
                  <a:gd name="T4" fmla="+- 0 6538 6514"/>
                  <a:gd name="T5" fmla="*/ T4 w 64"/>
                  <a:gd name="T6" fmla="+- 0 3612 3612"/>
                  <a:gd name="T7" fmla="*/ 3612 h 100"/>
                  <a:gd name="T8" fmla="+- 0 6528 6514"/>
                  <a:gd name="T9" fmla="*/ T8 w 64"/>
                  <a:gd name="T10" fmla="+- 0 3617 3612"/>
                  <a:gd name="T11" fmla="*/ 3617 h 100"/>
                  <a:gd name="T12" fmla="+- 0 6522 6514"/>
                  <a:gd name="T13" fmla="*/ T12 w 64"/>
                  <a:gd name="T14" fmla="+- 0 3626 3612"/>
                  <a:gd name="T15" fmla="*/ 3626 h 100"/>
                  <a:gd name="T16" fmla="+- 0 6516 6514"/>
                  <a:gd name="T17" fmla="*/ T16 w 64"/>
                  <a:gd name="T18" fmla="+- 0 3642 3612"/>
                  <a:gd name="T19" fmla="*/ 3642 h 100"/>
                  <a:gd name="T20" fmla="+- 0 6514 6514"/>
                  <a:gd name="T21" fmla="*/ T20 w 64"/>
                  <a:gd name="T22" fmla="+- 0 3665 3612"/>
                  <a:gd name="T23" fmla="*/ 3665 h 100"/>
                  <a:gd name="T24" fmla="+- 0 6514 6514"/>
                  <a:gd name="T25" fmla="*/ T24 w 64"/>
                  <a:gd name="T26" fmla="+- 0 3681 3612"/>
                  <a:gd name="T27" fmla="*/ 3681 h 100"/>
                  <a:gd name="T28" fmla="+- 0 6516 6514"/>
                  <a:gd name="T29" fmla="*/ T28 w 64"/>
                  <a:gd name="T30" fmla="+- 0 3692 3612"/>
                  <a:gd name="T31" fmla="*/ 3692 h 100"/>
                  <a:gd name="T32" fmla="+- 0 6527 6514"/>
                  <a:gd name="T33" fmla="*/ T32 w 64"/>
                  <a:gd name="T34" fmla="+- 0 3708 3612"/>
                  <a:gd name="T35" fmla="*/ 3708 h 100"/>
                  <a:gd name="T36" fmla="+- 0 6536 6514"/>
                  <a:gd name="T37" fmla="*/ T36 w 64"/>
                  <a:gd name="T38" fmla="+- 0 3712 3612"/>
                  <a:gd name="T39" fmla="*/ 3712 h 100"/>
                  <a:gd name="T40" fmla="+- 0 6546 6514"/>
                  <a:gd name="T41" fmla="*/ T40 w 64"/>
                  <a:gd name="T42" fmla="+- 0 3712 3612"/>
                  <a:gd name="T43" fmla="*/ 3712 h 100"/>
                  <a:gd name="T44" fmla="+- 0 6567 6514"/>
                  <a:gd name="T45" fmla="*/ T44 w 64"/>
                  <a:gd name="T46" fmla="+- 0 3705 3612"/>
                  <a:gd name="T47" fmla="*/ 3705 h 100"/>
                  <a:gd name="T48" fmla="+- 0 6569 6514"/>
                  <a:gd name="T49" fmla="*/ T48 w 64"/>
                  <a:gd name="T50" fmla="+- 0 3702 3612"/>
                  <a:gd name="T51" fmla="*/ 3702 h 100"/>
                  <a:gd name="T52" fmla="+- 0 6535 6514"/>
                  <a:gd name="T53" fmla="*/ T52 w 64"/>
                  <a:gd name="T54" fmla="+- 0 3702 3612"/>
                  <a:gd name="T55" fmla="*/ 3702 h 100"/>
                  <a:gd name="T56" fmla="+- 0 6527 6514"/>
                  <a:gd name="T57" fmla="*/ T56 w 64"/>
                  <a:gd name="T58" fmla="+- 0 3692 3612"/>
                  <a:gd name="T59" fmla="*/ 3692 h 100"/>
                  <a:gd name="T60" fmla="+- 0 6527 6514"/>
                  <a:gd name="T61" fmla="*/ T60 w 64"/>
                  <a:gd name="T62" fmla="+- 0 3668 3612"/>
                  <a:gd name="T63" fmla="*/ 3668 h 100"/>
                  <a:gd name="T64" fmla="+- 0 6535 6514"/>
                  <a:gd name="T65" fmla="*/ T64 w 64"/>
                  <a:gd name="T66" fmla="+- 0 3660 3612"/>
                  <a:gd name="T67" fmla="*/ 3660 h 100"/>
                  <a:gd name="T68" fmla="+- 0 6526 6514"/>
                  <a:gd name="T69" fmla="*/ T68 w 64"/>
                  <a:gd name="T70" fmla="+- 0 3660 3612"/>
                  <a:gd name="T71" fmla="*/ 3660 h 100"/>
                  <a:gd name="T72" fmla="+- 0 6531 6514"/>
                  <a:gd name="T73" fmla="*/ T72 w 64"/>
                  <a:gd name="T74" fmla="+- 0 3633 3612"/>
                  <a:gd name="T75" fmla="*/ 3633 h 100"/>
                  <a:gd name="T76" fmla="+- 0 6545 6514"/>
                  <a:gd name="T77" fmla="*/ T76 w 64"/>
                  <a:gd name="T78" fmla="+- 0 3623 3612"/>
                  <a:gd name="T79" fmla="*/ 3623 h 100"/>
                  <a:gd name="T80" fmla="+- 0 6556 6514"/>
                  <a:gd name="T81" fmla="*/ T80 w 64"/>
                  <a:gd name="T82" fmla="+- 0 3623 3612"/>
                  <a:gd name="T83" fmla="*/ 3623 h 100"/>
                  <a:gd name="T84" fmla="+- 0 6574 6514"/>
                  <a:gd name="T85" fmla="*/ T84 w 64"/>
                  <a:gd name="T86" fmla="+- 0 3623 3612"/>
                  <a:gd name="T87" fmla="*/ 3623 h 100"/>
                  <a:gd name="T88" fmla="+- 0 6574 6514"/>
                  <a:gd name="T89" fmla="*/ T88 w 64"/>
                  <a:gd name="T90" fmla="+- 0 3621 3612"/>
                  <a:gd name="T91" fmla="*/ 3621 h 100"/>
                  <a:gd name="T92" fmla="+- 0 6563 6514"/>
                  <a:gd name="T93" fmla="*/ T92 w 64"/>
                  <a:gd name="T94" fmla="+- 0 3612 3612"/>
                  <a:gd name="T95" fmla="*/ 3612 h 1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64" h="100">
                    <a:moveTo>
                      <a:pt x="49" y="0"/>
                    </a:moveTo>
                    <a:lnTo>
                      <a:pt x="24" y="0"/>
                    </a:lnTo>
                    <a:lnTo>
                      <a:pt x="14" y="5"/>
                    </a:lnTo>
                    <a:lnTo>
                      <a:pt x="8" y="14"/>
                    </a:lnTo>
                    <a:lnTo>
                      <a:pt x="2" y="30"/>
                    </a:lnTo>
                    <a:lnTo>
                      <a:pt x="0" y="53"/>
                    </a:lnTo>
                    <a:lnTo>
                      <a:pt x="0" y="69"/>
                    </a:lnTo>
                    <a:lnTo>
                      <a:pt x="2" y="80"/>
                    </a:lnTo>
                    <a:lnTo>
                      <a:pt x="13" y="96"/>
                    </a:lnTo>
                    <a:lnTo>
                      <a:pt x="22" y="100"/>
                    </a:lnTo>
                    <a:lnTo>
                      <a:pt x="32" y="100"/>
                    </a:lnTo>
                    <a:lnTo>
                      <a:pt x="53" y="93"/>
                    </a:lnTo>
                    <a:lnTo>
                      <a:pt x="55" y="90"/>
                    </a:lnTo>
                    <a:lnTo>
                      <a:pt x="21" y="90"/>
                    </a:lnTo>
                    <a:lnTo>
                      <a:pt x="13" y="80"/>
                    </a:lnTo>
                    <a:lnTo>
                      <a:pt x="13" y="56"/>
                    </a:lnTo>
                    <a:lnTo>
                      <a:pt x="21" y="48"/>
                    </a:lnTo>
                    <a:lnTo>
                      <a:pt x="12" y="48"/>
                    </a:lnTo>
                    <a:lnTo>
                      <a:pt x="17" y="21"/>
                    </a:lnTo>
                    <a:lnTo>
                      <a:pt x="31" y="11"/>
                    </a:lnTo>
                    <a:lnTo>
                      <a:pt x="42" y="11"/>
                    </a:lnTo>
                    <a:lnTo>
                      <a:pt x="60" y="11"/>
                    </a:lnTo>
                    <a:lnTo>
                      <a:pt x="60" y="9"/>
                    </a:lnTo>
                    <a:lnTo>
                      <a:pt x="49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43" name="Freeform 22">
                <a:extLst>
                  <a:ext uri="{FF2B5EF4-FFF2-40B4-BE49-F238E27FC236}">
                    <a16:creationId xmlns:a16="http://schemas.microsoft.com/office/drawing/2014/main" id="{04178F68-47D7-4E75-97DB-FB350ECBD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4" y="3612"/>
                <a:ext cx="64" cy="100"/>
              </a:xfrm>
              <a:custGeom>
                <a:avLst/>
                <a:gdLst>
                  <a:gd name="T0" fmla="+- 0 6569 6514"/>
                  <a:gd name="T1" fmla="*/ T0 w 64"/>
                  <a:gd name="T2" fmla="+- 0 3659 3612"/>
                  <a:gd name="T3" fmla="*/ 3659 h 100"/>
                  <a:gd name="T4" fmla="+- 0 6558 6514"/>
                  <a:gd name="T5" fmla="*/ T4 w 64"/>
                  <a:gd name="T6" fmla="+- 0 3659 3612"/>
                  <a:gd name="T7" fmla="*/ 3659 h 100"/>
                  <a:gd name="T8" fmla="+- 0 6566 6514"/>
                  <a:gd name="T9" fmla="*/ T8 w 64"/>
                  <a:gd name="T10" fmla="+- 0 3667 3612"/>
                  <a:gd name="T11" fmla="*/ 3667 h 100"/>
                  <a:gd name="T12" fmla="+- 0 6566 6514"/>
                  <a:gd name="T13" fmla="*/ T12 w 64"/>
                  <a:gd name="T14" fmla="+- 0 3693 3612"/>
                  <a:gd name="T15" fmla="*/ 3693 h 100"/>
                  <a:gd name="T16" fmla="+- 0 6558 6514"/>
                  <a:gd name="T17" fmla="*/ T16 w 64"/>
                  <a:gd name="T18" fmla="+- 0 3702 3612"/>
                  <a:gd name="T19" fmla="*/ 3702 h 100"/>
                  <a:gd name="T20" fmla="+- 0 6569 6514"/>
                  <a:gd name="T21" fmla="*/ T20 w 64"/>
                  <a:gd name="T22" fmla="+- 0 3702 3612"/>
                  <a:gd name="T23" fmla="*/ 3702 h 100"/>
                  <a:gd name="T24" fmla="+- 0 6578 6514"/>
                  <a:gd name="T25" fmla="*/ T24 w 64"/>
                  <a:gd name="T26" fmla="+- 0 3687 3612"/>
                  <a:gd name="T27" fmla="*/ 3687 h 100"/>
                  <a:gd name="T28" fmla="+- 0 6572 6514"/>
                  <a:gd name="T29" fmla="*/ T28 w 64"/>
                  <a:gd name="T30" fmla="+- 0 3662 3612"/>
                  <a:gd name="T31" fmla="*/ 3662 h 100"/>
                  <a:gd name="T32" fmla="+- 0 6569 6514"/>
                  <a:gd name="T33" fmla="*/ T32 w 64"/>
                  <a:gd name="T34" fmla="+- 0 3659 3612"/>
                  <a:gd name="T35" fmla="*/ 3659 h 1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64" h="100">
                    <a:moveTo>
                      <a:pt x="55" y="47"/>
                    </a:moveTo>
                    <a:lnTo>
                      <a:pt x="44" y="47"/>
                    </a:lnTo>
                    <a:lnTo>
                      <a:pt x="52" y="55"/>
                    </a:lnTo>
                    <a:lnTo>
                      <a:pt x="52" y="81"/>
                    </a:lnTo>
                    <a:lnTo>
                      <a:pt x="44" y="90"/>
                    </a:lnTo>
                    <a:lnTo>
                      <a:pt x="55" y="90"/>
                    </a:lnTo>
                    <a:lnTo>
                      <a:pt x="64" y="75"/>
                    </a:lnTo>
                    <a:lnTo>
                      <a:pt x="58" y="50"/>
                    </a:lnTo>
                    <a:lnTo>
                      <a:pt x="55" y="47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44" name="Freeform 21">
                <a:extLst>
                  <a:ext uri="{FF2B5EF4-FFF2-40B4-BE49-F238E27FC236}">
                    <a16:creationId xmlns:a16="http://schemas.microsoft.com/office/drawing/2014/main" id="{2C6C3AE9-77ED-43CE-953A-801A37DDB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4" y="3612"/>
                <a:ext cx="64" cy="100"/>
              </a:xfrm>
              <a:custGeom>
                <a:avLst/>
                <a:gdLst>
                  <a:gd name="T0" fmla="+- 0 6539 6514"/>
                  <a:gd name="T1" fmla="*/ T0 w 64"/>
                  <a:gd name="T2" fmla="+- 0 3649 3612"/>
                  <a:gd name="T3" fmla="*/ 3649 h 100"/>
                  <a:gd name="T4" fmla="+- 0 6531 6514"/>
                  <a:gd name="T5" fmla="*/ T4 w 64"/>
                  <a:gd name="T6" fmla="+- 0 3652 3612"/>
                  <a:gd name="T7" fmla="*/ 3652 h 100"/>
                  <a:gd name="T8" fmla="+- 0 6526 6514"/>
                  <a:gd name="T9" fmla="*/ T8 w 64"/>
                  <a:gd name="T10" fmla="+- 0 3660 3612"/>
                  <a:gd name="T11" fmla="*/ 3660 h 100"/>
                  <a:gd name="T12" fmla="+- 0 6535 6514"/>
                  <a:gd name="T13" fmla="*/ T12 w 64"/>
                  <a:gd name="T14" fmla="+- 0 3660 3612"/>
                  <a:gd name="T15" fmla="*/ 3660 h 100"/>
                  <a:gd name="T16" fmla="+- 0 6569 6514"/>
                  <a:gd name="T17" fmla="*/ T16 w 64"/>
                  <a:gd name="T18" fmla="+- 0 3659 3612"/>
                  <a:gd name="T19" fmla="*/ 3659 h 100"/>
                  <a:gd name="T20" fmla="+- 0 6557 6514"/>
                  <a:gd name="T21" fmla="*/ T20 w 64"/>
                  <a:gd name="T22" fmla="+- 0 3650 3612"/>
                  <a:gd name="T23" fmla="*/ 3650 h 100"/>
                  <a:gd name="T24" fmla="+- 0 6539 6514"/>
                  <a:gd name="T25" fmla="*/ T24 w 64"/>
                  <a:gd name="T26" fmla="+- 0 3649 3612"/>
                  <a:gd name="T27" fmla="*/ 3649 h 1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64" h="100">
                    <a:moveTo>
                      <a:pt x="25" y="37"/>
                    </a:moveTo>
                    <a:lnTo>
                      <a:pt x="17" y="40"/>
                    </a:lnTo>
                    <a:lnTo>
                      <a:pt x="12" y="48"/>
                    </a:lnTo>
                    <a:lnTo>
                      <a:pt x="21" y="48"/>
                    </a:lnTo>
                    <a:lnTo>
                      <a:pt x="55" y="47"/>
                    </a:lnTo>
                    <a:lnTo>
                      <a:pt x="43" y="38"/>
                    </a:lnTo>
                    <a:lnTo>
                      <a:pt x="25" y="37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45" name="Freeform 20">
                <a:extLst>
                  <a:ext uri="{FF2B5EF4-FFF2-40B4-BE49-F238E27FC236}">
                    <a16:creationId xmlns:a16="http://schemas.microsoft.com/office/drawing/2014/main" id="{6DBA6141-8E55-4FC5-83E9-95C61DB78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4" y="3612"/>
                <a:ext cx="64" cy="100"/>
              </a:xfrm>
              <a:custGeom>
                <a:avLst/>
                <a:gdLst>
                  <a:gd name="T0" fmla="+- 0 6574 6514"/>
                  <a:gd name="T1" fmla="*/ T0 w 64"/>
                  <a:gd name="T2" fmla="+- 0 3623 3612"/>
                  <a:gd name="T3" fmla="*/ 3623 h 100"/>
                  <a:gd name="T4" fmla="+- 0 6556 6514"/>
                  <a:gd name="T5" fmla="*/ T4 w 64"/>
                  <a:gd name="T6" fmla="+- 0 3623 3612"/>
                  <a:gd name="T7" fmla="*/ 3623 h 100"/>
                  <a:gd name="T8" fmla="+- 0 6562 6514"/>
                  <a:gd name="T9" fmla="*/ T8 w 64"/>
                  <a:gd name="T10" fmla="+- 0 3628 3612"/>
                  <a:gd name="T11" fmla="*/ 3628 h 100"/>
                  <a:gd name="T12" fmla="+- 0 6564 6514"/>
                  <a:gd name="T13" fmla="*/ T12 w 64"/>
                  <a:gd name="T14" fmla="+- 0 3637 3612"/>
                  <a:gd name="T15" fmla="*/ 3637 h 100"/>
                  <a:gd name="T16" fmla="+- 0 6576 6514"/>
                  <a:gd name="T17" fmla="*/ T16 w 64"/>
                  <a:gd name="T18" fmla="+- 0 3637 3612"/>
                  <a:gd name="T19" fmla="*/ 3637 h 100"/>
                  <a:gd name="T20" fmla="+- 0 6574 6514"/>
                  <a:gd name="T21" fmla="*/ T20 w 64"/>
                  <a:gd name="T22" fmla="+- 0 3623 3612"/>
                  <a:gd name="T23" fmla="*/ 3623 h 1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64" h="100">
                    <a:moveTo>
                      <a:pt x="60" y="11"/>
                    </a:moveTo>
                    <a:lnTo>
                      <a:pt x="42" y="11"/>
                    </a:lnTo>
                    <a:lnTo>
                      <a:pt x="48" y="16"/>
                    </a:lnTo>
                    <a:lnTo>
                      <a:pt x="50" y="25"/>
                    </a:lnTo>
                    <a:lnTo>
                      <a:pt x="62" y="25"/>
                    </a:lnTo>
                    <a:lnTo>
                      <a:pt x="60" y="1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224" name="Group 15">
              <a:extLst>
                <a:ext uri="{FF2B5EF4-FFF2-40B4-BE49-F238E27FC236}">
                  <a16:creationId xmlns:a16="http://schemas.microsoft.com/office/drawing/2014/main" id="{4690679B-EA5F-4D8B-8C32-DFDDB73851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5438" y="2438400"/>
              <a:ext cx="41275" cy="63500"/>
              <a:chOff x="6513" y="3121"/>
              <a:chExt cx="65" cy="100"/>
            </a:xfrm>
          </p:grpSpPr>
          <p:sp>
            <p:nvSpPr>
              <p:cNvPr id="239" name="Freeform 18">
                <a:extLst>
                  <a:ext uri="{FF2B5EF4-FFF2-40B4-BE49-F238E27FC236}">
                    <a16:creationId xmlns:a16="http://schemas.microsoft.com/office/drawing/2014/main" id="{EA0297EE-E1F0-4EAD-A15C-9002A960C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3" y="3121"/>
                <a:ext cx="65" cy="100"/>
              </a:xfrm>
              <a:custGeom>
                <a:avLst/>
                <a:gdLst>
                  <a:gd name="T0" fmla="+- 0 6563 6513"/>
                  <a:gd name="T1" fmla="*/ T0 w 65"/>
                  <a:gd name="T2" fmla="+- 0 3121 3121"/>
                  <a:gd name="T3" fmla="*/ 3121 h 100"/>
                  <a:gd name="T4" fmla="+- 0 6528 6513"/>
                  <a:gd name="T5" fmla="*/ T4 w 65"/>
                  <a:gd name="T6" fmla="+- 0 3121 3121"/>
                  <a:gd name="T7" fmla="*/ 3121 h 100"/>
                  <a:gd name="T8" fmla="+- 0 6516 6513"/>
                  <a:gd name="T9" fmla="*/ T8 w 65"/>
                  <a:gd name="T10" fmla="+- 0 3132 3121"/>
                  <a:gd name="T11" fmla="*/ 3132 h 100"/>
                  <a:gd name="T12" fmla="+- 0 6516 6513"/>
                  <a:gd name="T13" fmla="*/ T12 w 65"/>
                  <a:gd name="T14" fmla="+- 0 3156 3121"/>
                  <a:gd name="T15" fmla="*/ 3156 h 100"/>
                  <a:gd name="T16" fmla="+- 0 6520 6513"/>
                  <a:gd name="T17" fmla="*/ T16 w 65"/>
                  <a:gd name="T18" fmla="+- 0 3161 3121"/>
                  <a:gd name="T19" fmla="*/ 3161 h 100"/>
                  <a:gd name="T20" fmla="+- 0 6529 6513"/>
                  <a:gd name="T21" fmla="*/ T20 w 65"/>
                  <a:gd name="T22" fmla="+- 0 3167 3121"/>
                  <a:gd name="T23" fmla="*/ 3167 h 100"/>
                  <a:gd name="T24" fmla="+- 0 6518 6513"/>
                  <a:gd name="T25" fmla="*/ T24 w 65"/>
                  <a:gd name="T26" fmla="+- 0 3172 3121"/>
                  <a:gd name="T27" fmla="*/ 3172 h 100"/>
                  <a:gd name="T28" fmla="+- 0 6513 6513"/>
                  <a:gd name="T29" fmla="*/ T28 w 65"/>
                  <a:gd name="T30" fmla="+- 0 3180 3121"/>
                  <a:gd name="T31" fmla="*/ 3180 h 100"/>
                  <a:gd name="T32" fmla="+- 0 6513 6513"/>
                  <a:gd name="T33" fmla="*/ T32 w 65"/>
                  <a:gd name="T34" fmla="+- 0 3191 3121"/>
                  <a:gd name="T35" fmla="*/ 3191 h 100"/>
                  <a:gd name="T36" fmla="+- 0 6520 6513"/>
                  <a:gd name="T37" fmla="*/ T36 w 65"/>
                  <a:gd name="T38" fmla="+- 0 3211 3121"/>
                  <a:gd name="T39" fmla="*/ 3211 h 100"/>
                  <a:gd name="T40" fmla="+- 0 6540 6513"/>
                  <a:gd name="T41" fmla="*/ T40 w 65"/>
                  <a:gd name="T42" fmla="+- 0 3221 3121"/>
                  <a:gd name="T43" fmla="*/ 3221 h 100"/>
                  <a:gd name="T44" fmla="+- 0 6564 6513"/>
                  <a:gd name="T45" fmla="*/ T44 w 65"/>
                  <a:gd name="T46" fmla="+- 0 3216 3121"/>
                  <a:gd name="T47" fmla="*/ 3216 h 100"/>
                  <a:gd name="T48" fmla="+- 0 6568 6513"/>
                  <a:gd name="T49" fmla="*/ T48 w 65"/>
                  <a:gd name="T50" fmla="+- 0 3211 3121"/>
                  <a:gd name="T51" fmla="*/ 3211 h 100"/>
                  <a:gd name="T52" fmla="+- 0 6533 6513"/>
                  <a:gd name="T53" fmla="*/ T52 w 65"/>
                  <a:gd name="T54" fmla="+- 0 3211 3121"/>
                  <a:gd name="T55" fmla="*/ 3211 h 100"/>
                  <a:gd name="T56" fmla="+- 0 6525 6513"/>
                  <a:gd name="T57" fmla="*/ T56 w 65"/>
                  <a:gd name="T58" fmla="+- 0 3203 3121"/>
                  <a:gd name="T59" fmla="*/ 3203 h 100"/>
                  <a:gd name="T60" fmla="+- 0 6525 6513"/>
                  <a:gd name="T61" fmla="*/ T60 w 65"/>
                  <a:gd name="T62" fmla="+- 0 3180 3121"/>
                  <a:gd name="T63" fmla="*/ 3180 h 100"/>
                  <a:gd name="T64" fmla="+- 0 6533 6513"/>
                  <a:gd name="T65" fmla="*/ T64 w 65"/>
                  <a:gd name="T66" fmla="+- 0 3172 3121"/>
                  <a:gd name="T67" fmla="*/ 3172 h 100"/>
                  <a:gd name="T68" fmla="+- 0 6573 6513"/>
                  <a:gd name="T69" fmla="*/ T68 w 65"/>
                  <a:gd name="T70" fmla="+- 0 3172 3121"/>
                  <a:gd name="T71" fmla="*/ 3172 h 100"/>
                  <a:gd name="T72" fmla="+- 0 6561 6513"/>
                  <a:gd name="T73" fmla="*/ T72 w 65"/>
                  <a:gd name="T74" fmla="+- 0 3167 3121"/>
                  <a:gd name="T75" fmla="*/ 3167 h 100"/>
                  <a:gd name="T76" fmla="+- 0 6569 6513"/>
                  <a:gd name="T77" fmla="*/ T76 w 65"/>
                  <a:gd name="T78" fmla="+- 0 3162 3121"/>
                  <a:gd name="T79" fmla="*/ 3162 h 100"/>
                  <a:gd name="T80" fmla="+- 0 6535 6513"/>
                  <a:gd name="T81" fmla="*/ T80 w 65"/>
                  <a:gd name="T82" fmla="+- 0 3162 3121"/>
                  <a:gd name="T83" fmla="*/ 3162 h 100"/>
                  <a:gd name="T84" fmla="+- 0 6529 6513"/>
                  <a:gd name="T85" fmla="*/ T84 w 65"/>
                  <a:gd name="T86" fmla="+- 0 3156 3121"/>
                  <a:gd name="T87" fmla="*/ 3156 h 100"/>
                  <a:gd name="T88" fmla="+- 0 6529 6513"/>
                  <a:gd name="T89" fmla="*/ T88 w 65"/>
                  <a:gd name="T90" fmla="+- 0 3138 3121"/>
                  <a:gd name="T91" fmla="*/ 3138 h 100"/>
                  <a:gd name="T92" fmla="+- 0 6535 6513"/>
                  <a:gd name="T93" fmla="*/ T92 w 65"/>
                  <a:gd name="T94" fmla="+- 0 3132 3121"/>
                  <a:gd name="T95" fmla="*/ 3132 h 100"/>
                  <a:gd name="T96" fmla="+- 0 6575 6513"/>
                  <a:gd name="T97" fmla="*/ T96 w 65"/>
                  <a:gd name="T98" fmla="+- 0 3132 3121"/>
                  <a:gd name="T99" fmla="*/ 3132 h 100"/>
                  <a:gd name="T100" fmla="+- 0 6563 6513"/>
                  <a:gd name="T101" fmla="*/ T100 w 65"/>
                  <a:gd name="T102" fmla="+- 0 3121 3121"/>
                  <a:gd name="T103" fmla="*/ 3121 h 1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</a:cxnLst>
                <a:rect l="0" t="0" r="r" b="b"/>
                <a:pathLst>
                  <a:path w="65" h="100">
                    <a:moveTo>
                      <a:pt x="50" y="0"/>
                    </a:moveTo>
                    <a:lnTo>
                      <a:pt x="15" y="0"/>
                    </a:lnTo>
                    <a:lnTo>
                      <a:pt x="3" y="11"/>
                    </a:lnTo>
                    <a:lnTo>
                      <a:pt x="3" y="35"/>
                    </a:lnTo>
                    <a:lnTo>
                      <a:pt x="7" y="40"/>
                    </a:lnTo>
                    <a:lnTo>
                      <a:pt x="16" y="46"/>
                    </a:lnTo>
                    <a:lnTo>
                      <a:pt x="5" y="51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7" y="90"/>
                    </a:lnTo>
                    <a:lnTo>
                      <a:pt x="27" y="100"/>
                    </a:lnTo>
                    <a:lnTo>
                      <a:pt x="51" y="95"/>
                    </a:lnTo>
                    <a:lnTo>
                      <a:pt x="55" y="90"/>
                    </a:lnTo>
                    <a:lnTo>
                      <a:pt x="20" y="90"/>
                    </a:lnTo>
                    <a:lnTo>
                      <a:pt x="12" y="82"/>
                    </a:lnTo>
                    <a:lnTo>
                      <a:pt x="12" y="59"/>
                    </a:lnTo>
                    <a:lnTo>
                      <a:pt x="20" y="51"/>
                    </a:lnTo>
                    <a:lnTo>
                      <a:pt x="60" y="51"/>
                    </a:lnTo>
                    <a:lnTo>
                      <a:pt x="48" y="46"/>
                    </a:lnTo>
                    <a:lnTo>
                      <a:pt x="56" y="41"/>
                    </a:lnTo>
                    <a:lnTo>
                      <a:pt x="22" y="41"/>
                    </a:lnTo>
                    <a:lnTo>
                      <a:pt x="16" y="35"/>
                    </a:lnTo>
                    <a:lnTo>
                      <a:pt x="16" y="17"/>
                    </a:lnTo>
                    <a:lnTo>
                      <a:pt x="22" y="11"/>
                    </a:lnTo>
                    <a:lnTo>
                      <a:pt x="62" y="11"/>
                    </a:lnTo>
                    <a:lnTo>
                      <a:pt x="50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40" name="Freeform 17">
                <a:extLst>
                  <a:ext uri="{FF2B5EF4-FFF2-40B4-BE49-F238E27FC236}">
                    <a16:creationId xmlns:a16="http://schemas.microsoft.com/office/drawing/2014/main" id="{26A56D75-D768-4C5F-95D2-7EEC6A3C7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3" y="3121"/>
                <a:ext cx="65" cy="100"/>
              </a:xfrm>
              <a:custGeom>
                <a:avLst/>
                <a:gdLst>
                  <a:gd name="T0" fmla="+- 0 6573 6513"/>
                  <a:gd name="T1" fmla="*/ T0 w 65"/>
                  <a:gd name="T2" fmla="+- 0 3172 3121"/>
                  <a:gd name="T3" fmla="*/ 3172 h 100"/>
                  <a:gd name="T4" fmla="+- 0 6558 6513"/>
                  <a:gd name="T5" fmla="*/ T4 w 65"/>
                  <a:gd name="T6" fmla="+- 0 3172 3121"/>
                  <a:gd name="T7" fmla="*/ 3172 h 100"/>
                  <a:gd name="T8" fmla="+- 0 6566 6513"/>
                  <a:gd name="T9" fmla="*/ T8 w 65"/>
                  <a:gd name="T10" fmla="+- 0 3180 3121"/>
                  <a:gd name="T11" fmla="*/ 3180 h 100"/>
                  <a:gd name="T12" fmla="+- 0 6566 6513"/>
                  <a:gd name="T13" fmla="*/ T12 w 65"/>
                  <a:gd name="T14" fmla="+- 0 3203 3121"/>
                  <a:gd name="T15" fmla="*/ 3203 h 100"/>
                  <a:gd name="T16" fmla="+- 0 6558 6513"/>
                  <a:gd name="T17" fmla="*/ T16 w 65"/>
                  <a:gd name="T18" fmla="+- 0 3211 3121"/>
                  <a:gd name="T19" fmla="*/ 3211 h 100"/>
                  <a:gd name="T20" fmla="+- 0 6568 6513"/>
                  <a:gd name="T21" fmla="*/ T20 w 65"/>
                  <a:gd name="T22" fmla="+- 0 3211 3121"/>
                  <a:gd name="T23" fmla="*/ 3211 h 100"/>
                  <a:gd name="T24" fmla="+- 0 6577 6513"/>
                  <a:gd name="T25" fmla="*/ T24 w 65"/>
                  <a:gd name="T26" fmla="+- 0 3200 3121"/>
                  <a:gd name="T27" fmla="*/ 3200 h 100"/>
                  <a:gd name="T28" fmla="+- 0 6578 6513"/>
                  <a:gd name="T29" fmla="*/ T28 w 65"/>
                  <a:gd name="T30" fmla="+- 0 3180 3121"/>
                  <a:gd name="T31" fmla="*/ 3180 h 100"/>
                  <a:gd name="T32" fmla="+- 0 6573 6513"/>
                  <a:gd name="T33" fmla="*/ T32 w 65"/>
                  <a:gd name="T34" fmla="+- 0 3172 3121"/>
                  <a:gd name="T35" fmla="*/ 3172 h 1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65" h="100">
                    <a:moveTo>
                      <a:pt x="60" y="51"/>
                    </a:moveTo>
                    <a:lnTo>
                      <a:pt x="45" y="51"/>
                    </a:lnTo>
                    <a:lnTo>
                      <a:pt x="53" y="59"/>
                    </a:lnTo>
                    <a:lnTo>
                      <a:pt x="53" y="82"/>
                    </a:lnTo>
                    <a:lnTo>
                      <a:pt x="45" y="90"/>
                    </a:lnTo>
                    <a:lnTo>
                      <a:pt x="55" y="90"/>
                    </a:lnTo>
                    <a:lnTo>
                      <a:pt x="64" y="79"/>
                    </a:lnTo>
                    <a:lnTo>
                      <a:pt x="65" y="59"/>
                    </a:lnTo>
                    <a:lnTo>
                      <a:pt x="60" y="5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41" name="Freeform 16">
                <a:extLst>
                  <a:ext uri="{FF2B5EF4-FFF2-40B4-BE49-F238E27FC236}">
                    <a16:creationId xmlns:a16="http://schemas.microsoft.com/office/drawing/2014/main" id="{A5293AB5-38C7-41AC-9526-E2895D042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3" y="3121"/>
                <a:ext cx="65" cy="100"/>
              </a:xfrm>
              <a:custGeom>
                <a:avLst/>
                <a:gdLst>
                  <a:gd name="T0" fmla="+- 0 6575 6513"/>
                  <a:gd name="T1" fmla="*/ T0 w 65"/>
                  <a:gd name="T2" fmla="+- 0 3132 3121"/>
                  <a:gd name="T3" fmla="*/ 3132 h 100"/>
                  <a:gd name="T4" fmla="+- 0 6556 6513"/>
                  <a:gd name="T5" fmla="*/ T4 w 65"/>
                  <a:gd name="T6" fmla="+- 0 3132 3121"/>
                  <a:gd name="T7" fmla="*/ 3132 h 100"/>
                  <a:gd name="T8" fmla="+- 0 6562 6513"/>
                  <a:gd name="T9" fmla="*/ T8 w 65"/>
                  <a:gd name="T10" fmla="+- 0 3138 3121"/>
                  <a:gd name="T11" fmla="*/ 3138 h 100"/>
                  <a:gd name="T12" fmla="+- 0 6562 6513"/>
                  <a:gd name="T13" fmla="*/ T12 w 65"/>
                  <a:gd name="T14" fmla="+- 0 3156 3121"/>
                  <a:gd name="T15" fmla="*/ 3156 h 100"/>
                  <a:gd name="T16" fmla="+- 0 6556 6513"/>
                  <a:gd name="T17" fmla="*/ T16 w 65"/>
                  <a:gd name="T18" fmla="+- 0 3162 3121"/>
                  <a:gd name="T19" fmla="*/ 3162 h 100"/>
                  <a:gd name="T20" fmla="+- 0 6569 6513"/>
                  <a:gd name="T21" fmla="*/ T20 w 65"/>
                  <a:gd name="T22" fmla="+- 0 3162 3121"/>
                  <a:gd name="T23" fmla="*/ 3162 h 100"/>
                  <a:gd name="T24" fmla="+- 0 6571 6513"/>
                  <a:gd name="T25" fmla="*/ T24 w 65"/>
                  <a:gd name="T26" fmla="+- 0 3161 3121"/>
                  <a:gd name="T27" fmla="*/ 3161 h 100"/>
                  <a:gd name="T28" fmla="+- 0 6575 6513"/>
                  <a:gd name="T29" fmla="*/ T28 w 65"/>
                  <a:gd name="T30" fmla="+- 0 3156 3121"/>
                  <a:gd name="T31" fmla="*/ 3156 h 100"/>
                  <a:gd name="T32" fmla="+- 0 6575 6513"/>
                  <a:gd name="T33" fmla="*/ T32 w 65"/>
                  <a:gd name="T34" fmla="+- 0 3132 3121"/>
                  <a:gd name="T35" fmla="*/ 3132 h 1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65" h="100">
                    <a:moveTo>
                      <a:pt x="62" y="11"/>
                    </a:moveTo>
                    <a:lnTo>
                      <a:pt x="43" y="11"/>
                    </a:lnTo>
                    <a:lnTo>
                      <a:pt x="49" y="17"/>
                    </a:lnTo>
                    <a:lnTo>
                      <a:pt x="49" y="35"/>
                    </a:lnTo>
                    <a:lnTo>
                      <a:pt x="43" y="41"/>
                    </a:lnTo>
                    <a:lnTo>
                      <a:pt x="56" y="41"/>
                    </a:lnTo>
                    <a:lnTo>
                      <a:pt x="58" y="40"/>
                    </a:lnTo>
                    <a:lnTo>
                      <a:pt x="62" y="35"/>
                    </a:lnTo>
                    <a:lnTo>
                      <a:pt x="62" y="1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225" name="Group 11">
              <a:extLst>
                <a:ext uri="{FF2B5EF4-FFF2-40B4-BE49-F238E27FC236}">
                  <a16:creationId xmlns:a16="http://schemas.microsoft.com/office/drawing/2014/main" id="{5188BF30-C7A8-4C9E-8B3A-1BF399CB41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6225" y="2127250"/>
              <a:ext cx="82550" cy="63500"/>
              <a:chOff x="6434" y="2630"/>
              <a:chExt cx="130" cy="100"/>
            </a:xfrm>
          </p:grpSpPr>
          <p:sp>
            <p:nvSpPr>
              <p:cNvPr id="236" name="Freeform 14">
                <a:extLst>
                  <a:ext uri="{FF2B5EF4-FFF2-40B4-BE49-F238E27FC236}">
                    <a16:creationId xmlns:a16="http://schemas.microsoft.com/office/drawing/2014/main" id="{050D9D4F-6914-4245-81C1-5FE1E129F2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4" y="2630"/>
                <a:ext cx="130" cy="100"/>
              </a:xfrm>
              <a:custGeom>
                <a:avLst/>
                <a:gdLst>
                  <a:gd name="T0" fmla="+- 0 6467 6434"/>
                  <a:gd name="T1" fmla="*/ T0 w 130"/>
                  <a:gd name="T2" fmla="+- 0 2630 2630"/>
                  <a:gd name="T3" fmla="*/ 2630 h 100"/>
                  <a:gd name="T4" fmla="+- 0 6459 6434"/>
                  <a:gd name="T5" fmla="*/ T4 w 130"/>
                  <a:gd name="T6" fmla="+- 0 2630 2630"/>
                  <a:gd name="T7" fmla="*/ 2630 h 100"/>
                  <a:gd name="T8" fmla="+- 0 6455 6434"/>
                  <a:gd name="T9" fmla="*/ T8 w 130"/>
                  <a:gd name="T10" fmla="+- 0 2645 2630"/>
                  <a:gd name="T11" fmla="*/ 2645 h 100"/>
                  <a:gd name="T12" fmla="+- 0 6452 6434"/>
                  <a:gd name="T13" fmla="*/ T12 w 130"/>
                  <a:gd name="T14" fmla="+- 0 2647 2630"/>
                  <a:gd name="T15" fmla="*/ 2647 h 100"/>
                  <a:gd name="T16" fmla="+- 0 6434 6434"/>
                  <a:gd name="T17" fmla="*/ T16 w 130"/>
                  <a:gd name="T18" fmla="+- 0 2649 2630"/>
                  <a:gd name="T19" fmla="*/ 2649 h 100"/>
                  <a:gd name="T20" fmla="+- 0 6434 6434"/>
                  <a:gd name="T21" fmla="*/ T20 w 130"/>
                  <a:gd name="T22" fmla="+- 0 2658 2630"/>
                  <a:gd name="T23" fmla="*/ 2658 h 100"/>
                  <a:gd name="T24" fmla="+- 0 6455 6434"/>
                  <a:gd name="T25" fmla="*/ T24 w 130"/>
                  <a:gd name="T26" fmla="+- 0 2658 2630"/>
                  <a:gd name="T27" fmla="*/ 2658 h 100"/>
                  <a:gd name="T28" fmla="+- 0 6455 6434"/>
                  <a:gd name="T29" fmla="*/ T28 w 130"/>
                  <a:gd name="T30" fmla="+- 0 2727 2630"/>
                  <a:gd name="T31" fmla="*/ 2727 h 100"/>
                  <a:gd name="T32" fmla="+- 0 6467 6434"/>
                  <a:gd name="T33" fmla="*/ T32 w 130"/>
                  <a:gd name="T34" fmla="+- 0 2727 2630"/>
                  <a:gd name="T35" fmla="*/ 2727 h 100"/>
                  <a:gd name="T36" fmla="+- 0 6467 6434"/>
                  <a:gd name="T37" fmla="*/ T36 w 130"/>
                  <a:gd name="T38" fmla="+- 0 2630 2630"/>
                  <a:gd name="T39" fmla="*/ 2630 h 1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30" h="100">
                    <a:moveTo>
                      <a:pt x="33" y="0"/>
                    </a:moveTo>
                    <a:lnTo>
                      <a:pt x="25" y="0"/>
                    </a:lnTo>
                    <a:lnTo>
                      <a:pt x="21" y="15"/>
                    </a:lnTo>
                    <a:lnTo>
                      <a:pt x="18" y="17"/>
                    </a:lnTo>
                    <a:lnTo>
                      <a:pt x="0" y="19"/>
                    </a:lnTo>
                    <a:lnTo>
                      <a:pt x="0" y="28"/>
                    </a:lnTo>
                    <a:lnTo>
                      <a:pt x="21" y="28"/>
                    </a:lnTo>
                    <a:lnTo>
                      <a:pt x="21" y="97"/>
                    </a:lnTo>
                    <a:lnTo>
                      <a:pt x="33" y="97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37" name="Freeform 13">
                <a:extLst>
                  <a:ext uri="{FF2B5EF4-FFF2-40B4-BE49-F238E27FC236}">
                    <a16:creationId xmlns:a16="http://schemas.microsoft.com/office/drawing/2014/main" id="{DD101BD8-1C6E-4834-AA68-EE2A6AE6A7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4" y="2630"/>
                <a:ext cx="130" cy="100"/>
              </a:xfrm>
              <a:custGeom>
                <a:avLst/>
                <a:gdLst>
                  <a:gd name="T0" fmla="+- 0 6543 6434"/>
                  <a:gd name="T1" fmla="*/ T0 w 130"/>
                  <a:gd name="T2" fmla="+- 0 2630 2630"/>
                  <a:gd name="T3" fmla="*/ 2630 h 100"/>
                  <a:gd name="T4" fmla="+- 0 6525 6434"/>
                  <a:gd name="T5" fmla="*/ T4 w 130"/>
                  <a:gd name="T6" fmla="+- 0 2630 2630"/>
                  <a:gd name="T7" fmla="*/ 2630 h 100"/>
                  <a:gd name="T8" fmla="+- 0 6516 6434"/>
                  <a:gd name="T9" fmla="*/ T8 w 130"/>
                  <a:gd name="T10" fmla="+- 0 2634 2630"/>
                  <a:gd name="T11" fmla="*/ 2634 h 100"/>
                  <a:gd name="T12" fmla="+- 0 6511 6434"/>
                  <a:gd name="T13" fmla="*/ T12 w 130"/>
                  <a:gd name="T14" fmla="+- 0 2640 2630"/>
                  <a:gd name="T15" fmla="*/ 2640 h 100"/>
                  <a:gd name="T16" fmla="+- 0 6504 6434"/>
                  <a:gd name="T17" fmla="*/ T16 w 130"/>
                  <a:gd name="T18" fmla="+- 0 2656 2630"/>
                  <a:gd name="T19" fmla="*/ 2656 h 100"/>
                  <a:gd name="T20" fmla="+- 0 6502 6434"/>
                  <a:gd name="T21" fmla="*/ T20 w 130"/>
                  <a:gd name="T22" fmla="+- 0 2679 2630"/>
                  <a:gd name="T23" fmla="*/ 2679 h 100"/>
                  <a:gd name="T24" fmla="+- 0 6505 6434"/>
                  <a:gd name="T25" fmla="*/ T24 w 130"/>
                  <a:gd name="T26" fmla="+- 0 2707 2630"/>
                  <a:gd name="T27" fmla="*/ 2707 h 100"/>
                  <a:gd name="T28" fmla="+- 0 6516 6434"/>
                  <a:gd name="T29" fmla="*/ T28 w 130"/>
                  <a:gd name="T30" fmla="+- 0 2724 2630"/>
                  <a:gd name="T31" fmla="*/ 2724 h 100"/>
                  <a:gd name="T32" fmla="+- 0 6533 6434"/>
                  <a:gd name="T33" fmla="*/ T32 w 130"/>
                  <a:gd name="T34" fmla="+- 0 2730 2630"/>
                  <a:gd name="T35" fmla="*/ 2730 h 100"/>
                  <a:gd name="T36" fmla="+- 0 6551 6434"/>
                  <a:gd name="T37" fmla="*/ T36 w 130"/>
                  <a:gd name="T38" fmla="+- 0 2724 2630"/>
                  <a:gd name="T39" fmla="*/ 2724 h 100"/>
                  <a:gd name="T40" fmla="+- 0 6555 6434"/>
                  <a:gd name="T41" fmla="*/ T40 w 130"/>
                  <a:gd name="T42" fmla="+- 0 2718 2630"/>
                  <a:gd name="T43" fmla="*/ 2718 h 100"/>
                  <a:gd name="T44" fmla="+- 0 6541 6434"/>
                  <a:gd name="T45" fmla="*/ T44 w 130"/>
                  <a:gd name="T46" fmla="+- 0 2718 2630"/>
                  <a:gd name="T47" fmla="*/ 2718 h 100"/>
                  <a:gd name="T48" fmla="+- 0 6523 6434"/>
                  <a:gd name="T49" fmla="*/ T48 w 130"/>
                  <a:gd name="T50" fmla="+- 0 2713 2630"/>
                  <a:gd name="T51" fmla="*/ 2713 h 100"/>
                  <a:gd name="T52" fmla="+- 0 6515 6434"/>
                  <a:gd name="T53" fmla="*/ T52 w 130"/>
                  <a:gd name="T54" fmla="+- 0 2694 2630"/>
                  <a:gd name="T55" fmla="*/ 2694 h 100"/>
                  <a:gd name="T56" fmla="+- 0 6517 6434"/>
                  <a:gd name="T57" fmla="*/ T56 w 130"/>
                  <a:gd name="T58" fmla="+- 0 2661 2630"/>
                  <a:gd name="T59" fmla="*/ 2661 h 100"/>
                  <a:gd name="T60" fmla="+- 0 6524 6434"/>
                  <a:gd name="T61" fmla="*/ T60 w 130"/>
                  <a:gd name="T62" fmla="+- 0 2645 2630"/>
                  <a:gd name="T63" fmla="*/ 2645 h 100"/>
                  <a:gd name="T64" fmla="+- 0 6534 6434"/>
                  <a:gd name="T65" fmla="*/ T64 w 130"/>
                  <a:gd name="T66" fmla="+- 0 2640 2630"/>
                  <a:gd name="T67" fmla="*/ 2640 h 100"/>
                  <a:gd name="T68" fmla="+- 0 6556 6434"/>
                  <a:gd name="T69" fmla="*/ T68 w 130"/>
                  <a:gd name="T70" fmla="+- 0 2640 2630"/>
                  <a:gd name="T71" fmla="*/ 2640 h 100"/>
                  <a:gd name="T72" fmla="+- 0 6551 6434"/>
                  <a:gd name="T73" fmla="*/ T72 w 130"/>
                  <a:gd name="T74" fmla="+- 0 2634 2630"/>
                  <a:gd name="T75" fmla="*/ 2634 h 100"/>
                  <a:gd name="T76" fmla="+- 0 6543 6434"/>
                  <a:gd name="T77" fmla="*/ T76 w 130"/>
                  <a:gd name="T78" fmla="+- 0 2630 2630"/>
                  <a:gd name="T79" fmla="*/ 2630 h 1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</a:cxnLst>
                <a:rect l="0" t="0" r="r" b="b"/>
                <a:pathLst>
                  <a:path w="130" h="100">
                    <a:moveTo>
                      <a:pt x="109" y="0"/>
                    </a:moveTo>
                    <a:lnTo>
                      <a:pt x="91" y="0"/>
                    </a:lnTo>
                    <a:lnTo>
                      <a:pt x="82" y="4"/>
                    </a:lnTo>
                    <a:lnTo>
                      <a:pt x="77" y="10"/>
                    </a:lnTo>
                    <a:lnTo>
                      <a:pt x="70" y="26"/>
                    </a:lnTo>
                    <a:lnTo>
                      <a:pt x="68" y="49"/>
                    </a:lnTo>
                    <a:lnTo>
                      <a:pt x="71" y="77"/>
                    </a:lnTo>
                    <a:lnTo>
                      <a:pt x="82" y="94"/>
                    </a:lnTo>
                    <a:lnTo>
                      <a:pt x="99" y="100"/>
                    </a:lnTo>
                    <a:lnTo>
                      <a:pt x="117" y="94"/>
                    </a:lnTo>
                    <a:lnTo>
                      <a:pt x="121" y="88"/>
                    </a:lnTo>
                    <a:lnTo>
                      <a:pt x="107" y="88"/>
                    </a:lnTo>
                    <a:lnTo>
                      <a:pt x="89" y="83"/>
                    </a:lnTo>
                    <a:lnTo>
                      <a:pt x="81" y="64"/>
                    </a:lnTo>
                    <a:lnTo>
                      <a:pt x="83" y="31"/>
                    </a:lnTo>
                    <a:lnTo>
                      <a:pt x="90" y="15"/>
                    </a:lnTo>
                    <a:lnTo>
                      <a:pt x="100" y="10"/>
                    </a:lnTo>
                    <a:lnTo>
                      <a:pt x="122" y="10"/>
                    </a:lnTo>
                    <a:lnTo>
                      <a:pt x="117" y="4"/>
                    </a:lnTo>
                    <a:lnTo>
                      <a:pt x="109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38" name="Freeform 12">
                <a:extLst>
                  <a:ext uri="{FF2B5EF4-FFF2-40B4-BE49-F238E27FC236}">
                    <a16:creationId xmlns:a16="http://schemas.microsoft.com/office/drawing/2014/main" id="{27FD3D1E-9B31-44EC-BCB1-6E12FF8B9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4" y="2630"/>
                <a:ext cx="130" cy="100"/>
              </a:xfrm>
              <a:custGeom>
                <a:avLst/>
                <a:gdLst>
                  <a:gd name="T0" fmla="+- 0 6556 6434"/>
                  <a:gd name="T1" fmla="*/ T0 w 130"/>
                  <a:gd name="T2" fmla="+- 0 2640 2630"/>
                  <a:gd name="T3" fmla="*/ 2640 h 100"/>
                  <a:gd name="T4" fmla="+- 0 6534 6434"/>
                  <a:gd name="T5" fmla="*/ T4 w 130"/>
                  <a:gd name="T6" fmla="+- 0 2640 2630"/>
                  <a:gd name="T7" fmla="*/ 2640 h 100"/>
                  <a:gd name="T8" fmla="+- 0 6547 6434"/>
                  <a:gd name="T9" fmla="*/ T8 w 130"/>
                  <a:gd name="T10" fmla="+- 0 2649 2630"/>
                  <a:gd name="T11" fmla="*/ 2649 h 100"/>
                  <a:gd name="T12" fmla="+- 0 6553 6434"/>
                  <a:gd name="T13" fmla="*/ T12 w 130"/>
                  <a:gd name="T14" fmla="+- 0 2673 2630"/>
                  <a:gd name="T15" fmla="*/ 2673 h 100"/>
                  <a:gd name="T16" fmla="+- 0 6550 6434"/>
                  <a:gd name="T17" fmla="*/ T16 w 130"/>
                  <a:gd name="T18" fmla="+- 0 2704 2630"/>
                  <a:gd name="T19" fmla="*/ 2704 h 100"/>
                  <a:gd name="T20" fmla="+- 0 6541 6434"/>
                  <a:gd name="T21" fmla="*/ T20 w 130"/>
                  <a:gd name="T22" fmla="+- 0 2718 2630"/>
                  <a:gd name="T23" fmla="*/ 2718 h 100"/>
                  <a:gd name="T24" fmla="+- 0 6555 6434"/>
                  <a:gd name="T25" fmla="*/ T24 w 130"/>
                  <a:gd name="T26" fmla="+- 0 2718 2630"/>
                  <a:gd name="T27" fmla="*/ 2718 h 100"/>
                  <a:gd name="T28" fmla="+- 0 6562 6434"/>
                  <a:gd name="T29" fmla="*/ T28 w 130"/>
                  <a:gd name="T30" fmla="+- 0 2707 2630"/>
                  <a:gd name="T31" fmla="*/ 2707 h 100"/>
                  <a:gd name="T32" fmla="+- 0 6563 6434"/>
                  <a:gd name="T33" fmla="*/ T32 w 130"/>
                  <a:gd name="T34" fmla="+- 0 2679 2630"/>
                  <a:gd name="T35" fmla="*/ 2679 h 100"/>
                  <a:gd name="T36" fmla="+- 0 6563 6434"/>
                  <a:gd name="T37" fmla="*/ T36 w 130"/>
                  <a:gd name="T38" fmla="+- 0 2673 2630"/>
                  <a:gd name="T39" fmla="*/ 2673 h 100"/>
                  <a:gd name="T40" fmla="+- 0 6562 6434"/>
                  <a:gd name="T41" fmla="*/ T40 w 130"/>
                  <a:gd name="T42" fmla="+- 0 2655 2630"/>
                  <a:gd name="T43" fmla="*/ 2655 h 100"/>
                  <a:gd name="T44" fmla="+- 0 6558 6434"/>
                  <a:gd name="T45" fmla="*/ T44 w 130"/>
                  <a:gd name="T46" fmla="+- 0 2644 2630"/>
                  <a:gd name="T47" fmla="*/ 2644 h 100"/>
                  <a:gd name="T48" fmla="+- 0 6556 6434"/>
                  <a:gd name="T49" fmla="*/ T48 w 130"/>
                  <a:gd name="T50" fmla="+- 0 2640 2630"/>
                  <a:gd name="T51" fmla="*/ 2640 h 10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30" h="100">
                    <a:moveTo>
                      <a:pt x="122" y="10"/>
                    </a:moveTo>
                    <a:lnTo>
                      <a:pt x="100" y="10"/>
                    </a:lnTo>
                    <a:lnTo>
                      <a:pt x="113" y="19"/>
                    </a:lnTo>
                    <a:lnTo>
                      <a:pt x="119" y="43"/>
                    </a:lnTo>
                    <a:lnTo>
                      <a:pt x="116" y="74"/>
                    </a:lnTo>
                    <a:lnTo>
                      <a:pt x="107" y="88"/>
                    </a:lnTo>
                    <a:lnTo>
                      <a:pt x="121" y="88"/>
                    </a:lnTo>
                    <a:lnTo>
                      <a:pt x="128" y="77"/>
                    </a:lnTo>
                    <a:lnTo>
                      <a:pt x="129" y="49"/>
                    </a:lnTo>
                    <a:lnTo>
                      <a:pt x="129" y="43"/>
                    </a:lnTo>
                    <a:lnTo>
                      <a:pt x="128" y="25"/>
                    </a:lnTo>
                    <a:lnTo>
                      <a:pt x="124" y="14"/>
                    </a:lnTo>
                    <a:lnTo>
                      <a:pt x="122" y="1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226" name="Group 7">
              <a:extLst>
                <a:ext uri="{FF2B5EF4-FFF2-40B4-BE49-F238E27FC236}">
                  <a16:creationId xmlns:a16="http://schemas.microsoft.com/office/drawing/2014/main" id="{48337064-A6A1-475C-BC64-39483CBD45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6225" y="1816100"/>
              <a:ext cx="84138" cy="61913"/>
              <a:chOff x="6434" y="2139"/>
              <a:chExt cx="133" cy="97"/>
            </a:xfrm>
          </p:grpSpPr>
          <p:sp>
            <p:nvSpPr>
              <p:cNvPr id="233" name="Freeform 10">
                <a:extLst>
                  <a:ext uri="{FF2B5EF4-FFF2-40B4-BE49-F238E27FC236}">
                    <a16:creationId xmlns:a16="http://schemas.microsoft.com/office/drawing/2014/main" id="{B2741D7D-DE66-48E3-AF1A-86C44018AB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4" y="2139"/>
                <a:ext cx="133" cy="97"/>
              </a:xfrm>
              <a:custGeom>
                <a:avLst/>
                <a:gdLst>
                  <a:gd name="T0" fmla="+- 0 6467 6434"/>
                  <a:gd name="T1" fmla="*/ T0 w 133"/>
                  <a:gd name="T2" fmla="+- 0 2139 2139"/>
                  <a:gd name="T3" fmla="*/ 2139 h 97"/>
                  <a:gd name="T4" fmla="+- 0 6459 6434"/>
                  <a:gd name="T5" fmla="*/ T4 w 133"/>
                  <a:gd name="T6" fmla="+- 0 2139 2139"/>
                  <a:gd name="T7" fmla="*/ 2139 h 97"/>
                  <a:gd name="T8" fmla="+- 0 6455 6434"/>
                  <a:gd name="T9" fmla="*/ T8 w 133"/>
                  <a:gd name="T10" fmla="+- 0 2154 2139"/>
                  <a:gd name="T11" fmla="*/ 2154 h 97"/>
                  <a:gd name="T12" fmla="+- 0 6452 6434"/>
                  <a:gd name="T13" fmla="*/ T12 w 133"/>
                  <a:gd name="T14" fmla="+- 0 2156 2139"/>
                  <a:gd name="T15" fmla="*/ 2156 h 97"/>
                  <a:gd name="T16" fmla="+- 0 6434 6434"/>
                  <a:gd name="T17" fmla="*/ T16 w 133"/>
                  <a:gd name="T18" fmla="+- 0 2158 2139"/>
                  <a:gd name="T19" fmla="*/ 2158 h 97"/>
                  <a:gd name="T20" fmla="+- 0 6434 6434"/>
                  <a:gd name="T21" fmla="*/ T20 w 133"/>
                  <a:gd name="T22" fmla="+- 0 2167 2139"/>
                  <a:gd name="T23" fmla="*/ 2167 h 97"/>
                  <a:gd name="T24" fmla="+- 0 6455 6434"/>
                  <a:gd name="T25" fmla="*/ T24 w 133"/>
                  <a:gd name="T26" fmla="+- 0 2167 2139"/>
                  <a:gd name="T27" fmla="*/ 2167 h 97"/>
                  <a:gd name="T28" fmla="+- 0 6455 6434"/>
                  <a:gd name="T29" fmla="*/ T28 w 133"/>
                  <a:gd name="T30" fmla="+- 0 2236 2139"/>
                  <a:gd name="T31" fmla="*/ 2236 h 97"/>
                  <a:gd name="T32" fmla="+- 0 6467 6434"/>
                  <a:gd name="T33" fmla="*/ T32 w 133"/>
                  <a:gd name="T34" fmla="+- 0 2236 2139"/>
                  <a:gd name="T35" fmla="*/ 2236 h 97"/>
                  <a:gd name="T36" fmla="+- 0 6467 6434"/>
                  <a:gd name="T37" fmla="*/ T36 w 133"/>
                  <a:gd name="T38" fmla="+- 0 2139 2139"/>
                  <a:gd name="T39" fmla="*/ 2139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33" h="97">
                    <a:moveTo>
                      <a:pt x="33" y="0"/>
                    </a:moveTo>
                    <a:lnTo>
                      <a:pt x="25" y="0"/>
                    </a:lnTo>
                    <a:lnTo>
                      <a:pt x="21" y="15"/>
                    </a:lnTo>
                    <a:lnTo>
                      <a:pt x="18" y="17"/>
                    </a:lnTo>
                    <a:lnTo>
                      <a:pt x="0" y="19"/>
                    </a:lnTo>
                    <a:lnTo>
                      <a:pt x="0" y="28"/>
                    </a:lnTo>
                    <a:lnTo>
                      <a:pt x="21" y="28"/>
                    </a:lnTo>
                    <a:lnTo>
                      <a:pt x="21" y="97"/>
                    </a:lnTo>
                    <a:lnTo>
                      <a:pt x="33" y="97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34" name="Freeform 9">
                <a:extLst>
                  <a:ext uri="{FF2B5EF4-FFF2-40B4-BE49-F238E27FC236}">
                    <a16:creationId xmlns:a16="http://schemas.microsoft.com/office/drawing/2014/main" id="{A6223345-B493-4E23-AF9F-A269863A2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4" y="2139"/>
                <a:ext cx="133" cy="97"/>
              </a:xfrm>
              <a:custGeom>
                <a:avLst/>
                <a:gdLst>
                  <a:gd name="T0" fmla="+- 0 6560 6434"/>
                  <a:gd name="T1" fmla="*/ T0 w 133"/>
                  <a:gd name="T2" fmla="+- 0 2149 2139"/>
                  <a:gd name="T3" fmla="*/ 2149 h 97"/>
                  <a:gd name="T4" fmla="+- 0 6545 6434"/>
                  <a:gd name="T5" fmla="*/ T4 w 133"/>
                  <a:gd name="T6" fmla="+- 0 2149 2139"/>
                  <a:gd name="T7" fmla="*/ 2149 h 97"/>
                  <a:gd name="T8" fmla="+- 0 6554 6434"/>
                  <a:gd name="T9" fmla="*/ T8 w 133"/>
                  <a:gd name="T10" fmla="+- 0 2157 2139"/>
                  <a:gd name="T11" fmla="*/ 2157 h 97"/>
                  <a:gd name="T12" fmla="+- 0 6554 6434"/>
                  <a:gd name="T13" fmla="*/ T12 w 133"/>
                  <a:gd name="T14" fmla="+- 0 2175 2139"/>
                  <a:gd name="T15" fmla="*/ 2175 h 97"/>
                  <a:gd name="T16" fmla="+- 0 6549 6434"/>
                  <a:gd name="T17" fmla="*/ T16 w 133"/>
                  <a:gd name="T18" fmla="+- 0 2182 2139"/>
                  <a:gd name="T19" fmla="*/ 2182 h 97"/>
                  <a:gd name="T20" fmla="+- 0 6528 6434"/>
                  <a:gd name="T21" fmla="*/ T20 w 133"/>
                  <a:gd name="T22" fmla="+- 0 2194 2139"/>
                  <a:gd name="T23" fmla="*/ 2194 h 97"/>
                  <a:gd name="T24" fmla="+- 0 6510 6434"/>
                  <a:gd name="T25" fmla="*/ T24 w 133"/>
                  <a:gd name="T26" fmla="+- 0 2207 2139"/>
                  <a:gd name="T27" fmla="*/ 2207 h 97"/>
                  <a:gd name="T28" fmla="+- 0 6502 6434"/>
                  <a:gd name="T29" fmla="*/ T28 w 133"/>
                  <a:gd name="T30" fmla="+- 0 2224 2139"/>
                  <a:gd name="T31" fmla="*/ 2224 h 97"/>
                  <a:gd name="T32" fmla="+- 0 6565 6434"/>
                  <a:gd name="T33" fmla="*/ T32 w 133"/>
                  <a:gd name="T34" fmla="+- 0 2236 2139"/>
                  <a:gd name="T35" fmla="*/ 2236 h 97"/>
                  <a:gd name="T36" fmla="+- 0 6565 6434"/>
                  <a:gd name="T37" fmla="*/ T36 w 133"/>
                  <a:gd name="T38" fmla="+- 0 2224 2139"/>
                  <a:gd name="T39" fmla="*/ 2224 h 97"/>
                  <a:gd name="T40" fmla="+- 0 6514 6434"/>
                  <a:gd name="T41" fmla="*/ T40 w 133"/>
                  <a:gd name="T42" fmla="+- 0 2224 2139"/>
                  <a:gd name="T43" fmla="*/ 2224 h 97"/>
                  <a:gd name="T44" fmla="+- 0 6515 6434"/>
                  <a:gd name="T45" fmla="*/ T44 w 133"/>
                  <a:gd name="T46" fmla="+- 0 2216 2139"/>
                  <a:gd name="T47" fmla="*/ 2216 h 97"/>
                  <a:gd name="T48" fmla="+- 0 6520 6434"/>
                  <a:gd name="T49" fmla="*/ T48 w 133"/>
                  <a:gd name="T50" fmla="+- 0 2211 2139"/>
                  <a:gd name="T51" fmla="*/ 2211 h 97"/>
                  <a:gd name="T52" fmla="+- 0 6532 6434"/>
                  <a:gd name="T53" fmla="*/ T52 w 133"/>
                  <a:gd name="T54" fmla="+- 0 2204 2139"/>
                  <a:gd name="T55" fmla="*/ 2204 h 97"/>
                  <a:gd name="T56" fmla="+- 0 6559 6434"/>
                  <a:gd name="T57" fmla="*/ T56 w 133"/>
                  <a:gd name="T58" fmla="+- 0 2189 2139"/>
                  <a:gd name="T59" fmla="*/ 2189 h 97"/>
                  <a:gd name="T60" fmla="+- 0 6566 6434"/>
                  <a:gd name="T61" fmla="*/ T60 w 133"/>
                  <a:gd name="T62" fmla="+- 0 2179 2139"/>
                  <a:gd name="T63" fmla="*/ 2179 h 97"/>
                  <a:gd name="T64" fmla="+- 0 6566 6434"/>
                  <a:gd name="T65" fmla="*/ T64 w 133"/>
                  <a:gd name="T66" fmla="+- 0 2159 2139"/>
                  <a:gd name="T67" fmla="*/ 2159 h 97"/>
                  <a:gd name="T68" fmla="+- 0 6563 6434"/>
                  <a:gd name="T69" fmla="*/ T68 w 133"/>
                  <a:gd name="T70" fmla="+- 0 2151 2139"/>
                  <a:gd name="T71" fmla="*/ 2151 h 97"/>
                  <a:gd name="T72" fmla="+- 0 6560 6434"/>
                  <a:gd name="T73" fmla="*/ T72 w 133"/>
                  <a:gd name="T74" fmla="+- 0 2149 2139"/>
                  <a:gd name="T75" fmla="*/ 2149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</a:cxnLst>
                <a:rect l="0" t="0" r="r" b="b"/>
                <a:pathLst>
                  <a:path w="133" h="97">
                    <a:moveTo>
                      <a:pt x="126" y="10"/>
                    </a:moveTo>
                    <a:lnTo>
                      <a:pt x="111" y="10"/>
                    </a:lnTo>
                    <a:lnTo>
                      <a:pt x="120" y="18"/>
                    </a:lnTo>
                    <a:lnTo>
                      <a:pt x="120" y="36"/>
                    </a:lnTo>
                    <a:lnTo>
                      <a:pt x="115" y="43"/>
                    </a:lnTo>
                    <a:lnTo>
                      <a:pt x="94" y="55"/>
                    </a:lnTo>
                    <a:lnTo>
                      <a:pt x="76" y="68"/>
                    </a:lnTo>
                    <a:lnTo>
                      <a:pt x="68" y="85"/>
                    </a:lnTo>
                    <a:lnTo>
                      <a:pt x="131" y="97"/>
                    </a:lnTo>
                    <a:lnTo>
                      <a:pt x="131" y="85"/>
                    </a:lnTo>
                    <a:lnTo>
                      <a:pt x="80" y="85"/>
                    </a:lnTo>
                    <a:lnTo>
                      <a:pt x="81" y="77"/>
                    </a:lnTo>
                    <a:lnTo>
                      <a:pt x="86" y="72"/>
                    </a:lnTo>
                    <a:lnTo>
                      <a:pt x="98" y="65"/>
                    </a:lnTo>
                    <a:lnTo>
                      <a:pt x="125" y="50"/>
                    </a:lnTo>
                    <a:lnTo>
                      <a:pt x="132" y="40"/>
                    </a:lnTo>
                    <a:lnTo>
                      <a:pt x="132" y="20"/>
                    </a:lnTo>
                    <a:lnTo>
                      <a:pt x="129" y="12"/>
                    </a:lnTo>
                    <a:lnTo>
                      <a:pt x="126" y="1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35" name="Freeform 8">
                <a:extLst>
                  <a:ext uri="{FF2B5EF4-FFF2-40B4-BE49-F238E27FC236}">
                    <a16:creationId xmlns:a16="http://schemas.microsoft.com/office/drawing/2014/main" id="{06C7C74F-B993-4DD1-A56A-E2BE4DBEF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4" y="2139"/>
                <a:ext cx="133" cy="97"/>
              </a:xfrm>
              <a:custGeom>
                <a:avLst/>
                <a:gdLst>
                  <a:gd name="T0" fmla="+- 0 6544 6434"/>
                  <a:gd name="T1" fmla="*/ T0 w 133"/>
                  <a:gd name="T2" fmla="+- 0 2139 2139"/>
                  <a:gd name="T3" fmla="*/ 2139 h 97"/>
                  <a:gd name="T4" fmla="+- 0 6523 6434"/>
                  <a:gd name="T5" fmla="*/ T4 w 133"/>
                  <a:gd name="T6" fmla="+- 0 2139 2139"/>
                  <a:gd name="T7" fmla="*/ 2139 h 97"/>
                  <a:gd name="T8" fmla="+- 0 6513 6434"/>
                  <a:gd name="T9" fmla="*/ T8 w 133"/>
                  <a:gd name="T10" fmla="+- 0 2143 2139"/>
                  <a:gd name="T11" fmla="*/ 2143 h 97"/>
                  <a:gd name="T12" fmla="+- 0 6505 6434"/>
                  <a:gd name="T13" fmla="*/ T12 w 133"/>
                  <a:gd name="T14" fmla="+- 0 2156 2139"/>
                  <a:gd name="T15" fmla="*/ 2156 h 97"/>
                  <a:gd name="T16" fmla="+- 0 6503 6434"/>
                  <a:gd name="T17" fmla="*/ T16 w 133"/>
                  <a:gd name="T18" fmla="+- 0 2162 2139"/>
                  <a:gd name="T19" fmla="*/ 2162 h 97"/>
                  <a:gd name="T20" fmla="+- 0 6503 6434"/>
                  <a:gd name="T21" fmla="*/ T20 w 133"/>
                  <a:gd name="T22" fmla="+- 0 2172 2139"/>
                  <a:gd name="T23" fmla="*/ 2172 h 97"/>
                  <a:gd name="T24" fmla="+- 0 6515 6434"/>
                  <a:gd name="T25" fmla="*/ T24 w 133"/>
                  <a:gd name="T26" fmla="+- 0 2172 2139"/>
                  <a:gd name="T27" fmla="*/ 2172 h 97"/>
                  <a:gd name="T28" fmla="+- 0 6515 6434"/>
                  <a:gd name="T29" fmla="*/ T28 w 133"/>
                  <a:gd name="T30" fmla="+- 0 2166 2139"/>
                  <a:gd name="T31" fmla="*/ 2166 h 97"/>
                  <a:gd name="T32" fmla="+- 0 6516 6434"/>
                  <a:gd name="T33" fmla="*/ T32 w 133"/>
                  <a:gd name="T34" fmla="+- 0 2162 2139"/>
                  <a:gd name="T35" fmla="*/ 2162 h 97"/>
                  <a:gd name="T36" fmla="+- 0 6518 6434"/>
                  <a:gd name="T37" fmla="*/ T36 w 133"/>
                  <a:gd name="T38" fmla="+- 0 2159 2139"/>
                  <a:gd name="T39" fmla="*/ 2159 h 97"/>
                  <a:gd name="T40" fmla="+- 0 6521 6434"/>
                  <a:gd name="T41" fmla="*/ T40 w 133"/>
                  <a:gd name="T42" fmla="+- 0 2153 2139"/>
                  <a:gd name="T43" fmla="*/ 2153 h 97"/>
                  <a:gd name="T44" fmla="+- 0 6527 6434"/>
                  <a:gd name="T45" fmla="*/ T44 w 133"/>
                  <a:gd name="T46" fmla="+- 0 2149 2139"/>
                  <a:gd name="T47" fmla="*/ 2149 h 97"/>
                  <a:gd name="T48" fmla="+- 0 6560 6434"/>
                  <a:gd name="T49" fmla="*/ T48 w 133"/>
                  <a:gd name="T50" fmla="+- 0 2149 2139"/>
                  <a:gd name="T51" fmla="*/ 2149 h 97"/>
                  <a:gd name="T52" fmla="+- 0 6551 6434"/>
                  <a:gd name="T53" fmla="*/ T52 w 133"/>
                  <a:gd name="T54" fmla="+- 0 2141 2139"/>
                  <a:gd name="T55" fmla="*/ 2141 h 97"/>
                  <a:gd name="T56" fmla="+- 0 6544 6434"/>
                  <a:gd name="T57" fmla="*/ T56 w 133"/>
                  <a:gd name="T58" fmla="+- 0 2139 2139"/>
                  <a:gd name="T59" fmla="*/ 2139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133" h="97">
                    <a:moveTo>
                      <a:pt x="110" y="0"/>
                    </a:moveTo>
                    <a:lnTo>
                      <a:pt x="89" y="0"/>
                    </a:lnTo>
                    <a:lnTo>
                      <a:pt x="79" y="4"/>
                    </a:lnTo>
                    <a:lnTo>
                      <a:pt x="71" y="17"/>
                    </a:lnTo>
                    <a:lnTo>
                      <a:pt x="69" y="23"/>
                    </a:lnTo>
                    <a:lnTo>
                      <a:pt x="69" y="33"/>
                    </a:lnTo>
                    <a:lnTo>
                      <a:pt x="81" y="33"/>
                    </a:lnTo>
                    <a:lnTo>
                      <a:pt x="81" y="27"/>
                    </a:lnTo>
                    <a:lnTo>
                      <a:pt x="82" y="23"/>
                    </a:lnTo>
                    <a:lnTo>
                      <a:pt x="84" y="20"/>
                    </a:lnTo>
                    <a:lnTo>
                      <a:pt x="87" y="14"/>
                    </a:lnTo>
                    <a:lnTo>
                      <a:pt x="93" y="10"/>
                    </a:lnTo>
                    <a:lnTo>
                      <a:pt x="126" y="10"/>
                    </a:lnTo>
                    <a:lnTo>
                      <a:pt x="117" y="2"/>
                    </a:lnTo>
                    <a:lnTo>
                      <a:pt x="110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227" name="Group 2">
              <a:extLst>
                <a:ext uri="{FF2B5EF4-FFF2-40B4-BE49-F238E27FC236}">
                  <a16:creationId xmlns:a16="http://schemas.microsoft.com/office/drawing/2014/main" id="{80FE2B16-3091-4CAA-9DB0-3FD08DEC26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6225" y="1503363"/>
              <a:ext cx="85725" cy="61912"/>
              <a:chOff x="6434" y="1647"/>
              <a:chExt cx="134" cy="97"/>
            </a:xfrm>
          </p:grpSpPr>
          <p:sp>
            <p:nvSpPr>
              <p:cNvPr id="229" name="Freeform 6">
                <a:extLst>
                  <a:ext uri="{FF2B5EF4-FFF2-40B4-BE49-F238E27FC236}">
                    <a16:creationId xmlns:a16="http://schemas.microsoft.com/office/drawing/2014/main" id="{5BA263EF-15A2-4D49-BD09-2901E73BF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4" y="1647"/>
                <a:ext cx="134" cy="97"/>
              </a:xfrm>
              <a:custGeom>
                <a:avLst/>
                <a:gdLst>
                  <a:gd name="T0" fmla="+- 0 6467 6434"/>
                  <a:gd name="T1" fmla="*/ T0 w 134"/>
                  <a:gd name="T2" fmla="+- 0 1647 1647"/>
                  <a:gd name="T3" fmla="*/ 1647 h 97"/>
                  <a:gd name="T4" fmla="+- 0 6459 6434"/>
                  <a:gd name="T5" fmla="*/ T4 w 134"/>
                  <a:gd name="T6" fmla="+- 0 1647 1647"/>
                  <a:gd name="T7" fmla="*/ 1647 h 97"/>
                  <a:gd name="T8" fmla="+- 0 6455 6434"/>
                  <a:gd name="T9" fmla="*/ T8 w 134"/>
                  <a:gd name="T10" fmla="+- 0 1662 1647"/>
                  <a:gd name="T11" fmla="*/ 1662 h 97"/>
                  <a:gd name="T12" fmla="+- 0 6452 6434"/>
                  <a:gd name="T13" fmla="*/ T12 w 134"/>
                  <a:gd name="T14" fmla="+- 0 1664 1647"/>
                  <a:gd name="T15" fmla="*/ 1664 h 97"/>
                  <a:gd name="T16" fmla="+- 0 6434 6434"/>
                  <a:gd name="T17" fmla="*/ T16 w 134"/>
                  <a:gd name="T18" fmla="+- 0 1667 1647"/>
                  <a:gd name="T19" fmla="*/ 1667 h 97"/>
                  <a:gd name="T20" fmla="+- 0 6434 6434"/>
                  <a:gd name="T21" fmla="*/ T20 w 134"/>
                  <a:gd name="T22" fmla="+- 0 1675 1647"/>
                  <a:gd name="T23" fmla="*/ 1675 h 97"/>
                  <a:gd name="T24" fmla="+- 0 6455 6434"/>
                  <a:gd name="T25" fmla="*/ T24 w 134"/>
                  <a:gd name="T26" fmla="+- 0 1675 1647"/>
                  <a:gd name="T27" fmla="*/ 1675 h 97"/>
                  <a:gd name="T28" fmla="+- 0 6455 6434"/>
                  <a:gd name="T29" fmla="*/ T28 w 134"/>
                  <a:gd name="T30" fmla="+- 0 1745 1647"/>
                  <a:gd name="T31" fmla="*/ 1745 h 97"/>
                  <a:gd name="T32" fmla="+- 0 6467 6434"/>
                  <a:gd name="T33" fmla="*/ T32 w 134"/>
                  <a:gd name="T34" fmla="+- 0 1745 1647"/>
                  <a:gd name="T35" fmla="*/ 1745 h 97"/>
                  <a:gd name="T36" fmla="+- 0 6467 6434"/>
                  <a:gd name="T37" fmla="*/ T36 w 134"/>
                  <a:gd name="T38" fmla="+- 0 1647 1647"/>
                  <a:gd name="T39" fmla="*/ 1647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34" h="97">
                    <a:moveTo>
                      <a:pt x="33" y="0"/>
                    </a:moveTo>
                    <a:lnTo>
                      <a:pt x="25" y="0"/>
                    </a:lnTo>
                    <a:lnTo>
                      <a:pt x="21" y="15"/>
                    </a:lnTo>
                    <a:lnTo>
                      <a:pt x="18" y="17"/>
                    </a:lnTo>
                    <a:lnTo>
                      <a:pt x="0" y="20"/>
                    </a:lnTo>
                    <a:lnTo>
                      <a:pt x="0" y="28"/>
                    </a:lnTo>
                    <a:lnTo>
                      <a:pt x="21" y="28"/>
                    </a:lnTo>
                    <a:lnTo>
                      <a:pt x="21" y="98"/>
                    </a:lnTo>
                    <a:lnTo>
                      <a:pt x="33" y="98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30" name="Freeform 5">
                <a:extLst>
                  <a:ext uri="{FF2B5EF4-FFF2-40B4-BE49-F238E27FC236}">
                    <a16:creationId xmlns:a16="http://schemas.microsoft.com/office/drawing/2014/main" id="{4391DB8A-DA15-40EA-A263-84D8D6452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4" y="1647"/>
                <a:ext cx="134" cy="97"/>
              </a:xfrm>
              <a:custGeom>
                <a:avLst/>
                <a:gdLst>
                  <a:gd name="T0" fmla="+- 0 6553 6434"/>
                  <a:gd name="T1" fmla="*/ T0 w 134"/>
                  <a:gd name="T2" fmla="+- 0 1721 1647"/>
                  <a:gd name="T3" fmla="*/ 1721 h 97"/>
                  <a:gd name="T4" fmla="+- 0 6541 6434"/>
                  <a:gd name="T5" fmla="*/ T4 w 134"/>
                  <a:gd name="T6" fmla="+- 0 1721 1647"/>
                  <a:gd name="T7" fmla="*/ 1721 h 97"/>
                  <a:gd name="T8" fmla="+- 0 6541 6434"/>
                  <a:gd name="T9" fmla="*/ T8 w 134"/>
                  <a:gd name="T10" fmla="+- 0 1745 1647"/>
                  <a:gd name="T11" fmla="*/ 1745 h 97"/>
                  <a:gd name="T12" fmla="+- 0 6553 6434"/>
                  <a:gd name="T13" fmla="*/ T12 w 134"/>
                  <a:gd name="T14" fmla="+- 0 1745 1647"/>
                  <a:gd name="T15" fmla="*/ 1745 h 97"/>
                  <a:gd name="T16" fmla="+- 0 6553 6434"/>
                  <a:gd name="T17" fmla="*/ T16 w 134"/>
                  <a:gd name="T18" fmla="+- 0 1721 1647"/>
                  <a:gd name="T19" fmla="*/ 1721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34" h="97">
                    <a:moveTo>
                      <a:pt x="119" y="74"/>
                    </a:moveTo>
                    <a:lnTo>
                      <a:pt x="107" y="74"/>
                    </a:lnTo>
                    <a:lnTo>
                      <a:pt x="107" y="98"/>
                    </a:lnTo>
                    <a:lnTo>
                      <a:pt x="119" y="98"/>
                    </a:lnTo>
                    <a:lnTo>
                      <a:pt x="119" y="74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31" name="Freeform 4">
                <a:extLst>
                  <a:ext uri="{FF2B5EF4-FFF2-40B4-BE49-F238E27FC236}">
                    <a16:creationId xmlns:a16="http://schemas.microsoft.com/office/drawing/2014/main" id="{4BE4786A-29DE-4F4D-8638-34DA70E9F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4" y="1647"/>
                <a:ext cx="134" cy="97"/>
              </a:xfrm>
              <a:custGeom>
                <a:avLst/>
                <a:gdLst>
                  <a:gd name="T0" fmla="+- 0 6553 6434"/>
                  <a:gd name="T1" fmla="*/ T0 w 134"/>
                  <a:gd name="T2" fmla="+- 0 1647 1647"/>
                  <a:gd name="T3" fmla="*/ 1647 h 97"/>
                  <a:gd name="T4" fmla="+- 0 6544 6434"/>
                  <a:gd name="T5" fmla="*/ T4 w 134"/>
                  <a:gd name="T6" fmla="+- 0 1647 1647"/>
                  <a:gd name="T7" fmla="*/ 1647 h 97"/>
                  <a:gd name="T8" fmla="+- 0 6500 6434"/>
                  <a:gd name="T9" fmla="*/ T8 w 134"/>
                  <a:gd name="T10" fmla="+- 0 1709 1647"/>
                  <a:gd name="T11" fmla="*/ 1709 h 97"/>
                  <a:gd name="T12" fmla="+- 0 6500 6434"/>
                  <a:gd name="T13" fmla="*/ T12 w 134"/>
                  <a:gd name="T14" fmla="+- 0 1721 1647"/>
                  <a:gd name="T15" fmla="*/ 1721 h 97"/>
                  <a:gd name="T16" fmla="+- 0 6567 6434"/>
                  <a:gd name="T17" fmla="*/ T16 w 134"/>
                  <a:gd name="T18" fmla="+- 0 1721 1647"/>
                  <a:gd name="T19" fmla="*/ 1721 h 97"/>
                  <a:gd name="T20" fmla="+- 0 6567 6434"/>
                  <a:gd name="T21" fmla="*/ T20 w 134"/>
                  <a:gd name="T22" fmla="+- 0 1711 1647"/>
                  <a:gd name="T23" fmla="*/ 1711 h 97"/>
                  <a:gd name="T24" fmla="+- 0 6510 6434"/>
                  <a:gd name="T25" fmla="*/ T24 w 134"/>
                  <a:gd name="T26" fmla="+- 0 1711 1647"/>
                  <a:gd name="T27" fmla="*/ 1711 h 97"/>
                  <a:gd name="T28" fmla="+- 0 6541 6434"/>
                  <a:gd name="T29" fmla="*/ T28 w 134"/>
                  <a:gd name="T30" fmla="+- 0 1668 1647"/>
                  <a:gd name="T31" fmla="*/ 1668 h 97"/>
                  <a:gd name="T32" fmla="+- 0 6553 6434"/>
                  <a:gd name="T33" fmla="*/ T32 w 134"/>
                  <a:gd name="T34" fmla="+- 0 1668 1647"/>
                  <a:gd name="T35" fmla="*/ 1668 h 97"/>
                  <a:gd name="T36" fmla="+- 0 6553 6434"/>
                  <a:gd name="T37" fmla="*/ T36 w 134"/>
                  <a:gd name="T38" fmla="+- 0 1647 1647"/>
                  <a:gd name="T39" fmla="*/ 1647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34" h="97">
                    <a:moveTo>
                      <a:pt x="119" y="0"/>
                    </a:moveTo>
                    <a:lnTo>
                      <a:pt x="110" y="0"/>
                    </a:lnTo>
                    <a:lnTo>
                      <a:pt x="66" y="62"/>
                    </a:lnTo>
                    <a:lnTo>
                      <a:pt x="66" y="74"/>
                    </a:lnTo>
                    <a:lnTo>
                      <a:pt x="133" y="74"/>
                    </a:lnTo>
                    <a:lnTo>
                      <a:pt x="133" y="64"/>
                    </a:lnTo>
                    <a:lnTo>
                      <a:pt x="76" y="64"/>
                    </a:lnTo>
                    <a:lnTo>
                      <a:pt x="107" y="21"/>
                    </a:lnTo>
                    <a:lnTo>
                      <a:pt x="119" y="21"/>
                    </a:lnTo>
                    <a:lnTo>
                      <a:pt x="119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232" name="Freeform 3">
                <a:extLst>
                  <a:ext uri="{FF2B5EF4-FFF2-40B4-BE49-F238E27FC236}">
                    <a16:creationId xmlns:a16="http://schemas.microsoft.com/office/drawing/2014/main" id="{3E1E8A40-0AA5-4991-B06B-C8815BEB7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4" y="1647"/>
                <a:ext cx="134" cy="97"/>
              </a:xfrm>
              <a:custGeom>
                <a:avLst/>
                <a:gdLst>
                  <a:gd name="T0" fmla="+- 0 6553 6434"/>
                  <a:gd name="T1" fmla="*/ T0 w 134"/>
                  <a:gd name="T2" fmla="+- 0 1668 1647"/>
                  <a:gd name="T3" fmla="*/ 1668 h 97"/>
                  <a:gd name="T4" fmla="+- 0 6541 6434"/>
                  <a:gd name="T5" fmla="*/ T4 w 134"/>
                  <a:gd name="T6" fmla="+- 0 1668 1647"/>
                  <a:gd name="T7" fmla="*/ 1668 h 97"/>
                  <a:gd name="T8" fmla="+- 0 6541 6434"/>
                  <a:gd name="T9" fmla="*/ T8 w 134"/>
                  <a:gd name="T10" fmla="+- 0 1711 1647"/>
                  <a:gd name="T11" fmla="*/ 1711 h 97"/>
                  <a:gd name="T12" fmla="+- 0 6553 6434"/>
                  <a:gd name="T13" fmla="*/ T12 w 134"/>
                  <a:gd name="T14" fmla="+- 0 1711 1647"/>
                  <a:gd name="T15" fmla="*/ 1711 h 97"/>
                  <a:gd name="T16" fmla="+- 0 6553 6434"/>
                  <a:gd name="T17" fmla="*/ T16 w 134"/>
                  <a:gd name="T18" fmla="+- 0 1668 1647"/>
                  <a:gd name="T19" fmla="*/ 1668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34" h="97">
                    <a:moveTo>
                      <a:pt x="119" y="21"/>
                    </a:moveTo>
                    <a:lnTo>
                      <a:pt x="107" y="21"/>
                    </a:lnTo>
                    <a:lnTo>
                      <a:pt x="107" y="64"/>
                    </a:lnTo>
                    <a:lnTo>
                      <a:pt x="119" y="64"/>
                    </a:lnTo>
                    <a:lnTo>
                      <a:pt x="119" y="2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pic>
          <p:nvPicPr>
            <p:cNvPr id="228" name="Picture 1">
              <a:extLst>
                <a:ext uri="{FF2B5EF4-FFF2-40B4-BE49-F238E27FC236}">
                  <a16:creationId xmlns:a16="http://schemas.microsoft.com/office/drawing/2014/main" id="{5C94FD3E-6E68-44DE-A9DE-7DECBD5FDE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775" y="2419761"/>
              <a:ext cx="133350" cy="638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Obdélník 1">
            <a:extLst>
              <a:ext uri="{FF2B5EF4-FFF2-40B4-BE49-F238E27FC236}">
                <a16:creationId xmlns:a16="http://schemas.microsoft.com/office/drawing/2014/main" id="{A0C1ED8D-8E8E-40B5-B87B-0393CA03F339}"/>
              </a:ext>
            </a:extLst>
          </p:cNvPr>
          <p:cNvSpPr/>
          <p:nvPr/>
        </p:nvSpPr>
        <p:spPr>
          <a:xfrm>
            <a:off x="140378" y="779542"/>
            <a:ext cx="4303878" cy="39764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Footer Placeholder 3">
            <a:extLst>
              <a:ext uri="{FF2B5EF4-FFF2-40B4-BE49-F238E27FC236}">
                <a16:creationId xmlns:a16="http://schemas.microsoft.com/office/drawing/2014/main" id="{2D7D885B-9306-4A4F-8ACC-4BCADD6FC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Ficker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 | </a:t>
            </a: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FTTF Mariánská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A2251F0B-1F62-4733-B88D-4D5961990C7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61FD60EA-9F00-4252-825A-7C950BB7F2DE}"/>
              </a:ext>
            </a:extLst>
          </p:cNvPr>
          <p:cNvSpPr/>
          <p:nvPr/>
        </p:nvSpPr>
        <p:spPr>
          <a:xfrm>
            <a:off x="3230782" y="5986843"/>
            <a:ext cx="267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franklin-gothic-urw"/>
              </a:rPr>
              <a:t>(Raghunathan, PPCF 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48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91264" cy="457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Impurity Accumulation</a:t>
            </a:r>
            <a:r>
              <a:rPr lang="cs-CZ" sz="2800" dirty="0"/>
              <a:t> </a:t>
            </a:r>
            <a:r>
              <a:rPr lang="en-US" sz="2800" dirty="0"/>
              <a:t>1/1 cont. mode</a:t>
            </a:r>
            <a:endParaRPr lang="fr-CH" sz="2800" dirty="0"/>
          </a:p>
        </p:txBody>
      </p:sp>
      <p:grpSp>
        <p:nvGrpSpPr>
          <p:cNvPr id="4378" name="Group 4377"/>
          <p:cNvGrpSpPr/>
          <p:nvPr/>
        </p:nvGrpSpPr>
        <p:grpSpPr>
          <a:xfrm>
            <a:off x="249640" y="954670"/>
            <a:ext cx="2454208" cy="2714828"/>
            <a:chOff x="3887181" y="2418122"/>
            <a:chExt cx="2772381" cy="2828925"/>
          </a:xfrm>
        </p:grpSpPr>
        <p:grpSp>
          <p:nvGrpSpPr>
            <p:cNvPr id="6" name="Group 128"/>
            <p:cNvGrpSpPr>
              <a:grpSpLocks/>
            </p:cNvGrpSpPr>
            <p:nvPr/>
          </p:nvGrpSpPr>
          <p:grpSpPr bwMode="auto">
            <a:xfrm>
              <a:off x="4171950" y="2418122"/>
              <a:ext cx="2446337" cy="2535238"/>
              <a:chOff x="6682" y="1580"/>
              <a:chExt cx="3853" cy="3992"/>
            </a:xfrm>
          </p:grpSpPr>
          <p:grpSp>
            <p:nvGrpSpPr>
              <p:cNvPr id="7" name="Group 209"/>
              <p:cNvGrpSpPr>
                <a:grpSpLocks/>
              </p:cNvGrpSpPr>
              <p:nvPr/>
            </p:nvGrpSpPr>
            <p:grpSpPr bwMode="auto">
              <a:xfrm>
                <a:off x="6697" y="1753"/>
                <a:ext cx="2" cy="3813"/>
                <a:chOff x="6697" y="1753"/>
                <a:chExt cx="2" cy="3813"/>
              </a:xfrm>
            </p:grpSpPr>
            <p:sp>
              <p:nvSpPr>
                <p:cNvPr id="4248" name="Freeform 210"/>
                <p:cNvSpPr>
                  <a:spLocks/>
                </p:cNvSpPr>
                <p:nvPr/>
              </p:nvSpPr>
              <p:spPr bwMode="auto">
                <a:xfrm>
                  <a:off x="6697" y="1753"/>
                  <a:ext cx="2" cy="3813"/>
                </a:xfrm>
                <a:custGeom>
                  <a:avLst/>
                  <a:gdLst>
                    <a:gd name="T0" fmla="+- 0 5566 1753"/>
                    <a:gd name="T1" fmla="*/ 5566 h 3813"/>
                    <a:gd name="T2" fmla="+- 0 1753 1753"/>
                    <a:gd name="T3" fmla="*/ 1753 h 3813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813">
                      <a:moveTo>
                        <a:pt x="0" y="3813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612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8" name="Group 207"/>
              <p:cNvGrpSpPr>
                <a:grpSpLocks/>
              </p:cNvGrpSpPr>
              <p:nvPr/>
            </p:nvGrpSpPr>
            <p:grpSpPr bwMode="auto">
              <a:xfrm>
                <a:off x="7462" y="1753"/>
                <a:ext cx="2" cy="3813"/>
                <a:chOff x="7462" y="1753"/>
                <a:chExt cx="2" cy="3813"/>
              </a:xfrm>
            </p:grpSpPr>
            <p:sp>
              <p:nvSpPr>
                <p:cNvPr id="4247" name="Freeform 208"/>
                <p:cNvSpPr>
                  <a:spLocks/>
                </p:cNvSpPr>
                <p:nvPr/>
              </p:nvSpPr>
              <p:spPr bwMode="auto">
                <a:xfrm>
                  <a:off x="7462" y="1753"/>
                  <a:ext cx="2" cy="3813"/>
                </a:xfrm>
                <a:custGeom>
                  <a:avLst/>
                  <a:gdLst>
                    <a:gd name="T0" fmla="+- 0 5566 1753"/>
                    <a:gd name="T1" fmla="*/ 5566 h 3813"/>
                    <a:gd name="T2" fmla="+- 0 1753 1753"/>
                    <a:gd name="T3" fmla="*/ 1753 h 3813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813">
                      <a:moveTo>
                        <a:pt x="0" y="3813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612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9" name="Group 205"/>
              <p:cNvGrpSpPr>
                <a:grpSpLocks/>
              </p:cNvGrpSpPr>
              <p:nvPr/>
            </p:nvGrpSpPr>
            <p:grpSpPr bwMode="auto">
              <a:xfrm>
                <a:off x="8227" y="1753"/>
                <a:ext cx="2" cy="3813"/>
                <a:chOff x="8227" y="1753"/>
                <a:chExt cx="2" cy="3813"/>
              </a:xfrm>
            </p:grpSpPr>
            <p:sp>
              <p:nvSpPr>
                <p:cNvPr id="4246" name="Freeform 206"/>
                <p:cNvSpPr>
                  <a:spLocks/>
                </p:cNvSpPr>
                <p:nvPr/>
              </p:nvSpPr>
              <p:spPr bwMode="auto">
                <a:xfrm>
                  <a:off x="8227" y="1753"/>
                  <a:ext cx="2" cy="3813"/>
                </a:xfrm>
                <a:custGeom>
                  <a:avLst/>
                  <a:gdLst>
                    <a:gd name="T0" fmla="+- 0 5566 1753"/>
                    <a:gd name="T1" fmla="*/ 5566 h 3813"/>
                    <a:gd name="T2" fmla="+- 0 1753 1753"/>
                    <a:gd name="T3" fmla="*/ 1753 h 3813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813">
                      <a:moveTo>
                        <a:pt x="0" y="3813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612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0" name="Group 203"/>
              <p:cNvGrpSpPr>
                <a:grpSpLocks/>
              </p:cNvGrpSpPr>
              <p:nvPr/>
            </p:nvGrpSpPr>
            <p:grpSpPr bwMode="auto">
              <a:xfrm>
                <a:off x="8991" y="3183"/>
                <a:ext cx="2" cy="2383"/>
                <a:chOff x="8991" y="3183"/>
                <a:chExt cx="2" cy="2383"/>
              </a:xfrm>
            </p:grpSpPr>
            <p:sp>
              <p:nvSpPr>
                <p:cNvPr id="4245" name="Freeform 204"/>
                <p:cNvSpPr>
                  <a:spLocks/>
                </p:cNvSpPr>
                <p:nvPr/>
              </p:nvSpPr>
              <p:spPr bwMode="auto">
                <a:xfrm>
                  <a:off x="8991" y="3183"/>
                  <a:ext cx="2" cy="2383"/>
                </a:xfrm>
                <a:custGeom>
                  <a:avLst/>
                  <a:gdLst>
                    <a:gd name="T0" fmla="+- 0 3183 3183"/>
                    <a:gd name="T1" fmla="*/ 3183 h 2383"/>
                    <a:gd name="T2" fmla="+- 0 5566 3183"/>
                    <a:gd name="T3" fmla="*/ 5566 h 2383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383">
                      <a:moveTo>
                        <a:pt x="0" y="0"/>
                      </a:moveTo>
                      <a:lnTo>
                        <a:pt x="0" y="2383"/>
                      </a:lnTo>
                    </a:path>
                  </a:pathLst>
                </a:custGeom>
                <a:noFill/>
                <a:ln w="4612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1" name="Group 201"/>
              <p:cNvGrpSpPr>
                <a:grpSpLocks/>
              </p:cNvGrpSpPr>
              <p:nvPr/>
            </p:nvGrpSpPr>
            <p:grpSpPr bwMode="auto">
              <a:xfrm>
                <a:off x="9756" y="3183"/>
                <a:ext cx="2" cy="2383"/>
                <a:chOff x="9756" y="3183"/>
                <a:chExt cx="2" cy="2383"/>
              </a:xfrm>
            </p:grpSpPr>
            <p:sp>
              <p:nvSpPr>
                <p:cNvPr id="4244" name="Freeform 202"/>
                <p:cNvSpPr>
                  <a:spLocks/>
                </p:cNvSpPr>
                <p:nvPr/>
              </p:nvSpPr>
              <p:spPr bwMode="auto">
                <a:xfrm>
                  <a:off x="9756" y="3183"/>
                  <a:ext cx="2" cy="2383"/>
                </a:xfrm>
                <a:custGeom>
                  <a:avLst/>
                  <a:gdLst>
                    <a:gd name="T0" fmla="+- 0 3183 3183"/>
                    <a:gd name="T1" fmla="*/ 3183 h 2383"/>
                    <a:gd name="T2" fmla="+- 0 5566 3183"/>
                    <a:gd name="T3" fmla="*/ 5566 h 2383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383">
                      <a:moveTo>
                        <a:pt x="0" y="0"/>
                      </a:moveTo>
                      <a:lnTo>
                        <a:pt x="0" y="2383"/>
                      </a:lnTo>
                    </a:path>
                  </a:pathLst>
                </a:custGeom>
                <a:noFill/>
                <a:ln w="4612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2" name="Group 199"/>
              <p:cNvGrpSpPr>
                <a:grpSpLocks/>
              </p:cNvGrpSpPr>
              <p:nvPr/>
            </p:nvGrpSpPr>
            <p:grpSpPr bwMode="auto">
              <a:xfrm>
                <a:off x="10521" y="1753"/>
                <a:ext cx="2" cy="3813"/>
                <a:chOff x="10521" y="1753"/>
                <a:chExt cx="2" cy="3813"/>
              </a:xfrm>
            </p:grpSpPr>
            <p:sp>
              <p:nvSpPr>
                <p:cNvPr id="4243" name="Freeform 200"/>
                <p:cNvSpPr>
                  <a:spLocks/>
                </p:cNvSpPr>
                <p:nvPr/>
              </p:nvSpPr>
              <p:spPr bwMode="auto">
                <a:xfrm>
                  <a:off x="10521" y="1753"/>
                  <a:ext cx="2" cy="3813"/>
                </a:xfrm>
                <a:custGeom>
                  <a:avLst/>
                  <a:gdLst>
                    <a:gd name="T0" fmla="+- 0 5566 1753"/>
                    <a:gd name="T1" fmla="*/ 5566 h 3813"/>
                    <a:gd name="T2" fmla="+- 0 1753 1753"/>
                    <a:gd name="T3" fmla="*/ 1753 h 3813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813">
                      <a:moveTo>
                        <a:pt x="0" y="3813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612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3" name="Group 197"/>
              <p:cNvGrpSpPr>
                <a:grpSpLocks/>
              </p:cNvGrpSpPr>
              <p:nvPr/>
            </p:nvGrpSpPr>
            <p:grpSpPr bwMode="auto">
              <a:xfrm>
                <a:off x="6697" y="5566"/>
                <a:ext cx="3823" cy="2"/>
                <a:chOff x="6697" y="5566"/>
                <a:chExt cx="3823" cy="2"/>
              </a:xfrm>
            </p:grpSpPr>
            <p:sp>
              <p:nvSpPr>
                <p:cNvPr id="4242" name="Freeform 198"/>
                <p:cNvSpPr>
                  <a:spLocks/>
                </p:cNvSpPr>
                <p:nvPr/>
              </p:nvSpPr>
              <p:spPr bwMode="auto">
                <a:xfrm>
                  <a:off x="6697" y="5566"/>
                  <a:ext cx="3823" cy="2"/>
                </a:xfrm>
                <a:custGeom>
                  <a:avLst/>
                  <a:gdLst>
                    <a:gd name="T0" fmla="+- 0 10521 6697"/>
                    <a:gd name="T1" fmla="*/ T0 w 3823"/>
                    <a:gd name="T2" fmla="+- 0 6697 6697"/>
                    <a:gd name="T3" fmla="*/ T2 w 3823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823">
                      <a:moveTo>
                        <a:pt x="3824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612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4" name="Group 195"/>
              <p:cNvGrpSpPr>
                <a:grpSpLocks/>
              </p:cNvGrpSpPr>
              <p:nvPr/>
            </p:nvGrpSpPr>
            <p:grpSpPr bwMode="auto">
              <a:xfrm>
                <a:off x="6697" y="4295"/>
                <a:ext cx="3823" cy="2"/>
                <a:chOff x="6697" y="4295"/>
                <a:chExt cx="3823" cy="2"/>
              </a:xfrm>
            </p:grpSpPr>
            <p:sp>
              <p:nvSpPr>
                <p:cNvPr id="4241" name="Freeform 196"/>
                <p:cNvSpPr>
                  <a:spLocks/>
                </p:cNvSpPr>
                <p:nvPr/>
              </p:nvSpPr>
              <p:spPr bwMode="auto">
                <a:xfrm>
                  <a:off x="6697" y="4295"/>
                  <a:ext cx="3823" cy="2"/>
                </a:xfrm>
                <a:custGeom>
                  <a:avLst/>
                  <a:gdLst>
                    <a:gd name="T0" fmla="+- 0 10521 6697"/>
                    <a:gd name="T1" fmla="*/ T0 w 3823"/>
                    <a:gd name="T2" fmla="+- 0 6697 6697"/>
                    <a:gd name="T3" fmla="*/ T2 w 3823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823">
                      <a:moveTo>
                        <a:pt x="3824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612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5" name="Group 193"/>
              <p:cNvGrpSpPr>
                <a:grpSpLocks/>
              </p:cNvGrpSpPr>
              <p:nvPr/>
            </p:nvGrpSpPr>
            <p:grpSpPr bwMode="auto">
              <a:xfrm>
                <a:off x="10376" y="3024"/>
                <a:ext cx="145" cy="2"/>
                <a:chOff x="10376" y="3024"/>
                <a:chExt cx="145" cy="2"/>
              </a:xfrm>
            </p:grpSpPr>
            <p:sp>
              <p:nvSpPr>
                <p:cNvPr id="4240" name="Freeform 194"/>
                <p:cNvSpPr>
                  <a:spLocks/>
                </p:cNvSpPr>
                <p:nvPr/>
              </p:nvSpPr>
              <p:spPr bwMode="auto">
                <a:xfrm>
                  <a:off x="10376" y="3024"/>
                  <a:ext cx="145" cy="2"/>
                </a:xfrm>
                <a:custGeom>
                  <a:avLst/>
                  <a:gdLst>
                    <a:gd name="T0" fmla="+- 0 10376 10376"/>
                    <a:gd name="T1" fmla="*/ T0 w 145"/>
                    <a:gd name="T2" fmla="+- 0 10521 10376"/>
                    <a:gd name="T3" fmla="*/ T2 w 145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45">
                      <a:moveTo>
                        <a:pt x="0" y="0"/>
                      </a:moveTo>
                      <a:lnTo>
                        <a:pt x="145" y="0"/>
                      </a:lnTo>
                    </a:path>
                  </a:pathLst>
                </a:custGeom>
                <a:noFill/>
                <a:ln w="4612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6" name="Group 191"/>
              <p:cNvGrpSpPr>
                <a:grpSpLocks/>
              </p:cNvGrpSpPr>
              <p:nvPr/>
            </p:nvGrpSpPr>
            <p:grpSpPr bwMode="auto">
              <a:xfrm>
                <a:off x="6697" y="3024"/>
                <a:ext cx="2248" cy="2"/>
                <a:chOff x="6697" y="3024"/>
                <a:chExt cx="2248" cy="2"/>
              </a:xfrm>
            </p:grpSpPr>
            <p:sp>
              <p:nvSpPr>
                <p:cNvPr id="4239" name="Freeform 192"/>
                <p:cNvSpPr>
                  <a:spLocks/>
                </p:cNvSpPr>
                <p:nvPr/>
              </p:nvSpPr>
              <p:spPr bwMode="auto">
                <a:xfrm>
                  <a:off x="6697" y="3024"/>
                  <a:ext cx="2248" cy="2"/>
                </a:xfrm>
                <a:custGeom>
                  <a:avLst/>
                  <a:gdLst>
                    <a:gd name="T0" fmla="+- 0 6697 6697"/>
                    <a:gd name="T1" fmla="*/ T0 w 2248"/>
                    <a:gd name="T2" fmla="+- 0 8946 6697"/>
                    <a:gd name="T3" fmla="*/ T2 w 2248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248">
                      <a:moveTo>
                        <a:pt x="0" y="0"/>
                      </a:moveTo>
                      <a:lnTo>
                        <a:pt x="2249" y="0"/>
                      </a:lnTo>
                    </a:path>
                  </a:pathLst>
                </a:custGeom>
                <a:noFill/>
                <a:ln w="4612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7" name="Group 189"/>
              <p:cNvGrpSpPr>
                <a:grpSpLocks/>
              </p:cNvGrpSpPr>
              <p:nvPr/>
            </p:nvGrpSpPr>
            <p:grpSpPr bwMode="auto">
              <a:xfrm>
                <a:off x="8991" y="1753"/>
                <a:ext cx="2" cy="145"/>
                <a:chOff x="8991" y="1753"/>
                <a:chExt cx="2" cy="145"/>
              </a:xfrm>
            </p:grpSpPr>
            <p:sp>
              <p:nvSpPr>
                <p:cNvPr id="4238" name="Freeform 190"/>
                <p:cNvSpPr>
                  <a:spLocks/>
                </p:cNvSpPr>
                <p:nvPr/>
              </p:nvSpPr>
              <p:spPr bwMode="auto">
                <a:xfrm>
                  <a:off x="8991" y="1753"/>
                  <a:ext cx="2" cy="145"/>
                </a:xfrm>
                <a:custGeom>
                  <a:avLst/>
                  <a:gdLst>
                    <a:gd name="T0" fmla="+- 0 1753 1753"/>
                    <a:gd name="T1" fmla="*/ 1753 h 145"/>
                    <a:gd name="T2" fmla="+- 0 1898 1753"/>
                    <a:gd name="T3" fmla="*/ 1898 h 145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45">
                      <a:moveTo>
                        <a:pt x="0" y="0"/>
                      </a:moveTo>
                      <a:lnTo>
                        <a:pt x="0" y="145"/>
                      </a:lnTo>
                    </a:path>
                  </a:pathLst>
                </a:custGeom>
                <a:noFill/>
                <a:ln w="4612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8" name="Group 187"/>
              <p:cNvGrpSpPr>
                <a:grpSpLocks/>
              </p:cNvGrpSpPr>
              <p:nvPr/>
            </p:nvGrpSpPr>
            <p:grpSpPr bwMode="auto">
              <a:xfrm>
                <a:off x="9756" y="1753"/>
                <a:ext cx="2" cy="145"/>
                <a:chOff x="9756" y="1753"/>
                <a:chExt cx="2" cy="145"/>
              </a:xfrm>
            </p:grpSpPr>
            <p:sp>
              <p:nvSpPr>
                <p:cNvPr id="4237" name="Freeform 188"/>
                <p:cNvSpPr>
                  <a:spLocks/>
                </p:cNvSpPr>
                <p:nvPr/>
              </p:nvSpPr>
              <p:spPr bwMode="auto">
                <a:xfrm>
                  <a:off x="9756" y="1753"/>
                  <a:ext cx="2" cy="145"/>
                </a:xfrm>
                <a:custGeom>
                  <a:avLst/>
                  <a:gdLst>
                    <a:gd name="T0" fmla="+- 0 1753 1753"/>
                    <a:gd name="T1" fmla="*/ 1753 h 145"/>
                    <a:gd name="T2" fmla="+- 0 1898 1753"/>
                    <a:gd name="T3" fmla="*/ 1898 h 145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45">
                      <a:moveTo>
                        <a:pt x="0" y="0"/>
                      </a:moveTo>
                      <a:lnTo>
                        <a:pt x="0" y="145"/>
                      </a:lnTo>
                    </a:path>
                  </a:pathLst>
                </a:custGeom>
                <a:noFill/>
                <a:ln w="4612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19" name="Group 185"/>
              <p:cNvGrpSpPr>
                <a:grpSpLocks/>
              </p:cNvGrpSpPr>
              <p:nvPr/>
            </p:nvGrpSpPr>
            <p:grpSpPr bwMode="auto">
              <a:xfrm>
                <a:off x="6697" y="1753"/>
                <a:ext cx="3823" cy="2"/>
                <a:chOff x="6697" y="1753"/>
                <a:chExt cx="3823" cy="2"/>
              </a:xfrm>
            </p:grpSpPr>
            <p:sp>
              <p:nvSpPr>
                <p:cNvPr id="4236" name="Freeform 186"/>
                <p:cNvSpPr>
                  <a:spLocks/>
                </p:cNvSpPr>
                <p:nvPr/>
              </p:nvSpPr>
              <p:spPr bwMode="auto">
                <a:xfrm>
                  <a:off x="6697" y="1753"/>
                  <a:ext cx="3823" cy="2"/>
                </a:xfrm>
                <a:custGeom>
                  <a:avLst/>
                  <a:gdLst>
                    <a:gd name="T0" fmla="+- 0 10521 6697"/>
                    <a:gd name="T1" fmla="*/ T0 w 3823"/>
                    <a:gd name="T2" fmla="+- 0 6697 6697"/>
                    <a:gd name="T3" fmla="*/ T2 w 3823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823">
                      <a:moveTo>
                        <a:pt x="3824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612">
                  <a:solidFill>
                    <a:srgbClr val="DEDED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20" name="Group 183"/>
              <p:cNvGrpSpPr>
                <a:grpSpLocks/>
              </p:cNvGrpSpPr>
              <p:nvPr/>
            </p:nvGrpSpPr>
            <p:grpSpPr bwMode="auto">
              <a:xfrm>
                <a:off x="6697" y="5566"/>
                <a:ext cx="3823" cy="2"/>
                <a:chOff x="6697" y="5566"/>
                <a:chExt cx="3823" cy="2"/>
              </a:xfrm>
            </p:grpSpPr>
            <p:sp>
              <p:nvSpPr>
                <p:cNvPr id="4235" name="Freeform 184"/>
                <p:cNvSpPr>
                  <a:spLocks/>
                </p:cNvSpPr>
                <p:nvPr/>
              </p:nvSpPr>
              <p:spPr bwMode="auto">
                <a:xfrm>
                  <a:off x="6697" y="5566"/>
                  <a:ext cx="3823" cy="2"/>
                </a:xfrm>
                <a:custGeom>
                  <a:avLst/>
                  <a:gdLst>
                    <a:gd name="T0" fmla="+- 0 6697 6697"/>
                    <a:gd name="T1" fmla="*/ T0 w 3823"/>
                    <a:gd name="T2" fmla="+- 0 10521 6697"/>
                    <a:gd name="T3" fmla="*/ T2 w 3823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823">
                      <a:moveTo>
                        <a:pt x="0" y="0"/>
                      </a:moveTo>
                      <a:lnTo>
                        <a:pt x="3824" y="0"/>
                      </a:lnTo>
                    </a:path>
                  </a:pathLst>
                </a:custGeom>
                <a:noFill/>
                <a:ln w="4612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21" name="Group 181"/>
              <p:cNvGrpSpPr>
                <a:grpSpLocks/>
              </p:cNvGrpSpPr>
              <p:nvPr/>
            </p:nvGrpSpPr>
            <p:grpSpPr bwMode="auto">
              <a:xfrm>
                <a:off x="6697" y="1753"/>
                <a:ext cx="3823" cy="2"/>
                <a:chOff x="6697" y="1753"/>
                <a:chExt cx="3823" cy="2"/>
              </a:xfrm>
            </p:grpSpPr>
            <p:sp>
              <p:nvSpPr>
                <p:cNvPr id="4234" name="Freeform 182"/>
                <p:cNvSpPr>
                  <a:spLocks/>
                </p:cNvSpPr>
                <p:nvPr/>
              </p:nvSpPr>
              <p:spPr bwMode="auto">
                <a:xfrm>
                  <a:off x="6697" y="1753"/>
                  <a:ext cx="3823" cy="2"/>
                </a:xfrm>
                <a:custGeom>
                  <a:avLst/>
                  <a:gdLst>
                    <a:gd name="T0" fmla="+- 0 6697 6697"/>
                    <a:gd name="T1" fmla="*/ T0 w 3823"/>
                    <a:gd name="T2" fmla="+- 0 10521 6697"/>
                    <a:gd name="T3" fmla="*/ T2 w 3823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823">
                      <a:moveTo>
                        <a:pt x="0" y="0"/>
                      </a:moveTo>
                      <a:lnTo>
                        <a:pt x="3824" y="0"/>
                      </a:lnTo>
                    </a:path>
                  </a:pathLst>
                </a:custGeom>
                <a:noFill/>
                <a:ln w="4612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22" name="Group 179"/>
              <p:cNvGrpSpPr>
                <a:grpSpLocks/>
              </p:cNvGrpSpPr>
              <p:nvPr/>
            </p:nvGrpSpPr>
            <p:grpSpPr bwMode="auto">
              <a:xfrm>
                <a:off x="7462" y="5528"/>
                <a:ext cx="2" cy="38"/>
                <a:chOff x="7462" y="5528"/>
                <a:chExt cx="2" cy="38"/>
              </a:xfrm>
            </p:grpSpPr>
            <p:sp>
              <p:nvSpPr>
                <p:cNvPr id="4233" name="Freeform 180"/>
                <p:cNvSpPr>
                  <a:spLocks/>
                </p:cNvSpPr>
                <p:nvPr/>
              </p:nvSpPr>
              <p:spPr bwMode="auto">
                <a:xfrm>
                  <a:off x="7462" y="5528"/>
                  <a:ext cx="2" cy="38"/>
                </a:xfrm>
                <a:custGeom>
                  <a:avLst/>
                  <a:gdLst>
                    <a:gd name="T0" fmla="+- 0 5566 5528"/>
                    <a:gd name="T1" fmla="*/ 5566 h 38"/>
                    <a:gd name="T2" fmla="+- 0 5528 5528"/>
                    <a:gd name="T3" fmla="*/ 5528 h 38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8">
                      <a:moveTo>
                        <a:pt x="0" y="3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612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23" name="Group 177"/>
              <p:cNvGrpSpPr>
                <a:grpSpLocks/>
              </p:cNvGrpSpPr>
              <p:nvPr/>
            </p:nvGrpSpPr>
            <p:grpSpPr bwMode="auto">
              <a:xfrm>
                <a:off x="8227" y="5528"/>
                <a:ext cx="2" cy="38"/>
                <a:chOff x="8227" y="5528"/>
                <a:chExt cx="2" cy="38"/>
              </a:xfrm>
            </p:grpSpPr>
            <p:sp>
              <p:nvSpPr>
                <p:cNvPr id="4232" name="Freeform 178"/>
                <p:cNvSpPr>
                  <a:spLocks/>
                </p:cNvSpPr>
                <p:nvPr/>
              </p:nvSpPr>
              <p:spPr bwMode="auto">
                <a:xfrm>
                  <a:off x="8227" y="5528"/>
                  <a:ext cx="2" cy="38"/>
                </a:xfrm>
                <a:custGeom>
                  <a:avLst/>
                  <a:gdLst>
                    <a:gd name="T0" fmla="+- 0 5566 5528"/>
                    <a:gd name="T1" fmla="*/ 5566 h 38"/>
                    <a:gd name="T2" fmla="+- 0 5528 5528"/>
                    <a:gd name="T3" fmla="*/ 5528 h 38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8">
                      <a:moveTo>
                        <a:pt x="0" y="3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612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24" name="Group 175"/>
              <p:cNvGrpSpPr>
                <a:grpSpLocks/>
              </p:cNvGrpSpPr>
              <p:nvPr/>
            </p:nvGrpSpPr>
            <p:grpSpPr bwMode="auto">
              <a:xfrm>
                <a:off x="8991" y="5528"/>
                <a:ext cx="2" cy="38"/>
                <a:chOff x="8991" y="5528"/>
                <a:chExt cx="2" cy="38"/>
              </a:xfrm>
            </p:grpSpPr>
            <p:sp>
              <p:nvSpPr>
                <p:cNvPr id="4231" name="Freeform 176"/>
                <p:cNvSpPr>
                  <a:spLocks/>
                </p:cNvSpPr>
                <p:nvPr/>
              </p:nvSpPr>
              <p:spPr bwMode="auto">
                <a:xfrm>
                  <a:off x="8991" y="5528"/>
                  <a:ext cx="2" cy="38"/>
                </a:xfrm>
                <a:custGeom>
                  <a:avLst/>
                  <a:gdLst>
                    <a:gd name="T0" fmla="+- 0 5566 5528"/>
                    <a:gd name="T1" fmla="*/ 5566 h 38"/>
                    <a:gd name="T2" fmla="+- 0 5528 5528"/>
                    <a:gd name="T3" fmla="*/ 5528 h 38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8">
                      <a:moveTo>
                        <a:pt x="0" y="3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612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25" name="Group 173"/>
              <p:cNvGrpSpPr>
                <a:grpSpLocks/>
              </p:cNvGrpSpPr>
              <p:nvPr/>
            </p:nvGrpSpPr>
            <p:grpSpPr bwMode="auto">
              <a:xfrm>
                <a:off x="9756" y="5528"/>
                <a:ext cx="2" cy="38"/>
                <a:chOff x="9756" y="5528"/>
                <a:chExt cx="2" cy="38"/>
              </a:xfrm>
            </p:grpSpPr>
            <p:sp>
              <p:nvSpPr>
                <p:cNvPr id="4230" name="Freeform 174"/>
                <p:cNvSpPr>
                  <a:spLocks/>
                </p:cNvSpPr>
                <p:nvPr/>
              </p:nvSpPr>
              <p:spPr bwMode="auto">
                <a:xfrm>
                  <a:off x="9756" y="5528"/>
                  <a:ext cx="2" cy="38"/>
                </a:xfrm>
                <a:custGeom>
                  <a:avLst/>
                  <a:gdLst>
                    <a:gd name="T0" fmla="+- 0 5566 5528"/>
                    <a:gd name="T1" fmla="*/ 5566 h 38"/>
                    <a:gd name="T2" fmla="+- 0 5528 5528"/>
                    <a:gd name="T3" fmla="*/ 5528 h 38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8">
                      <a:moveTo>
                        <a:pt x="0" y="3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612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26" name="Group 171"/>
              <p:cNvGrpSpPr>
                <a:grpSpLocks/>
              </p:cNvGrpSpPr>
              <p:nvPr/>
            </p:nvGrpSpPr>
            <p:grpSpPr bwMode="auto">
              <a:xfrm>
                <a:off x="6697" y="1753"/>
                <a:ext cx="2" cy="3813"/>
                <a:chOff x="6697" y="1753"/>
                <a:chExt cx="2" cy="3813"/>
              </a:xfrm>
            </p:grpSpPr>
            <p:sp>
              <p:nvSpPr>
                <p:cNvPr id="4229" name="Freeform 172"/>
                <p:cNvSpPr>
                  <a:spLocks/>
                </p:cNvSpPr>
                <p:nvPr/>
              </p:nvSpPr>
              <p:spPr bwMode="auto">
                <a:xfrm>
                  <a:off x="6697" y="1753"/>
                  <a:ext cx="2" cy="3813"/>
                </a:xfrm>
                <a:custGeom>
                  <a:avLst/>
                  <a:gdLst>
                    <a:gd name="T0" fmla="+- 0 1753 1753"/>
                    <a:gd name="T1" fmla="*/ 1753 h 3813"/>
                    <a:gd name="T2" fmla="+- 0 5566 1753"/>
                    <a:gd name="T3" fmla="*/ 5566 h 3813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813">
                      <a:moveTo>
                        <a:pt x="0" y="0"/>
                      </a:moveTo>
                      <a:lnTo>
                        <a:pt x="0" y="3813"/>
                      </a:lnTo>
                    </a:path>
                  </a:pathLst>
                </a:custGeom>
                <a:noFill/>
                <a:ln w="4612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27" name="Group 169"/>
              <p:cNvGrpSpPr>
                <a:grpSpLocks/>
              </p:cNvGrpSpPr>
              <p:nvPr/>
            </p:nvGrpSpPr>
            <p:grpSpPr bwMode="auto">
              <a:xfrm>
                <a:off x="7462" y="1753"/>
                <a:ext cx="2" cy="38"/>
                <a:chOff x="7462" y="1753"/>
                <a:chExt cx="2" cy="38"/>
              </a:xfrm>
            </p:grpSpPr>
            <p:sp>
              <p:nvSpPr>
                <p:cNvPr id="4228" name="Freeform 170"/>
                <p:cNvSpPr>
                  <a:spLocks/>
                </p:cNvSpPr>
                <p:nvPr/>
              </p:nvSpPr>
              <p:spPr bwMode="auto">
                <a:xfrm>
                  <a:off x="7462" y="1753"/>
                  <a:ext cx="2" cy="38"/>
                </a:xfrm>
                <a:custGeom>
                  <a:avLst/>
                  <a:gdLst>
                    <a:gd name="T0" fmla="+- 0 1753 1753"/>
                    <a:gd name="T1" fmla="*/ 1753 h 38"/>
                    <a:gd name="T2" fmla="+- 0 1791 1753"/>
                    <a:gd name="T3" fmla="*/ 1791 h 38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8">
                      <a:moveTo>
                        <a:pt x="0" y="0"/>
                      </a:moveTo>
                      <a:lnTo>
                        <a:pt x="0" y="38"/>
                      </a:lnTo>
                    </a:path>
                  </a:pathLst>
                </a:custGeom>
                <a:noFill/>
                <a:ln w="4612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28" name="Group 167"/>
              <p:cNvGrpSpPr>
                <a:grpSpLocks/>
              </p:cNvGrpSpPr>
              <p:nvPr/>
            </p:nvGrpSpPr>
            <p:grpSpPr bwMode="auto">
              <a:xfrm>
                <a:off x="8227" y="1753"/>
                <a:ext cx="2" cy="38"/>
                <a:chOff x="8227" y="1753"/>
                <a:chExt cx="2" cy="38"/>
              </a:xfrm>
            </p:grpSpPr>
            <p:sp>
              <p:nvSpPr>
                <p:cNvPr id="4227" name="Freeform 168"/>
                <p:cNvSpPr>
                  <a:spLocks/>
                </p:cNvSpPr>
                <p:nvPr/>
              </p:nvSpPr>
              <p:spPr bwMode="auto">
                <a:xfrm>
                  <a:off x="8227" y="1753"/>
                  <a:ext cx="2" cy="38"/>
                </a:xfrm>
                <a:custGeom>
                  <a:avLst/>
                  <a:gdLst>
                    <a:gd name="T0" fmla="+- 0 1753 1753"/>
                    <a:gd name="T1" fmla="*/ 1753 h 38"/>
                    <a:gd name="T2" fmla="+- 0 1791 1753"/>
                    <a:gd name="T3" fmla="*/ 1791 h 38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8">
                      <a:moveTo>
                        <a:pt x="0" y="0"/>
                      </a:moveTo>
                      <a:lnTo>
                        <a:pt x="0" y="38"/>
                      </a:lnTo>
                    </a:path>
                  </a:pathLst>
                </a:custGeom>
                <a:noFill/>
                <a:ln w="4612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29" name="Group 165"/>
              <p:cNvGrpSpPr>
                <a:grpSpLocks/>
              </p:cNvGrpSpPr>
              <p:nvPr/>
            </p:nvGrpSpPr>
            <p:grpSpPr bwMode="auto">
              <a:xfrm>
                <a:off x="8991" y="1753"/>
                <a:ext cx="2" cy="38"/>
                <a:chOff x="8991" y="1753"/>
                <a:chExt cx="2" cy="38"/>
              </a:xfrm>
            </p:grpSpPr>
            <p:sp>
              <p:nvSpPr>
                <p:cNvPr id="4225" name="Freeform 166"/>
                <p:cNvSpPr>
                  <a:spLocks/>
                </p:cNvSpPr>
                <p:nvPr/>
              </p:nvSpPr>
              <p:spPr bwMode="auto">
                <a:xfrm>
                  <a:off x="8991" y="1753"/>
                  <a:ext cx="2" cy="38"/>
                </a:xfrm>
                <a:custGeom>
                  <a:avLst/>
                  <a:gdLst>
                    <a:gd name="T0" fmla="+- 0 1753 1753"/>
                    <a:gd name="T1" fmla="*/ 1753 h 38"/>
                    <a:gd name="T2" fmla="+- 0 1791 1753"/>
                    <a:gd name="T3" fmla="*/ 1791 h 38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8">
                      <a:moveTo>
                        <a:pt x="0" y="0"/>
                      </a:moveTo>
                      <a:lnTo>
                        <a:pt x="0" y="38"/>
                      </a:lnTo>
                    </a:path>
                  </a:pathLst>
                </a:custGeom>
                <a:noFill/>
                <a:ln w="4612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0" name="Group 163"/>
              <p:cNvGrpSpPr>
                <a:grpSpLocks/>
              </p:cNvGrpSpPr>
              <p:nvPr/>
            </p:nvGrpSpPr>
            <p:grpSpPr bwMode="auto">
              <a:xfrm>
                <a:off x="9756" y="1753"/>
                <a:ext cx="2" cy="38"/>
                <a:chOff x="9756" y="1753"/>
                <a:chExt cx="2" cy="38"/>
              </a:xfrm>
            </p:grpSpPr>
            <p:sp>
              <p:nvSpPr>
                <p:cNvPr id="4224" name="Freeform 164"/>
                <p:cNvSpPr>
                  <a:spLocks/>
                </p:cNvSpPr>
                <p:nvPr/>
              </p:nvSpPr>
              <p:spPr bwMode="auto">
                <a:xfrm>
                  <a:off x="9756" y="1753"/>
                  <a:ext cx="2" cy="38"/>
                </a:xfrm>
                <a:custGeom>
                  <a:avLst/>
                  <a:gdLst>
                    <a:gd name="T0" fmla="+- 0 1753 1753"/>
                    <a:gd name="T1" fmla="*/ 1753 h 38"/>
                    <a:gd name="T2" fmla="+- 0 1791 1753"/>
                    <a:gd name="T3" fmla="*/ 1791 h 38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8">
                      <a:moveTo>
                        <a:pt x="0" y="0"/>
                      </a:moveTo>
                      <a:lnTo>
                        <a:pt x="0" y="38"/>
                      </a:lnTo>
                    </a:path>
                  </a:pathLst>
                </a:custGeom>
                <a:noFill/>
                <a:ln w="4612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1" name="Group 161"/>
              <p:cNvGrpSpPr>
                <a:grpSpLocks/>
              </p:cNvGrpSpPr>
              <p:nvPr/>
            </p:nvGrpSpPr>
            <p:grpSpPr bwMode="auto">
              <a:xfrm>
                <a:off x="10521" y="1753"/>
                <a:ext cx="2" cy="3813"/>
                <a:chOff x="10521" y="1753"/>
                <a:chExt cx="2" cy="3813"/>
              </a:xfrm>
            </p:grpSpPr>
            <p:sp>
              <p:nvSpPr>
                <p:cNvPr id="63" name="Freeform 162"/>
                <p:cNvSpPr>
                  <a:spLocks/>
                </p:cNvSpPr>
                <p:nvPr/>
              </p:nvSpPr>
              <p:spPr bwMode="auto">
                <a:xfrm>
                  <a:off x="10521" y="1753"/>
                  <a:ext cx="2" cy="3813"/>
                </a:xfrm>
                <a:custGeom>
                  <a:avLst/>
                  <a:gdLst>
                    <a:gd name="T0" fmla="+- 0 1753 1753"/>
                    <a:gd name="T1" fmla="*/ 1753 h 3813"/>
                    <a:gd name="T2" fmla="+- 0 5566 1753"/>
                    <a:gd name="T3" fmla="*/ 5566 h 3813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813">
                      <a:moveTo>
                        <a:pt x="0" y="0"/>
                      </a:moveTo>
                      <a:lnTo>
                        <a:pt x="0" y="3813"/>
                      </a:lnTo>
                    </a:path>
                  </a:pathLst>
                </a:custGeom>
                <a:noFill/>
                <a:ln w="4612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2" name="Group 159"/>
              <p:cNvGrpSpPr>
                <a:grpSpLocks/>
              </p:cNvGrpSpPr>
              <p:nvPr/>
            </p:nvGrpSpPr>
            <p:grpSpPr bwMode="auto">
              <a:xfrm>
                <a:off x="6697" y="4295"/>
                <a:ext cx="38" cy="2"/>
                <a:chOff x="6697" y="4295"/>
                <a:chExt cx="38" cy="2"/>
              </a:xfrm>
            </p:grpSpPr>
            <p:sp>
              <p:nvSpPr>
                <p:cNvPr id="62" name="Freeform 160"/>
                <p:cNvSpPr>
                  <a:spLocks/>
                </p:cNvSpPr>
                <p:nvPr/>
              </p:nvSpPr>
              <p:spPr bwMode="auto">
                <a:xfrm>
                  <a:off x="6697" y="4295"/>
                  <a:ext cx="38" cy="2"/>
                </a:xfrm>
                <a:custGeom>
                  <a:avLst/>
                  <a:gdLst>
                    <a:gd name="T0" fmla="+- 0 6697 6697"/>
                    <a:gd name="T1" fmla="*/ T0 w 38"/>
                    <a:gd name="T2" fmla="+- 0 6735 6697"/>
                    <a:gd name="T3" fmla="*/ T2 w 38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8">
                      <a:moveTo>
                        <a:pt x="0" y="0"/>
                      </a:moveTo>
                      <a:lnTo>
                        <a:pt x="38" y="0"/>
                      </a:lnTo>
                    </a:path>
                  </a:pathLst>
                </a:custGeom>
                <a:noFill/>
                <a:ln w="4612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3" name="Group 157"/>
              <p:cNvGrpSpPr>
                <a:grpSpLocks/>
              </p:cNvGrpSpPr>
              <p:nvPr/>
            </p:nvGrpSpPr>
            <p:grpSpPr bwMode="auto">
              <a:xfrm>
                <a:off x="6697" y="3024"/>
                <a:ext cx="38" cy="2"/>
                <a:chOff x="6697" y="3024"/>
                <a:chExt cx="38" cy="2"/>
              </a:xfrm>
            </p:grpSpPr>
            <p:sp>
              <p:nvSpPr>
                <p:cNvPr id="61" name="Freeform 158"/>
                <p:cNvSpPr>
                  <a:spLocks/>
                </p:cNvSpPr>
                <p:nvPr/>
              </p:nvSpPr>
              <p:spPr bwMode="auto">
                <a:xfrm>
                  <a:off x="6697" y="3024"/>
                  <a:ext cx="38" cy="2"/>
                </a:xfrm>
                <a:custGeom>
                  <a:avLst/>
                  <a:gdLst>
                    <a:gd name="T0" fmla="+- 0 6697 6697"/>
                    <a:gd name="T1" fmla="*/ T0 w 38"/>
                    <a:gd name="T2" fmla="+- 0 6735 6697"/>
                    <a:gd name="T3" fmla="*/ T2 w 38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8">
                      <a:moveTo>
                        <a:pt x="0" y="0"/>
                      </a:moveTo>
                      <a:lnTo>
                        <a:pt x="38" y="0"/>
                      </a:lnTo>
                    </a:path>
                  </a:pathLst>
                </a:custGeom>
                <a:noFill/>
                <a:ln w="4612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4" name="Group 155"/>
              <p:cNvGrpSpPr>
                <a:grpSpLocks/>
              </p:cNvGrpSpPr>
              <p:nvPr/>
            </p:nvGrpSpPr>
            <p:grpSpPr bwMode="auto">
              <a:xfrm>
                <a:off x="10482" y="4295"/>
                <a:ext cx="38" cy="2"/>
                <a:chOff x="10482" y="4295"/>
                <a:chExt cx="38" cy="2"/>
              </a:xfrm>
            </p:grpSpPr>
            <p:sp>
              <p:nvSpPr>
                <p:cNvPr id="60" name="Freeform 156"/>
                <p:cNvSpPr>
                  <a:spLocks/>
                </p:cNvSpPr>
                <p:nvPr/>
              </p:nvSpPr>
              <p:spPr bwMode="auto">
                <a:xfrm>
                  <a:off x="10482" y="4295"/>
                  <a:ext cx="38" cy="2"/>
                </a:xfrm>
                <a:custGeom>
                  <a:avLst/>
                  <a:gdLst>
                    <a:gd name="T0" fmla="+- 0 10521 10482"/>
                    <a:gd name="T1" fmla="*/ T0 w 38"/>
                    <a:gd name="T2" fmla="+- 0 10482 10482"/>
                    <a:gd name="T3" fmla="*/ T2 w 38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8">
                      <a:moveTo>
                        <a:pt x="39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612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5" name="Group 153"/>
              <p:cNvGrpSpPr>
                <a:grpSpLocks/>
              </p:cNvGrpSpPr>
              <p:nvPr/>
            </p:nvGrpSpPr>
            <p:grpSpPr bwMode="auto">
              <a:xfrm>
                <a:off x="10482" y="3024"/>
                <a:ext cx="38" cy="2"/>
                <a:chOff x="10482" y="3024"/>
                <a:chExt cx="38" cy="2"/>
              </a:xfrm>
            </p:grpSpPr>
            <p:sp>
              <p:nvSpPr>
                <p:cNvPr id="59" name="Freeform 154"/>
                <p:cNvSpPr>
                  <a:spLocks/>
                </p:cNvSpPr>
                <p:nvPr/>
              </p:nvSpPr>
              <p:spPr bwMode="auto">
                <a:xfrm>
                  <a:off x="10482" y="3024"/>
                  <a:ext cx="38" cy="2"/>
                </a:xfrm>
                <a:custGeom>
                  <a:avLst/>
                  <a:gdLst>
                    <a:gd name="T0" fmla="+- 0 10521 10482"/>
                    <a:gd name="T1" fmla="*/ T0 w 38"/>
                    <a:gd name="T2" fmla="+- 0 10482 10482"/>
                    <a:gd name="T3" fmla="*/ T2 w 38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8">
                      <a:moveTo>
                        <a:pt x="39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4612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6" name="Group 149"/>
              <p:cNvGrpSpPr>
                <a:grpSpLocks/>
              </p:cNvGrpSpPr>
              <p:nvPr/>
            </p:nvGrpSpPr>
            <p:grpSpPr bwMode="auto">
              <a:xfrm>
                <a:off x="6719" y="1640"/>
                <a:ext cx="70" cy="70"/>
                <a:chOff x="6719" y="1640"/>
                <a:chExt cx="70" cy="70"/>
              </a:xfrm>
            </p:grpSpPr>
            <p:sp>
              <p:nvSpPr>
                <p:cNvPr id="56" name="Freeform 152"/>
                <p:cNvSpPr>
                  <a:spLocks/>
                </p:cNvSpPr>
                <p:nvPr/>
              </p:nvSpPr>
              <p:spPr bwMode="auto">
                <a:xfrm>
                  <a:off x="6719" y="1640"/>
                  <a:ext cx="70" cy="70"/>
                </a:xfrm>
                <a:custGeom>
                  <a:avLst/>
                  <a:gdLst>
                    <a:gd name="T0" fmla="+- 0 6721 6719"/>
                    <a:gd name="T1" fmla="*/ T0 w 70"/>
                    <a:gd name="T2" fmla="+- 0 1640 1640"/>
                    <a:gd name="T3" fmla="*/ 1640 h 70"/>
                    <a:gd name="T4" fmla="+- 0 6719 6719"/>
                    <a:gd name="T5" fmla="*/ T4 w 70"/>
                    <a:gd name="T6" fmla="+- 0 1641 1640"/>
                    <a:gd name="T7" fmla="*/ 1641 h 70"/>
                    <a:gd name="T8" fmla="+- 0 6719 6719"/>
                    <a:gd name="T9" fmla="*/ T8 w 70"/>
                    <a:gd name="T10" fmla="+- 0 1643 1640"/>
                    <a:gd name="T11" fmla="*/ 1643 h 70"/>
                    <a:gd name="T12" fmla="+- 0 6719 6719"/>
                    <a:gd name="T13" fmla="*/ T12 w 70"/>
                    <a:gd name="T14" fmla="+- 0 1645 1640"/>
                    <a:gd name="T15" fmla="*/ 1645 h 70"/>
                    <a:gd name="T16" fmla="+- 0 6749 6719"/>
                    <a:gd name="T17" fmla="*/ T16 w 70"/>
                    <a:gd name="T18" fmla="+- 0 1675 1640"/>
                    <a:gd name="T19" fmla="*/ 1675 h 70"/>
                    <a:gd name="T20" fmla="+- 0 6719 6719"/>
                    <a:gd name="T21" fmla="*/ T20 w 70"/>
                    <a:gd name="T22" fmla="+- 0 1705 1640"/>
                    <a:gd name="T23" fmla="*/ 1705 h 70"/>
                    <a:gd name="T24" fmla="+- 0 6719 6719"/>
                    <a:gd name="T25" fmla="*/ T24 w 70"/>
                    <a:gd name="T26" fmla="+- 0 1708 1640"/>
                    <a:gd name="T27" fmla="*/ 1708 h 70"/>
                    <a:gd name="T28" fmla="+- 0 6719 6719"/>
                    <a:gd name="T29" fmla="*/ T28 w 70"/>
                    <a:gd name="T30" fmla="+- 0 1709 1640"/>
                    <a:gd name="T31" fmla="*/ 1709 h 70"/>
                    <a:gd name="T32" fmla="+- 0 6721 6719"/>
                    <a:gd name="T33" fmla="*/ T32 w 70"/>
                    <a:gd name="T34" fmla="+- 0 1710 1640"/>
                    <a:gd name="T35" fmla="*/ 1710 h 70"/>
                    <a:gd name="T36" fmla="+- 0 6724 6719"/>
                    <a:gd name="T37" fmla="*/ T36 w 70"/>
                    <a:gd name="T38" fmla="+- 0 1709 1640"/>
                    <a:gd name="T39" fmla="*/ 1709 h 70"/>
                    <a:gd name="T40" fmla="+- 0 6754 6719"/>
                    <a:gd name="T41" fmla="*/ T40 w 70"/>
                    <a:gd name="T42" fmla="+- 0 1680 1640"/>
                    <a:gd name="T43" fmla="*/ 1680 h 70"/>
                    <a:gd name="T44" fmla="+- 0 6762 6719"/>
                    <a:gd name="T45" fmla="*/ T44 w 70"/>
                    <a:gd name="T46" fmla="+- 0 1680 1640"/>
                    <a:gd name="T47" fmla="*/ 1680 h 70"/>
                    <a:gd name="T48" fmla="+- 0 6758 6719"/>
                    <a:gd name="T49" fmla="*/ T48 w 70"/>
                    <a:gd name="T50" fmla="+- 0 1675 1640"/>
                    <a:gd name="T51" fmla="*/ 1675 h 70"/>
                    <a:gd name="T52" fmla="+- 0 6762 6719"/>
                    <a:gd name="T53" fmla="*/ T52 w 70"/>
                    <a:gd name="T54" fmla="+- 0 1671 1640"/>
                    <a:gd name="T55" fmla="*/ 1671 h 70"/>
                    <a:gd name="T56" fmla="+- 0 6754 6719"/>
                    <a:gd name="T57" fmla="*/ T56 w 70"/>
                    <a:gd name="T58" fmla="+- 0 1671 1640"/>
                    <a:gd name="T59" fmla="*/ 1671 h 70"/>
                    <a:gd name="T60" fmla="+- 0 6724 6719"/>
                    <a:gd name="T61" fmla="*/ T60 w 70"/>
                    <a:gd name="T62" fmla="+- 0 1641 1640"/>
                    <a:gd name="T63" fmla="*/ 1641 h 70"/>
                    <a:gd name="T64" fmla="+- 0 6721 6719"/>
                    <a:gd name="T65" fmla="*/ T64 w 70"/>
                    <a:gd name="T66" fmla="+- 0 1640 1640"/>
                    <a:gd name="T67" fmla="*/ 1640 h 7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</a:cxnLst>
                  <a:rect l="0" t="0" r="r" b="b"/>
                  <a:pathLst>
                    <a:path w="70" h="70">
                      <a:moveTo>
                        <a:pt x="2" y="0"/>
                      </a:move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30" y="35"/>
                      </a:lnTo>
                      <a:lnTo>
                        <a:pt x="0" y="65"/>
                      </a:lnTo>
                      <a:lnTo>
                        <a:pt x="0" y="68"/>
                      </a:lnTo>
                      <a:lnTo>
                        <a:pt x="0" y="69"/>
                      </a:lnTo>
                      <a:lnTo>
                        <a:pt x="2" y="70"/>
                      </a:lnTo>
                      <a:lnTo>
                        <a:pt x="5" y="69"/>
                      </a:lnTo>
                      <a:lnTo>
                        <a:pt x="35" y="40"/>
                      </a:lnTo>
                      <a:lnTo>
                        <a:pt x="43" y="40"/>
                      </a:lnTo>
                      <a:lnTo>
                        <a:pt x="39" y="35"/>
                      </a:lnTo>
                      <a:lnTo>
                        <a:pt x="43" y="31"/>
                      </a:lnTo>
                      <a:lnTo>
                        <a:pt x="35" y="31"/>
                      </a:lnTo>
                      <a:lnTo>
                        <a:pt x="5" y="1"/>
                      </a:lnTo>
                      <a:lnTo>
                        <a:pt x="2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57" name="Freeform 151"/>
                <p:cNvSpPr>
                  <a:spLocks/>
                </p:cNvSpPr>
                <p:nvPr/>
              </p:nvSpPr>
              <p:spPr bwMode="auto">
                <a:xfrm>
                  <a:off x="6719" y="1640"/>
                  <a:ext cx="70" cy="70"/>
                </a:xfrm>
                <a:custGeom>
                  <a:avLst/>
                  <a:gdLst>
                    <a:gd name="T0" fmla="+- 0 6762 6719"/>
                    <a:gd name="T1" fmla="*/ T0 w 70"/>
                    <a:gd name="T2" fmla="+- 0 1680 1640"/>
                    <a:gd name="T3" fmla="*/ 1680 h 70"/>
                    <a:gd name="T4" fmla="+- 0 6754 6719"/>
                    <a:gd name="T5" fmla="*/ T4 w 70"/>
                    <a:gd name="T6" fmla="+- 0 1680 1640"/>
                    <a:gd name="T7" fmla="*/ 1680 h 70"/>
                    <a:gd name="T8" fmla="+- 0 6784 6719"/>
                    <a:gd name="T9" fmla="*/ T8 w 70"/>
                    <a:gd name="T10" fmla="+- 0 1709 1640"/>
                    <a:gd name="T11" fmla="*/ 1709 h 70"/>
                    <a:gd name="T12" fmla="+- 0 6786 6719"/>
                    <a:gd name="T13" fmla="*/ T12 w 70"/>
                    <a:gd name="T14" fmla="+- 0 1710 1640"/>
                    <a:gd name="T15" fmla="*/ 1710 h 70"/>
                    <a:gd name="T16" fmla="+- 0 6788 6719"/>
                    <a:gd name="T17" fmla="*/ T16 w 70"/>
                    <a:gd name="T18" fmla="+- 0 1710 1640"/>
                    <a:gd name="T19" fmla="*/ 1710 h 70"/>
                    <a:gd name="T20" fmla="+- 0 6789 6719"/>
                    <a:gd name="T21" fmla="*/ T20 w 70"/>
                    <a:gd name="T22" fmla="+- 0 1708 1640"/>
                    <a:gd name="T23" fmla="*/ 1708 h 70"/>
                    <a:gd name="T24" fmla="+- 0 6788 6719"/>
                    <a:gd name="T25" fmla="*/ T24 w 70"/>
                    <a:gd name="T26" fmla="+- 0 1705 1640"/>
                    <a:gd name="T27" fmla="*/ 1705 h 70"/>
                    <a:gd name="T28" fmla="+- 0 6762 6719"/>
                    <a:gd name="T29" fmla="*/ T28 w 70"/>
                    <a:gd name="T30" fmla="+- 0 1680 1640"/>
                    <a:gd name="T31" fmla="*/ 1680 h 7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70" h="70">
                      <a:moveTo>
                        <a:pt x="43" y="40"/>
                      </a:moveTo>
                      <a:lnTo>
                        <a:pt x="35" y="40"/>
                      </a:lnTo>
                      <a:lnTo>
                        <a:pt x="65" y="69"/>
                      </a:lnTo>
                      <a:lnTo>
                        <a:pt x="67" y="70"/>
                      </a:lnTo>
                      <a:lnTo>
                        <a:pt x="69" y="70"/>
                      </a:lnTo>
                      <a:lnTo>
                        <a:pt x="70" y="68"/>
                      </a:lnTo>
                      <a:lnTo>
                        <a:pt x="69" y="65"/>
                      </a:lnTo>
                      <a:lnTo>
                        <a:pt x="43" y="4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58" name="Freeform 150"/>
                <p:cNvSpPr>
                  <a:spLocks/>
                </p:cNvSpPr>
                <p:nvPr/>
              </p:nvSpPr>
              <p:spPr bwMode="auto">
                <a:xfrm>
                  <a:off x="6719" y="1640"/>
                  <a:ext cx="70" cy="70"/>
                </a:xfrm>
                <a:custGeom>
                  <a:avLst/>
                  <a:gdLst>
                    <a:gd name="T0" fmla="+- 0 6786 6719"/>
                    <a:gd name="T1" fmla="*/ T0 w 70"/>
                    <a:gd name="T2" fmla="+- 0 1640 1640"/>
                    <a:gd name="T3" fmla="*/ 1640 h 70"/>
                    <a:gd name="T4" fmla="+- 0 6784 6719"/>
                    <a:gd name="T5" fmla="*/ T4 w 70"/>
                    <a:gd name="T6" fmla="+- 0 1641 1640"/>
                    <a:gd name="T7" fmla="*/ 1641 h 70"/>
                    <a:gd name="T8" fmla="+- 0 6754 6719"/>
                    <a:gd name="T9" fmla="*/ T8 w 70"/>
                    <a:gd name="T10" fmla="+- 0 1671 1640"/>
                    <a:gd name="T11" fmla="*/ 1671 h 70"/>
                    <a:gd name="T12" fmla="+- 0 6762 6719"/>
                    <a:gd name="T13" fmla="*/ T12 w 70"/>
                    <a:gd name="T14" fmla="+- 0 1671 1640"/>
                    <a:gd name="T15" fmla="*/ 1671 h 70"/>
                    <a:gd name="T16" fmla="+- 0 6788 6719"/>
                    <a:gd name="T17" fmla="*/ T16 w 70"/>
                    <a:gd name="T18" fmla="+- 0 1645 1640"/>
                    <a:gd name="T19" fmla="*/ 1645 h 70"/>
                    <a:gd name="T20" fmla="+- 0 6789 6719"/>
                    <a:gd name="T21" fmla="*/ T20 w 70"/>
                    <a:gd name="T22" fmla="+- 0 1643 1640"/>
                    <a:gd name="T23" fmla="*/ 1643 h 70"/>
                    <a:gd name="T24" fmla="+- 0 6788 6719"/>
                    <a:gd name="T25" fmla="*/ T24 w 70"/>
                    <a:gd name="T26" fmla="+- 0 1641 1640"/>
                    <a:gd name="T27" fmla="*/ 1641 h 70"/>
                    <a:gd name="T28" fmla="+- 0 6786 6719"/>
                    <a:gd name="T29" fmla="*/ T28 w 70"/>
                    <a:gd name="T30" fmla="+- 0 1640 1640"/>
                    <a:gd name="T31" fmla="*/ 1640 h 7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70" h="70">
                      <a:moveTo>
                        <a:pt x="67" y="0"/>
                      </a:moveTo>
                      <a:lnTo>
                        <a:pt x="65" y="1"/>
                      </a:lnTo>
                      <a:lnTo>
                        <a:pt x="35" y="31"/>
                      </a:lnTo>
                      <a:lnTo>
                        <a:pt x="43" y="31"/>
                      </a:lnTo>
                      <a:lnTo>
                        <a:pt x="69" y="5"/>
                      </a:lnTo>
                      <a:lnTo>
                        <a:pt x="70" y="3"/>
                      </a:lnTo>
                      <a:lnTo>
                        <a:pt x="69" y="1"/>
                      </a:lnTo>
                      <a:lnTo>
                        <a:pt x="67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7" name="Group 145"/>
              <p:cNvGrpSpPr>
                <a:grpSpLocks/>
              </p:cNvGrpSpPr>
              <p:nvPr/>
            </p:nvGrpSpPr>
            <p:grpSpPr bwMode="auto">
              <a:xfrm>
                <a:off x="6826" y="1609"/>
                <a:ext cx="139" cy="106"/>
                <a:chOff x="6826" y="1609"/>
                <a:chExt cx="139" cy="106"/>
              </a:xfrm>
            </p:grpSpPr>
            <p:sp>
              <p:nvSpPr>
                <p:cNvPr id="53" name="Freeform 148"/>
                <p:cNvSpPr>
                  <a:spLocks/>
                </p:cNvSpPr>
                <p:nvPr/>
              </p:nvSpPr>
              <p:spPr bwMode="auto">
                <a:xfrm>
                  <a:off x="6826" y="1609"/>
                  <a:ext cx="139" cy="106"/>
                </a:xfrm>
                <a:custGeom>
                  <a:avLst/>
                  <a:gdLst>
                    <a:gd name="T0" fmla="+- 0 6862 6826"/>
                    <a:gd name="T1" fmla="*/ T0 w 139"/>
                    <a:gd name="T2" fmla="+- 0 1609 1609"/>
                    <a:gd name="T3" fmla="*/ 1609 h 106"/>
                    <a:gd name="T4" fmla="+- 0 6853 6826"/>
                    <a:gd name="T5" fmla="*/ T4 w 139"/>
                    <a:gd name="T6" fmla="+- 0 1609 1609"/>
                    <a:gd name="T7" fmla="*/ 1609 h 106"/>
                    <a:gd name="T8" fmla="+- 0 6849 6826"/>
                    <a:gd name="T9" fmla="*/ T8 w 139"/>
                    <a:gd name="T10" fmla="+- 0 1625 1609"/>
                    <a:gd name="T11" fmla="*/ 1625 h 106"/>
                    <a:gd name="T12" fmla="+- 0 6846 6826"/>
                    <a:gd name="T13" fmla="*/ T12 w 139"/>
                    <a:gd name="T14" fmla="+- 0 1627 1609"/>
                    <a:gd name="T15" fmla="*/ 1627 h 106"/>
                    <a:gd name="T16" fmla="+- 0 6826 6826"/>
                    <a:gd name="T17" fmla="*/ T16 w 139"/>
                    <a:gd name="T18" fmla="+- 0 1629 1609"/>
                    <a:gd name="T19" fmla="*/ 1629 h 106"/>
                    <a:gd name="T20" fmla="+- 0 6826 6826"/>
                    <a:gd name="T21" fmla="*/ T20 w 139"/>
                    <a:gd name="T22" fmla="+- 0 1638 1609"/>
                    <a:gd name="T23" fmla="*/ 1638 h 106"/>
                    <a:gd name="T24" fmla="+- 0 6849 6826"/>
                    <a:gd name="T25" fmla="*/ T24 w 139"/>
                    <a:gd name="T26" fmla="+- 0 1638 1609"/>
                    <a:gd name="T27" fmla="*/ 1638 h 106"/>
                    <a:gd name="T28" fmla="+- 0 6849 6826"/>
                    <a:gd name="T29" fmla="*/ T28 w 139"/>
                    <a:gd name="T30" fmla="+- 0 1712 1609"/>
                    <a:gd name="T31" fmla="*/ 1712 h 106"/>
                    <a:gd name="T32" fmla="+- 0 6862 6826"/>
                    <a:gd name="T33" fmla="*/ T32 w 139"/>
                    <a:gd name="T34" fmla="+- 0 1712 1609"/>
                    <a:gd name="T35" fmla="*/ 1712 h 106"/>
                    <a:gd name="T36" fmla="+- 0 6862 6826"/>
                    <a:gd name="T37" fmla="*/ T36 w 139"/>
                    <a:gd name="T38" fmla="+- 0 1609 1609"/>
                    <a:gd name="T39" fmla="*/ 1609 h 10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139" h="106">
                      <a:moveTo>
                        <a:pt x="36" y="0"/>
                      </a:moveTo>
                      <a:lnTo>
                        <a:pt x="27" y="0"/>
                      </a:lnTo>
                      <a:lnTo>
                        <a:pt x="23" y="16"/>
                      </a:lnTo>
                      <a:lnTo>
                        <a:pt x="20" y="18"/>
                      </a:lnTo>
                      <a:lnTo>
                        <a:pt x="0" y="20"/>
                      </a:lnTo>
                      <a:lnTo>
                        <a:pt x="0" y="29"/>
                      </a:lnTo>
                      <a:lnTo>
                        <a:pt x="23" y="29"/>
                      </a:lnTo>
                      <a:lnTo>
                        <a:pt x="23" y="103"/>
                      </a:lnTo>
                      <a:lnTo>
                        <a:pt x="36" y="103"/>
                      </a:lnTo>
                      <a:lnTo>
                        <a:pt x="36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54" name="Freeform 147"/>
                <p:cNvSpPr>
                  <a:spLocks/>
                </p:cNvSpPr>
                <p:nvPr/>
              </p:nvSpPr>
              <p:spPr bwMode="auto">
                <a:xfrm>
                  <a:off x="6826" y="1609"/>
                  <a:ext cx="139" cy="106"/>
                </a:xfrm>
                <a:custGeom>
                  <a:avLst/>
                  <a:gdLst>
                    <a:gd name="T0" fmla="+- 0 6942 6826"/>
                    <a:gd name="T1" fmla="*/ T0 w 139"/>
                    <a:gd name="T2" fmla="+- 0 1609 1609"/>
                    <a:gd name="T3" fmla="*/ 1609 h 106"/>
                    <a:gd name="T4" fmla="+- 0 6922 6826"/>
                    <a:gd name="T5" fmla="*/ T4 w 139"/>
                    <a:gd name="T6" fmla="+- 0 1609 1609"/>
                    <a:gd name="T7" fmla="*/ 1609 h 106"/>
                    <a:gd name="T8" fmla="+- 0 6914 6826"/>
                    <a:gd name="T9" fmla="*/ T8 w 139"/>
                    <a:gd name="T10" fmla="+- 0 1613 1609"/>
                    <a:gd name="T11" fmla="*/ 1613 h 106"/>
                    <a:gd name="T12" fmla="+- 0 6908 6826"/>
                    <a:gd name="T13" fmla="*/ T12 w 139"/>
                    <a:gd name="T14" fmla="+- 0 1620 1609"/>
                    <a:gd name="T15" fmla="*/ 1620 h 106"/>
                    <a:gd name="T16" fmla="+- 0 6901 6826"/>
                    <a:gd name="T17" fmla="*/ T16 w 139"/>
                    <a:gd name="T18" fmla="+- 0 1636 1609"/>
                    <a:gd name="T19" fmla="*/ 1636 h 106"/>
                    <a:gd name="T20" fmla="+- 0 6898 6826"/>
                    <a:gd name="T21" fmla="*/ T20 w 139"/>
                    <a:gd name="T22" fmla="+- 0 1658 1609"/>
                    <a:gd name="T23" fmla="*/ 1658 h 106"/>
                    <a:gd name="T24" fmla="+- 0 6901 6826"/>
                    <a:gd name="T25" fmla="*/ T24 w 139"/>
                    <a:gd name="T26" fmla="+- 0 1687 1609"/>
                    <a:gd name="T27" fmla="*/ 1687 h 106"/>
                    <a:gd name="T28" fmla="+- 0 6911 6826"/>
                    <a:gd name="T29" fmla="*/ T28 w 139"/>
                    <a:gd name="T30" fmla="+- 0 1706 1609"/>
                    <a:gd name="T31" fmla="*/ 1706 h 106"/>
                    <a:gd name="T32" fmla="+- 0 6926 6826"/>
                    <a:gd name="T33" fmla="*/ T32 w 139"/>
                    <a:gd name="T34" fmla="+- 0 1715 1609"/>
                    <a:gd name="T35" fmla="*/ 1715 h 106"/>
                    <a:gd name="T36" fmla="+- 0 6947 6826"/>
                    <a:gd name="T37" fmla="*/ T36 w 139"/>
                    <a:gd name="T38" fmla="+- 0 1710 1609"/>
                    <a:gd name="T39" fmla="*/ 1710 h 106"/>
                    <a:gd name="T40" fmla="+- 0 6955 6826"/>
                    <a:gd name="T41" fmla="*/ T40 w 139"/>
                    <a:gd name="T42" fmla="+- 0 1700 1609"/>
                    <a:gd name="T43" fmla="*/ 1700 h 106"/>
                    <a:gd name="T44" fmla="+- 0 6943 6826"/>
                    <a:gd name="T45" fmla="*/ T44 w 139"/>
                    <a:gd name="T46" fmla="+- 0 1700 1609"/>
                    <a:gd name="T47" fmla="*/ 1700 h 106"/>
                    <a:gd name="T48" fmla="+- 0 6923 6826"/>
                    <a:gd name="T49" fmla="*/ T48 w 139"/>
                    <a:gd name="T50" fmla="+- 0 1698 1609"/>
                    <a:gd name="T51" fmla="*/ 1698 h 106"/>
                    <a:gd name="T52" fmla="+- 0 6913 6826"/>
                    <a:gd name="T53" fmla="*/ T52 w 139"/>
                    <a:gd name="T54" fmla="+- 0 1683 1609"/>
                    <a:gd name="T55" fmla="*/ 1683 h 106"/>
                    <a:gd name="T56" fmla="+- 0 6914 6826"/>
                    <a:gd name="T57" fmla="*/ T56 w 139"/>
                    <a:gd name="T58" fmla="+- 0 1648 1609"/>
                    <a:gd name="T59" fmla="*/ 1648 h 106"/>
                    <a:gd name="T60" fmla="+- 0 6919 6826"/>
                    <a:gd name="T61" fmla="*/ T60 w 139"/>
                    <a:gd name="T62" fmla="+- 0 1628 1609"/>
                    <a:gd name="T63" fmla="*/ 1628 h 106"/>
                    <a:gd name="T64" fmla="+- 0 6928 6826"/>
                    <a:gd name="T65" fmla="*/ T64 w 139"/>
                    <a:gd name="T66" fmla="+- 0 1620 1609"/>
                    <a:gd name="T67" fmla="*/ 1620 h 106"/>
                    <a:gd name="T68" fmla="+- 0 6932 6826"/>
                    <a:gd name="T69" fmla="*/ T68 w 139"/>
                    <a:gd name="T70" fmla="+- 0 1620 1609"/>
                    <a:gd name="T71" fmla="*/ 1620 h 106"/>
                    <a:gd name="T72" fmla="+- 0 6955 6826"/>
                    <a:gd name="T73" fmla="*/ T72 w 139"/>
                    <a:gd name="T74" fmla="+- 0 1620 1609"/>
                    <a:gd name="T75" fmla="*/ 1620 h 106"/>
                    <a:gd name="T76" fmla="+- 0 6950 6826"/>
                    <a:gd name="T77" fmla="*/ T76 w 139"/>
                    <a:gd name="T78" fmla="+- 0 1613 1609"/>
                    <a:gd name="T79" fmla="*/ 1613 h 106"/>
                    <a:gd name="T80" fmla="+- 0 6942 6826"/>
                    <a:gd name="T81" fmla="*/ T80 w 139"/>
                    <a:gd name="T82" fmla="+- 0 1609 1609"/>
                    <a:gd name="T83" fmla="*/ 1609 h 10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</a:cxnLst>
                  <a:rect l="0" t="0" r="r" b="b"/>
                  <a:pathLst>
                    <a:path w="139" h="106">
                      <a:moveTo>
                        <a:pt x="116" y="0"/>
                      </a:moveTo>
                      <a:lnTo>
                        <a:pt x="96" y="0"/>
                      </a:lnTo>
                      <a:lnTo>
                        <a:pt x="88" y="4"/>
                      </a:lnTo>
                      <a:lnTo>
                        <a:pt x="82" y="11"/>
                      </a:lnTo>
                      <a:lnTo>
                        <a:pt x="75" y="27"/>
                      </a:lnTo>
                      <a:lnTo>
                        <a:pt x="72" y="49"/>
                      </a:lnTo>
                      <a:lnTo>
                        <a:pt x="75" y="78"/>
                      </a:lnTo>
                      <a:lnTo>
                        <a:pt x="85" y="97"/>
                      </a:lnTo>
                      <a:lnTo>
                        <a:pt x="100" y="106"/>
                      </a:lnTo>
                      <a:lnTo>
                        <a:pt x="121" y="101"/>
                      </a:lnTo>
                      <a:lnTo>
                        <a:pt x="129" y="91"/>
                      </a:lnTo>
                      <a:lnTo>
                        <a:pt x="117" y="91"/>
                      </a:lnTo>
                      <a:lnTo>
                        <a:pt x="97" y="89"/>
                      </a:lnTo>
                      <a:lnTo>
                        <a:pt x="87" y="74"/>
                      </a:lnTo>
                      <a:lnTo>
                        <a:pt x="88" y="39"/>
                      </a:lnTo>
                      <a:lnTo>
                        <a:pt x="93" y="19"/>
                      </a:lnTo>
                      <a:lnTo>
                        <a:pt x="102" y="11"/>
                      </a:lnTo>
                      <a:lnTo>
                        <a:pt x="106" y="11"/>
                      </a:lnTo>
                      <a:lnTo>
                        <a:pt x="129" y="11"/>
                      </a:lnTo>
                      <a:lnTo>
                        <a:pt x="124" y="4"/>
                      </a:lnTo>
                      <a:lnTo>
                        <a:pt x="116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55" name="Freeform 146"/>
                <p:cNvSpPr>
                  <a:spLocks/>
                </p:cNvSpPr>
                <p:nvPr/>
              </p:nvSpPr>
              <p:spPr bwMode="auto">
                <a:xfrm>
                  <a:off x="6826" y="1609"/>
                  <a:ext cx="139" cy="106"/>
                </a:xfrm>
                <a:custGeom>
                  <a:avLst/>
                  <a:gdLst>
                    <a:gd name="T0" fmla="+- 0 6955 6826"/>
                    <a:gd name="T1" fmla="*/ T0 w 139"/>
                    <a:gd name="T2" fmla="+- 0 1620 1609"/>
                    <a:gd name="T3" fmla="*/ 1620 h 106"/>
                    <a:gd name="T4" fmla="+- 0 6932 6826"/>
                    <a:gd name="T5" fmla="*/ T4 w 139"/>
                    <a:gd name="T6" fmla="+- 0 1620 1609"/>
                    <a:gd name="T7" fmla="*/ 1620 h 106"/>
                    <a:gd name="T8" fmla="+- 0 6946 6826"/>
                    <a:gd name="T9" fmla="*/ T8 w 139"/>
                    <a:gd name="T10" fmla="+- 0 1628 1609"/>
                    <a:gd name="T11" fmla="*/ 1628 h 106"/>
                    <a:gd name="T12" fmla="+- 0 6952 6826"/>
                    <a:gd name="T13" fmla="*/ T12 w 139"/>
                    <a:gd name="T14" fmla="+- 0 1651 1609"/>
                    <a:gd name="T15" fmla="*/ 1651 h 106"/>
                    <a:gd name="T16" fmla="+- 0 6950 6826"/>
                    <a:gd name="T17" fmla="*/ T16 w 139"/>
                    <a:gd name="T18" fmla="+- 0 1684 1609"/>
                    <a:gd name="T19" fmla="*/ 1684 h 106"/>
                    <a:gd name="T20" fmla="+- 0 6943 6826"/>
                    <a:gd name="T21" fmla="*/ T20 w 139"/>
                    <a:gd name="T22" fmla="+- 0 1700 1609"/>
                    <a:gd name="T23" fmla="*/ 1700 h 106"/>
                    <a:gd name="T24" fmla="+- 0 6955 6826"/>
                    <a:gd name="T25" fmla="*/ T24 w 139"/>
                    <a:gd name="T26" fmla="+- 0 1700 1609"/>
                    <a:gd name="T27" fmla="*/ 1700 h 106"/>
                    <a:gd name="T28" fmla="+- 0 6960 6826"/>
                    <a:gd name="T29" fmla="*/ T28 w 139"/>
                    <a:gd name="T30" fmla="+- 0 1695 1609"/>
                    <a:gd name="T31" fmla="*/ 1695 h 106"/>
                    <a:gd name="T32" fmla="+- 0 6965 6826"/>
                    <a:gd name="T33" fmla="*/ T32 w 139"/>
                    <a:gd name="T34" fmla="+- 0 1672 1609"/>
                    <a:gd name="T35" fmla="*/ 1672 h 106"/>
                    <a:gd name="T36" fmla="+- 0 6964 6826"/>
                    <a:gd name="T37" fmla="*/ T36 w 139"/>
                    <a:gd name="T38" fmla="+- 0 1645 1609"/>
                    <a:gd name="T39" fmla="*/ 1645 h 106"/>
                    <a:gd name="T40" fmla="+- 0 6960 6826"/>
                    <a:gd name="T41" fmla="*/ T40 w 139"/>
                    <a:gd name="T42" fmla="+- 0 1628 1609"/>
                    <a:gd name="T43" fmla="*/ 1628 h 106"/>
                    <a:gd name="T44" fmla="+- 0 6955 6826"/>
                    <a:gd name="T45" fmla="*/ T44 w 139"/>
                    <a:gd name="T46" fmla="+- 0 1620 1609"/>
                    <a:gd name="T47" fmla="*/ 1620 h 10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139" h="106">
                      <a:moveTo>
                        <a:pt x="129" y="11"/>
                      </a:moveTo>
                      <a:lnTo>
                        <a:pt x="106" y="11"/>
                      </a:lnTo>
                      <a:lnTo>
                        <a:pt x="120" y="19"/>
                      </a:lnTo>
                      <a:lnTo>
                        <a:pt x="126" y="42"/>
                      </a:lnTo>
                      <a:lnTo>
                        <a:pt x="124" y="75"/>
                      </a:lnTo>
                      <a:lnTo>
                        <a:pt x="117" y="91"/>
                      </a:lnTo>
                      <a:lnTo>
                        <a:pt x="129" y="91"/>
                      </a:lnTo>
                      <a:lnTo>
                        <a:pt x="134" y="86"/>
                      </a:lnTo>
                      <a:lnTo>
                        <a:pt x="139" y="63"/>
                      </a:lnTo>
                      <a:lnTo>
                        <a:pt x="138" y="36"/>
                      </a:lnTo>
                      <a:lnTo>
                        <a:pt x="134" y="19"/>
                      </a:lnTo>
                      <a:lnTo>
                        <a:pt x="129" y="11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8" name="Group 140"/>
              <p:cNvGrpSpPr>
                <a:grpSpLocks/>
              </p:cNvGrpSpPr>
              <p:nvPr/>
            </p:nvGrpSpPr>
            <p:grpSpPr bwMode="auto">
              <a:xfrm>
                <a:off x="7028" y="1584"/>
                <a:ext cx="94" cy="58"/>
                <a:chOff x="7028" y="1584"/>
                <a:chExt cx="94" cy="58"/>
              </a:xfrm>
            </p:grpSpPr>
            <p:sp>
              <p:nvSpPr>
                <p:cNvPr id="49" name="Freeform 144"/>
                <p:cNvSpPr>
                  <a:spLocks/>
                </p:cNvSpPr>
                <p:nvPr/>
              </p:nvSpPr>
              <p:spPr bwMode="auto">
                <a:xfrm>
                  <a:off x="7028" y="1584"/>
                  <a:ext cx="94" cy="58"/>
                </a:xfrm>
                <a:custGeom>
                  <a:avLst/>
                  <a:gdLst>
                    <a:gd name="T0" fmla="+- 0 7028 7028"/>
                    <a:gd name="T1" fmla="*/ T0 w 94"/>
                    <a:gd name="T2" fmla="+- 0 1584 1584"/>
                    <a:gd name="T3" fmla="*/ 1584 h 58"/>
                    <a:gd name="T4" fmla="+- 0 7028 7028"/>
                    <a:gd name="T5" fmla="*/ T4 w 94"/>
                    <a:gd name="T6" fmla="+- 0 1639 1584"/>
                    <a:gd name="T7" fmla="*/ 1639 h 58"/>
                    <a:gd name="T8" fmla="+- 0 7038 7028"/>
                    <a:gd name="T9" fmla="*/ T8 w 94"/>
                    <a:gd name="T10" fmla="+- 0 1639 1584"/>
                    <a:gd name="T11" fmla="*/ 1639 h 58"/>
                    <a:gd name="T12" fmla="+- 0 7038 7028"/>
                    <a:gd name="T13" fmla="*/ T12 w 94"/>
                    <a:gd name="T14" fmla="+- 0 1584 1584"/>
                    <a:gd name="T15" fmla="*/ 1584 h 58"/>
                    <a:gd name="T16" fmla="+- 0 7028 7028"/>
                    <a:gd name="T17" fmla="*/ T16 w 94"/>
                    <a:gd name="T18" fmla="+- 0 1584 1584"/>
                    <a:gd name="T19" fmla="*/ 1584 h 5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94" h="58">
                      <a:moveTo>
                        <a:pt x="0" y="0"/>
                      </a:moveTo>
                      <a:lnTo>
                        <a:pt x="0" y="55"/>
                      </a:lnTo>
                      <a:lnTo>
                        <a:pt x="10" y="55"/>
                      </a:lnTo>
                      <a:lnTo>
                        <a:pt x="10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50" name="Freeform 143"/>
                <p:cNvSpPr>
                  <a:spLocks/>
                </p:cNvSpPr>
                <p:nvPr/>
              </p:nvSpPr>
              <p:spPr bwMode="auto">
                <a:xfrm>
                  <a:off x="7028" y="1584"/>
                  <a:ext cx="94" cy="58"/>
                </a:xfrm>
                <a:custGeom>
                  <a:avLst/>
                  <a:gdLst>
                    <a:gd name="T0" fmla="+- 0 7068 7028"/>
                    <a:gd name="T1" fmla="*/ T0 w 94"/>
                    <a:gd name="T2" fmla="+- 0 1584 1584"/>
                    <a:gd name="T3" fmla="*/ 1584 h 58"/>
                    <a:gd name="T4" fmla="+- 0 7067 7028"/>
                    <a:gd name="T5" fmla="*/ T4 w 94"/>
                    <a:gd name="T6" fmla="+- 0 1587 1584"/>
                    <a:gd name="T7" fmla="*/ 1587 h 58"/>
                    <a:gd name="T8" fmla="+- 0 7067 7028"/>
                    <a:gd name="T9" fmla="*/ T8 w 94"/>
                    <a:gd name="T10" fmla="+- 0 1615 1584"/>
                    <a:gd name="T11" fmla="*/ 1615 h 58"/>
                    <a:gd name="T12" fmla="+- 0 7069 7028"/>
                    <a:gd name="T13" fmla="*/ T12 w 94"/>
                    <a:gd name="T14" fmla="+- 0 1624 1584"/>
                    <a:gd name="T15" fmla="*/ 1624 h 58"/>
                    <a:gd name="T16" fmla="+- 0 7079 7028"/>
                    <a:gd name="T17" fmla="*/ T16 w 94"/>
                    <a:gd name="T18" fmla="+- 0 1638 1584"/>
                    <a:gd name="T19" fmla="*/ 1638 h 58"/>
                    <a:gd name="T20" fmla="+- 0 7086 7028"/>
                    <a:gd name="T21" fmla="*/ T20 w 94"/>
                    <a:gd name="T22" fmla="+- 0 1642 1584"/>
                    <a:gd name="T23" fmla="*/ 1642 h 58"/>
                    <a:gd name="T24" fmla="+- 0 7111 7028"/>
                    <a:gd name="T25" fmla="*/ T24 w 94"/>
                    <a:gd name="T26" fmla="+- 0 1642 1584"/>
                    <a:gd name="T27" fmla="*/ 1642 h 58"/>
                    <a:gd name="T28" fmla="+- 0 7120 7028"/>
                    <a:gd name="T29" fmla="*/ T28 w 94"/>
                    <a:gd name="T30" fmla="+- 0 1633 1584"/>
                    <a:gd name="T31" fmla="*/ 1633 h 58"/>
                    <a:gd name="T32" fmla="+- 0 7086 7028"/>
                    <a:gd name="T33" fmla="*/ T32 w 94"/>
                    <a:gd name="T34" fmla="+- 0 1633 1584"/>
                    <a:gd name="T35" fmla="*/ 1633 h 58"/>
                    <a:gd name="T36" fmla="+- 0 7078 7028"/>
                    <a:gd name="T37" fmla="*/ T36 w 94"/>
                    <a:gd name="T38" fmla="+- 0 1625 1584"/>
                    <a:gd name="T39" fmla="*/ 1625 h 58"/>
                    <a:gd name="T40" fmla="+- 0 7078 7028"/>
                    <a:gd name="T41" fmla="*/ T40 w 94"/>
                    <a:gd name="T42" fmla="+- 0 1604 1584"/>
                    <a:gd name="T43" fmla="*/ 1604 h 58"/>
                    <a:gd name="T44" fmla="+- 0 7085 7028"/>
                    <a:gd name="T45" fmla="*/ T44 w 94"/>
                    <a:gd name="T46" fmla="+- 0 1597 1584"/>
                    <a:gd name="T47" fmla="*/ 1597 h 58"/>
                    <a:gd name="T48" fmla="+- 0 7078 7028"/>
                    <a:gd name="T49" fmla="*/ T48 w 94"/>
                    <a:gd name="T50" fmla="+- 0 1597 1584"/>
                    <a:gd name="T51" fmla="*/ 1597 h 58"/>
                    <a:gd name="T52" fmla="+- 0 7078 7028"/>
                    <a:gd name="T53" fmla="*/ T52 w 94"/>
                    <a:gd name="T54" fmla="+- 0 1584 1584"/>
                    <a:gd name="T55" fmla="*/ 1584 h 58"/>
                    <a:gd name="T56" fmla="+- 0 7068 7028"/>
                    <a:gd name="T57" fmla="*/ T56 w 94"/>
                    <a:gd name="T58" fmla="+- 0 1584 1584"/>
                    <a:gd name="T59" fmla="*/ 1584 h 5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94" h="58">
                      <a:moveTo>
                        <a:pt x="40" y="0"/>
                      </a:moveTo>
                      <a:lnTo>
                        <a:pt x="39" y="3"/>
                      </a:lnTo>
                      <a:lnTo>
                        <a:pt x="39" y="31"/>
                      </a:lnTo>
                      <a:lnTo>
                        <a:pt x="41" y="40"/>
                      </a:lnTo>
                      <a:lnTo>
                        <a:pt x="51" y="54"/>
                      </a:lnTo>
                      <a:lnTo>
                        <a:pt x="58" y="58"/>
                      </a:lnTo>
                      <a:lnTo>
                        <a:pt x="83" y="58"/>
                      </a:lnTo>
                      <a:lnTo>
                        <a:pt x="92" y="49"/>
                      </a:lnTo>
                      <a:lnTo>
                        <a:pt x="58" y="49"/>
                      </a:lnTo>
                      <a:lnTo>
                        <a:pt x="50" y="41"/>
                      </a:lnTo>
                      <a:lnTo>
                        <a:pt x="50" y="20"/>
                      </a:lnTo>
                      <a:lnTo>
                        <a:pt x="57" y="13"/>
                      </a:lnTo>
                      <a:lnTo>
                        <a:pt x="50" y="13"/>
                      </a:lnTo>
                      <a:lnTo>
                        <a:pt x="50" y="0"/>
                      </a:lnTo>
                      <a:lnTo>
                        <a:pt x="40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51" name="Freeform 142"/>
                <p:cNvSpPr>
                  <a:spLocks/>
                </p:cNvSpPr>
                <p:nvPr/>
              </p:nvSpPr>
              <p:spPr bwMode="auto">
                <a:xfrm>
                  <a:off x="7028" y="1584"/>
                  <a:ext cx="94" cy="58"/>
                </a:xfrm>
                <a:custGeom>
                  <a:avLst/>
                  <a:gdLst>
                    <a:gd name="T0" fmla="+- 0 7120 7028"/>
                    <a:gd name="T1" fmla="*/ T0 w 94"/>
                    <a:gd name="T2" fmla="+- 0 1597 1584"/>
                    <a:gd name="T3" fmla="*/ 1597 h 58"/>
                    <a:gd name="T4" fmla="+- 0 7105 7028"/>
                    <a:gd name="T5" fmla="*/ T4 w 94"/>
                    <a:gd name="T6" fmla="+- 0 1597 1584"/>
                    <a:gd name="T7" fmla="*/ 1597 h 58"/>
                    <a:gd name="T8" fmla="+- 0 7112 7028"/>
                    <a:gd name="T9" fmla="*/ T8 w 94"/>
                    <a:gd name="T10" fmla="+- 0 1604 1584"/>
                    <a:gd name="T11" fmla="*/ 1604 h 58"/>
                    <a:gd name="T12" fmla="+- 0 7112 7028"/>
                    <a:gd name="T13" fmla="*/ T12 w 94"/>
                    <a:gd name="T14" fmla="+- 0 1625 1584"/>
                    <a:gd name="T15" fmla="*/ 1625 h 58"/>
                    <a:gd name="T16" fmla="+- 0 7105 7028"/>
                    <a:gd name="T17" fmla="*/ T16 w 94"/>
                    <a:gd name="T18" fmla="+- 0 1633 1584"/>
                    <a:gd name="T19" fmla="*/ 1633 h 58"/>
                    <a:gd name="T20" fmla="+- 0 7120 7028"/>
                    <a:gd name="T21" fmla="*/ T20 w 94"/>
                    <a:gd name="T22" fmla="+- 0 1633 1584"/>
                    <a:gd name="T23" fmla="*/ 1633 h 58"/>
                    <a:gd name="T24" fmla="+- 0 7122 7028"/>
                    <a:gd name="T25" fmla="*/ T24 w 94"/>
                    <a:gd name="T26" fmla="+- 0 1630 1584"/>
                    <a:gd name="T27" fmla="*/ 1630 h 58"/>
                    <a:gd name="T28" fmla="+- 0 7122 7028"/>
                    <a:gd name="T29" fmla="*/ T28 w 94"/>
                    <a:gd name="T30" fmla="+- 0 1599 1584"/>
                    <a:gd name="T31" fmla="*/ 1599 h 58"/>
                    <a:gd name="T32" fmla="+- 0 7120 7028"/>
                    <a:gd name="T33" fmla="*/ T32 w 94"/>
                    <a:gd name="T34" fmla="+- 0 1597 1584"/>
                    <a:gd name="T35" fmla="*/ 1597 h 5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94" h="58">
                      <a:moveTo>
                        <a:pt x="92" y="13"/>
                      </a:moveTo>
                      <a:lnTo>
                        <a:pt x="77" y="13"/>
                      </a:lnTo>
                      <a:lnTo>
                        <a:pt x="84" y="20"/>
                      </a:lnTo>
                      <a:lnTo>
                        <a:pt x="84" y="41"/>
                      </a:lnTo>
                      <a:lnTo>
                        <a:pt x="77" y="49"/>
                      </a:lnTo>
                      <a:lnTo>
                        <a:pt x="92" y="49"/>
                      </a:lnTo>
                      <a:lnTo>
                        <a:pt x="94" y="46"/>
                      </a:lnTo>
                      <a:lnTo>
                        <a:pt x="94" y="15"/>
                      </a:lnTo>
                      <a:lnTo>
                        <a:pt x="92" y="13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52" name="Freeform 141"/>
                <p:cNvSpPr>
                  <a:spLocks/>
                </p:cNvSpPr>
                <p:nvPr/>
              </p:nvSpPr>
              <p:spPr bwMode="auto">
                <a:xfrm>
                  <a:off x="7028" y="1584"/>
                  <a:ext cx="94" cy="58"/>
                </a:xfrm>
                <a:custGeom>
                  <a:avLst/>
                  <a:gdLst>
                    <a:gd name="T0" fmla="+- 0 7112 7028"/>
                    <a:gd name="T1" fmla="*/ T0 w 94"/>
                    <a:gd name="T2" fmla="+- 0 1588 1584"/>
                    <a:gd name="T3" fmla="*/ 1588 h 58"/>
                    <a:gd name="T4" fmla="+- 0 7089 7028"/>
                    <a:gd name="T5" fmla="*/ T4 w 94"/>
                    <a:gd name="T6" fmla="+- 0 1588 1584"/>
                    <a:gd name="T7" fmla="*/ 1588 h 58"/>
                    <a:gd name="T8" fmla="+- 0 7082 7028"/>
                    <a:gd name="T9" fmla="*/ T8 w 94"/>
                    <a:gd name="T10" fmla="+- 0 1591 1584"/>
                    <a:gd name="T11" fmla="*/ 1591 h 58"/>
                    <a:gd name="T12" fmla="+- 0 7078 7028"/>
                    <a:gd name="T13" fmla="*/ T12 w 94"/>
                    <a:gd name="T14" fmla="+- 0 1597 1584"/>
                    <a:gd name="T15" fmla="*/ 1597 h 58"/>
                    <a:gd name="T16" fmla="+- 0 7085 7028"/>
                    <a:gd name="T17" fmla="*/ T16 w 94"/>
                    <a:gd name="T18" fmla="+- 0 1597 1584"/>
                    <a:gd name="T19" fmla="*/ 1597 h 58"/>
                    <a:gd name="T20" fmla="+- 0 7120 7028"/>
                    <a:gd name="T21" fmla="*/ T20 w 94"/>
                    <a:gd name="T22" fmla="+- 0 1597 1584"/>
                    <a:gd name="T23" fmla="*/ 1597 h 58"/>
                    <a:gd name="T24" fmla="+- 0 7112 7028"/>
                    <a:gd name="T25" fmla="*/ T24 w 94"/>
                    <a:gd name="T26" fmla="+- 0 1588 1584"/>
                    <a:gd name="T27" fmla="*/ 1588 h 5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</a:cxnLst>
                  <a:rect l="0" t="0" r="r" b="b"/>
                  <a:pathLst>
                    <a:path w="94" h="58">
                      <a:moveTo>
                        <a:pt x="84" y="4"/>
                      </a:moveTo>
                      <a:lnTo>
                        <a:pt x="61" y="4"/>
                      </a:lnTo>
                      <a:lnTo>
                        <a:pt x="54" y="7"/>
                      </a:lnTo>
                      <a:lnTo>
                        <a:pt x="50" y="13"/>
                      </a:lnTo>
                      <a:lnTo>
                        <a:pt x="57" y="13"/>
                      </a:lnTo>
                      <a:lnTo>
                        <a:pt x="92" y="13"/>
                      </a:lnTo>
                      <a:lnTo>
                        <a:pt x="84" y="4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39" name="Group 138"/>
              <p:cNvGrpSpPr>
                <a:grpSpLocks/>
              </p:cNvGrpSpPr>
              <p:nvPr/>
            </p:nvGrpSpPr>
            <p:grpSpPr bwMode="auto">
              <a:xfrm>
                <a:off x="6697" y="5241"/>
                <a:ext cx="3824" cy="254"/>
                <a:chOff x="6697" y="5241"/>
                <a:chExt cx="3824" cy="254"/>
              </a:xfrm>
            </p:grpSpPr>
            <p:sp>
              <p:nvSpPr>
                <p:cNvPr id="48" name="Freeform 139"/>
                <p:cNvSpPr>
                  <a:spLocks/>
                </p:cNvSpPr>
                <p:nvPr/>
              </p:nvSpPr>
              <p:spPr bwMode="auto">
                <a:xfrm>
                  <a:off x="6697" y="5241"/>
                  <a:ext cx="3824" cy="254"/>
                </a:xfrm>
                <a:custGeom>
                  <a:avLst/>
                  <a:gdLst>
                    <a:gd name="T0" fmla="+- 0 6697 6697"/>
                    <a:gd name="T1" fmla="*/ T0 w 3824"/>
                    <a:gd name="T2" fmla="+- 0 5241 5241"/>
                    <a:gd name="T3" fmla="*/ 5241 h 254"/>
                    <a:gd name="T4" fmla="+- 0 7168 6697"/>
                    <a:gd name="T5" fmla="*/ T4 w 3824"/>
                    <a:gd name="T6" fmla="+- 0 5381 5241"/>
                    <a:gd name="T7" fmla="*/ 5381 h 254"/>
                    <a:gd name="T8" fmla="+- 0 7527 6697"/>
                    <a:gd name="T9" fmla="*/ T8 w 3824"/>
                    <a:gd name="T10" fmla="+- 0 5437 5241"/>
                    <a:gd name="T11" fmla="*/ 5437 h 254"/>
                    <a:gd name="T12" fmla="+- 0 7819 6697"/>
                    <a:gd name="T13" fmla="*/ T12 w 3824"/>
                    <a:gd name="T14" fmla="+- 0 5462 5241"/>
                    <a:gd name="T15" fmla="*/ 5462 h 254"/>
                    <a:gd name="T16" fmla="+- 0 8072 6697"/>
                    <a:gd name="T17" fmla="*/ T16 w 3824"/>
                    <a:gd name="T18" fmla="+- 0 5469 5241"/>
                    <a:gd name="T19" fmla="*/ 5469 h 254"/>
                    <a:gd name="T20" fmla="+- 0 8298 6697"/>
                    <a:gd name="T21" fmla="*/ T20 w 3824"/>
                    <a:gd name="T22" fmla="+- 0 5471 5241"/>
                    <a:gd name="T23" fmla="*/ 5471 h 254"/>
                    <a:gd name="T24" fmla="+- 0 8504 6697"/>
                    <a:gd name="T25" fmla="*/ T24 w 3824"/>
                    <a:gd name="T26" fmla="+- 0 5477 5241"/>
                    <a:gd name="T27" fmla="*/ 5477 h 254"/>
                    <a:gd name="T28" fmla="+- 0 8694 6697"/>
                    <a:gd name="T29" fmla="*/ T28 w 3824"/>
                    <a:gd name="T30" fmla="+- 0 5481 5241"/>
                    <a:gd name="T31" fmla="*/ 5481 h 254"/>
                    <a:gd name="T32" fmla="+- 0 8873 6697"/>
                    <a:gd name="T33" fmla="*/ T32 w 3824"/>
                    <a:gd name="T34" fmla="+- 0 5474 5241"/>
                    <a:gd name="T35" fmla="*/ 5474 h 254"/>
                    <a:gd name="T36" fmla="+- 0 9041 6697"/>
                    <a:gd name="T37" fmla="*/ T36 w 3824"/>
                    <a:gd name="T38" fmla="+- 0 5483 5241"/>
                    <a:gd name="T39" fmla="*/ 5483 h 254"/>
                    <a:gd name="T40" fmla="+- 0 9200 6697"/>
                    <a:gd name="T41" fmla="*/ T40 w 3824"/>
                    <a:gd name="T42" fmla="+- 0 5481 5241"/>
                    <a:gd name="T43" fmla="*/ 5481 h 254"/>
                    <a:gd name="T44" fmla="+- 0 9352 6697"/>
                    <a:gd name="T45" fmla="*/ T44 w 3824"/>
                    <a:gd name="T46" fmla="+- 0 5485 5241"/>
                    <a:gd name="T47" fmla="*/ 5485 h 254"/>
                    <a:gd name="T48" fmla="+- 0 9498 6697"/>
                    <a:gd name="T49" fmla="*/ T48 w 3824"/>
                    <a:gd name="T50" fmla="+- 0 5493 5241"/>
                    <a:gd name="T51" fmla="*/ 5493 h 254"/>
                    <a:gd name="T52" fmla="+- 0 9638 6697"/>
                    <a:gd name="T53" fmla="*/ T52 w 3824"/>
                    <a:gd name="T54" fmla="+- 0 5483 5241"/>
                    <a:gd name="T55" fmla="*/ 5483 h 254"/>
                    <a:gd name="T56" fmla="+- 0 9773 6697"/>
                    <a:gd name="T57" fmla="*/ T56 w 3824"/>
                    <a:gd name="T58" fmla="+- 0 5492 5241"/>
                    <a:gd name="T59" fmla="*/ 5492 h 254"/>
                    <a:gd name="T60" fmla="+- 0 9903 6697"/>
                    <a:gd name="T61" fmla="*/ T60 w 3824"/>
                    <a:gd name="T62" fmla="+- 0 5491 5241"/>
                    <a:gd name="T63" fmla="*/ 5491 h 254"/>
                    <a:gd name="T64" fmla="+- 0 10029 6697"/>
                    <a:gd name="T65" fmla="*/ T64 w 3824"/>
                    <a:gd name="T66" fmla="+- 0 5486 5241"/>
                    <a:gd name="T67" fmla="*/ 5486 h 254"/>
                    <a:gd name="T68" fmla="+- 0 10151 6697"/>
                    <a:gd name="T69" fmla="*/ T68 w 3824"/>
                    <a:gd name="T70" fmla="+- 0 5493 5241"/>
                    <a:gd name="T71" fmla="*/ 5493 h 254"/>
                    <a:gd name="T72" fmla="+- 0 10270 6697"/>
                    <a:gd name="T73" fmla="*/ T72 w 3824"/>
                    <a:gd name="T74" fmla="+- 0 5492 5241"/>
                    <a:gd name="T75" fmla="*/ 5492 h 254"/>
                    <a:gd name="T76" fmla="+- 0 10386 6697"/>
                    <a:gd name="T77" fmla="*/ T76 w 3824"/>
                    <a:gd name="T78" fmla="+- 0 5491 5241"/>
                    <a:gd name="T79" fmla="*/ 5491 h 254"/>
                    <a:gd name="T80" fmla="+- 0 10498 6697"/>
                    <a:gd name="T81" fmla="*/ T80 w 3824"/>
                    <a:gd name="T82" fmla="+- 0 5495 5241"/>
                    <a:gd name="T83" fmla="*/ 5495 h 254"/>
                    <a:gd name="T84" fmla="+- 0 10521 6697"/>
                    <a:gd name="T85" fmla="*/ T84 w 3824"/>
                    <a:gd name="T86" fmla="+- 0 5494 5241"/>
                    <a:gd name="T87" fmla="*/ 5494 h 25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</a:cxnLst>
                  <a:rect l="0" t="0" r="r" b="b"/>
                  <a:pathLst>
                    <a:path w="3824" h="254">
                      <a:moveTo>
                        <a:pt x="0" y="0"/>
                      </a:moveTo>
                      <a:lnTo>
                        <a:pt x="471" y="140"/>
                      </a:lnTo>
                      <a:lnTo>
                        <a:pt x="830" y="196"/>
                      </a:lnTo>
                      <a:lnTo>
                        <a:pt x="1122" y="221"/>
                      </a:lnTo>
                      <a:lnTo>
                        <a:pt x="1375" y="228"/>
                      </a:lnTo>
                      <a:lnTo>
                        <a:pt x="1601" y="230"/>
                      </a:lnTo>
                      <a:lnTo>
                        <a:pt x="1807" y="236"/>
                      </a:lnTo>
                      <a:lnTo>
                        <a:pt x="1997" y="240"/>
                      </a:lnTo>
                      <a:lnTo>
                        <a:pt x="2176" y="233"/>
                      </a:lnTo>
                      <a:lnTo>
                        <a:pt x="2344" y="242"/>
                      </a:lnTo>
                      <a:lnTo>
                        <a:pt x="2503" y="240"/>
                      </a:lnTo>
                      <a:lnTo>
                        <a:pt x="2655" y="244"/>
                      </a:lnTo>
                      <a:lnTo>
                        <a:pt x="2801" y="252"/>
                      </a:lnTo>
                      <a:lnTo>
                        <a:pt x="2941" y="242"/>
                      </a:lnTo>
                      <a:lnTo>
                        <a:pt x="3076" y="251"/>
                      </a:lnTo>
                      <a:lnTo>
                        <a:pt x="3206" y="250"/>
                      </a:lnTo>
                      <a:lnTo>
                        <a:pt x="3332" y="245"/>
                      </a:lnTo>
                      <a:lnTo>
                        <a:pt x="3454" y="252"/>
                      </a:lnTo>
                      <a:lnTo>
                        <a:pt x="3573" y="251"/>
                      </a:lnTo>
                      <a:lnTo>
                        <a:pt x="3689" y="250"/>
                      </a:lnTo>
                      <a:lnTo>
                        <a:pt x="3801" y="254"/>
                      </a:lnTo>
                      <a:lnTo>
                        <a:pt x="3824" y="253"/>
                      </a:lnTo>
                    </a:path>
                  </a:pathLst>
                </a:custGeom>
                <a:noFill/>
                <a:ln w="18453">
                  <a:solidFill>
                    <a:srgbClr val="0072B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0" name="Group 136"/>
              <p:cNvGrpSpPr>
                <a:grpSpLocks/>
              </p:cNvGrpSpPr>
              <p:nvPr/>
            </p:nvGrpSpPr>
            <p:grpSpPr bwMode="auto">
              <a:xfrm>
                <a:off x="6697" y="3974"/>
                <a:ext cx="3824" cy="1559"/>
                <a:chOff x="6697" y="3974"/>
                <a:chExt cx="3824" cy="1559"/>
              </a:xfrm>
            </p:grpSpPr>
            <p:sp>
              <p:nvSpPr>
                <p:cNvPr id="47" name="Freeform 137"/>
                <p:cNvSpPr>
                  <a:spLocks/>
                </p:cNvSpPr>
                <p:nvPr/>
              </p:nvSpPr>
              <p:spPr bwMode="auto">
                <a:xfrm>
                  <a:off x="6697" y="3974"/>
                  <a:ext cx="3824" cy="1559"/>
                </a:xfrm>
                <a:custGeom>
                  <a:avLst/>
                  <a:gdLst>
                    <a:gd name="T0" fmla="+- 0 6697 6697"/>
                    <a:gd name="T1" fmla="*/ T0 w 3824"/>
                    <a:gd name="T2" fmla="+- 0 3974 3974"/>
                    <a:gd name="T3" fmla="*/ 3974 h 1559"/>
                    <a:gd name="T4" fmla="+- 0 7168 6697"/>
                    <a:gd name="T5" fmla="*/ T4 w 3824"/>
                    <a:gd name="T6" fmla="+- 0 4888 3974"/>
                    <a:gd name="T7" fmla="*/ 4888 h 1559"/>
                    <a:gd name="T8" fmla="+- 0 7527 6697"/>
                    <a:gd name="T9" fmla="*/ T8 w 3824"/>
                    <a:gd name="T10" fmla="+- 0 5283 3974"/>
                    <a:gd name="T11" fmla="*/ 5283 h 1559"/>
                    <a:gd name="T12" fmla="+- 0 7819 6697"/>
                    <a:gd name="T13" fmla="*/ T12 w 3824"/>
                    <a:gd name="T14" fmla="+- 0 5407 3974"/>
                    <a:gd name="T15" fmla="*/ 5407 h 1559"/>
                    <a:gd name="T16" fmla="+- 0 8072 6697"/>
                    <a:gd name="T17" fmla="*/ T16 w 3824"/>
                    <a:gd name="T18" fmla="+- 0 5451 3974"/>
                    <a:gd name="T19" fmla="*/ 5451 h 1559"/>
                    <a:gd name="T20" fmla="+- 0 8298 6697"/>
                    <a:gd name="T21" fmla="*/ T20 w 3824"/>
                    <a:gd name="T22" fmla="+- 0 5471 3974"/>
                    <a:gd name="T23" fmla="*/ 5471 h 1559"/>
                    <a:gd name="T24" fmla="+- 0 8504 6697"/>
                    <a:gd name="T25" fmla="*/ T24 w 3824"/>
                    <a:gd name="T26" fmla="+- 0 5477 3974"/>
                    <a:gd name="T27" fmla="*/ 5477 h 1559"/>
                    <a:gd name="T28" fmla="+- 0 8694 6697"/>
                    <a:gd name="T29" fmla="*/ T28 w 3824"/>
                    <a:gd name="T30" fmla="+- 0 5488 3974"/>
                    <a:gd name="T31" fmla="*/ 5488 h 1559"/>
                    <a:gd name="T32" fmla="+- 0 8873 6697"/>
                    <a:gd name="T33" fmla="*/ T32 w 3824"/>
                    <a:gd name="T34" fmla="+- 0 5500 3974"/>
                    <a:gd name="T35" fmla="*/ 5500 h 1559"/>
                    <a:gd name="T36" fmla="+- 0 9041 6697"/>
                    <a:gd name="T37" fmla="*/ T36 w 3824"/>
                    <a:gd name="T38" fmla="+- 0 5500 3974"/>
                    <a:gd name="T39" fmla="*/ 5500 h 1559"/>
                    <a:gd name="T40" fmla="+- 0 9200 6697"/>
                    <a:gd name="T41" fmla="*/ T40 w 3824"/>
                    <a:gd name="T42" fmla="+- 0 5502 3974"/>
                    <a:gd name="T43" fmla="*/ 5502 h 1559"/>
                    <a:gd name="T44" fmla="+- 0 9352 6697"/>
                    <a:gd name="T45" fmla="*/ T44 w 3824"/>
                    <a:gd name="T46" fmla="+- 0 5503 3974"/>
                    <a:gd name="T47" fmla="*/ 5503 h 1559"/>
                    <a:gd name="T48" fmla="+- 0 9498 6697"/>
                    <a:gd name="T49" fmla="*/ T48 w 3824"/>
                    <a:gd name="T50" fmla="+- 0 5510 3974"/>
                    <a:gd name="T51" fmla="*/ 5510 h 1559"/>
                    <a:gd name="T52" fmla="+- 0 9638 6697"/>
                    <a:gd name="T53" fmla="*/ T52 w 3824"/>
                    <a:gd name="T54" fmla="+- 0 5513 3974"/>
                    <a:gd name="T55" fmla="*/ 5513 h 1559"/>
                    <a:gd name="T56" fmla="+- 0 9773 6697"/>
                    <a:gd name="T57" fmla="*/ T56 w 3824"/>
                    <a:gd name="T58" fmla="+- 0 5521 3974"/>
                    <a:gd name="T59" fmla="*/ 5521 h 1559"/>
                    <a:gd name="T60" fmla="+- 0 9903 6697"/>
                    <a:gd name="T61" fmla="*/ T60 w 3824"/>
                    <a:gd name="T62" fmla="+- 0 5529 3974"/>
                    <a:gd name="T63" fmla="*/ 5529 h 1559"/>
                    <a:gd name="T64" fmla="+- 0 10029 6697"/>
                    <a:gd name="T65" fmla="*/ T64 w 3824"/>
                    <a:gd name="T66" fmla="+- 0 5513 3974"/>
                    <a:gd name="T67" fmla="*/ 5513 h 1559"/>
                    <a:gd name="T68" fmla="+- 0 10151 6697"/>
                    <a:gd name="T69" fmla="*/ T68 w 3824"/>
                    <a:gd name="T70" fmla="+- 0 5522 3974"/>
                    <a:gd name="T71" fmla="*/ 5522 h 1559"/>
                    <a:gd name="T72" fmla="+- 0 10270 6697"/>
                    <a:gd name="T73" fmla="*/ T72 w 3824"/>
                    <a:gd name="T74" fmla="+- 0 5528 3974"/>
                    <a:gd name="T75" fmla="*/ 5528 h 1559"/>
                    <a:gd name="T76" fmla="+- 0 10386 6697"/>
                    <a:gd name="T77" fmla="*/ T76 w 3824"/>
                    <a:gd name="T78" fmla="+- 0 5532 3974"/>
                    <a:gd name="T79" fmla="*/ 5532 h 1559"/>
                    <a:gd name="T80" fmla="+- 0 10498 6697"/>
                    <a:gd name="T81" fmla="*/ T80 w 3824"/>
                    <a:gd name="T82" fmla="+- 0 5533 3974"/>
                    <a:gd name="T83" fmla="*/ 5533 h 1559"/>
                    <a:gd name="T84" fmla="+- 0 10521 6697"/>
                    <a:gd name="T85" fmla="*/ T84 w 3824"/>
                    <a:gd name="T86" fmla="+- 0 5532 3974"/>
                    <a:gd name="T87" fmla="*/ 5532 h 155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</a:cxnLst>
                  <a:rect l="0" t="0" r="r" b="b"/>
                  <a:pathLst>
                    <a:path w="3824" h="1559">
                      <a:moveTo>
                        <a:pt x="0" y="0"/>
                      </a:moveTo>
                      <a:lnTo>
                        <a:pt x="471" y="914"/>
                      </a:lnTo>
                      <a:lnTo>
                        <a:pt x="830" y="1309"/>
                      </a:lnTo>
                      <a:lnTo>
                        <a:pt x="1122" y="1433"/>
                      </a:lnTo>
                      <a:lnTo>
                        <a:pt x="1375" y="1477"/>
                      </a:lnTo>
                      <a:lnTo>
                        <a:pt x="1601" y="1497"/>
                      </a:lnTo>
                      <a:lnTo>
                        <a:pt x="1807" y="1503"/>
                      </a:lnTo>
                      <a:lnTo>
                        <a:pt x="1997" y="1514"/>
                      </a:lnTo>
                      <a:lnTo>
                        <a:pt x="2176" y="1526"/>
                      </a:lnTo>
                      <a:lnTo>
                        <a:pt x="2344" y="1526"/>
                      </a:lnTo>
                      <a:lnTo>
                        <a:pt x="2503" y="1528"/>
                      </a:lnTo>
                      <a:lnTo>
                        <a:pt x="2655" y="1529"/>
                      </a:lnTo>
                      <a:lnTo>
                        <a:pt x="2801" y="1536"/>
                      </a:lnTo>
                      <a:lnTo>
                        <a:pt x="2941" y="1539"/>
                      </a:lnTo>
                      <a:lnTo>
                        <a:pt x="3076" y="1547"/>
                      </a:lnTo>
                      <a:lnTo>
                        <a:pt x="3206" y="1555"/>
                      </a:lnTo>
                      <a:lnTo>
                        <a:pt x="3332" y="1539"/>
                      </a:lnTo>
                      <a:lnTo>
                        <a:pt x="3454" y="1548"/>
                      </a:lnTo>
                      <a:lnTo>
                        <a:pt x="3573" y="1554"/>
                      </a:lnTo>
                      <a:lnTo>
                        <a:pt x="3689" y="1558"/>
                      </a:lnTo>
                      <a:lnTo>
                        <a:pt x="3801" y="1559"/>
                      </a:lnTo>
                      <a:lnTo>
                        <a:pt x="3824" y="1558"/>
                      </a:lnTo>
                    </a:path>
                  </a:pathLst>
                </a:custGeom>
                <a:noFill/>
                <a:ln w="1845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1" name="Group 134"/>
              <p:cNvGrpSpPr>
                <a:grpSpLocks/>
              </p:cNvGrpSpPr>
              <p:nvPr/>
            </p:nvGrpSpPr>
            <p:grpSpPr bwMode="auto">
              <a:xfrm>
                <a:off x="6697" y="2794"/>
                <a:ext cx="3824" cy="2753"/>
                <a:chOff x="6697" y="2794"/>
                <a:chExt cx="3824" cy="2753"/>
              </a:xfrm>
            </p:grpSpPr>
            <p:sp>
              <p:nvSpPr>
                <p:cNvPr id="46" name="Freeform 135"/>
                <p:cNvSpPr>
                  <a:spLocks/>
                </p:cNvSpPr>
                <p:nvPr/>
              </p:nvSpPr>
              <p:spPr bwMode="auto">
                <a:xfrm>
                  <a:off x="6697" y="2794"/>
                  <a:ext cx="3824" cy="2753"/>
                </a:xfrm>
                <a:custGeom>
                  <a:avLst/>
                  <a:gdLst>
                    <a:gd name="T0" fmla="+- 0 6697 6697"/>
                    <a:gd name="T1" fmla="*/ T0 w 3824"/>
                    <a:gd name="T2" fmla="+- 0 2794 2794"/>
                    <a:gd name="T3" fmla="*/ 2794 h 2753"/>
                    <a:gd name="T4" fmla="+- 0 7168 6697"/>
                    <a:gd name="T5" fmla="*/ T4 w 3824"/>
                    <a:gd name="T6" fmla="+- 0 4682 2794"/>
                    <a:gd name="T7" fmla="*/ 4682 h 2753"/>
                    <a:gd name="T8" fmla="+- 0 7527 6697"/>
                    <a:gd name="T9" fmla="*/ T8 w 3824"/>
                    <a:gd name="T10" fmla="+- 0 5277 2794"/>
                    <a:gd name="T11" fmla="*/ 5277 h 2753"/>
                    <a:gd name="T12" fmla="+- 0 7819 6697"/>
                    <a:gd name="T13" fmla="*/ T12 w 3824"/>
                    <a:gd name="T14" fmla="+- 0 5457 2794"/>
                    <a:gd name="T15" fmla="*/ 5457 h 2753"/>
                    <a:gd name="T16" fmla="+- 0 8072 6697"/>
                    <a:gd name="T17" fmla="*/ T16 w 3824"/>
                    <a:gd name="T18" fmla="+- 0 5509 2794"/>
                    <a:gd name="T19" fmla="*/ 5509 h 2753"/>
                    <a:gd name="T20" fmla="+- 0 8298 6697"/>
                    <a:gd name="T21" fmla="*/ T20 w 3824"/>
                    <a:gd name="T22" fmla="+- 0 5534 2794"/>
                    <a:gd name="T23" fmla="*/ 5534 h 2753"/>
                    <a:gd name="T24" fmla="+- 0 8504 6697"/>
                    <a:gd name="T25" fmla="*/ T24 w 3824"/>
                    <a:gd name="T26" fmla="+- 0 5532 2794"/>
                    <a:gd name="T27" fmla="*/ 5532 h 2753"/>
                    <a:gd name="T28" fmla="+- 0 8694 6697"/>
                    <a:gd name="T29" fmla="*/ T28 w 3824"/>
                    <a:gd name="T30" fmla="+- 0 5534 2794"/>
                    <a:gd name="T31" fmla="*/ 5534 h 2753"/>
                    <a:gd name="T32" fmla="+- 0 8775 6697"/>
                    <a:gd name="T33" fmla="*/ T32 w 3824"/>
                    <a:gd name="T34" fmla="+- 0 5537 2794"/>
                    <a:gd name="T35" fmla="*/ 5537 h 2753"/>
                    <a:gd name="T36" fmla="+- 0 8855 6697"/>
                    <a:gd name="T37" fmla="*/ T36 w 3824"/>
                    <a:gd name="T38" fmla="+- 0 5538 2794"/>
                    <a:gd name="T39" fmla="*/ 5538 h 2753"/>
                    <a:gd name="T40" fmla="+- 0 8935 6697"/>
                    <a:gd name="T41" fmla="*/ T40 w 3824"/>
                    <a:gd name="T42" fmla="+- 0 5539 2794"/>
                    <a:gd name="T43" fmla="*/ 5539 h 2753"/>
                    <a:gd name="T44" fmla="+- 0 8975 6697"/>
                    <a:gd name="T45" fmla="*/ T44 w 3824"/>
                    <a:gd name="T46" fmla="+- 0 5539 2794"/>
                    <a:gd name="T47" fmla="*/ 5539 h 2753"/>
                    <a:gd name="T48" fmla="+- 0 9016 6697"/>
                    <a:gd name="T49" fmla="*/ T48 w 3824"/>
                    <a:gd name="T50" fmla="+- 0 5539 2794"/>
                    <a:gd name="T51" fmla="*/ 5539 h 2753"/>
                    <a:gd name="T52" fmla="+- 0 9056 6697"/>
                    <a:gd name="T53" fmla="*/ T52 w 3824"/>
                    <a:gd name="T54" fmla="+- 0 5539 2794"/>
                    <a:gd name="T55" fmla="*/ 5539 h 2753"/>
                    <a:gd name="T56" fmla="+- 0 9096 6697"/>
                    <a:gd name="T57" fmla="*/ T56 w 3824"/>
                    <a:gd name="T58" fmla="+- 0 5539 2794"/>
                    <a:gd name="T59" fmla="*/ 5539 h 2753"/>
                    <a:gd name="T60" fmla="+- 0 9136 6697"/>
                    <a:gd name="T61" fmla="*/ T60 w 3824"/>
                    <a:gd name="T62" fmla="+- 0 5538 2794"/>
                    <a:gd name="T63" fmla="*/ 5538 h 2753"/>
                    <a:gd name="T64" fmla="+- 0 9176 6697"/>
                    <a:gd name="T65" fmla="*/ T64 w 3824"/>
                    <a:gd name="T66" fmla="+- 0 5538 2794"/>
                    <a:gd name="T67" fmla="*/ 5538 h 2753"/>
                    <a:gd name="T68" fmla="+- 0 9217 6697"/>
                    <a:gd name="T69" fmla="*/ T68 w 3824"/>
                    <a:gd name="T70" fmla="+- 0 5538 2794"/>
                    <a:gd name="T71" fmla="*/ 5538 h 2753"/>
                    <a:gd name="T72" fmla="+- 0 9257 6697"/>
                    <a:gd name="T73" fmla="*/ T72 w 3824"/>
                    <a:gd name="T74" fmla="+- 0 5538 2794"/>
                    <a:gd name="T75" fmla="*/ 5538 h 2753"/>
                    <a:gd name="T76" fmla="+- 0 9297 6697"/>
                    <a:gd name="T77" fmla="*/ T76 w 3824"/>
                    <a:gd name="T78" fmla="+- 0 5537 2794"/>
                    <a:gd name="T79" fmla="*/ 5537 h 2753"/>
                    <a:gd name="T80" fmla="+- 0 9337 6697"/>
                    <a:gd name="T81" fmla="*/ T80 w 3824"/>
                    <a:gd name="T82" fmla="+- 0 5537 2794"/>
                    <a:gd name="T83" fmla="*/ 5537 h 2753"/>
                    <a:gd name="T84" fmla="+- 0 9377 6697"/>
                    <a:gd name="T85" fmla="*/ T84 w 3824"/>
                    <a:gd name="T86" fmla="+- 0 5538 2794"/>
                    <a:gd name="T87" fmla="*/ 5538 h 2753"/>
                    <a:gd name="T88" fmla="+- 0 9417 6697"/>
                    <a:gd name="T89" fmla="*/ T88 w 3824"/>
                    <a:gd name="T90" fmla="+- 0 5538 2794"/>
                    <a:gd name="T91" fmla="*/ 5538 h 2753"/>
                    <a:gd name="T92" fmla="+- 0 9458 6697"/>
                    <a:gd name="T93" fmla="*/ T92 w 3824"/>
                    <a:gd name="T94" fmla="+- 0 5538 2794"/>
                    <a:gd name="T95" fmla="*/ 5538 h 2753"/>
                    <a:gd name="T96" fmla="+- 0 9498 6697"/>
                    <a:gd name="T97" fmla="*/ T96 w 3824"/>
                    <a:gd name="T98" fmla="+- 0 5539 2794"/>
                    <a:gd name="T99" fmla="*/ 5539 h 2753"/>
                    <a:gd name="T100" fmla="+- 0 9638 6697"/>
                    <a:gd name="T101" fmla="*/ T100 w 3824"/>
                    <a:gd name="T102" fmla="+- 0 5538 2794"/>
                    <a:gd name="T103" fmla="*/ 5538 h 2753"/>
                    <a:gd name="T104" fmla="+- 0 9773 6697"/>
                    <a:gd name="T105" fmla="*/ T104 w 3824"/>
                    <a:gd name="T106" fmla="+- 0 5544 2794"/>
                    <a:gd name="T107" fmla="*/ 5544 h 2753"/>
                    <a:gd name="T108" fmla="+- 0 9803 6697"/>
                    <a:gd name="T109" fmla="*/ T108 w 3824"/>
                    <a:gd name="T110" fmla="+- 0 5543 2794"/>
                    <a:gd name="T111" fmla="*/ 5543 h 2753"/>
                    <a:gd name="T112" fmla="+- 0 9834 6697"/>
                    <a:gd name="T113" fmla="*/ T112 w 3824"/>
                    <a:gd name="T114" fmla="+- 0 5543 2794"/>
                    <a:gd name="T115" fmla="*/ 5543 h 2753"/>
                    <a:gd name="T116" fmla="+- 0 9864 6697"/>
                    <a:gd name="T117" fmla="*/ T116 w 3824"/>
                    <a:gd name="T118" fmla="+- 0 5543 2794"/>
                    <a:gd name="T119" fmla="*/ 5543 h 2753"/>
                    <a:gd name="T120" fmla="+- 0 9895 6697"/>
                    <a:gd name="T121" fmla="*/ T120 w 3824"/>
                    <a:gd name="T122" fmla="+- 0 5543 2794"/>
                    <a:gd name="T123" fmla="*/ 5543 h 2753"/>
                    <a:gd name="T124" fmla="+- 0 9926 6697"/>
                    <a:gd name="T125" fmla="*/ T124 w 3824"/>
                    <a:gd name="T126" fmla="+- 0 5543 2794"/>
                    <a:gd name="T127" fmla="*/ 5543 h 2753"/>
                    <a:gd name="T128" fmla="+- 0 9956 6697"/>
                    <a:gd name="T129" fmla="*/ T128 w 3824"/>
                    <a:gd name="T130" fmla="+- 0 5543 2794"/>
                    <a:gd name="T131" fmla="*/ 5543 h 2753"/>
                    <a:gd name="T132" fmla="+- 0 9987 6697"/>
                    <a:gd name="T133" fmla="*/ T132 w 3824"/>
                    <a:gd name="T134" fmla="+- 0 5543 2794"/>
                    <a:gd name="T135" fmla="*/ 5543 h 2753"/>
                    <a:gd name="T136" fmla="+- 0 10018 6697"/>
                    <a:gd name="T137" fmla="*/ T136 w 3824"/>
                    <a:gd name="T138" fmla="+- 0 5543 2794"/>
                    <a:gd name="T139" fmla="*/ 5543 h 2753"/>
                    <a:gd name="T140" fmla="+- 0 10048 6697"/>
                    <a:gd name="T141" fmla="*/ T140 w 3824"/>
                    <a:gd name="T142" fmla="+- 0 5543 2794"/>
                    <a:gd name="T143" fmla="*/ 5543 h 2753"/>
                    <a:gd name="T144" fmla="+- 0 10079 6697"/>
                    <a:gd name="T145" fmla="*/ T144 w 3824"/>
                    <a:gd name="T146" fmla="+- 0 5543 2794"/>
                    <a:gd name="T147" fmla="*/ 5543 h 2753"/>
                    <a:gd name="T148" fmla="+- 0 10110 6697"/>
                    <a:gd name="T149" fmla="*/ T148 w 3824"/>
                    <a:gd name="T150" fmla="+- 0 5543 2794"/>
                    <a:gd name="T151" fmla="*/ 5543 h 2753"/>
                    <a:gd name="T152" fmla="+- 0 10140 6697"/>
                    <a:gd name="T153" fmla="*/ T152 w 3824"/>
                    <a:gd name="T154" fmla="+- 0 5543 2794"/>
                    <a:gd name="T155" fmla="*/ 5543 h 2753"/>
                    <a:gd name="T156" fmla="+- 0 10171 6697"/>
                    <a:gd name="T157" fmla="*/ T156 w 3824"/>
                    <a:gd name="T158" fmla="+- 0 5543 2794"/>
                    <a:gd name="T159" fmla="*/ 5543 h 2753"/>
                    <a:gd name="T160" fmla="+- 0 10232 6697"/>
                    <a:gd name="T161" fmla="*/ T160 w 3824"/>
                    <a:gd name="T162" fmla="+- 0 5543 2794"/>
                    <a:gd name="T163" fmla="*/ 5543 h 2753"/>
                    <a:gd name="T164" fmla="+- 0 10294 6697"/>
                    <a:gd name="T165" fmla="*/ T164 w 3824"/>
                    <a:gd name="T166" fmla="+- 0 5542 2794"/>
                    <a:gd name="T167" fmla="*/ 5542 h 2753"/>
                    <a:gd name="T168" fmla="+- 0 10355 6697"/>
                    <a:gd name="T169" fmla="*/ T168 w 3824"/>
                    <a:gd name="T170" fmla="+- 0 5542 2794"/>
                    <a:gd name="T171" fmla="*/ 5542 h 2753"/>
                    <a:gd name="T172" fmla="+- 0 10386 6697"/>
                    <a:gd name="T173" fmla="*/ T172 w 3824"/>
                    <a:gd name="T174" fmla="+- 0 5541 2794"/>
                    <a:gd name="T175" fmla="*/ 5541 h 2753"/>
                    <a:gd name="T176" fmla="+- 0 10498 6697"/>
                    <a:gd name="T177" fmla="*/ T176 w 3824"/>
                    <a:gd name="T178" fmla="+- 0 5547 2794"/>
                    <a:gd name="T179" fmla="*/ 5547 h 2753"/>
                    <a:gd name="T180" fmla="+- 0 10521 6697"/>
                    <a:gd name="T181" fmla="*/ T180 w 3824"/>
                    <a:gd name="T182" fmla="+- 0 5547 2794"/>
                    <a:gd name="T183" fmla="*/ 5547 h 275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  <a:cxn ang="0">
                      <a:pos x="T149" y="T151"/>
                    </a:cxn>
                    <a:cxn ang="0">
                      <a:pos x="T153" y="T155"/>
                    </a:cxn>
                    <a:cxn ang="0">
                      <a:pos x="T157" y="T159"/>
                    </a:cxn>
                    <a:cxn ang="0">
                      <a:pos x="T161" y="T163"/>
                    </a:cxn>
                    <a:cxn ang="0">
                      <a:pos x="T165" y="T167"/>
                    </a:cxn>
                    <a:cxn ang="0">
                      <a:pos x="T169" y="T171"/>
                    </a:cxn>
                    <a:cxn ang="0">
                      <a:pos x="T173" y="T175"/>
                    </a:cxn>
                    <a:cxn ang="0">
                      <a:pos x="T177" y="T179"/>
                    </a:cxn>
                    <a:cxn ang="0">
                      <a:pos x="T181" y="T183"/>
                    </a:cxn>
                  </a:cxnLst>
                  <a:rect l="0" t="0" r="r" b="b"/>
                  <a:pathLst>
                    <a:path w="3824" h="2753">
                      <a:moveTo>
                        <a:pt x="0" y="0"/>
                      </a:moveTo>
                      <a:lnTo>
                        <a:pt x="471" y="1888"/>
                      </a:lnTo>
                      <a:lnTo>
                        <a:pt x="830" y="2483"/>
                      </a:lnTo>
                      <a:lnTo>
                        <a:pt x="1122" y="2663"/>
                      </a:lnTo>
                      <a:lnTo>
                        <a:pt x="1375" y="2715"/>
                      </a:lnTo>
                      <a:lnTo>
                        <a:pt x="1601" y="2740"/>
                      </a:lnTo>
                      <a:lnTo>
                        <a:pt x="1807" y="2738"/>
                      </a:lnTo>
                      <a:lnTo>
                        <a:pt x="1997" y="2740"/>
                      </a:lnTo>
                      <a:lnTo>
                        <a:pt x="2078" y="2743"/>
                      </a:lnTo>
                      <a:lnTo>
                        <a:pt x="2158" y="2744"/>
                      </a:lnTo>
                      <a:lnTo>
                        <a:pt x="2238" y="2745"/>
                      </a:lnTo>
                      <a:lnTo>
                        <a:pt x="2278" y="2745"/>
                      </a:lnTo>
                      <a:lnTo>
                        <a:pt x="2319" y="2745"/>
                      </a:lnTo>
                      <a:lnTo>
                        <a:pt x="2359" y="2745"/>
                      </a:lnTo>
                      <a:lnTo>
                        <a:pt x="2399" y="2745"/>
                      </a:lnTo>
                      <a:lnTo>
                        <a:pt x="2439" y="2744"/>
                      </a:lnTo>
                      <a:lnTo>
                        <a:pt x="2479" y="2744"/>
                      </a:lnTo>
                      <a:lnTo>
                        <a:pt x="2520" y="2744"/>
                      </a:lnTo>
                      <a:lnTo>
                        <a:pt x="2560" y="2744"/>
                      </a:lnTo>
                      <a:lnTo>
                        <a:pt x="2600" y="2743"/>
                      </a:lnTo>
                      <a:lnTo>
                        <a:pt x="2640" y="2743"/>
                      </a:lnTo>
                      <a:lnTo>
                        <a:pt x="2680" y="2744"/>
                      </a:lnTo>
                      <a:lnTo>
                        <a:pt x="2720" y="2744"/>
                      </a:lnTo>
                      <a:lnTo>
                        <a:pt x="2761" y="2744"/>
                      </a:lnTo>
                      <a:lnTo>
                        <a:pt x="2801" y="2745"/>
                      </a:lnTo>
                      <a:lnTo>
                        <a:pt x="2941" y="2744"/>
                      </a:lnTo>
                      <a:lnTo>
                        <a:pt x="3076" y="2750"/>
                      </a:lnTo>
                      <a:lnTo>
                        <a:pt x="3106" y="2749"/>
                      </a:lnTo>
                      <a:lnTo>
                        <a:pt x="3137" y="2749"/>
                      </a:lnTo>
                      <a:lnTo>
                        <a:pt x="3167" y="2749"/>
                      </a:lnTo>
                      <a:lnTo>
                        <a:pt x="3198" y="2749"/>
                      </a:lnTo>
                      <a:lnTo>
                        <a:pt x="3229" y="2749"/>
                      </a:lnTo>
                      <a:lnTo>
                        <a:pt x="3259" y="2749"/>
                      </a:lnTo>
                      <a:lnTo>
                        <a:pt x="3290" y="2749"/>
                      </a:lnTo>
                      <a:lnTo>
                        <a:pt x="3321" y="2749"/>
                      </a:lnTo>
                      <a:lnTo>
                        <a:pt x="3351" y="2749"/>
                      </a:lnTo>
                      <a:lnTo>
                        <a:pt x="3382" y="2749"/>
                      </a:lnTo>
                      <a:lnTo>
                        <a:pt x="3413" y="2749"/>
                      </a:lnTo>
                      <a:lnTo>
                        <a:pt x="3443" y="2749"/>
                      </a:lnTo>
                      <a:lnTo>
                        <a:pt x="3474" y="2749"/>
                      </a:lnTo>
                      <a:lnTo>
                        <a:pt x="3535" y="2749"/>
                      </a:lnTo>
                      <a:lnTo>
                        <a:pt x="3597" y="2748"/>
                      </a:lnTo>
                      <a:lnTo>
                        <a:pt x="3658" y="2748"/>
                      </a:lnTo>
                      <a:lnTo>
                        <a:pt x="3689" y="2747"/>
                      </a:lnTo>
                      <a:lnTo>
                        <a:pt x="3801" y="2753"/>
                      </a:lnTo>
                      <a:lnTo>
                        <a:pt x="3824" y="2753"/>
                      </a:lnTo>
                    </a:path>
                  </a:pathLst>
                </a:custGeom>
                <a:noFill/>
                <a:ln w="18453">
                  <a:solidFill>
                    <a:srgbClr val="ECB11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2" name="Group 132"/>
              <p:cNvGrpSpPr>
                <a:grpSpLocks/>
              </p:cNvGrpSpPr>
              <p:nvPr/>
            </p:nvGrpSpPr>
            <p:grpSpPr bwMode="auto">
              <a:xfrm>
                <a:off x="6697" y="2122"/>
                <a:ext cx="3824" cy="3433"/>
                <a:chOff x="6697" y="2122"/>
                <a:chExt cx="3824" cy="3433"/>
              </a:xfrm>
            </p:grpSpPr>
            <p:sp>
              <p:nvSpPr>
                <p:cNvPr id="45" name="Freeform 133"/>
                <p:cNvSpPr>
                  <a:spLocks/>
                </p:cNvSpPr>
                <p:nvPr/>
              </p:nvSpPr>
              <p:spPr bwMode="auto">
                <a:xfrm>
                  <a:off x="6697" y="2122"/>
                  <a:ext cx="3824" cy="3433"/>
                </a:xfrm>
                <a:custGeom>
                  <a:avLst/>
                  <a:gdLst>
                    <a:gd name="T0" fmla="+- 0 6697 6697"/>
                    <a:gd name="T1" fmla="*/ T0 w 3824"/>
                    <a:gd name="T2" fmla="+- 0 2122 2122"/>
                    <a:gd name="T3" fmla="*/ 2122 h 3433"/>
                    <a:gd name="T4" fmla="+- 0 7168 6697"/>
                    <a:gd name="T5" fmla="*/ T4 w 3824"/>
                    <a:gd name="T6" fmla="+- 0 4625 2122"/>
                    <a:gd name="T7" fmla="*/ 4625 h 3433"/>
                    <a:gd name="T8" fmla="+- 0 7527 6697"/>
                    <a:gd name="T9" fmla="*/ T8 w 3824"/>
                    <a:gd name="T10" fmla="+- 0 5289 2122"/>
                    <a:gd name="T11" fmla="*/ 5289 h 3433"/>
                    <a:gd name="T12" fmla="+- 0 7819 6697"/>
                    <a:gd name="T13" fmla="*/ T12 w 3824"/>
                    <a:gd name="T14" fmla="+- 0 5469 2122"/>
                    <a:gd name="T15" fmla="*/ 5469 h 3433"/>
                    <a:gd name="T16" fmla="+- 0 8072 6697"/>
                    <a:gd name="T17" fmla="*/ T16 w 3824"/>
                    <a:gd name="T18" fmla="+- 0 5519 2122"/>
                    <a:gd name="T19" fmla="*/ 5519 h 3433"/>
                    <a:gd name="T20" fmla="+- 0 8298 6697"/>
                    <a:gd name="T21" fmla="*/ T20 w 3824"/>
                    <a:gd name="T22" fmla="+- 0 5538 2122"/>
                    <a:gd name="T23" fmla="*/ 5538 h 3433"/>
                    <a:gd name="T24" fmla="+- 0 8504 6697"/>
                    <a:gd name="T25" fmla="*/ T24 w 3824"/>
                    <a:gd name="T26" fmla="+- 0 5541 2122"/>
                    <a:gd name="T27" fmla="*/ 5541 h 3433"/>
                    <a:gd name="T28" fmla="+- 0 8546 6697"/>
                    <a:gd name="T29" fmla="*/ T28 w 3824"/>
                    <a:gd name="T30" fmla="+- 0 5542 2122"/>
                    <a:gd name="T31" fmla="*/ 5542 h 3433"/>
                    <a:gd name="T32" fmla="+- 0 8588 6697"/>
                    <a:gd name="T33" fmla="*/ T32 w 3824"/>
                    <a:gd name="T34" fmla="+- 0 5543 2122"/>
                    <a:gd name="T35" fmla="*/ 5543 h 3433"/>
                    <a:gd name="T36" fmla="+- 0 8630 6697"/>
                    <a:gd name="T37" fmla="*/ T36 w 3824"/>
                    <a:gd name="T38" fmla="+- 0 5543 2122"/>
                    <a:gd name="T39" fmla="*/ 5543 h 3433"/>
                    <a:gd name="T40" fmla="+- 0 8673 6697"/>
                    <a:gd name="T41" fmla="*/ T40 w 3824"/>
                    <a:gd name="T42" fmla="+- 0 5544 2122"/>
                    <a:gd name="T43" fmla="*/ 5544 h 3433"/>
                    <a:gd name="T44" fmla="+- 0 8715 6697"/>
                    <a:gd name="T45" fmla="*/ T44 w 3824"/>
                    <a:gd name="T46" fmla="+- 0 5545 2122"/>
                    <a:gd name="T47" fmla="*/ 5545 h 3433"/>
                    <a:gd name="T48" fmla="+- 0 8758 6697"/>
                    <a:gd name="T49" fmla="*/ T48 w 3824"/>
                    <a:gd name="T50" fmla="+- 0 5545 2122"/>
                    <a:gd name="T51" fmla="*/ 5545 h 3433"/>
                    <a:gd name="T52" fmla="+- 0 8800 6697"/>
                    <a:gd name="T53" fmla="*/ T52 w 3824"/>
                    <a:gd name="T54" fmla="+- 0 5546 2122"/>
                    <a:gd name="T55" fmla="*/ 5546 h 3433"/>
                    <a:gd name="T56" fmla="+- 0 8886 6697"/>
                    <a:gd name="T57" fmla="*/ T56 w 3824"/>
                    <a:gd name="T58" fmla="+- 0 5548 2122"/>
                    <a:gd name="T59" fmla="*/ 5548 h 3433"/>
                    <a:gd name="T60" fmla="+- 0 8971 6697"/>
                    <a:gd name="T61" fmla="*/ T60 w 3824"/>
                    <a:gd name="T62" fmla="+- 0 5549 2122"/>
                    <a:gd name="T63" fmla="*/ 5549 h 3433"/>
                    <a:gd name="T64" fmla="+- 0 9056 6697"/>
                    <a:gd name="T65" fmla="*/ T64 w 3824"/>
                    <a:gd name="T66" fmla="+- 0 5550 2122"/>
                    <a:gd name="T67" fmla="*/ 5550 h 3433"/>
                    <a:gd name="T68" fmla="+- 0 9141 6697"/>
                    <a:gd name="T69" fmla="*/ T68 w 3824"/>
                    <a:gd name="T70" fmla="+- 0 5550 2122"/>
                    <a:gd name="T71" fmla="*/ 5550 h 3433"/>
                    <a:gd name="T72" fmla="+- 0 9183 6697"/>
                    <a:gd name="T73" fmla="*/ T72 w 3824"/>
                    <a:gd name="T74" fmla="+- 0 5550 2122"/>
                    <a:gd name="T75" fmla="*/ 5550 h 3433"/>
                    <a:gd name="T76" fmla="+- 0 9226 6697"/>
                    <a:gd name="T77" fmla="*/ T76 w 3824"/>
                    <a:gd name="T78" fmla="+- 0 5550 2122"/>
                    <a:gd name="T79" fmla="*/ 5550 h 3433"/>
                    <a:gd name="T80" fmla="+- 0 9268 6697"/>
                    <a:gd name="T81" fmla="*/ T80 w 3824"/>
                    <a:gd name="T82" fmla="+- 0 5549 2122"/>
                    <a:gd name="T83" fmla="*/ 5549 h 3433"/>
                    <a:gd name="T84" fmla="+- 0 9310 6697"/>
                    <a:gd name="T85" fmla="*/ T84 w 3824"/>
                    <a:gd name="T86" fmla="+- 0 5549 2122"/>
                    <a:gd name="T87" fmla="*/ 5549 h 3433"/>
                    <a:gd name="T88" fmla="+- 0 9352 6697"/>
                    <a:gd name="T89" fmla="*/ T88 w 3824"/>
                    <a:gd name="T90" fmla="+- 0 5548 2122"/>
                    <a:gd name="T91" fmla="*/ 5548 h 3433"/>
                    <a:gd name="T92" fmla="+- 0 9498 6697"/>
                    <a:gd name="T93" fmla="*/ T92 w 3824"/>
                    <a:gd name="T94" fmla="+- 0 5550 2122"/>
                    <a:gd name="T95" fmla="*/ 5550 h 3433"/>
                    <a:gd name="T96" fmla="+- 0 9638 6697"/>
                    <a:gd name="T97" fmla="*/ T96 w 3824"/>
                    <a:gd name="T98" fmla="+- 0 5549 2122"/>
                    <a:gd name="T99" fmla="*/ 5549 h 3433"/>
                    <a:gd name="T100" fmla="+- 0 9773 6697"/>
                    <a:gd name="T101" fmla="*/ T100 w 3824"/>
                    <a:gd name="T102" fmla="+- 0 5549 2122"/>
                    <a:gd name="T103" fmla="*/ 5549 h 3433"/>
                    <a:gd name="T104" fmla="+- 0 9903 6697"/>
                    <a:gd name="T105" fmla="*/ T104 w 3824"/>
                    <a:gd name="T106" fmla="+- 0 5551 2122"/>
                    <a:gd name="T107" fmla="*/ 5551 h 3433"/>
                    <a:gd name="T108" fmla="+- 0 10029 6697"/>
                    <a:gd name="T109" fmla="*/ T108 w 3824"/>
                    <a:gd name="T110" fmla="+- 0 5555 2122"/>
                    <a:gd name="T111" fmla="*/ 5555 h 3433"/>
                    <a:gd name="T112" fmla="+- 0 10151 6697"/>
                    <a:gd name="T113" fmla="*/ T112 w 3824"/>
                    <a:gd name="T114" fmla="+- 0 5553 2122"/>
                    <a:gd name="T115" fmla="*/ 5553 h 3433"/>
                    <a:gd name="T116" fmla="+- 0 10270 6697"/>
                    <a:gd name="T117" fmla="*/ T116 w 3824"/>
                    <a:gd name="T118" fmla="+- 0 5550 2122"/>
                    <a:gd name="T119" fmla="*/ 5550 h 3433"/>
                    <a:gd name="T120" fmla="+- 0 10386 6697"/>
                    <a:gd name="T121" fmla="*/ T120 w 3824"/>
                    <a:gd name="T122" fmla="+- 0 5550 2122"/>
                    <a:gd name="T123" fmla="*/ 5550 h 3433"/>
                    <a:gd name="T124" fmla="+- 0 10498 6697"/>
                    <a:gd name="T125" fmla="*/ T124 w 3824"/>
                    <a:gd name="T126" fmla="+- 0 5554 2122"/>
                    <a:gd name="T127" fmla="*/ 5554 h 3433"/>
                    <a:gd name="T128" fmla="+- 0 10521 6697"/>
                    <a:gd name="T129" fmla="*/ T128 w 3824"/>
                    <a:gd name="T130" fmla="+- 0 5554 2122"/>
                    <a:gd name="T131" fmla="*/ 5554 h 343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3824" h="3433">
                      <a:moveTo>
                        <a:pt x="0" y="0"/>
                      </a:moveTo>
                      <a:lnTo>
                        <a:pt x="471" y="2503"/>
                      </a:lnTo>
                      <a:lnTo>
                        <a:pt x="830" y="3167"/>
                      </a:lnTo>
                      <a:lnTo>
                        <a:pt x="1122" y="3347"/>
                      </a:lnTo>
                      <a:lnTo>
                        <a:pt x="1375" y="3397"/>
                      </a:lnTo>
                      <a:lnTo>
                        <a:pt x="1601" y="3416"/>
                      </a:lnTo>
                      <a:lnTo>
                        <a:pt x="1807" y="3419"/>
                      </a:lnTo>
                      <a:lnTo>
                        <a:pt x="1849" y="3420"/>
                      </a:lnTo>
                      <a:lnTo>
                        <a:pt x="1891" y="3421"/>
                      </a:lnTo>
                      <a:lnTo>
                        <a:pt x="1933" y="3421"/>
                      </a:lnTo>
                      <a:lnTo>
                        <a:pt x="1976" y="3422"/>
                      </a:lnTo>
                      <a:lnTo>
                        <a:pt x="2018" y="3423"/>
                      </a:lnTo>
                      <a:lnTo>
                        <a:pt x="2061" y="3423"/>
                      </a:lnTo>
                      <a:lnTo>
                        <a:pt x="2103" y="3424"/>
                      </a:lnTo>
                      <a:lnTo>
                        <a:pt x="2189" y="3426"/>
                      </a:lnTo>
                      <a:lnTo>
                        <a:pt x="2274" y="3427"/>
                      </a:lnTo>
                      <a:lnTo>
                        <a:pt x="2359" y="3428"/>
                      </a:lnTo>
                      <a:lnTo>
                        <a:pt x="2444" y="3428"/>
                      </a:lnTo>
                      <a:lnTo>
                        <a:pt x="2486" y="3428"/>
                      </a:lnTo>
                      <a:lnTo>
                        <a:pt x="2529" y="3428"/>
                      </a:lnTo>
                      <a:lnTo>
                        <a:pt x="2571" y="3427"/>
                      </a:lnTo>
                      <a:lnTo>
                        <a:pt x="2613" y="3427"/>
                      </a:lnTo>
                      <a:lnTo>
                        <a:pt x="2655" y="3426"/>
                      </a:lnTo>
                      <a:lnTo>
                        <a:pt x="2801" y="3428"/>
                      </a:lnTo>
                      <a:lnTo>
                        <a:pt x="2941" y="3427"/>
                      </a:lnTo>
                      <a:lnTo>
                        <a:pt x="3076" y="3427"/>
                      </a:lnTo>
                      <a:lnTo>
                        <a:pt x="3206" y="3429"/>
                      </a:lnTo>
                      <a:lnTo>
                        <a:pt x="3332" y="3433"/>
                      </a:lnTo>
                      <a:lnTo>
                        <a:pt x="3454" y="3431"/>
                      </a:lnTo>
                      <a:lnTo>
                        <a:pt x="3573" y="3428"/>
                      </a:lnTo>
                      <a:lnTo>
                        <a:pt x="3689" y="3428"/>
                      </a:lnTo>
                      <a:lnTo>
                        <a:pt x="3801" y="3432"/>
                      </a:lnTo>
                      <a:lnTo>
                        <a:pt x="3824" y="3432"/>
                      </a:lnTo>
                    </a:path>
                  </a:pathLst>
                </a:custGeom>
                <a:noFill/>
                <a:ln w="18453">
                  <a:solidFill>
                    <a:srgbClr val="7E2E8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3" name="Group 129"/>
              <p:cNvGrpSpPr>
                <a:grpSpLocks/>
              </p:cNvGrpSpPr>
              <p:nvPr/>
            </p:nvGrpSpPr>
            <p:grpSpPr bwMode="auto">
              <a:xfrm>
                <a:off x="6697" y="1969"/>
                <a:ext cx="3824" cy="3588"/>
                <a:chOff x="6697" y="1969"/>
                <a:chExt cx="3824" cy="3588"/>
              </a:xfrm>
            </p:grpSpPr>
            <p:sp>
              <p:nvSpPr>
                <p:cNvPr id="44" name="Freeform 131"/>
                <p:cNvSpPr>
                  <a:spLocks/>
                </p:cNvSpPr>
                <p:nvPr/>
              </p:nvSpPr>
              <p:spPr bwMode="auto">
                <a:xfrm>
                  <a:off x="6697" y="1969"/>
                  <a:ext cx="3824" cy="3588"/>
                </a:xfrm>
                <a:custGeom>
                  <a:avLst/>
                  <a:gdLst>
                    <a:gd name="T0" fmla="+- 0 6697 6697"/>
                    <a:gd name="T1" fmla="*/ T0 w 3824"/>
                    <a:gd name="T2" fmla="+- 0 1969 1969"/>
                    <a:gd name="T3" fmla="*/ 1969 h 3588"/>
                    <a:gd name="T4" fmla="+- 0 7168 6697"/>
                    <a:gd name="T5" fmla="*/ T4 w 3824"/>
                    <a:gd name="T6" fmla="+- 0 4342 1969"/>
                    <a:gd name="T7" fmla="*/ 4342 h 3588"/>
                    <a:gd name="T8" fmla="+- 0 7527 6697"/>
                    <a:gd name="T9" fmla="*/ T8 w 3824"/>
                    <a:gd name="T10" fmla="+- 0 5240 1969"/>
                    <a:gd name="T11" fmla="*/ 5240 h 3588"/>
                    <a:gd name="T12" fmla="+- 0 7819 6697"/>
                    <a:gd name="T13" fmla="*/ T12 w 3824"/>
                    <a:gd name="T14" fmla="+- 0 5464 1969"/>
                    <a:gd name="T15" fmla="*/ 5464 h 3588"/>
                    <a:gd name="T16" fmla="+- 0 8072 6697"/>
                    <a:gd name="T17" fmla="*/ T16 w 3824"/>
                    <a:gd name="T18" fmla="+- 0 5519 1969"/>
                    <a:gd name="T19" fmla="*/ 5519 h 3588"/>
                    <a:gd name="T20" fmla="+- 0 8298 6697"/>
                    <a:gd name="T21" fmla="*/ T20 w 3824"/>
                    <a:gd name="T22" fmla="+- 0 5540 1969"/>
                    <a:gd name="T23" fmla="*/ 5540 h 3588"/>
                    <a:gd name="T24" fmla="+- 0 8504 6697"/>
                    <a:gd name="T25" fmla="*/ T24 w 3824"/>
                    <a:gd name="T26" fmla="+- 0 5552 1969"/>
                    <a:gd name="T27" fmla="*/ 5552 h 3588"/>
                    <a:gd name="T28" fmla="+- 0 8546 6697"/>
                    <a:gd name="T29" fmla="*/ T28 w 3824"/>
                    <a:gd name="T30" fmla="+- 0 5552 1969"/>
                    <a:gd name="T31" fmla="*/ 5552 h 3588"/>
                    <a:gd name="T32" fmla="+- 0 8588 6697"/>
                    <a:gd name="T33" fmla="*/ T32 w 3824"/>
                    <a:gd name="T34" fmla="+- 0 5552 1969"/>
                    <a:gd name="T35" fmla="*/ 5552 h 3588"/>
                    <a:gd name="T36" fmla="+- 0 8673 6697"/>
                    <a:gd name="T37" fmla="*/ T36 w 3824"/>
                    <a:gd name="T38" fmla="+- 0 5552 1969"/>
                    <a:gd name="T39" fmla="*/ 5552 h 3588"/>
                    <a:gd name="T40" fmla="+- 0 8758 6697"/>
                    <a:gd name="T41" fmla="*/ T40 w 3824"/>
                    <a:gd name="T42" fmla="+- 0 5552 1969"/>
                    <a:gd name="T43" fmla="*/ 5552 h 3588"/>
                    <a:gd name="T44" fmla="+- 0 8843 6697"/>
                    <a:gd name="T45" fmla="*/ T44 w 3824"/>
                    <a:gd name="T46" fmla="+- 0 5552 1969"/>
                    <a:gd name="T47" fmla="*/ 5552 h 3588"/>
                    <a:gd name="T48" fmla="+- 0 8928 6697"/>
                    <a:gd name="T49" fmla="*/ T48 w 3824"/>
                    <a:gd name="T50" fmla="+- 0 5553 1969"/>
                    <a:gd name="T51" fmla="*/ 5553 h 3588"/>
                    <a:gd name="T52" fmla="+- 0 9013 6697"/>
                    <a:gd name="T53" fmla="*/ T52 w 3824"/>
                    <a:gd name="T54" fmla="+- 0 5553 1969"/>
                    <a:gd name="T55" fmla="*/ 5553 h 3588"/>
                    <a:gd name="T56" fmla="+- 0 9098 6697"/>
                    <a:gd name="T57" fmla="*/ T56 w 3824"/>
                    <a:gd name="T58" fmla="+- 0 5553 1969"/>
                    <a:gd name="T59" fmla="*/ 5553 h 3588"/>
                    <a:gd name="T60" fmla="+- 0 9140 6697"/>
                    <a:gd name="T61" fmla="*/ T60 w 3824"/>
                    <a:gd name="T62" fmla="+- 0 5554 1969"/>
                    <a:gd name="T63" fmla="*/ 5554 h 3588"/>
                    <a:gd name="T64" fmla="+- 0 9225 6697"/>
                    <a:gd name="T65" fmla="*/ T64 w 3824"/>
                    <a:gd name="T66" fmla="+- 0 5554 1969"/>
                    <a:gd name="T67" fmla="*/ 5554 h 3588"/>
                    <a:gd name="T68" fmla="+- 0 9310 6697"/>
                    <a:gd name="T69" fmla="*/ T68 w 3824"/>
                    <a:gd name="T70" fmla="+- 0 5554 1969"/>
                    <a:gd name="T71" fmla="*/ 5554 h 3588"/>
                    <a:gd name="T72" fmla="+- 0 9352 6697"/>
                    <a:gd name="T73" fmla="*/ T72 w 3824"/>
                    <a:gd name="T74" fmla="+- 0 5554 1969"/>
                    <a:gd name="T75" fmla="*/ 5554 h 3588"/>
                    <a:gd name="T76" fmla="+- 0 9498 6697"/>
                    <a:gd name="T77" fmla="*/ T76 w 3824"/>
                    <a:gd name="T78" fmla="+- 0 5556 1969"/>
                    <a:gd name="T79" fmla="*/ 5556 h 3588"/>
                    <a:gd name="T80" fmla="+- 0 9638 6697"/>
                    <a:gd name="T81" fmla="*/ T80 w 3824"/>
                    <a:gd name="T82" fmla="+- 0 5552 1969"/>
                    <a:gd name="T83" fmla="*/ 5552 h 3588"/>
                    <a:gd name="T84" fmla="+- 0 9675 6697"/>
                    <a:gd name="T85" fmla="*/ T84 w 3824"/>
                    <a:gd name="T86" fmla="+- 0 5553 1969"/>
                    <a:gd name="T87" fmla="*/ 5553 h 3588"/>
                    <a:gd name="T88" fmla="+- 0 9713 6697"/>
                    <a:gd name="T89" fmla="*/ T88 w 3824"/>
                    <a:gd name="T90" fmla="+- 0 5553 1969"/>
                    <a:gd name="T91" fmla="*/ 5553 h 3588"/>
                    <a:gd name="T92" fmla="+- 0 9787 6697"/>
                    <a:gd name="T93" fmla="*/ T92 w 3824"/>
                    <a:gd name="T94" fmla="+- 0 5554 1969"/>
                    <a:gd name="T95" fmla="*/ 5554 h 3588"/>
                    <a:gd name="T96" fmla="+- 0 9862 6697"/>
                    <a:gd name="T97" fmla="*/ T96 w 3824"/>
                    <a:gd name="T98" fmla="+- 0 5555 1969"/>
                    <a:gd name="T99" fmla="*/ 5555 h 3588"/>
                    <a:gd name="T100" fmla="+- 0 9937 6697"/>
                    <a:gd name="T101" fmla="*/ T100 w 3824"/>
                    <a:gd name="T102" fmla="+- 0 5556 1969"/>
                    <a:gd name="T103" fmla="*/ 5556 h 3588"/>
                    <a:gd name="T104" fmla="+- 0 10012 6697"/>
                    <a:gd name="T105" fmla="*/ T104 w 3824"/>
                    <a:gd name="T106" fmla="+- 0 5556 1969"/>
                    <a:gd name="T107" fmla="*/ 5556 h 3588"/>
                    <a:gd name="T108" fmla="+- 0 10086 6697"/>
                    <a:gd name="T109" fmla="*/ T108 w 3824"/>
                    <a:gd name="T110" fmla="+- 0 5556 1969"/>
                    <a:gd name="T111" fmla="*/ 5556 h 3588"/>
                    <a:gd name="T112" fmla="+- 0 10161 6697"/>
                    <a:gd name="T113" fmla="*/ T112 w 3824"/>
                    <a:gd name="T114" fmla="+- 0 5556 1969"/>
                    <a:gd name="T115" fmla="*/ 5556 h 3588"/>
                    <a:gd name="T116" fmla="+- 0 10199 6697"/>
                    <a:gd name="T117" fmla="*/ T116 w 3824"/>
                    <a:gd name="T118" fmla="+- 0 5556 1969"/>
                    <a:gd name="T119" fmla="*/ 5556 h 3588"/>
                    <a:gd name="T120" fmla="+- 0 10236 6697"/>
                    <a:gd name="T121" fmla="*/ T120 w 3824"/>
                    <a:gd name="T122" fmla="+- 0 5556 1969"/>
                    <a:gd name="T123" fmla="*/ 5556 h 3588"/>
                    <a:gd name="T124" fmla="+- 0 10273 6697"/>
                    <a:gd name="T125" fmla="*/ T124 w 3824"/>
                    <a:gd name="T126" fmla="+- 0 5556 1969"/>
                    <a:gd name="T127" fmla="*/ 5556 h 3588"/>
                    <a:gd name="T128" fmla="+- 0 10311 6697"/>
                    <a:gd name="T129" fmla="*/ T128 w 3824"/>
                    <a:gd name="T130" fmla="+- 0 5556 1969"/>
                    <a:gd name="T131" fmla="*/ 5556 h 3588"/>
                    <a:gd name="T132" fmla="+- 0 10348 6697"/>
                    <a:gd name="T133" fmla="*/ T132 w 3824"/>
                    <a:gd name="T134" fmla="+- 0 5556 1969"/>
                    <a:gd name="T135" fmla="*/ 5556 h 3588"/>
                    <a:gd name="T136" fmla="+- 0 10386 6697"/>
                    <a:gd name="T137" fmla="*/ T136 w 3824"/>
                    <a:gd name="T138" fmla="+- 0 5556 1969"/>
                    <a:gd name="T139" fmla="*/ 5556 h 3588"/>
                    <a:gd name="T140" fmla="+- 0 10498 6697"/>
                    <a:gd name="T141" fmla="*/ T140 w 3824"/>
                    <a:gd name="T142" fmla="+- 0 5557 1969"/>
                    <a:gd name="T143" fmla="*/ 5557 h 3588"/>
                    <a:gd name="T144" fmla="+- 0 10521 6697"/>
                    <a:gd name="T145" fmla="*/ T144 w 3824"/>
                    <a:gd name="T146" fmla="+- 0 5557 1969"/>
                    <a:gd name="T147" fmla="*/ 5557 h 358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  <a:cxn ang="0">
                      <a:pos x="T133" y="T135"/>
                    </a:cxn>
                    <a:cxn ang="0">
                      <a:pos x="T137" y="T139"/>
                    </a:cxn>
                    <a:cxn ang="0">
                      <a:pos x="T141" y="T143"/>
                    </a:cxn>
                    <a:cxn ang="0">
                      <a:pos x="T145" y="T147"/>
                    </a:cxn>
                  </a:cxnLst>
                  <a:rect l="0" t="0" r="r" b="b"/>
                  <a:pathLst>
                    <a:path w="3824" h="3588">
                      <a:moveTo>
                        <a:pt x="0" y="0"/>
                      </a:moveTo>
                      <a:lnTo>
                        <a:pt x="471" y="2373"/>
                      </a:lnTo>
                      <a:lnTo>
                        <a:pt x="830" y="3271"/>
                      </a:lnTo>
                      <a:lnTo>
                        <a:pt x="1122" y="3495"/>
                      </a:lnTo>
                      <a:lnTo>
                        <a:pt x="1375" y="3550"/>
                      </a:lnTo>
                      <a:lnTo>
                        <a:pt x="1601" y="3571"/>
                      </a:lnTo>
                      <a:lnTo>
                        <a:pt x="1807" y="3583"/>
                      </a:lnTo>
                      <a:lnTo>
                        <a:pt x="1849" y="3583"/>
                      </a:lnTo>
                      <a:lnTo>
                        <a:pt x="1891" y="3583"/>
                      </a:lnTo>
                      <a:lnTo>
                        <a:pt x="1976" y="3583"/>
                      </a:lnTo>
                      <a:lnTo>
                        <a:pt x="2061" y="3583"/>
                      </a:lnTo>
                      <a:lnTo>
                        <a:pt x="2146" y="3583"/>
                      </a:lnTo>
                      <a:lnTo>
                        <a:pt x="2231" y="3584"/>
                      </a:lnTo>
                      <a:lnTo>
                        <a:pt x="2316" y="3584"/>
                      </a:lnTo>
                      <a:lnTo>
                        <a:pt x="2401" y="3584"/>
                      </a:lnTo>
                      <a:lnTo>
                        <a:pt x="2443" y="3585"/>
                      </a:lnTo>
                      <a:lnTo>
                        <a:pt x="2528" y="3585"/>
                      </a:lnTo>
                      <a:lnTo>
                        <a:pt x="2613" y="3585"/>
                      </a:lnTo>
                      <a:lnTo>
                        <a:pt x="2655" y="3585"/>
                      </a:lnTo>
                      <a:lnTo>
                        <a:pt x="2801" y="3587"/>
                      </a:lnTo>
                      <a:lnTo>
                        <a:pt x="2941" y="3583"/>
                      </a:lnTo>
                      <a:lnTo>
                        <a:pt x="2978" y="3584"/>
                      </a:lnTo>
                      <a:lnTo>
                        <a:pt x="3016" y="3584"/>
                      </a:lnTo>
                      <a:lnTo>
                        <a:pt x="3090" y="3585"/>
                      </a:lnTo>
                      <a:lnTo>
                        <a:pt x="3165" y="3586"/>
                      </a:lnTo>
                      <a:lnTo>
                        <a:pt x="3240" y="3587"/>
                      </a:lnTo>
                      <a:lnTo>
                        <a:pt x="3315" y="3587"/>
                      </a:lnTo>
                      <a:lnTo>
                        <a:pt x="3389" y="3587"/>
                      </a:lnTo>
                      <a:lnTo>
                        <a:pt x="3464" y="3587"/>
                      </a:lnTo>
                      <a:lnTo>
                        <a:pt x="3502" y="3587"/>
                      </a:lnTo>
                      <a:lnTo>
                        <a:pt x="3539" y="3587"/>
                      </a:lnTo>
                      <a:lnTo>
                        <a:pt x="3576" y="3587"/>
                      </a:lnTo>
                      <a:lnTo>
                        <a:pt x="3614" y="3587"/>
                      </a:lnTo>
                      <a:lnTo>
                        <a:pt x="3651" y="3587"/>
                      </a:lnTo>
                      <a:lnTo>
                        <a:pt x="3689" y="3587"/>
                      </a:lnTo>
                      <a:lnTo>
                        <a:pt x="3801" y="3588"/>
                      </a:lnTo>
                      <a:lnTo>
                        <a:pt x="3824" y="3588"/>
                      </a:lnTo>
                    </a:path>
                  </a:pathLst>
                </a:custGeom>
                <a:noFill/>
                <a:ln w="18453">
                  <a:solidFill>
                    <a:srgbClr val="77AC2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pic>
              <p:nvPicPr>
                <p:cNvPr id="4226" name="Picture 130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31" y="1884"/>
                  <a:ext cx="1459" cy="13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4249" name="Group 106"/>
            <p:cNvGrpSpPr>
              <a:grpSpLocks/>
            </p:cNvGrpSpPr>
            <p:nvPr/>
          </p:nvGrpSpPr>
          <p:grpSpPr bwMode="auto">
            <a:xfrm>
              <a:off x="4078287" y="4910497"/>
              <a:ext cx="174625" cy="165100"/>
              <a:chOff x="6534" y="5506"/>
              <a:chExt cx="276" cy="261"/>
            </a:xfrm>
          </p:grpSpPr>
          <p:grpSp>
            <p:nvGrpSpPr>
              <p:cNvPr id="4250" name="Group 126"/>
              <p:cNvGrpSpPr>
                <a:grpSpLocks/>
              </p:cNvGrpSpPr>
              <p:nvPr/>
            </p:nvGrpSpPr>
            <p:grpSpPr bwMode="auto">
              <a:xfrm>
                <a:off x="6538" y="5656"/>
                <a:ext cx="57" cy="106"/>
                <a:chOff x="6538" y="5656"/>
                <a:chExt cx="57" cy="106"/>
              </a:xfrm>
            </p:grpSpPr>
            <p:sp>
              <p:nvSpPr>
                <p:cNvPr id="4270" name="Freeform 127"/>
                <p:cNvSpPr>
                  <a:spLocks/>
                </p:cNvSpPr>
                <p:nvPr/>
              </p:nvSpPr>
              <p:spPr bwMode="auto">
                <a:xfrm>
                  <a:off x="6538" y="5656"/>
                  <a:ext cx="57" cy="106"/>
                </a:xfrm>
                <a:custGeom>
                  <a:avLst/>
                  <a:gdLst>
                    <a:gd name="T0" fmla="+- 0 6581 6538"/>
                    <a:gd name="T1" fmla="*/ T0 w 57"/>
                    <a:gd name="T2" fmla="+- 0 5656 5656"/>
                    <a:gd name="T3" fmla="*/ 5656 h 106"/>
                    <a:gd name="T4" fmla="+- 0 6562 6538"/>
                    <a:gd name="T5" fmla="*/ T4 w 57"/>
                    <a:gd name="T6" fmla="+- 0 5656 5656"/>
                    <a:gd name="T7" fmla="*/ 5656 h 106"/>
                    <a:gd name="T8" fmla="+- 0 6553 6538"/>
                    <a:gd name="T9" fmla="*/ T8 w 57"/>
                    <a:gd name="T10" fmla="+- 0 5660 5656"/>
                    <a:gd name="T11" fmla="*/ 5660 h 106"/>
                    <a:gd name="T12" fmla="+- 0 6548 6538"/>
                    <a:gd name="T13" fmla="*/ T12 w 57"/>
                    <a:gd name="T14" fmla="+- 0 5667 5656"/>
                    <a:gd name="T15" fmla="*/ 5667 h 106"/>
                    <a:gd name="T16" fmla="+- 0 6541 6538"/>
                    <a:gd name="T17" fmla="*/ T16 w 57"/>
                    <a:gd name="T18" fmla="+- 0 5683 5656"/>
                    <a:gd name="T19" fmla="*/ 5683 h 106"/>
                    <a:gd name="T20" fmla="+- 0 6538 6538"/>
                    <a:gd name="T21" fmla="*/ T20 w 57"/>
                    <a:gd name="T22" fmla="+- 0 5705 5656"/>
                    <a:gd name="T23" fmla="*/ 5705 h 106"/>
                    <a:gd name="T24" fmla="+- 0 6541 6538"/>
                    <a:gd name="T25" fmla="*/ T24 w 57"/>
                    <a:gd name="T26" fmla="+- 0 5735 5656"/>
                    <a:gd name="T27" fmla="*/ 5735 h 106"/>
                    <a:gd name="T28" fmla="+- 0 6550 6538"/>
                    <a:gd name="T29" fmla="*/ T28 w 57"/>
                    <a:gd name="T30" fmla="+- 0 5754 5656"/>
                    <a:gd name="T31" fmla="*/ 5754 h 106"/>
                    <a:gd name="T32" fmla="+- 0 6565 6538"/>
                    <a:gd name="T33" fmla="*/ T32 w 57"/>
                    <a:gd name="T34" fmla="+- 0 5762 5656"/>
                    <a:gd name="T35" fmla="*/ 5762 h 106"/>
                    <a:gd name="T36" fmla="+- 0 6586 6538"/>
                    <a:gd name="T37" fmla="*/ T36 w 57"/>
                    <a:gd name="T38" fmla="+- 0 5757 5656"/>
                    <a:gd name="T39" fmla="*/ 5757 h 106"/>
                    <a:gd name="T40" fmla="+- 0 6595 6538"/>
                    <a:gd name="T41" fmla="*/ T40 w 57"/>
                    <a:gd name="T42" fmla="+- 0 5748 5656"/>
                    <a:gd name="T43" fmla="*/ 5748 h 106"/>
                    <a:gd name="T44" fmla="+- 0 6582 6538"/>
                    <a:gd name="T45" fmla="*/ T44 w 57"/>
                    <a:gd name="T46" fmla="+- 0 5748 5656"/>
                    <a:gd name="T47" fmla="*/ 5748 h 106"/>
                    <a:gd name="T48" fmla="+- 0 6562 6538"/>
                    <a:gd name="T49" fmla="*/ T48 w 57"/>
                    <a:gd name="T50" fmla="+- 0 5745 5656"/>
                    <a:gd name="T51" fmla="*/ 5745 h 106"/>
                    <a:gd name="T52" fmla="+- 0 6553 6538"/>
                    <a:gd name="T53" fmla="*/ T52 w 57"/>
                    <a:gd name="T54" fmla="+- 0 5730 5656"/>
                    <a:gd name="T55" fmla="*/ 5730 h 106"/>
                    <a:gd name="T56" fmla="+- 0 6553 6538"/>
                    <a:gd name="T57" fmla="*/ T56 w 57"/>
                    <a:gd name="T58" fmla="+- 0 5695 5656"/>
                    <a:gd name="T59" fmla="*/ 5695 h 106"/>
                    <a:gd name="T60" fmla="+- 0 6558 6538"/>
                    <a:gd name="T61" fmla="*/ T60 w 57"/>
                    <a:gd name="T62" fmla="+- 0 5675 5656"/>
                    <a:gd name="T63" fmla="*/ 5675 h 106"/>
                    <a:gd name="T64" fmla="+- 0 6567 6538"/>
                    <a:gd name="T65" fmla="*/ T64 w 57"/>
                    <a:gd name="T66" fmla="+- 0 5668 5656"/>
                    <a:gd name="T67" fmla="*/ 5668 h 106"/>
                    <a:gd name="T68" fmla="+- 0 6571 6538"/>
                    <a:gd name="T69" fmla="*/ T68 w 57"/>
                    <a:gd name="T70" fmla="+- 0 5667 5656"/>
                    <a:gd name="T71" fmla="*/ 5667 h 106"/>
                    <a:gd name="T72" fmla="+- 0 6594 6538"/>
                    <a:gd name="T73" fmla="*/ T72 w 57"/>
                    <a:gd name="T74" fmla="+- 0 5667 5656"/>
                    <a:gd name="T75" fmla="*/ 5667 h 106"/>
                    <a:gd name="T76" fmla="+- 0 6590 6538"/>
                    <a:gd name="T77" fmla="*/ T76 w 57"/>
                    <a:gd name="T78" fmla="+- 0 5660 5656"/>
                    <a:gd name="T79" fmla="*/ 5660 h 106"/>
                    <a:gd name="T80" fmla="+- 0 6581 6538"/>
                    <a:gd name="T81" fmla="*/ T80 w 57"/>
                    <a:gd name="T82" fmla="+- 0 5656 5656"/>
                    <a:gd name="T83" fmla="*/ 5656 h 10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</a:cxnLst>
                  <a:rect l="0" t="0" r="r" b="b"/>
                  <a:pathLst>
                    <a:path w="57" h="106">
                      <a:moveTo>
                        <a:pt x="43" y="0"/>
                      </a:moveTo>
                      <a:lnTo>
                        <a:pt x="24" y="0"/>
                      </a:lnTo>
                      <a:lnTo>
                        <a:pt x="15" y="4"/>
                      </a:lnTo>
                      <a:lnTo>
                        <a:pt x="10" y="11"/>
                      </a:lnTo>
                      <a:lnTo>
                        <a:pt x="3" y="27"/>
                      </a:lnTo>
                      <a:lnTo>
                        <a:pt x="0" y="49"/>
                      </a:lnTo>
                      <a:lnTo>
                        <a:pt x="3" y="79"/>
                      </a:lnTo>
                      <a:lnTo>
                        <a:pt x="12" y="98"/>
                      </a:lnTo>
                      <a:lnTo>
                        <a:pt x="27" y="106"/>
                      </a:lnTo>
                      <a:lnTo>
                        <a:pt x="48" y="101"/>
                      </a:lnTo>
                      <a:lnTo>
                        <a:pt x="57" y="92"/>
                      </a:lnTo>
                      <a:lnTo>
                        <a:pt x="44" y="92"/>
                      </a:lnTo>
                      <a:lnTo>
                        <a:pt x="24" y="89"/>
                      </a:lnTo>
                      <a:lnTo>
                        <a:pt x="15" y="74"/>
                      </a:lnTo>
                      <a:lnTo>
                        <a:pt x="15" y="39"/>
                      </a:lnTo>
                      <a:lnTo>
                        <a:pt x="20" y="19"/>
                      </a:lnTo>
                      <a:lnTo>
                        <a:pt x="29" y="12"/>
                      </a:lnTo>
                      <a:lnTo>
                        <a:pt x="33" y="11"/>
                      </a:lnTo>
                      <a:lnTo>
                        <a:pt x="56" y="11"/>
                      </a:lnTo>
                      <a:lnTo>
                        <a:pt x="52" y="4"/>
                      </a:lnTo>
                      <a:lnTo>
                        <a:pt x="4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251" name="Group 124"/>
              <p:cNvGrpSpPr>
                <a:grpSpLocks/>
              </p:cNvGrpSpPr>
              <p:nvPr/>
            </p:nvGrpSpPr>
            <p:grpSpPr bwMode="auto">
              <a:xfrm>
                <a:off x="6571" y="5667"/>
                <a:ext cx="33" cy="80"/>
                <a:chOff x="6571" y="5667"/>
                <a:chExt cx="33" cy="80"/>
              </a:xfrm>
            </p:grpSpPr>
            <p:sp>
              <p:nvSpPr>
                <p:cNvPr id="4269" name="Freeform 125"/>
                <p:cNvSpPr>
                  <a:spLocks/>
                </p:cNvSpPr>
                <p:nvPr/>
              </p:nvSpPr>
              <p:spPr bwMode="auto">
                <a:xfrm>
                  <a:off x="6571" y="5667"/>
                  <a:ext cx="33" cy="80"/>
                </a:xfrm>
                <a:custGeom>
                  <a:avLst/>
                  <a:gdLst>
                    <a:gd name="T0" fmla="+- 0 6594 6571"/>
                    <a:gd name="T1" fmla="*/ T0 w 33"/>
                    <a:gd name="T2" fmla="+- 0 5667 5667"/>
                    <a:gd name="T3" fmla="*/ 5667 h 80"/>
                    <a:gd name="T4" fmla="+- 0 6571 6571"/>
                    <a:gd name="T5" fmla="*/ T4 w 33"/>
                    <a:gd name="T6" fmla="+- 0 5667 5667"/>
                    <a:gd name="T7" fmla="*/ 5667 h 80"/>
                    <a:gd name="T8" fmla="+- 0 6585 6571"/>
                    <a:gd name="T9" fmla="*/ T8 w 33"/>
                    <a:gd name="T10" fmla="+- 0 5675 5667"/>
                    <a:gd name="T11" fmla="*/ 5675 h 80"/>
                    <a:gd name="T12" fmla="+- 0 6592 6571"/>
                    <a:gd name="T13" fmla="*/ T12 w 33"/>
                    <a:gd name="T14" fmla="+- 0 5698 5667"/>
                    <a:gd name="T15" fmla="*/ 5698 h 80"/>
                    <a:gd name="T16" fmla="+- 0 6589 6571"/>
                    <a:gd name="T17" fmla="*/ T16 w 33"/>
                    <a:gd name="T18" fmla="+- 0 5731 5667"/>
                    <a:gd name="T19" fmla="*/ 5731 h 80"/>
                    <a:gd name="T20" fmla="+- 0 6582 6571"/>
                    <a:gd name="T21" fmla="*/ T20 w 33"/>
                    <a:gd name="T22" fmla="+- 0 5748 5667"/>
                    <a:gd name="T23" fmla="*/ 5748 h 80"/>
                    <a:gd name="T24" fmla="+- 0 6595 6571"/>
                    <a:gd name="T25" fmla="*/ T24 w 33"/>
                    <a:gd name="T26" fmla="+- 0 5748 5667"/>
                    <a:gd name="T27" fmla="*/ 5748 h 80"/>
                    <a:gd name="T28" fmla="+- 0 6599 6571"/>
                    <a:gd name="T29" fmla="*/ T28 w 33"/>
                    <a:gd name="T30" fmla="+- 0 5743 5667"/>
                    <a:gd name="T31" fmla="*/ 5743 h 80"/>
                    <a:gd name="T32" fmla="+- 0 6605 6571"/>
                    <a:gd name="T33" fmla="*/ T32 w 33"/>
                    <a:gd name="T34" fmla="+- 0 5719 5667"/>
                    <a:gd name="T35" fmla="*/ 5719 h 80"/>
                    <a:gd name="T36" fmla="+- 0 6604 6571"/>
                    <a:gd name="T37" fmla="*/ T36 w 33"/>
                    <a:gd name="T38" fmla="+- 0 5692 5667"/>
                    <a:gd name="T39" fmla="*/ 5692 h 80"/>
                    <a:gd name="T40" fmla="+- 0 6599 6571"/>
                    <a:gd name="T41" fmla="*/ T40 w 33"/>
                    <a:gd name="T42" fmla="+- 0 5675 5667"/>
                    <a:gd name="T43" fmla="*/ 5675 h 80"/>
                    <a:gd name="T44" fmla="+- 0 6594 6571"/>
                    <a:gd name="T45" fmla="*/ T44 w 33"/>
                    <a:gd name="T46" fmla="+- 0 5667 5667"/>
                    <a:gd name="T47" fmla="*/ 5667 h 8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33" h="80">
                      <a:moveTo>
                        <a:pt x="23" y="0"/>
                      </a:moveTo>
                      <a:lnTo>
                        <a:pt x="0" y="0"/>
                      </a:lnTo>
                      <a:lnTo>
                        <a:pt x="14" y="8"/>
                      </a:lnTo>
                      <a:lnTo>
                        <a:pt x="21" y="31"/>
                      </a:lnTo>
                      <a:lnTo>
                        <a:pt x="18" y="64"/>
                      </a:lnTo>
                      <a:lnTo>
                        <a:pt x="11" y="81"/>
                      </a:lnTo>
                      <a:lnTo>
                        <a:pt x="24" y="81"/>
                      </a:lnTo>
                      <a:lnTo>
                        <a:pt x="28" y="76"/>
                      </a:lnTo>
                      <a:lnTo>
                        <a:pt x="34" y="52"/>
                      </a:lnTo>
                      <a:lnTo>
                        <a:pt x="33" y="25"/>
                      </a:lnTo>
                      <a:lnTo>
                        <a:pt x="28" y="8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252" name="Group 122"/>
              <p:cNvGrpSpPr>
                <a:grpSpLocks/>
              </p:cNvGrpSpPr>
              <p:nvPr/>
            </p:nvGrpSpPr>
            <p:grpSpPr bwMode="auto">
              <a:xfrm>
                <a:off x="6625" y="5744"/>
                <a:ext cx="15" cy="15"/>
                <a:chOff x="6625" y="5744"/>
                <a:chExt cx="15" cy="15"/>
              </a:xfrm>
            </p:grpSpPr>
            <p:sp>
              <p:nvSpPr>
                <p:cNvPr id="4268" name="Freeform 123"/>
                <p:cNvSpPr>
                  <a:spLocks/>
                </p:cNvSpPr>
                <p:nvPr/>
              </p:nvSpPr>
              <p:spPr bwMode="auto">
                <a:xfrm>
                  <a:off x="6625" y="5744"/>
                  <a:ext cx="15" cy="15"/>
                </a:xfrm>
                <a:custGeom>
                  <a:avLst/>
                  <a:gdLst>
                    <a:gd name="T0" fmla="+- 0 6625 6625"/>
                    <a:gd name="T1" fmla="*/ T0 w 15"/>
                    <a:gd name="T2" fmla="+- 0 5752 5744"/>
                    <a:gd name="T3" fmla="*/ 5752 h 15"/>
                    <a:gd name="T4" fmla="+- 0 6640 6625"/>
                    <a:gd name="T5" fmla="*/ T4 w 15"/>
                    <a:gd name="T6" fmla="+- 0 5752 5744"/>
                    <a:gd name="T7" fmla="*/ 5752 h 1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15" h="15">
                      <a:moveTo>
                        <a:pt x="0" y="8"/>
                      </a:moveTo>
                      <a:lnTo>
                        <a:pt x="15" y="8"/>
                      </a:lnTo>
                    </a:path>
                  </a:pathLst>
                </a:custGeom>
                <a:noFill/>
                <a:ln w="10858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253" name="Group 120"/>
              <p:cNvGrpSpPr>
                <a:grpSpLocks/>
              </p:cNvGrpSpPr>
              <p:nvPr/>
            </p:nvGrpSpPr>
            <p:grpSpPr bwMode="auto">
              <a:xfrm>
                <a:off x="6659" y="5656"/>
                <a:ext cx="57" cy="106"/>
                <a:chOff x="6659" y="5656"/>
                <a:chExt cx="57" cy="106"/>
              </a:xfrm>
            </p:grpSpPr>
            <p:sp>
              <p:nvSpPr>
                <p:cNvPr id="4267" name="Freeform 121"/>
                <p:cNvSpPr>
                  <a:spLocks/>
                </p:cNvSpPr>
                <p:nvPr/>
              </p:nvSpPr>
              <p:spPr bwMode="auto">
                <a:xfrm>
                  <a:off x="6659" y="5656"/>
                  <a:ext cx="57" cy="106"/>
                </a:xfrm>
                <a:custGeom>
                  <a:avLst/>
                  <a:gdLst>
                    <a:gd name="T0" fmla="+- 0 6702 6659"/>
                    <a:gd name="T1" fmla="*/ T0 w 57"/>
                    <a:gd name="T2" fmla="+- 0 5656 5656"/>
                    <a:gd name="T3" fmla="*/ 5656 h 106"/>
                    <a:gd name="T4" fmla="+- 0 6683 6659"/>
                    <a:gd name="T5" fmla="*/ T4 w 57"/>
                    <a:gd name="T6" fmla="+- 0 5656 5656"/>
                    <a:gd name="T7" fmla="*/ 5656 h 106"/>
                    <a:gd name="T8" fmla="+- 0 6674 6659"/>
                    <a:gd name="T9" fmla="*/ T8 w 57"/>
                    <a:gd name="T10" fmla="+- 0 5660 5656"/>
                    <a:gd name="T11" fmla="*/ 5660 h 106"/>
                    <a:gd name="T12" fmla="+- 0 6669 6659"/>
                    <a:gd name="T13" fmla="*/ T12 w 57"/>
                    <a:gd name="T14" fmla="+- 0 5667 5656"/>
                    <a:gd name="T15" fmla="*/ 5667 h 106"/>
                    <a:gd name="T16" fmla="+- 0 6662 6659"/>
                    <a:gd name="T17" fmla="*/ T16 w 57"/>
                    <a:gd name="T18" fmla="+- 0 5683 5656"/>
                    <a:gd name="T19" fmla="*/ 5683 h 106"/>
                    <a:gd name="T20" fmla="+- 0 6659 6659"/>
                    <a:gd name="T21" fmla="*/ T20 w 57"/>
                    <a:gd name="T22" fmla="+- 0 5705 5656"/>
                    <a:gd name="T23" fmla="*/ 5705 h 106"/>
                    <a:gd name="T24" fmla="+- 0 6662 6659"/>
                    <a:gd name="T25" fmla="*/ T24 w 57"/>
                    <a:gd name="T26" fmla="+- 0 5735 5656"/>
                    <a:gd name="T27" fmla="*/ 5735 h 106"/>
                    <a:gd name="T28" fmla="+- 0 6671 6659"/>
                    <a:gd name="T29" fmla="*/ T28 w 57"/>
                    <a:gd name="T30" fmla="+- 0 5754 5656"/>
                    <a:gd name="T31" fmla="*/ 5754 h 106"/>
                    <a:gd name="T32" fmla="+- 0 6687 6659"/>
                    <a:gd name="T33" fmla="*/ T32 w 57"/>
                    <a:gd name="T34" fmla="+- 0 5762 5656"/>
                    <a:gd name="T35" fmla="*/ 5762 h 106"/>
                    <a:gd name="T36" fmla="+- 0 6708 6659"/>
                    <a:gd name="T37" fmla="*/ T36 w 57"/>
                    <a:gd name="T38" fmla="+- 0 5757 5656"/>
                    <a:gd name="T39" fmla="*/ 5757 h 106"/>
                    <a:gd name="T40" fmla="+- 0 6716 6659"/>
                    <a:gd name="T41" fmla="*/ T40 w 57"/>
                    <a:gd name="T42" fmla="+- 0 5748 5656"/>
                    <a:gd name="T43" fmla="*/ 5748 h 106"/>
                    <a:gd name="T44" fmla="+- 0 6703 6659"/>
                    <a:gd name="T45" fmla="*/ T44 w 57"/>
                    <a:gd name="T46" fmla="+- 0 5748 5656"/>
                    <a:gd name="T47" fmla="*/ 5748 h 106"/>
                    <a:gd name="T48" fmla="+- 0 6683 6659"/>
                    <a:gd name="T49" fmla="*/ T48 w 57"/>
                    <a:gd name="T50" fmla="+- 0 5745 5656"/>
                    <a:gd name="T51" fmla="*/ 5745 h 106"/>
                    <a:gd name="T52" fmla="+- 0 6674 6659"/>
                    <a:gd name="T53" fmla="*/ T52 w 57"/>
                    <a:gd name="T54" fmla="+- 0 5730 5656"/>
                    <a:gd name="T55" fmla="*/ 5730 h 106"/>
                    <a:gd name="T56" fmla="+- 0 6674 6659"/>
                    <a:gd name="T57" fmla="*/ T56 w 57"/>
                    <a:gd name="T58" fmla="+- 0 5695 5656"/>
                    <a:gd name="T59" fmla="*/ 5695 h 106"/>
                    <a:gd name="T60" fmla="+- 0 6679 6659"/>
                    <a:gd name="T61" fmla="*/ T60 w 57"/>
                    <a:gd name="T62" fmla="+- 0 5675 5656"/>
                    <a:gd name="T63" fmla="*/ 5675 h 106"/>
                    <a:gd name="T64" fmla="+- 0 6689 6659"/>
                    <a:gd name="T65" fmla="*/ T64 w 57"/>
                    <a:gd name="T66" fmla="+- 0 5668 5656"/>
                    <a:gd name="T67" fmla="*/ 5668 h 106"/>
                    <a:gd name="T68" fmla="+- 0 6693 6659"/>
                    <a:gd name="T69" fmla="*/ T68 w 57"/>
                    <a:gd name="T70" fmla="+- 0 5667 5656"/>
                    <a:gd name="T71" fmla="*/ 5667 h 106"/>
                    <a:gd name="T72" fmla="+- 0 6716 6659"/>
                    <a:gd name="T73" fmla="*/ T72 w 57"/>
                    <a:gd name="T74" fmla="+- 0 5667 5656"/>
                    <a:gd name="T75" fmla="*/ 5667 h 106"/>
                    <a:gd name="T76" fmla="+- 0 6711 6659"/>
                    <a:gd name="T77" fmla="*/ T76 w 57"/>
                    <a:gd name="T78" fmla="+- 0 5660 5656"/>
                    <a:gd name="T79" fmla="*/ 5660 h 106"/>
                    <a:gd name="T80" fmla="+- 0 6702 6659"/>
                    <a:gd name="T81" fmla="*/ T80 w 57"/>
                    <a:gd name="T82" fmla="+- 0 5656 5656"/>
                    <a:gd name="T83" fmla="*/ 5656 h 10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</a:cxnLst>
                  <a:rect l="0" t="0" r="r" b="b"/>
                  <a:pathLst>
                    <a:path w="57" h="106">
                      <a:moveTo>
                        <a:pt x="43" y="0"/>
                      </a:moveTo>
                      <a:lnTo>
                        <a:pt x="24" y="0"/>
                      </a:lnTo>
                      <a:lnTo>
                        <a:pt x="15" y="4"/>
                      </a:lnTo>
                      <a:lnTo>
                        <a:pt x="10" y="11"/>
                      </a:lnTo>
                      <a:lnTo>
                        <a:pt x="3" y="27"/>
                      </a:lnTo>
                      <a:lnTo>
                        <a:pt x="0" y="49"/>
                      </a:lnTo>
                      <a:lnTo>
                        <a:pt x="3" y="79"/>
                      </a:lnTo>
                      <a:lnTo>
                        <a:pt x="12" y="98"/>
                      </a:lnTo>
                      <a:lnTo>
                        <a:pt x="28" y="106"/>
                      </a:lnTo>
                      <a:lnTo>
                        <a:pt x="49" y="101"/>
                      </a:lnTo>
                      <a:lnTo>
                        <a:pt x="57" y="92"/>
                      </a:lnTo>
                      <a:lnTo>
                        <a:pt x="44" y="92"/>
                      </a:lnTo>
                      <a:lnTo>
                        <a:pt x="24" y="89"/>
                      </a:lnTo>
                      <a:lnTo>
                        <a:pt x="15" y="74"/>
                      </a:lnTo>
                      <a:lnTo>
                        <a:pt x="15" y="39"/>
                      </a:lnTo>
                      <a:lnTo>
                        <a:pt x="20" y="19"/>
                      </a:lnTo>
                      <a:lnTo>
                        <a:pt x="30" y="12"/>
                      </a:lnTo>
                      <a:lnTo>
                        <a:pt x="34" y="11"/>
                      </a:lnTo>
                      <a:lnTo>
                        <a:pt x="57" y="11"/>
                      </a:lnTo>
                      <a:lnTo>
                        <a:pt x="52" y="4"/>
                      </a:lnTo>
                      <a:lnTo>
                        <a:pt x="4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254" name="Group 118"/>
              <p:cNvGrpSpPr>
                <a:grpSpLocks/>
              </p:cNvGrpSpPr>
              <p:nvPr/>
            </p:nvGrpSpPr>
            <p:grpSpPr bwMode="auto">
              <a:xfrm>
                <a:off x="6693" y="5667"/>
                <a:ext cx="33" cy="80"/>
                <a:chOff x="6693" y="5667"/>
                <a:chExt cx="33" cy="80"/>
              </a:xfrm>
            </p:grpSpPr>
            <p:sp>
              <p:nvSpPr>
                <p:cNvPr id="4266" name="Freeform 119"/>
                <p:cNvSpPr>
                  <a:spLocks/>
                </p:cNvSpPr>
                <p:nvPr/>
              </p:nvSpPr>
              <p:spPr bwMode="auto">
                <a:xfrm>
                  <a:off x="6693" y="5667"/>
                  <a:ext cx="33" cy="80"/>
                </a:xfrm>
                <a:custGeom>
                  <a:avLst/>
                  <a:gdLst>
                    <a:gd name="T0" fmla="+- 0 6716 6693"/>
                    <a:gd name="T1" fmla="*/ T0 w 33"/>
                    <a:gd name="T2" fmla="+- 0 5667 5667"/>
                    <a:gd name="T3" fmla="*/ 5667 h 80"/>
                    <a:gd name="T4" fmla="+- 0 6693 6693"/>
                    <a:gd name="T5" fmla="*/ T4 w 33"/>
                    <a:gd name="T6" fmla="+- 0 5667 5667"/>
                    <a:gd name="T7" fmla="*/ 5667 h 80"/>
                    <a:gd name="T8" fmla="+- 0 6707 6693"/>
                    <a:gd name="T9" fmla="*/ T8 w 33"/>
                    <a:gd name="T10" fmla="+- 0 5675 5667"/>
                    <a:gd name="T11" fmla="*/ 5675 h 80"/>
                    <a:gd name="T12" fmla="+- 0 6713 6693"/>
                    <a:gd name="T13" fmla="*/ T12 w 33"/>
                    <a:gd name="T14" fmla="+- 0 5698 5667"/>
                    <a:gd name="T15" fmla="*/ 5698 h 80"/>
                    <a:gd name="T16" fmla="+- 0 6711 6693"/>
                    <a:gd name="T17" fmla="*/ T16 w 33"/>
                    <a:gd name="T18" fmla="+- 0 5731 5667"/>
                    <a:gd name="T19" fmla="*/ 5731 h 80"/>
                    <a:gd name="T20" fmla="+- 0 6703 6693"/>
                    <a:gd name="T21" fmla="*/ T20 w 33"/>
                    <a:gd name="T22" fmla="+- 0 5748 5667"/>
                    <a:gd name="T23" fmla="*/ 5748 h 80"/>
                    <a:gd name="T24" fmla="+- 0 6716 6693"/>
                    <a:gd name="T25" fmla="*/ T24 w 33"/>
                    <a:gd name="T26" fmla="+- 0 5748 5667"/>
                    <a:gd name="T27" fmla="*/ 5748 h 80"/>
                    <a:gd name="T28" fmla="+- 0 6720 6693"/>
                    <a:gd name="T29" fmla="*/ T28 w 33"/>
                    <a:gd name="T30" fmla="+- 0 5743 5667"/>
                    <a:gd name="T31" fmla="*/ 5743 h 80"/>
                    <a:gd name="T32" fmla="+- 0 6726 6693"/>
                    <a:gd name="T33" fmla="*/ T32 w 33"/>
                    <a:gd name="T34" fmla="+- 0 5719 5667"/>
                    <a:gd name="T35" fmla="*/ 5719 h 80"/>
                    <a:gd name="T36" fmla="+- 0 6725 6693"/>
                    <a:gd name="T37" fmla="*/ T36 w 33"/>
                    <a:gd name="T38" fmla="+- 0 5692 5667"/>
                    <a:gd name="T39" fmla="*/ 5692 h 80"/>
                    <a:gd name="T40" fmla="+- 0 6721 6693"/>
                    <a:gd name="T41" fmla="*/ T40 w 33"/>
                    <a:gd name="T42" fmla="+- 0 5675 5667"/>
                    <a:gd name="T43" fmla="*/ 5675 h 80"/>
                    <a:gd name="T44" fmla="+- 0 6716 6693"/>
                    <a:gd name="T45" fmla="*/ T44 w 33"/>
                    <a:gd name="T46" fmla="+- 0 5667 5667"/>
                    <a:gd name="T47" fmla="*/ 5667 h 8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33" h="80">
                      <a:moveTo>
                        <a:pt x="23" y="0"/>
                      </a:moveTo>
                      <a:lnTo>
                        <a:pt x="0" y="0"/>
                      </a:lnTo>
                      <a:lnTo>
                        <a:pt x="14" y="8"/>
                      </a:lnTo>
                      <a:lnTo>
                        <a:pt x="20" y="31"/>
                      </a:lnTo>
                      <a:lnTo>
                        <a:pt x="18" y="64"/>
                      </a:lnTo>
                      <a:lnTo>
                        <a:pt x="10" y="81"/>
                      </a:lnTo>
                      <a:lnTo>
                        <a:pt x="23" y="81"/>
                      </a:lnTo>
                      <a:lnTo>
                        <a:pt x="27" y="76"/>
                      </a:lnTo>
                      <a:lnTo>
                        <a:pt x="33" y="52"/>
                      </a:lnTo>
                      <a:lnTo>
                        <a:pt x="32" y="25"/>
                      </a:lnTo>
                      <a:lnTo>
                        <a:pt x="28" y="8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255" name="Group 116"/>
              <p:cNvGrpSpPr>
                <a:grpSpLocks/>
              </p:cNvGrpSpPr>
              <p:nvPr/>
            </p:nvGrpSpPr>
            <p:grpSpPr bwMode="auto">
              <a:xfrm>
                <a:off x="6739" y="5734"/>
                <a:ext cx="59" cy="29"/>
                <a:chOff x="6739" y="5734"/>
                <a:chExt cx="59" cy="29"/>
              </a:xfrm>
            </p:grpSpPr>
            <p:sp>
              <p:nvSpPr>
                <p:cNvPr id="4265" name="Freeform 117"/>
                <p:cNvSpPr>
                  <a:spLocks/>
                </p:cNvSpPr>
                <p:nvPr/>
              </p:nvSpPr>
              <p:spPr bwMode="auto">
                <a:xfrm>
                  <a:off x="6739" y="5734"/>
                  <a:ext cx="59" cy="29"/>
                </a:xfrm>
                <a:custGeom>
                  <a:avLst/>
                  <a:gdLst>
                    <a:gd name="T0" fmla="+- 0 6751 6739"/>
                    <a:gd name="T1" fmla="*/ T0 w 59"/>
                    <a:gd name="T2" fmla="+- 0 5734 5734"/>
                    <a:gd name="T3" fmla="*/ 5734 h 29"/>
                    <a:gd name="T4" fmla="+- 0 6739 6739"/>
                    <a:gd name="T5" fmla="*/ T4 w 59"/>
                    <a:gd name="T6" fmla="+- 0 5734 5734"/>
                    <a:gd name="T7" fmla="*/ 5734 h 29"/>
                    <a:gd name="T8" fmla="+- 0 6740 6739"/>
                    <a:gd name="T9" fmla="*/ T8 w 59"/>
                    <a:gd name="T10" fmla="+- 0 5742 5734"/>
                    <a:gd name="T11" fmla="*/ 5742 h 29"/>
                    <a:gd name="T12" fmla="+- 0 6742 6739"/>
                    <a:gd name="T13" fmla="*/ T12 w 59"/>
                    <a:gd name="T14" fmla="+- 0 5746 5734"/>
                    <a:gd name="T15" fmla="*/ 5746 h 29"/>
                    <a:gd name="T16" fmla="+- 0 6745 6739"/>
                    <a:gd name="T17" fmla="*/ T16 w 59"/>
                    <a:gd name="T18" fmla="+- 0 5750 5734"/>
                    <a:gd name="T19" fmla="*/ 5750 h 29"/>
                    <a:gd name="T20" fmla="+- 0 6751 6739"/>
                    <a:gd name="T21" fmla="*/ T20 w 59"/>
                    <a:gd name="T22" fmla="+- 0 5758 5734"/>
                    <a:gd name="T23" fmla="*/ 5758 h 29"/>
                    <a:gd name="T24" fmla="+- 0 6761 6739"/>
                    <a:gd name="T25" fmla="*/ T24 w 59"/>
                    <a:gd name="T26" fmla="+- 0 5762 5734"/>
                    <a:gd name="T27" fmla="*/ 5762 h 29"/>
                    <a:gd name="T28" fmla="+- 0 6773 6739"/>
                    <a:gd name="T29" fmla="*/ T28 w 59"/>
                    <a:gd name="T30" fmla="+- 0 5762 5734"/>
                    <a:gd name="T31" fmla="*/ 5762 h 29"/>
                    <a:gd name="T32" fmla="+- 0 6794 6739"/>
                    <a:gd name="T33" fmla="*/ T32 w 59"/>
                    <a:gd name="T34" fmla="+- 0 5756 5734"/>
                    <a:gd name="T35" fmla="*/ 5756 h 29"/>
                    <a:gd name="T36" fmla="+- 0 6797 6739"/>
                    <a:gd name="T37" fmla="*/ T36 w 59"/>
                    <a:gd name="T38" fmla="+- 0 5751 5734"/>
                    <a:gd name="T39" fmla="*/ 5751 h 29"/>
                    <a:gd name="T40" fmla="+- 0 6761 6739"/>
                    <a:gd name="T41" fmla="*/ T40 w 59"/>
                    <a:gd name="T42" fmla="+- 0 5751 5734"/>
                    <a:gd name="T43" fmla="*/ 5751 h 29"/>
                    <a:gd name="T44" fmla="+- 0 6754 6739"/>
                    <a:gd name="T45" fmla="*/ T44 w 59"/>
                    <a:gd name="T46" fmla="+- 0 5745 5734"/>
                    <a:gd name="T47" fmla="*/ 5745 h 29"/>
                    <a:gd name="T48" fmla="+- 0 6751 6739"/>
                    <a:gd name="T49" fmla="*/ T48 w 59"/>
                    <a:gd name="T50" fmla="+- 0 5734 5734"/>
                    <a:gd name="T51" fmla="*/ 5734 h 2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</a:cxnLst>
                  <a:rect l="0" t="0" r="r" b="b"/>
                  <a:pathLst>
                    <a:path w="59" h="29">
                      <a:moveTo>
                        <a:pt x="12" y="0"/>
                      </a:moveTo>
                      <a:lnTo>
                        <a:pt x="0" y="0"/>
                      </a:lnTo>
                      <a:lnTo>
                        <a:pt x="1" y="8"/>
                      </a:lnTo>
                      <a:lnTo>
                        <a:pt x="3" y="12"/>
                      </a:lnTo>
                      <a:lnTo>
                        <a:pt x="6" y="16"/>
                      </a:lnTo>
                      <a:lnTo>
                        <a:pt x="12" y="24"/>
                      </a:lnTo>
                      <a:lnTo>
                        <a:pt x="22" y="28"/>
                      </a:lnTo>
                      <a:lnTo>
                        <a:pt x="34" y="28"/>
                      </a:lnTo>
                      <a:lnTo>
                        <a:pt x="55" y="22"/>
                      </a:lnTo>
                      <a:lnTo>
                        <a:pt x="58" y="17"/>
                      </a:lnTo>
                      <a:lnTo>
                        <a:pt x="22" y="17"/>
                      </a:lnTo>
                      <a:lnTo>
                        <a:pt x="15" y="11"/>
                      </a:lnTo>
                      <a:lnTo>
                        <a:pt x="12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256" name="Group 114"/>
              <p:cNvGrpSpPr>
                <a:grpSpLocks/>
              </p:cNvGrpSpPr>
              <p:nvPr/>
            </p:nvGrpSpPr>
            <p:grpSpPr bwMode="auto">
              <a:xfrm>
                <a:off x="6786" y="5703"/>
                <a:ext cx="20" cy="49"/>
                <a:chOff x="6786" y="5703"/>
                <a:chExt cx="20" cy="49"/>
              </a:xfrm>
            </p:grpSpPr>
            <p:sp>
              <p:nvSpPr>
                <p:cNvPr id="4264" name="Freeform 115"/>
                <p:cNvSpPr>
                  <a:spLocks/>
                </p:cNvSpPr>
                <p:nvPr/>
              </p:nvSpPr>
              <p:spPr bwMode="auto">
                <a:xfrm>
                  <a:off x="6786" y="5703"/>
                  <a:ext cx="20" cy="49"/>
                </a:xfrm>
                <a:custGeom>
                  <a:avLst/>
                  <a:gdLst>
                    <a:gd name="T0" fmla="+- 0 6797 6786"/>
                    <a:gd name="T1" fmla="*/ T0 w 20"/>
                    <a:gd name="T2" fmla="+- 0 5703 5703"/>
                    <a:gd name="T3" fmla="*/ 5703 h 49"/>
                    <a:gd name="T4" fmla="+- 0 6786 6786"/>
                    <a:gd name="T5" fmla="*/ T4 w 20"/>
                    <a:gd name="T6" fmla="+- 0 5703 5703"/>
                    <a:gd name="T7" fmla="*/ 5703 h 49"/>
                    <a:gd name="T8" fmla="+- 0 6795 6786"/>
                    <a:gd name="T9" fmla="*/ T8 w 20"/>
                    <a:gd name="T10" fmla="+- 0 5712 5703"/>
                    <a:gd name="T11" fmla="*/ 5712 h 49"/>
                    <a:gd name="T12" fmla="+- 0 6795 6786"/>
                    <a:gd name="T13" fmla="*/ T12 w 20"/>
                    <a:gd name="T14" fmla="+- 0 5742 5703"/>
                    <a:gd name="T15" fmla="*/ 5742 h 49"/>
                    <a:gd name="T16" fmla="+- 0 6786 6786"/>
                    <a:gd name="T17" fmla="*/ T16 w 20"/>
                    <a:gd name="T18" fmla="+- 0 5751 5703"/>
                    <a:gd name="T19" fmla="*/ 5751 h 49"/>
                    <a:gd name="T20" fmla="+- 0 6797 6786"/>
                    <a:gd name="T21" fmla="*/ T20 w 20"/>
                    <a:gd name="T22" fmla="+- 0 5751 5703"/>
                    <a:gd name="T23" fmla="*/ 5751 h 49"/>
                    <a:gd name="T24" fmla="+- 0 6806 6786"/>
                    <a:gd name="T25" fmla="*/ T24 w 20"/>
                    <a:gd name="T26" fmla="+- 0 5739 5703"/>
                    <a:gd name="T27" fmla="*/ 5739 h 49"/>
                    <a:gd name="T28" fmla="+- 0 6803 6786"/>
                    <a:gd name="T29" fmla="*/ T28 w 20"/>
                    <a:gd name="T30" fmla="+- 0 5711 5703"/>
                    <a:gd name="T31" fmla="*/ 5711 h 49"/>
                    <a:gd name="T32" fmla="+- 0 6797 6786"/>
                    <a:gd name="T33" fmla="*/ T32 w 20"/>
                    <a:gd name="T34" fmla="+- 0 5703 5703"/>
                    <a:gd name="T35" fmla="*/ 5703 h 4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20" h="49">
                      <a:moveTo>
                        <a:pt x="11" y="0"/>
                      </a:moveTo>
                      <a:lnTo>
                        <a:pt x="0" y="0"/>
                      </a:lnTo>
                      <a:lnTo>
                        <a:pt x="9" y="9"/>
                      </a:lnTo>
                      <a:lnTo>
                        <a:pt x="9" y="39"/>
                      </a:lnTo>
                      <a:lnTo>
                        <a:pt x="0" y="48"/>
                      </a:lnTo>
                      <a:lnTo>
                        <a:pt x="11" y="48"/>
                      </a:lnTo>
                      <a:lnTo>
                        <a:pt x="20" y="36"/>
                      </a:lnTo>
                      <a:lnTo>
                        <a:pt x="17" y="8"/>
                      </a:lnTo>
                      <a:lnTo>
                        <a:pt x="11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257" name="Group 112"/>
              <p:cNvGrpSpPr>
                <a:grpSpLocks/>
              </p:cNvGrpSpPr>
              <p:nvPr/>
            </p:nvGrpSpPr>
            <p:grpSpPr bwMode="auto">
              <a:xfrm>
                <a:off x="6742" y="5656"/>
                <a:ext cx="61" cy="56"/>
                <a:chOff x="6742" y="5656"/>
                <a:chExt cx="61" cy="56"/>
              </a:xfrm>
            </p:grpSpPr>
            <p:sp>
              <p:nvSpPr>
                <p:cNvPr id="4263" name="Freeform 113"/>
                <p:cNvSpPr>
                  <a:spLocks/>
                </p:cNvSpPr>
                <p:nvPr/>
              </p:nvSpPr>
              <p:spPr bwMode="auto">
                <a:xfrm>
                  <a:off x="6742" y="5656"/>
                  <a:ext cx="61" cy="56"/>
                </a:xfrm>
                <a:custGeom>
                  <a:avLst/>
                  <a:gdLst>
                    <a:gd name="T0" fmla="+- 0 6803 6742"/>
                    <a:gd name="T1" fmla="*/ T0 w 61"/>
                    <a:gd name="T2" fmla="+- 0 5656 5656"/>
                    <a:gd name="T3" fmla="*/ 5656 h 56"/>
                    <a:gd name="T4" fmla="+- 0 6749 6742"/>
                    <a:gd name="T5" fmla="*/ T4 w 61"/>
                    <a:gd name="T6" fmla="+- 0 5656 5656"/>
                    <a:gd name="T7" fmla="*/ 5656 h 56"/>
                    <a:gd name="T8" fmla="+- 0 6742 6742"/>
                    <a:gd name="T9" fmla="*/ T8 w 61"/>
                    <a:gd name="T10" fmla="+- 0 5712 5656"/>
                    <a:gd name="T11" fmla="*/ 5712 h 56"/>
                    <a:gd name="T12" fmla="+- 0 6753 6742"/>
                    <a:gd name="T13" fmla="*/ T12 w 61"/>
                    <a:gd name="T14" fmla="+- 0 5712 5656"/>
                    <a:gd name="T15" fmla="*/ 5712 h 56"/>
                    <a:gd name="T16" fmla="+- 0 6759 6742"/>
                    <a:gd name="T17" fmla="*/ T16 w 61"/>
                    <a:gd name="T18" fmla="+- 0 5705 5656"/>
                    <a:gd name="T19" fmla="*/ 5705 h 56"/>
                    <a:gd name="T20" fmla="+- 0 6764 6742"/>
                    <a:gd name="T21" fmla="*/ T20 w 61"/>
                    <a:gd name="T22" fmla="+- 0 5703 5656"/>
                    <a:gd name="T23" fmla="*/ 5703 h 56"/>
                    <a:gd name="T24" fmla="+- 0 6797 6742"/>
                    <a:gd name="T25" fmla="*/ T24 w 61"/>
                    <a:gd name="T26" fmla="+- 0 5703 5656"/>
                    <a:gd name="T27" fmla="*/ 5703 h 56"/>
                    <a:gd name="T28" fmla="+- 0 6793 6742"/>
                    <a:gd name="T29" fmla="*/ T28 w 61"/>
                    <a:gd name="T30" fmla="+- 0 5697 5656"/>
                    <a:gd name="T31" fmla="*/ 5697 h 56"/>
                    <a:gd name="T32" fmla="+- 0 6756 6742"/>
                    <a:gd name="T33" fmla="*/ T32 w 61"/>
                    <a:gd name="T34" fmla="+- 0 5697 5656"/>
                    <a:gd name="T35" fmla="*/ 5697 h 56"/>
                    <a:gd name="T36" fmla="+- 0 6760 6742"/>
                    <a:gd name="T37" fmla="*/ T36 w 61"/>
                    <a:gd name="T38" fmla="+- 0 5669 5656"/>
                    <a:gd name="T39" fmla="*/ 5669 h 56"/>
                    <a:gd name="T40" fmla="+- 0 6803 6742"/>
                    <a:gd name="T41" fmla="*/ T40 w 61"/>
                    <a:gd name="T42" fmla="+- 0 5669 5656"/>
                    <a:gd name="T43" fmla="*/ 5669 h 56"/>
                    <a:gd name="T44" fmla="+- 0 6803 6742"/>
                    <a:gd name="T45" fmla="*/ T44 w 61"/>
                    <a:gd name="T46" fmla="+- 0 5656 5656"/>
                    <a:gd name="T47" fmla="*/ 5656 h 5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61" h="56">
                      <a:moveTo>
                        <a:pt x="61" y="0"/>
                      </a:moveTo>
                      <a:lnTo>
                        <a:pt x="7" y="0"/>
                      </a:lnTo>
                      <a:lnTo>
                        <a:pt x="0" y="56"/>
                      </a:lnTo>
                      <a:lnTo>
                        <a:pt x="11" y="56"/>
                      </a:lnTo>
                      <a:lnTo>
                        <a:pt x="17" y="49"/>
                      </a:lnTo>
                      <a:lnTo>
                        <a:pt x="22" y="47"/>
                      </a:lnTo>
                      <a:lnTo>
                        <a:pt x="55" y="47"/>
                      </a:lnTo>
                      <a:lnTo>
                        <a:pt x="51" y="41"/>
                      </a:lnTo>
                      <a:lnTo>
                        <a:pt x="14" y="41"/>
                      </a:lnTo>
                      <a:lnTo>
                        <a:pt x="18" y="13"/>
                      </a:lnTo>
                      <a:lnTo>
                        <a:pt x="61" y="13"/>
                      </a:lnTo>
                      <a:lnTo>
                        <a:pt x="61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258" name="Group 110"/>
              <p:cNvGrpSpPr>
                <a:grpSpLocks/>
              </p:cNvGrpSpPr>
              <p:nvPr/>
            </p:nvGrpSpPr>
            <p:grpSpPr bwMode="auto">
              <a:xfrm>
                <a:off x="6756" y="5691"/>
                <a:ext cx="37" cy="6"/>
                <a:chOff x="6756" y="5691"/>
                <a:chExt cx="37" cy="6"/>
              </a:xfrm>
            </p:grpSpPr>
            <p:sp>
              <p:nvSpPr>
                <p:cNvPr id="4262" name="Freeform 111"/>
                <p:cNvSpPr>
                  <a:spLocks/>
                </p:cNvSpPr>
                <p:nvPr/>
              </p:nvSpPr>
              <p:spPr bwMode="auto">
                <a:xfrm>
                  <a:off x="6756" y="5691"/>
                  <a:ext cx="37" cy="6"/>
                </a:xfrm>
                <a:custGeom>
                  <a:avLst/>
                  <a:gdLst>
                    <a:gd name="T0" fmla="+- 0 6767 6756"/>
                    <a:gd name="T1" fmla="*/ T0 w 37"/>
                    <a:gd name="T2" fmla="+- 0 5691 5691"/>
                    <a:gd name="T3" fmla="*/ 5691 h 6"/>
                    <a:gd name="T4" fmla="+- 0 6762 6756"/>
                    <a:gd name="T5" fmla="*/ T4 w 37"/>
                    <a:gd name="T6" fmla="+- 0 5693 5691"/>
                    <a:gd name="T7" fmla="*/ 5693 h 6"/>
                    <a:gd name="T8" fmla="+- 0 6756 6756"/>
                    <a:gd name="T9" fmla="*/ T8 w 37"/>
                    <a:gd name="T10" fmla="+- 0 5697 5691"/>
                    <a:gd name="T11" fmla="*/ 5697 h 6"/>
                    <a:gd name="T12" fmla="+- 0 6793 6756"/>
                    <a:gd name="T13" fmla="*/ T12 w 37"/>
                    <a:gd name="T14" fmla="+- 0 5697 5691"/>
                    <a:gd name="T15" fmla="*/ 5697 h 6"/>
                    <a:gd name="T16" fmla="+- 0 6792 6756"/>
                    <a:gd name="T17" fmla="*/ T16 w 37"/>
                    <a:gd name="T18" fmla="+- 0 5696 5691"/>
                    <a:gd name="T19" fmla="*/ 5696 h 6"/>
                    <a:gd name="T20" fmla="+- 0 6767 6756"/>
                    <a:gd name="T21" fmla="*/ T20 w 37"/>
                    <a:gd name="T22" fmla="+- 0 5691 5691"/>
                    <a:gd name="T23" fmla="*/ 5691 h 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</a:cxnLst>
                  <a:rect l="0" t="0" r="r" b="b"/>
                  <a:pathLst>
                    <a:path w="37" h="6">
                      <a:moveTo>
                        <a:pt x="11" y="0"/>
                      </a:moveTo>
                      <a:lnTo>
                        <a:pt x="6" y="2"/>
                      </a:lnTo>
                      <a:lnTo>
                        <a:pt x="0" y="6"/>
                      </a:lnTo>
                      <a:lnTo>
                        <a:pt x="37" y="6"/>
                      </a:lnTo>
                      <a:lnTo>
                        <a:pt x="36" y="5"/>
                      </a:lnTo>
                      <a:lnTo>
                        <a:pt x="11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259" name="Group 107"/>
              <p:cNvGrpSpPr>
                <a:grpSpLocks/>
              </p:cNvGrpSpPr>
              <p:nvPr/>
            </p:nvGrpSpPr>
            <p:grpSpPr bwMode="auto">
              <a:xfrm>
                <a:off x="6552" y="5510"/>
                <a:ext cx="67" cy="106"/>
                <a:chOff x="6552" y="5510"/>
                <a:chExt cx="67" cy="106"/>
              </a:xfrm>
            </p:grpSpPr>
            <p:sp>
              <p:nvSpPr>
                <p:cNvPr id="4260" name="Freeform 109"/>
                <p:cNvSpPr>
                  <a:spLocks/>
                </p:cNvSpPr>
                <p:nvPr/>
              </p:nvSpPr>
              <p:spPr bwMode="auto">
                <a:xfrm>
                  <a:off x="6552" y="5510"/>
                  <a:ext cx="67" cy="106"/>
                </a:xfrm>
                <a:custGeom>
                  <a:avLst/>
                  <a:gdLst>
                    <a:gd name="T0" fmla="+- 0 6595 6552"/>
                    <a:gd name="T1" fmla="*/ T0 w 67"/>
                    <a:gd name="T2" fmla="+- 0 5510 5510"/>
                    <a:gd name="T3" fmla="*/ 5510 h 106"/>
                    <a:gd name="T4" fmla="+- 0 6576 6552"/>
                    <a:gd name="T5" fmla="*/ T4 w 67"/>
                    <a:gd name="T6" fmla="+- 0 5510 5510"/>
                    <a:gd name="T7" fmla="*/ 5510 h 106"/>
                    <a:gd name="T8" fmla="+- 0 6567 6552"/>
                    <a:gd name="T9" fmla="*/ T8 w 67"/>
                    <a:gd name="T10" fmla="+- 0 5514 5510"/>
                    <a:gd name="T11" fmla="*/ 5514 h 106"/>
                    <a:gd name="T12" fmla="+- 0 6562 6552"/>
                    <a:gd name="T13" fmla="*/ T12 w 67"/>
                    <a:gd name="T14" fmla="+- 0 5521 5510"/>
                    <a:gd name="T15" fmla="*/ 5521 h 106"/>
                    <a:gd name="T16" fmla="+- 0 6555 6552"/>
                    <a:gd name="T17" fmla="*/ T16 w 67"/>
                    <a:gd name="T18" fmla="+- 0 5537 5510"/>
                    <a:gd name="T19" fmla="*/ 5537 h 106"/>
                    <a:gd name="T20" fmla="+- 0 6552 6552"/>
                    <a:gd name="T21" fmla="*/ T20 w 67"/>
                    <a:gd name="T22" fmla="+- 0 5559 5510"/>
                    <a:gd name="T23" fmla="*/ 5559 h 106"/>
                    <a:gd name="T24" fmla="+- 0 6555 6552"/>
                    <a:gd name="T25" fmla="*/ T24 w 67"/>
                    <a:gd name="T26" fmla="+- 0 5589 5510"/>
                    <a:gd name="T27" fmla="*/ 5589 h 106"/>
                    <a:gd name="T28" fmla="+- 0 6564 6552"/>
                    <a:gd name="T29" fmla="*/ T28 w 67"/>
                    <a:gd name="T30" fmla="+- 0 5607 5510"/>
                    <a:gd name="T31" fmla="*/ 5607 h 106"/>
                    <a:gd name="T32" fmla="+- 0 6580 6552"/>
                    <a:gd name="T33" fmla="*/ T32 w 67"/>
                    <a:gd name="T34" fmla="+- 0 5616 5510"/>
                    <a:gd name="T35" fmla="*/ 5616 h 106"/>
                    <a:gd name="T36" fmla="+- 0 6601 6552"/>
                    <a:gd name="T37" fmla="*/ T36 w 67"/>
                    <a:gd name="T38" fmla="+- 0 5611 5510"/>
                    <a:gd name="T39" fmla="*/ 5611 h 106"/>
                    <a:gd name="T40" fmla="+- 0 6609 6552"/>
                    <a:gd name="T41" fmla="*/ T40 w 67"/>
                    <a:gd name="T42" fmla="+- 0 5601 5510"/>
                    <a:gd name="T43" fmla="*/ 5601 h 106"/>
                    <a:gd name="T44" fmla="+- 0 6596 6552"/>
                    <a:gd name="T45" fmla="*/ T44 w 67"/>
                    <a:gd name="T46" fmla="+- 0 5601 5510"/>
                    <a:gd name="T47" fmla="*/ 5601 h 106"/>
                    <a:gd name="T48" fmla="+- 0 6576 6552"/>
                    <a:gd name="T49" fmla="*/ T48 w 67"/>
                    <a:gd name="T50" fmla="+- 0 5599 5510"/>
                    <a:gd name="T51" fmla="*/ 5599 h 106"/>
                    <a:gd name="T52" fmla="+- 0 6567 6552"/>
                    <a:gd name="T53" fmla="*/ T52 w 67"/>
                    <a:gd name="T54" fmla="+- 0 5584 5510"/>
                    <a:gd name="T55" fmla="*/ 5584 h 106"/>
                    <a:gd name="T56" fmla="+- 0 6568 6552"/>
                    <a:gd name="T57" fmla="*/ T56 w 67"/>
                    <a:gd name="T58" fmla="+- 0 5549 5510"/>
                    <a:gd name="T59" fmla="*/ 5549 h 106"/>
                    <a:gd name="T60" fmla="+- 0 6573 6552"/>
                    <a:gd name="T61" fmla="*/ T60 w 67"/>
                    <a:gd name="T62" fmla="+- 0 5529 5510"/>
                    <a:gd name="T63" fmla="*/ 5529 h 106"/>
                    <a:gd name="T64" fmla="+- 0 6582 6552"/>
                    <a:gd name="T65" fmla="*/ T64 w 67"/>
                    <a:gd name="T66" fmla="+- 0 5522 5510"/>
                    <a:gd name="T67" fmla="*/ 5522 h 106"/>
                    <a:gd name="T68" fmla="+- 0 6586 6552"/>
                    <a:gd name="T69" fmla="*/ T68 w 67"/>
                    <a:gd name="T70" fmla="+- 0 5521 5510"/>
                    <a:gd name="T71" fmla="*/ 5521 h 106"/>
                    <a:gd name="T72" fmla="+- 0 6609 6552"/>
                    <a:gd name="T73" fmla="*/ T72 w 67"/>
                    <a:gd name="T74" fmla="+- 0 5521 5510"/>
                    <a:gd name="T75" fmla="*/ 5521 h 106"/>
                    <a:gd name="T76" fmla="+- 0 6604 6552"/>
                    <a:gd name="T77" fmla="*/ T76 w 67"/>
                    <a:gd name="T78" fmla="+- 0 5514 5510"/>
                    <a:gd name="T79" fmla="*/ 5514 h 106"/>
                    <a:gd name="T80" fmla="+- 0 6595 6552"/>
                    <a:gd name="T81" fmla="*/ T80 w 67"/>
                    <a:gd name="T82" fmla="+- 0 5510 5510"/>
                    <a:gd name="T83" fmla="*/ 5510 h 10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</a:cxnLst>
                  <a:rect l="0" t="0" r="r" b="b"/>
                  <a:pathLst>
                    <a:path w="67" h="106">
                      <a:moveTo>
                        <a:pt x="43" y="0"/>
                      </a:moveTo>
                      <a:lnTo>
                        <a:pt x="24" y="0"/>
                      </a:lnTo>
                      <a:lnTo>
                        <a:pt x="15" y="4"/>
                      </a:lnTo>
                      <a:lnTo>
                        <a:pt x="10" y="11"/>
                      </a:lnTo>
                      <a:lnTo>
                        <a:pt x="3" y="27"/>
                      </a:lnTo>
                      <a:lnTo>
                        <a:pt x="0" y="49"/>
                      </a:lnTo>
                      <a:lnTo>
                        <a:pt x="3" y="79"/>
                      </a:lnTo>
                      <a:lnTo>
                        <a:pt x="12" y="97"/>
                      </a:lnTo>
                      <a:lnTo>
                        <a:pt x="28" y="106"/>
                      </a:lnTo>
                      <a:lnTo>
                        <a:pt x="49" y="101"/>
                      </a:lnTo>
                      <a:lnTo>
                        <a:pt x="57" y="91"/>
                      </a:lnTo>
                      <a:lnTo>
                        <a:pt x="44" y="91"/>
                      </a:lnTo>
                      <a:lnTo>
                        <a:pt x="24" y="89"/>
                      </a:lnTo>
                      <a:lnTo>
                        <a:pt x="15" y="74"/>
                      </a:lnTo>
                      <a:lnTo>
                        <a:pt x="16" y="39"/>
                      </a:lnTo>
                      <a:lnTo>
                        <a:pt x="21" y="19"/>
                      </a:lnTo>
                      <a:lnTo>
                        <a:pt x="30" y="12"/>
                      </a:lnTo>
                      <a:lnTo>
                        <a:pt x="34" y="11"/>
                      </a:lnTo>
                      <a:lnTo>
                        <a:pt x="57" y="11"/>
                      </a:lnTo>
                      <a:lnTo>
                        <a:pt x="52" y="4"/>
                      </a:lnTo>
                      <a:lnTo>
                        <a:pt x="4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4261" name="Freeform 108"/>
                <p:cNvSpPr>
                  <a:spLocks/>
                </p:cNvSpPr>
                <p:nvPr/>
              </p:nvSpPr>
              <p:spPr bwMode="auto">
                <a:xfrm>
                  <a:off x="6552" y="5510"/>
                  <a:ext cx="67" cy="106"/>
                </a:xfrm>
                <a:custGeom>
                  <a:avLst/>
                  <a:gdLst>
                    <a:gd name="T0" fmla="+- 0 6609 6552"/>
                    <a:gd name="T1" fmla="*/ T0 w 67"/>
                    <a:gd name="T2" fmla="+- 0 5521 5510"/>
                    <a:gd name="T3" fmla="*/ 5521 h 106"/>
                    <a:gd name="T4" fmla="+- 0 6586 6552"/>
                    <a:gd name="T5" fmla="*/ T4 w 67"/>
                    <a:gd name="T6" fmla="+- 0 5521 5510"/>
                    <a:gd name="T7" fmla="*/ 5521 h 106"/>
                    <a:gd name="T8" fmla="+- 0 6600 6552"/>
                    <a:gd name="T9" fmla="*/ T8 w 67"/>
                    <a:gd name="T10" fmla="+- 0 5529 5510"/>
                    <a:gd name="T11" fmla="*/ 5529 h 106"/>
                    <a:gd name="T12" fmla="+- 0 6606 6552"/>
                    <a:gd name="T13" fmla="*/ T12 w 67"/>
                    <a:gd name="T14" fmla="+- 0 5552 5510"/>
                    <a:gd name="T15" fmla="*/ 5552 h 106"/>
                    <a:gd name="T16" fmla="+- 0 6604 6552"/>
                    <a:gd name="T17" fmla="*/ T16 w 67"/>
                    <a:gd name="T18" fmla="+- 0 5585 5510"/>
                    <a:gd name="T19" fmla="*/ 5585 h 106"/>
                    <a:gd name="T20" fmla="+- 0 6596 6552"/>
                    <a:gd name="T21" fmla="*/ T20 w 67"/>
                    <a:gd name="T22" fmla="+- 0 5601 5510"/>
                    <a:gd name="T23" fmla="*/ 5601 h 106"/>
                    <a:gd name="T24" fmla="+- 0 6609 6552"/>
                    <a:gd name="T25" fmla="*/ T24 w 67"/>
                    <a:gd name="T26" fmla="+- 0 5601 5510"/>
                    <a:gd name="T27" fmla="*/ 5601 h 106"/>
                    <a:gd name="T28" fmla="+- 0 6614 6552"/>
                    <a:gd name="T29" fmla="*/ T28 w 67"/>
                    <a:gd name="T30" fmla="+- 0 5597 5510"/>
                    <a:gd name="T31" fmla="*/ 5597 h 106"/>
                    <a:gd name="T32" fmla="+- 0 6619 6552"/>
                    <a:gd name="T33" fmla="*/ T32 w 67"/>
                    <a:gd name="T34" fmla="+- 0 5573 5510"/>
                    <a:gd name="T35" fmla="*/ 5573 h 106"/>
                    <a:gd name="T36" fmla="+- 0 6618 6552"/>
                    <a:gd name="T37" fmla="*/ T36 w 67"/>
                    <a:gd name="T38" fmla="+- 0 5546 5510"/>
                    <a:gd name="T39" fmla="*/ 5546 h 106"/>
                    <a:gd name="T40" fmla="+- 0 6614 6552"/>
                    <a:gd name="T41" fmla="*/ T40 w 67"/>
                    <a:gd name="T42" fmla="+- 0 5529 5510"/>
                    <a:gd name="T43" fmla="*/ 5529 h 106"/>
                    <a:gd name="T44" fmla="+- 0 6609 6552"/>
                    <a:gd name="T45" fmla="*/ T44 w 67"/>
                    <a:gd name="T46" fmla="+- 0 5521 5510"/>
                    <a:gd name="T47" fmla="*/ 5521 h 10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67" h="106">
                      <a:moveTo>
                        <a:pt x="57" y="11"/>
                      </a:moveTo>
                      <a:lnTo>
                        <a:pt x="34" y="11"/>
                      </a:lnTo>
                      <a:lnTo>
                        <a:pt x="48" y="19"/>
                      </a:lnTo>
                      <a:lnTo>
                        <a:pt x="54" y="42"/>
                      </a:lnTo>
                      <a:lnTo>
                        <a:pt x="52" y="75"/>
                      </a:lnTo>
                      <a:lnTo>
                        <a:pt x="44" y="91"/>
                      </a:lnTo>
                      <a:lnTo>
                        <a:pt x="57" y="91"/>
                      </a:lnTo>
                      <a:lnTo>
                        <a:pt x="62" y="87"/>
                      </a:lnTo>
                      <a:lnTo>
                        <a:pt x="67" y="63"/>
                      </a:lnTo>
                      <a:lnTo>
                        <a:pt x="66" y="36"/>
                      </a:lnTo>
                      <a:lnTo>
                        <a:pt x="62" y="19"/>
                      </a:lnTo>
                      <a:lnTo>
                        <a:pt x="57" y="11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</p:grpSp>
        <p:grpSp>
          <p:nvGrpSpPr>
            <p:cNvPr id="4271" name="Group 97"/>
            <p:cNvGrpSpPr>
              <a:grpSpLocks/>
            </p:cNvGrpSpPr>
            <p:nvPr/>
          </p:nvGrpSpPr>
          <p:grpSpPr bwMode="auto">
            <a:xfrm>
              <a:off x="4592637" y="5004160"/>
              <a:ext cx="109538" cy="73025"/>
              <a:chOff x="7345" y="5652"/>
              <a:chExt cx="173" cy="115"/>
            </a:xfrm>
          </p:grpSpPr>
          <p:grpSp>
            <p:nvGrpSpPr>
              <p:cNvPr id="4272" name="Group 104"/>
              <p:cNvGrpSpPr>
                <a:grpSpLocks/>
              </p:cNvGrpSpPr>
              <p:nvPr/>
            </p:nvGrpSpPr>
            <p:grpSpPr bwMode="auto">
              <a:xfrm>
                <a:off x="7349" y="5656"/>
                <a:ext cx="57" cy="106"/>
                <a:chOff x="7349" y="5656"/>
                <a:chExt cx="57" cy="106"/>
              </a:xfrm>
            </p:grpSpPr>
            <p:sp>
              <p:nvSpPr>
                <p:cNvPr id="4279" name="Freeform 105"/>
                <p:cNvSpPr>
                  <a:spLocks/>
                </p:cNvSpPr>
                <p:nvPr/>
              </p:nvSpPr>
              <p:spPr bwMode="auto">
                <a:xfrm>
                  <a:off x="7349" y="5656"/>
                  <a:ext cx="57" cy="106"/>
                </a:xfrm>
                <a:custGeom>
                  <a:avLst/>
                  <a:gdLst>
                    <a:gd name="T0" fmla="+- 0 7392 7349"/>
                    <a:gd name="T1" fmla="*/ T0 w 57"/>
                    <a:gd name="T2" fmla="+- 0 5656 5656"/>
                    <a:gd name="T3" fmla="*/ 5656 h 106"/>
                    <a:gd name="T4" fmla="+- 0 7373 7349"/>
                    <a:gd name="T5" fmla="*/ T4 w 57"/>
                    <a:gd name="T6" fmla="+- 0 5656 5656"/>
                    <a:gd name="T7" fmla="*/ 5656 h 106"/>
                    <a:gd name="T8" fmla="+- 0 7364 7349"/>
                    <a:gd name="T9" fmla="*/ T8 w 57"/>
                    <a:gd name="T10" fmla="+- 0 5660 5656"/>
                    <a:gd name="T11" fmla="*/ 5660 h 106"/>
                    <a:gd name="T12" fmla="+- 0 7359 7349"/>
                    <a:gd name="T13" fmla="*/ T12 w 57"/>
                    <a:gd name="T14" fmla="+- 0 5667 5656"/>
                    <a:gd name="T15" fmla="*/ 5667 h 106"/>
                    <a:gd name="T16" fmla="+- 0 7352 7349"/>
                    <a:gd name="T17" fmla="*/ T16 w 57"/>
                    <a:gd name="T18" fmla="+- 0 5683 5656"/>
                    <a:gd name="T19" fmla="*/ 5683 h 106"/>
                    <a:gd name="T20" fmla="+- 0 7349 7349"/>
                    <a:gd name="T21" fmla="*/ T20 w 57"/>
                    <a:gd name="T22" fmla="+- 0 5705 5656"/>
                    <a:gd name="T23" fmla="*/ 5705 h 106"/>
                    <a:gd name="T24" fmla="+- 0 7352 7349"/>
                    <a:gd name="T25" fmla="*/ T24 w 57"/>
                    <a:gd name="T26" fmla="+- 0 5735 5656"/>
                    <a:gd name="T27" fmla="*/ 5735 h 106"/>
                    <a:gd name="T28" fmla="+- 0 7361 7349"/>
                    <a:gd name="T29" fmla="*/ T28 w 57"/>
                    <a:gd name="T30" fmla="+- 0 5754 5656"/>
                    <a:gd name="T31" fmla="*/ 5754 h 106"/>
                    <a:gd name="T32" fmla="+- 0 7377 7349"/>
                    <a:gd name="T33" fmla="*/ T32 w 57"/>
                    <a:gd name="T34" fmla="+- 0 5762 5656"/>
                    <a:gd name="T35" fmla="*/ 5762 h 106"/>
                    <a:gd name="T36" fmla="+- 0 7398 7349"/>
                    <a:gd name="T37" fmla="*/ T36 w 57"/>
                    <a:gd name="T38" fmla="+- 0 5757 5656"/>
                    <a:gd name="T39" fmla="*/ 5757 h 106"/>
                    <a:gd name="T40" fmla="+- 0 7406 7349"/>
                    <a:gd name="T41" fmla="*/ T40 w 57"/>
                    <a:gd name="T42" fmla="+- 0 5748 5656"/>
                    <a:gd name="T43" fmla="*/ 5748 h 106"/>
                    <a:gd name="T44" fmla="+- 0 7393 7349"/>
                    <a:gd name="T45" fmla="*/ T44 w 57"/>
                    <a:gd name="T46" fmla="+- 0 5748 5656"/>
                    <a:gd name="T47" fmla="*/ 5748 h 106"/>
                    <a:gd name="T48" fmla="+- 0 7373 7349"/>
                    <a:gd name="T49" fmla="*/ T48 w 57"/>
                    <a:gd name="T50" fmla="+- 0 5745 5656"/>
                    <a:gd name="T51" fmla="*/ 5745 h 106"/>
                    <a:gd name="T52" fmla="+- 0 7364 7349"/>
                    <a:gd name="T53" fmla="*/ T52 w 57"/>
                    <a:gd name="T54" fmla="+- 0 5730 5656"/>
                    <a:gd name="T55" fmla="*/ 5730 h 106"/>
                    <a:gd name="T56" fmla="+- 0 7365 7349"/>
                    <a:gd name="T57" fmla="*/ T56 w 57"/>
                    <a:gd name="T58" fmla="+- 0 5695 5656"/>
                    <a:gd name="T59" fmla="*/ 5695 h 106"/>
                    <a:gd name="T60" fmla="+- 0 7370 7349"/>
                    <a:gd name="T61" fmla="*/ T60 w 57"/>
                    <a:gd name="T62" fmla="+- 0 5675 5656"/>
                    <a:gd name="T63" fmla="*/ 5675 h 106"/>
                    <a:gd name="T64" fmla="+- 0 7379 7349"/>
                    <a:gd name="T65" fmla="*/ T64 w 57"/>
                    <a:gd name="T66" fmla="+- 0 5668 5656"/>
                    <a:gd name="T67" fmla="*/ 5668 h 106"/>
                    <a:gd name="T68" fmla="+- 0 7383 7349"/>
                    <a:gd name="T69" fmla="*/ T68 w 57"/>
                    <a:gd name="T70" fmla="+- 0 5667 5656"/>
                    <a:gd name="T71" fmla="*/ 5667 h 106"/>
                    <a:gd name="T72" fmla="+- 0 7406 7349"/>
                    <a:gd name="T73" fmla="*/ T72 w 57"/>
                    <a:gd name="T74" fmla="+- 0 5667 5656"/>
                    <a:gd name="T75" fmla="*/ 5667 h 106"/>
                    <a:gd name="T76" fmla="+- 0 7401 7349"/>
                    <a:gd name="T77" fmla="*/ T76 w 57"/>
                    <a:gd name="T78" fmla="+- 0 5660 5656"/>
                    <a:gd name="T79" fmla="*/ 5660 h 106"/>
                    <a:gd name="T80" fmla="+- 0 7392 7349"/>
                    <a:gd name="T81" fmla="*/ T80 w 57"/>
                    <a:gd name="T82" fmla="+- 0 5656 5656"/>
                    <a:gd name="T83" fmla="*/ 5656 h 10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</a:cxnLst>
                  <a:rect l="0" t="0" r="r" b="b"/>
                  <a:pathLst>
                    <a:path w="57" h="106">
                      <a:moveTo>
                        <a:pt x="43" y="0"/>
                      </a:moveTo>
                      <a:lnTo>
                        <a:pt x="24" y="0"/>
                      </a:lnTo>
                      <a:lnTo>
                        <a:pt x="15" y="4"/>
                      </a:lnTo>
                      <a:lnTo>
                        <a:pt x="10" y="11"/>
                      </a:lnTo>
                      <a:lnTo>
                        <a:pt x="3" y="27"/>
                      </a:lnTo>
                      <a:lnTo>
                        <a:pt x="0" y="49"/>
                      </a:lnTo>
                      <a:lnTo>
                        <a:pt x="3" y="79"/>
                      </a:lnTo>
                      <a:lnTo>
                        <a:pt x="12" y="98"/>
                      </a:lnTo>
                      <a:lnTo>
                        <a:pt x="28" y="106"/>
                      </a:lnTo>
                      <a:lnTo>
                        <a:pt x="49" y="101"/>
                      </a:lnTo>
                      <a:lnTo>
                        <a:pt x="57" y="92"/>
                      </a:lnTo>
                      <a:lnTo>
                        <a:pt x="44" y="92"/>
                      </a:lnTo>
                      <a:lnTo>
                        <a:pt x="24" y="89"/>
                      </a:lnTo>
                      <a:lnTo>
                        <a:pt x="15" y="74"/>
                      </a:lnTo>
                      <a:lnTo>
                        <a:pt x="16" y="39"/>
                      </a:lnTo>
                      <a:lnTo>
                        <a:pt x="21" y="19"/>
                      </a:lnTo>
                      <a:lnTo>
                        <a:pt x="30" y="12"/>
                      </a:lnTo>
                      <a:lnTo>
                        <a:pt x="34" y="11"/>
                      </a:lnTo>
                      <a:lnTo>
                        <a:pt x="57" y="11"/>
                      </a:lnTo>
                      <a:lnTo>
                        <a:pt x="52" y="4"/>
                      </a:lnTo>
                      <a:lnTo>
                        <a:pt x="4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273" name="Group 102"/>
              <p:cNvGrpSpPr>
                <a:grpSpLocks/>
              </p:cNvGrpSpPr>
              <p:nvPr/>
            </p:nvGrpSpPr>
            <p:grpSpPr bwMode="auto">
              <a:xfrm>
                <a:off x="7383" y="5667"/>
                <a:ext cx="33" cy="80"/>
                <a:chOff x="7383" y="5667"/>
                <a:chExt cx="33" cy="80"/>
              </a:xfrm>
            </p:grpSpPr>
            <p:sp>
              <p:nvSpPr>
                <p:cNvPr id="4278" name="Freeform 103"/>
                <p:cNvSpPr>
                  <a:spLocks/>
                </p:cNvSpPr>
                <p:nvPr/>
              </p:nvSpPr>
              <p:spPr bwMode="auto">
                <a:xfrm>
                  <a:off x="7383" y="5667"/>
                  <a:ext cx="33" cy="80"/>
                </a:xfrm>
                <a:custGeom>
                  <a:avLst/>
                  <a:gdLst>
                    <a:gd name="T0" fmla="+- 0 7406 7383"/>
                    <a:gd name="T1" fmla="*/ T0 w 33"/>
                    <a:gd name="T2" fmla="+- 0 5667 5667"/>
                    <a:gd name="T3" fmla="*/ 5667 h 80"/>
                    <a:gd name="T4" fmla="+- 0 7383 7383"/>
                    <a:gd name="T5" fmla="*/ T4 w 33"/>
                    <a:gd name="T6" fmla="+- 0 5667 5667"/>
                    <a:gd name="T7" fmla="*/ 5667 h 80"/>
                    <a:gd name="T8" fmla="+- 0 7397 7383"/>
                    <a:gd name="T9" fmla="*/ T8 w 33"/>
                    <a:gd name="T10" fmla="+- 0 5675 5667"/>
                    <a:gd name="T11" fmla="*/ 5675 h 80"/>
                    <a:gd name="T12" fmla="+- 0 7403 7383"/>
                    <a:gd name="T13" fmla="*/ T12 w 33"/>
                    <a:gd name="T14" fmla="+- 0 5698 5667"/>
                    <a:gd name="T15" fmla="*/ 5698 h 80"/>
                    <a:gd name="T16" fmla="+- 0 7401 7383"/>
                    <a:gd name="T17" fmla="*/ T16 w 33"/>
                    <a:gd name="T18" fmla="+- 0 5731 5667"/>
                    <a:gd name="T19" fmla="*/ 5731 h 80"/>
                    <a:gd name="T20" fmla="+- 0 7393 7383"/>
                    <a:gd name="T21" fmla="*/ T20 w 33"/>
                    <a:gd name="T22" fmla="+- 0 5748 5667"/>
                    <a:gd name="T23" fmla="*/ 5748 h 80"/>
                    <a:gd name="T24" fmla="+- 0 7406 7383"/>
                    <a:gd name="T25" fmla="*/ T24 w 33"/>
                    <a:gd name="T26" fmla="+- 0 5748 5667"/>
                    <a:gd name="T27" fmla="*/ 5748 h 80"/>
                    <a:gd name="T28" fmla="+- 0 7411 7383"/>
                    <a:gd name="T29" fmla="*/ T28 w 33"/>
                    <a:gd name="T30" fmla="+- 0 5743 5667"/>
                    <a:gd name="T31" fmla="*/ 5743 h 80"/>
                    <a:gd name="T32" fmla="+- 0 7416 7383"/>
                    <a:gd name="T33" fmla="*/ T32 w 33"/>
                    <a:gd name="T34" fmla="+- 0 5719 5667"/>
                    <a:gd name="T35" fmla="*/ 5719 h 80"/>
                    <a:gd name="T36" fmla="+- 0 7415 7383"/>
                    <a:gd name="T37" fmla="*/ T36 w 33"/>
                    <a:gd name="T38" fmla="+- 0 5692 5667"/>
                    <a:gd name="T39" fmla="*/ 5692 h 80"/>
                    <a:gd name="T40" fmla="+- 0 7411 7383"/>
                    <a:gd name="T41" fmla="*/ T40 w 33"/>
                    <a:gd name="T42" fmla="+- 0 5675 5667"/>
                    <a:gd name="T43" fmla="*/ 5675 h 80"/>
                    <a:gd name="T44" fmla="+- 0 7406 7383"/>
                    <a:gd name="T45" fmla="*/ T44 w 33"/>
                    <a:gd name="T46" fmla="+- 0 5667 5667"/>
                    <a:gd name="T47" fmla="*/ 5667 h 8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33" h="80">
                      <a:moveTo>
                        <a:pt x="23" y="0"/>
                      </a:moveTo>
                      <a:lnTo>
                        <a:pt x="0" y="0"/>
                      </a:lnTo>
                      <a:lnTo>
                        <a:pt x="14" y="8"/>
                      </a:lnTo>
                      <a:lnTo>
                        <a:pt x="20" y="31"/>
                      </a:lnTo>
                      <a:lnTo>
                        <a:pt x="18" y="64"/>
                      </a:lnTo>
                      <a:lnTo>
                        <a:pt x="10" y="81"/>
                      </a:lnTo>
                      <a:lnTo>
                        <a:pt x="23" y="81"/>
                      </a:lnTo>
                      <a:lnTo>
                        <a:pt x="28" y="76"/>
                      </a:lnTo>
                      <a:lnTo>
                        <a:pt x="33" y="52"/>
                      </a:lnTo>
                      <a:lnTo>
                        <a:pt x="32" y="25"/>
                      </a:lnTo>
                      <a:lnTo>
                        <a:pt x="28" y="8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274" name="Group 100"/>
              <p:cNvGrpSpPr>
                <a:grpSpLocks/>
              </p:cNvGrpSpPr>
              <p:nvPr/>
            </p:nvGrpSpPr>
            <p:grpSpPr bwMode="auto">
              <a:xfrm>
                <a:off x="7436" y="5744"/>
                <a:ext cx="15" cy="15"/>
                <a:chOff x="7436" y="5744"/>
                <a:chExt cx="15" cy="15"/>
              </a:xfrm>
            </p:grpSpPr>
            <p:sp>
              <p:nvSpPr>
                <p:cNvPr id="4277" name="Freeform 101"/>
                <p:cNvSpPr>
                  <a:spLocks/>
                </p:cNvSpPr>
                <p:nvPr/>
              </p:nvSpPr>
              <p:spPr bwMode="auto">
                <a:xfrm>
                  <a:off x="7436" y="5744"/>
                  <a:ext cx="15" cy="15"/>
                </a:xfrm>
                <a:custGeom>
                  <a:avLst/>
                  <a:gdLst>
                    <a:gd name="T0" fmla="+- 0 7436 7436"/>
                    <a:gd name="T1" fmla="*/ T0 w 15"/>
                    <a:gd name="T2" fmla="+- 0 5752 5744"/>
                    <a:gd name="T3" fmla="*/ 5752 h 15"/>
                    <a:gd name="T4" fmla="+- 0 7451 7436"/>
                    <a:gd name="T5" fmla="*/ T4 w 15"/>
                    <a:gd name="T6" fmla="+- 0 5752 5744"/>
                    <a:gd name="T7" fmla="*/ 5752 h 1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15" h="15">
                      <a:moveTo>
                        <a:pt x="0" y="8"/>
                      </a:moveTo>
                      <a:lnTo>
                        <a:pt x="15" y="8"/>
                      </a:lnTo>
                    </a:path>
                  </a:pathLst>
                </a:custGeom>
                <a:noFill/>
                <a:ln w="10858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275" name="Group 98"/>
              <p:cNvGrpSpPr>
                <a:grpSpLocks/>
              </p:cNvGrpSpPr>
              <p:nvPr/>
            </p:nvGrpSpPr>
            <p:grpSpPr bwMode="auto">
              <a:xfrm>
                <a:off x="7479" y="5656"/>
                <a:ext cx="36" cy="103"/>
                <a:chOff x="7479" y="5656"/>
                <a:chExt cx="36" cy="103"/>
              </a:xfrm>
            </p:grpSpPr>
            <p:sp>
              <p:nvSpPr>
                <p:cNvPr id="4276" name="Freeform 99"/>
                <p:cNvSpPr>
                  <a:spLocks/>
                </p:cNvSpPr>
                <p:nvPr/>
              </p:nvSpPr>
              <p:spPr bwMode="auto">
                <a:xfrm>
                  <a:off x="7479" y="5656"/>
                  <a:ext cx="36" cy="103"/>
                </a:xfrm>
                <a:custGeom>
                  <a:avLst/>
                  <a:gdLst>
                    <a:gd name="T0" fmla="+- 0 7514 7479"/>
                    <a:gd name="T1" fmla="*/ T0 w 36"/>
                    <a:gd name="T2" fmla="+- 0 5656 5656"/>
                    <a:gd name="T3" fmla="*/ 5656 h 103"/>
                    <a:gd name="T4" fmla="+- 0 7506 7479"/>
                    <a:gd name="T5" fmla="*/ T4 w 36"/>
                    <a:gd name="T6" fmla="+- 0 5656 5656"/>
                    <a:gd name="T7" fmla="*/ 5656 h 103"/>
                    <a:gd name="T8" fmla="+- 0 7501 7479"/>
                    <a:gd name="T9" fmla="*/ T8 w 36"/>
                    <a:gd name="T10" fmla="+- 0 5672 5656"/>
                    <a:gd name="T11" fmla="*/ 5672 h 103"/>
                    <a:gd name="T12" fmla="+- 0 7499 7479"/>
                    <a:gd name="T13" fmla="*/ T12 w 36"/>
                    <a:gd name="T14" fmla="+- 0 5674 5656"/>
                    <a:gd name="T15" fmla="*/ 5674 h 103"/>
                    <a:gd name="T16" fmla="+- 0 7479 7479"/>
                    <a:gd name="T17" fmla="*/ T16 w 36"/>
                    <a:gd name="T18" fmla="+- 0 5677 5656"/>
                    <a:gd name="T19" fmla="*/ 5677 h 103"/>
                    <a:gd name="T20" fmla="+- 0 7479 7479"/>
                    <a:gd name="T21" fmla="*/ T20 w 36"/>
                    <a:gd name="T22" fmla="+- 0 5686 5656"/>
                    <a:gd name="T23" fmla="*/ 5686 h 103"/>
                    <a:gd name="T24" fmla="+- 0 7502 7479"/>
                    <a:gd name="T25" fmla="*/ T24 w 36"/>
                    <a:gd name="T26" fmla="+- 0 5686 5656"/>
                    <a:gd name="T27" fmla="*/ 5686 h 103"/>
                    <a:gd name="T28" fmla="+- 0 7502 7479"/>
                    <a:gd name="T29" fmla="*/ T28 w 36"/>
                    <a:gd name="T30" fmla="+- 0 5759 5656"/>
                    <a:gd name="T31" fmla="*/ 5759 h 103"/>
                    <a:gd name="T32" fmla="+- 0 7514 7479"/>
                    <a:gd name="T33" fmla="*/ T32 w 36"/>
                    <a:gd name="T34" fmla="+- 0 5759 5656"/>
                    <a:gd name="T35" fmla="*/ 5759 h 103"/>
                    <a:gd name="T36" fmla="+- 0 7514 7479"/>
                    <a:gd name="T37" fmla="*/ T36 w 36"/>
                    <a:gd name="T38" fmla="+- 0 5656 5656"/>
                    <a:gd name="T39" fmla="*/ 5656 h 10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36" h="103">
                      <a:moveTo>
                        <a:pt x="35" y="0"/>
                      </a:moveTo>
                      <a:lnTo>
                        <a:pt x="27" y="0"/>
                      </a:lnTo>
                      <a:lnTo>
                        <a:pt x="22" y="16"/>
                      </a:lnTo>
                      <a:lnTo>
                        <a:pt x="20" y="18"/>
                      </a:lnTo>
                      <a:lnTo>
                        <a:pt x="0" y="21"/>
                      </a:lnTo>
                      <a:lnTo>
                        <a:pt x="0" y="30"/>
                      </a:lnTo>
                      <a:lnTo>
                        <a:pt x="23" y="30"/>
                      </a:lnTo>
                      <a:lnTo>
                        <a:pt x="23" y="103"/>
                      </a:lnTo>
                      <a:lnTo>
                        <a:pt x="35" y="103"/>
                      </a:lnTo>
                      <a:lnTo>
                        <a:pt x="35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</p:grpSp>
        <p:grpSp>
          <p:nvGrpSpPr>
            <p:cNvPr id="4280" name="Group 80"/>
            <p:cNvGrpSpPr>
              <a:grpSpLocks/>
            </p:cNvGrpSpPr>
            <p:nvPr/>
          </p:nvGrpSpPr>
          <p:grpSpPr bwMode="auto">
            <a:xfrm>
              <a:off x="5048250" y="5004160"/>
              <a:ext cx="174625" cy="73025"/>
              <a:chOff x="8063" y="5652"/>
              <a:chExt cx="276" cy="115"/>
            </a:xfrm>
          </p:grpSpPr>
          <p:grpSp>
            <p:nvGrpSpPr>
              <p:cNvPr id="4281" name="Group 95"/>
              <p:cNvGrpSpPr>
                <a:grpSpLocks/>
              </p:cNvGrpSpPr>
              <p:nvPr/>
            </p:nvGrpSpPr>
            <p:grpSpPr bwMode="auto">
              <a:xfrm>
                <a:off x="8067" y="5656"/>
                <a:ext cx="57" cy="106"/>
                <a:chOff x="8067" y="5656"/>
                <a:chExt cx="57" cy="106"/>
              </a:xfrm>
            </p:grpSpPr>
            <p:sp>
              <p:nvSpPr>
                <p:cNvPr id="4296" name="Freeform 96"/>
                <p:cNvSpPr>
                  <a:spLocks/>
                </p:cNvSpPr>
                <p:nvPr/>
              </p:nvSpPr>
              <p:spPr bwMode="auto">
                <a:xfrm>
                  <a:off x="8067" y="5656"/>
                  <a:ext cx="57" cy="106"/>
                </a:xfrm>
                <a:custGeom>
                  <a:avLst/>
                  <a:gdLst>
                    <a:gd name="T0" fmla="+- 0 8110 8067"/>
                    <a:gd name="T1" fmla="*/ T0 w 57"/>
                    <a:gd name="T2" fmla="+- 0 5656 5656"/>
                    <a:gd name="T3" fmla="*/ 5656 h 106"/>
                    <a:gd name="T4" fmla="+- 0 8091 8067"/>
                    <a:gd name="T5" fmla="*/ T4 w 57"/>
                    <a:gd name="T6" fmla="+- 0 5656 5656"/>
                    <a:gd name="T7" fmla="*/ 5656 h 106"/>
                    <a:gd name="T8" fmla="+- 0 8082 8067"/>
                    <a:gd name="T9" fmla="*/ T8 w 57"/>
                    <a:gd name="T10" fmla="+- 0 5660 5656"/>
                    <a:gd name="T11" fmla="*/ 5660 h 106"/>
                    <a:gd name="T12" fmla="+- 0 8077 8067"/>
                    <a:gd name="T13" fmla="*/ T12 w 57"/>
                    <a:gd name="T14" fmla="+- 0 5667 5656"/>
                    <a:gd name="T15" fmla="*/ 5667 h 106"/>
                    <a:gd name="T16" fmla="+- 0 8070 8067"/>
                    <a:gd name="T17" fmla="*/ T16 w 57"/>
                    <a:gd name="T18" fmla="+- 0 5683 5656"/>
                    <a:gd name="T19" fmla="*/ 5683 h 106"/>
                    <a:gd name="T20" fmla="+- 0 8067 8067"/>
                    <a:gd name="T21" fmla="*/ T20 w 57"/>
                    <a:gd name="T22" fmla="+- 0 5705 5656"/>
                    <a:gd name="T23" fmla="*/ 5705 h 106"/>
                    <a:gd name="T24" fmla="+- 0 8070 8067"/>
                    <a:gd name="T25" fmla="*/ T24 w 57"/>
                    <a:gd name="T26" fmla="+- 0 5735 5656"/>
                    <a:gd name="T27" fmla="*/ 5735 h 106"/>
                    <a:gd name="T28" fmla="+- 0 8079 8067"/>
                    <a:gd name="T29" fmla="*/ T28 w 57"/>
                    <a:gd name="T30" fmla="+- 0 5754 5656"/>
                    <a:gd name="T31" fmla="*/ 5754 h 106"/>
                    <a:gd name="T32" fmla="+- 0 8095 8067"/>
                    <a:gd name="T33" fmla="*/ T32 w 57"/>
                    <a:gd name="T34" fmla="+- 0 5762 5656"/>
                    <a:gd name="T35" fmla="*/ 5762 h 106"/>
                    <a:gd name="T36" fmla="+- 0 8116 8067"/>
                    <a:gd name="T37" fmla="*/ T36 w 57"/>
                    <a:gd name="T38" fmla="+- 0 5757 5656"/>
                    <a:gd name="T39" fmla="*/ 5757 h 106"/>
                    <a:gd name="T40" fmla="+- 0 8124 8067"/>
                    <a:gd name="T41" fmla="*/ T40 w 57"/>
                    <a:gd name="T42" fmla="+- 0 5748 5656"/>
                    <a:gd name="T43" fmla="*/ 5748 h 106"/>
                    <a:gd name="T44" fmla="+- 0 8111 8067"/>
                    <a:gd name="T45" fmla="*/ T44 w 57"/>
                    <a:gd name="T46" fmla="+- 0 5748 5656"/>
                    <a:gd name="T47" fmla="*/ 5748 h 106"/>
                    <a:gd name="T48" fmla="+- 0 8091 8067"/>
                    <a:gd name="T49" fmla="*/ T48 w 57"/>
                    <a:gd name="T50" fmla="+- 0 5745 5656"/>
                    <a:gd name="T51" fmla="*/ 5745 h 106"/>
                    <a:gd name="T52" fmla="+- 0 8082 8067"/>
                    <a:gd name="T53" fmla="*/ T52 w 57"/>
                    <a:gd name="T54" fmla="+- 0 5730 5656"/>
                    <a:gd name="T55" fmla="*/ 5730 h 106"/>
                    <a:gd name="T56" fmla="+- 0 8083 8067"/>
                    <a:gd name="T57" fmla="*/ T56 w 57"/>
                    <a:gd name="T58" fmla="+- 0 5695 5656"/>
                    <a:gd name="T59" fmla="*/ 5695 h 106"/>
                    <a:gd name="T60" fmla="+- 0 8088 8067"/>
                    <a:gd name="T61" fmla="*/ T60 w 57"/>
                    <a:gd name="T62" fmla="+- 0 5675 5656"/>
                    <a:gd name="T63" fmla="*/ 5675 h 106"/>
                    <a:gd name="T64" fmla="+- 0 8097 8067"/>
                    <a:gd name="T65" fmla="*/ T64 w 57"/>
                    <a:gd name="T66" fmla="+- 0 5668 5656"/>
                    <a:gd name="T67" fmla="*/ 5668 h 106"/>
                    <a:gd name="T68" fmla="+- 0 8101 8067"/>
                    <a:gd name="T69" fmla="*/ T68 w 57"/>
                    <a:gd name="T70" fmla="+- 0 5667 5656"/>
                    <a:gd name="T71" fmla="*/ 5667 h 106"/>
                    <a:gd name="T72" fmla="+- 0 8124 8067"/>
                    <a:gd name="T73" fmla="*/ T72 w 57"/>
                    <a:gd name="T74" fmla="+- 0 5667 5656"/>
                    <a:gd name="T75" fmla="*/ 5667 h 106"/>
                    <a:gd name="T76" fmla="+- 0 8119 8067"/>
                    <a:gd name="T77" fmla="*/ T76 w 57"/>
                    <a:gd name="T78" fmla="+- 0 5660 5656"/>
                    <a:gd name="T79" fmla="*/ 5660 h 106"/>
                    <a:gd name="T80" fmla="+- 0 8110 8067"/>
                    <a:gd name="T81" fmla="*/ T80 w 57"/>
                    <a:gd name="T82" fmla="+- 0 5656 5656"/>
                    <a:gd name="T83" fmla="*/ 5656 h 10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</a:cxnLst>
                  <a:rect l="0" t="0" r="r" b="b"/>
                  <a:pathLst>
                    <a:path w="57" h="106">
                      <a:moveTo>
                        <a:pt x="43" y="0"/>
                      </a:moveTo>
                      <a:lnTo>
                        <a:pt x="24" y="0"/>
                      </a:lnTo>
                      <a:lnTo>
                        <a:pt x="15" y="4"/>
                      </a:lnTo>
                      <a:lnTo>
                        <a:pt x="10" y="11"/>
                      </a:lnTo>
                      <a:lnTo>
                        <a:pt x="3" y="27"/>
                      </a:lnTo>
                      <a:lnTo>
                        <a:pt x="0" y="49"/>
                      </a:lnTo>
                      <a:lnTo>
                        <a:pt x="3" y="79"/>
                      </a:lnTo>
                      <a:lnTo>
                        <a:pt x="12" y="98"/>
                      </a:lnTo>
                      <a:lnTo>
                        <a:pt x="28" y="106"/>
                      </a:lnTo>
                      <a:lnTo>
                        <a:pt x="49" y="101"/>
                      </a:lnTo>
                      <a:lnTo>
                        <a:pt x="57" y="92"/>
                      </a:lnTo>
                      <a:lnTo>
                        <a:pt x="44" y="92"/>
                      </a:lnTo>
                      <a:lnTo>
                        <a:pt x="24" y="89"/>
                      </a:lnTo>
                      <a:lnTo>
                        <a:pt x="15" y="74"/>
                      </a:lnTo>
                      <a:lnTo>
                        <a:pt x="16" y="39"/>
                      </a:lnTo>
                      <a:lnTo>
                        <a:pt x="21" y="19"/>
                      </a:lnTo>
                      <a:lnTo>
                        <a:pt x="30" y="12"/>
                      </a:lnTo>
                      <a:lnTo>
                        <a:pt x="34" y="11"/>
                      </a:lnTo>
                      <a:lnTo>
                        <a:pt x="57" y="11"/>
                      </a:lnTo>
                      <a:lnTo>
                        <a:pt x="52" y="4"/>
                      </a:lnTo>
                      <a:lnTo>
                        <a:pt x="4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282" name="Group 93"/>
              <p:cNvGrpSpPr>
                <a:grpSpLocks/>
              </p:cNvGrpSpPr>
              <p:nvPr/>
            </p:nvGrpSpPr>
            <p:grpSpPr bwMode="auto">
              <a:xfrm>
                <a:off x="8101" y="5667"/>
                <a:ext cx="33" cy="80"/>
                <a:chOff x="8101" y="5667"/>
                <a:chExt cx="33" cy="80"/>
              </a:xfrm>
            </p:grpSpPr>
            <p:sp>
              <p:nvSpPr>
                <p:cNvPr id="4295" name="Freeform 94"/>
                <p:cNvSpPr>
                  <a:spLocks/>
                </p:cNvSpPr>
                <p:nvPr/>
              </p:nvSpPr>
              <p:spPr bwMode="auto">
                <a:xfrm>
                  <a:off x="8101" y="5667"/>
                  <a:ext cx="33" cy="80"/>
                </a:xfrm>
                <a:custGeom>
                  <a:avLst/>
                  <a:gdLst>
                    <a:gd name="T0" fmla="+- 0 8124 8101"/>
                    <a:gd name="T1" fmla="*/ T0 w 33"/>
                    <a:gd name="T2" fmla="+- 0 5667 5667"/>
                    <a:gd name="T3" fmla="*/ 5667 h 80"/>
                    <a:gd name="T4" fmla="+- 0 8101 8101"/>
                    <a:gd name="T5" fmla="*/ T4 w 33"/>
                    <a:gd name="T6" fmla="+- 0 5667 5667"/>
                    <a:gd name="T7" fmla="*/ 5667 h 80"/>
                    <a:gd name="T8" fmla="+- 0 8115 8101"/>
                    <a:gd name="T9" fmla="*/ T8 w 33"/>
                    <a:gd name="T10" fmla="+- 0 5675 5667"/>
                    <a:gd name="T11" fmla="*/ 5675 h 80"/>
                    <a:gd name="T12" fmla="+- 0 8121 8101"/>
                    <a:gd name="T13" fmla="*/ T12 w 33"/>
                    <a:gd name="T14" fmla="+- 0 5698 5667"/>
                    <a:gd name="T15" fmla="*/ 5698 h 80"/>
                    <a:gd name="T16" fmla="+- 0 8119 8101"/>
                    <a:gd name="T17" fmla="*/ T16 w 33"/>
                    <a:gd name="T18" fmla="+- 0 5731 5667"/>
                    <a:gd name="T19" fmla="*/ 5731 h 80"/>
                    <a:gd name="T20" fmla="+- 0 8111 8101"/>
                    <a:gd name="T21" fmla="*/ T20 w 33"/>
                    <a:gd name="T22" fmla="+- 0 5748 5667"/>
                    <a:gd name="T23" fmla="*/ 5748 h 80"/>
                    <a:gd name="T24" fmla="+- 0 8124 8101"/>
                    <a:gd name="T25" fmla="*/ T24 w 33"/>
                    <a:gd name="T26" fmla="+- 0 5748 5667"/>
                    <a:gd name="T27" fmla="*/ 5748 h 80"/>
                    <a:gd name="T28" fmla="+- 0 8129 8101"/>
                    <a:gd name="T29" fmla="*/ T28 w 33"/>
                    <a:gd name="T30" fmla="+- 0 5743 5667"/>
                    <a:gd name="T31" fmla="*/ 5743 h 80"/>
                    <a:gd name="T32" fmla="+- 0 8134 8101"/>
                    <a:gd name="T33" fmla="*/ T32 w 33"/>
                    <a:gd name="T34" fmla="+- 0 5719 5667"/>
                    <a:gd name="T35" fmla="*/ 5719 h 80"/>
                    <a:gd name="T36" fmla="+- 0 8133 8101"/>
                    <a:gd name="T37" fmla="*/ T36 w 33"/>
                    <a:gd name="T38" fmla="+- 0 5692 5667"/>
                    <a:gd name="T39" fmla="*/ 5692 h 80"/>
                    <a:gd name="T40" fmla="+- 0 8129 8101"/>
                    <a:gd name="T41" fmla="*/ T40 w 33"/>
                    <a:gd name="T42" fmla="+- 0 5675 5667"/>
                    <a:gd name="T43" fmla="*/ 5675 h 80"/>
                    <a:gd name="T44" fmla="+- 0 8124 8101"/>
                    <a:gd name="T45" fmla="*/ T44 w 33"/>
                    <a:gd name="T46" fmla="+- 0 5667 5667"/>
                    <a:gd name="T47" fmla="*/ 5667 h 8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33" h="80">
                      <a:moveTo>
                        <a:pt x="23" y="0"/>
                      </a:moveTo>
                      <a:lnTo>
                        <a:pt x="0" y="0"/>
                      </a:lnTo>
                      <a:lnTo>
                        <a:pt x="14" y="8"/>
                      </a:lnTo>
                      <a:lnTo>
                        <a:pt x="20" y="31"/>
                      </a:lnTo>
                      <a:lnTo>
                        <a:pt x="18" y="64"/>
                      </a:lnTo>
                      <a:lnTo>
                        <a:pt x="10" y="81"/>
                      </a:lnTo>
                      <a:lnTo>
                        <a:pt x="23" y="81"/>
                      </a:lnTo>
                      <a:lnTo>
                        <a:pt x="28" y="76"/>
                      </a:lnTo>
                      <a:lnTo>
                        <a:pt x="33" y="52"/>
                      </a:lnTo>
                      <a:lnTo>
                        <a:pt x="32" y="25"/>
                      </a:lnTo>
                      <a:lnTo>
                        <a:pt x="28" y="8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283" name="Group 91"/>
              <p:cNvGrpSpPr>
                <a:grpSpLocks/>
              </p:cNvGrpSpPr>
              <p:nvPr/>
            </p:nvGrpSpPr>
            <p:grpSpPr bwMode="auto">
              <a:xfrm>
                <a:off x="8154" y="5744"/>
                <a:ext cx="15" cy="15"/>
                <a:chOff x="8154" y="5744"/>
                <a:chExt cx="15" cy="15"/>
              </a:xfrm>
            </p:grpSpPr>
            <p:sp>
              <p:nvSpPr>
                <p:cNvPr id="4294" name="Freeform 92"/>
                <p:cNvSpPr>
                  <a:spLocks/>
                </p:cNvSpPr>
                <p:nvPr/>
              </p:nvSpPr>
              <p:spPr bwMode="auto">
                <a:xfrm>
                  <a:off x="8154" y="5744"/>
                  <a:ext cx="15" cy="15"/>
                </a:xfrm>
                <a:custGeom>
                  <a:avLst/>
                  <a:gdLst>
                    <a:gd name="T0" fmla="+- 0 8154 8154"/>
                    <a:gd name="T1" fmla="*/ T0 w 15"/>
                    <a:gd name="T2" fmla="+- 0 5752 5744"/>
                    <a:gd name="T3" fmla="*/ 5752 h 15"/>
                    <a:gd name="T4" fmla="+- 0 8169 8154"/>
                    <a:gd name="T5" fmla="*/ T4 w 15"/>
                    <a:gd name="T6" fmla="+- 0 5752 5744"/>
                    <a:gd name="T7" fmla="*/ 5752 h 1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15" h="15">
                      <a:moveTo>
                        <a:pt x="0" y="8"/>
                      </a:moveTo>
                      <a:lnTo>
                        <a:pt x="15" y="8"/>
                      </a:lnTo>
                    </a:path>
                  </a:pathLst>
                </a:custGeom>
                <a:noFill/>
                <a:ln w="10858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284" name="Group 89"/>
              <p:cNvGrpSpPr>
                <a:grpSpLocks/>
              </p:cNvGrpSpPr>
              <p:nvPr/>
            </p:nvGrpSpPr>
            <p:grpSpPr bwMode="auto">
              <a:xfrm>
                <a:off x="8197" y="5656"/>
                <a:ext cx="36" cy="103"/>
                <a:chOff x="8197" y="5656"/>
                <a:chExt cx="36" cy="103"/>
              </a:xfrm>
            </p:grpSpPr>
            <p:sp>
              <p:nvSpPr>
                <p:cNvPr id="4293" name="Freeform 90"/>
                <p:cNvSpPr>
                  <a:spLocks/>
                </p:cNvSpPr>
                <p:nvPr/>
              </p:nvSpPr>
              <p:spPr bwMode="auto">
                <a:xfrm>
                  <a:off x="8197" y="5656"/>
                  <a:ext cx="36" cy="103"/>
                </a:xfrm>
                <a:custGeom>
                  <a:avLst/>
                  <a:gdLst>
                    <a:gd name="T0" fmla="+- 0 8232 8197"/>
                    <a:gd name="T1" fmla="*/ T0 w 36"/>
                    <a:gd name="T2" fmla="+- 0 5656 5656"/>
                    <a:gd name="T3" fmla="*/ 5656 h 103"/>
                    <a:gd name="T4" fmla="+- 0 8224 8197"/>
                    <a:gd name="T5" fmla="*/ T4 w 36"/>
                    <a:gd name="T6" fmla="+- 0 5656 5656"/>
                    <a:gd name="T7" fmla="*/ 5656 h 103"/>
                    <a:gd name="T8" fmla="+- 0 8219 8197"/>
                    <a:gd name="T9" fmla="*/ T8 w 36"/>
                    <a:gd name="T10" fmla="+- 0 5672 5656"/>
                    <a:gd name="T11" fmla="*/ 5672 h 103"/>
                    <a:gd name="T12" fmla="+- 0 8217 8197"/>
                    <a:gd name="T13" fmla="*/ T12 w 36"/>
                    <a:gd name="T14" fmla="+- 0 5674 5656"/>
                    <a:gd name="T15" fmla="*/ 5674 h 103"/>
                    <a:gd name="T16" fmla="+- 0 8197 8197"/>
                    <a:gd name="T17" fmla="*/ T16 w 36"/>
                    <a:gd name="T18" fmla="+- 0 5677 5656"/>
                    <a:gd name="T19" fmla="*/ 5677 h 103"/>
                    <a:gd name="T20" fmla="+- 0 8197 8197"/>
                    <a:gd name="T21" fmla="*/ T20 w 36"/>
                    <a:gd name="T22" fmla="+- 0 5686 5656"/>
                    <a:gd name="T23" fmla="*/ 5686 h 103"/>
                    <a:gd name="T24" fmla="+- 0 8220 8197"/>
                    <a:gd name="T25" fmla="*/ T24 w 36"/>
                    <a:gd name="T26" fmla="+- 0 5686 5656"/>
                    <a:gd name="T27" fmla="*/ 5686 h 103"/>
                    <a:gd name="T28" fmla="+- 0 8220 8197"/>
                    <a:gd name="T29" fmla="*/ T28 w 36"/>
                    <a:gd name="T30" fmla="+- 0 5759 5656"/>
                    <a:gd name="T31" fmla="*/ 5759 h 103"/>
                    <a:gd name="T32" fmla="+- 0 8232 8197"/>
                    <a:gd name="T33" fmla="*/ T32 w 36"/>
                    <a:gd name="T34" fmla="+- 0 5759 5656"/>
                    <a:gd name="T35" fmla="*/ 5759 h 103"/>
                    <a:gd name="T36" fmla="+- 0 8232 8197"/>
                    <a:gd name="T37" fmla="*/ T36 w 36"/>
                    <a:gd name="T38" fmla="+- 0 5656 5656"/>
                    <a:gd name="T39" fmla="*/ 5656 h 10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36" h="103">
                      <a:moveTo>
                        <a:pt x="35" y="0"/>
                      </a:moveTo>
                      <a:lnTo>
                        <a:pt x="27" y="0"/>
                      </a:lnTo>
                      <a:lnTo>
                        <a:pt x="22" y="16"/>
                      </a:lnTo>
                      <a:lnTo>
                        <a:pt x="20" y="18"/>
                      </a:lnTo>
                      <a:lnTo>
                        <a:pt x="0" y="21"/>
                      </a:lnTo>
                      <a:lnTo>
                        <a:pt x="0" y="30"/>
                      </a:lnTo>
                      <a:lnTo>
                        <a:pt x="23" y="30"/>
                      </a:lnTo>
                      <a:lnTo>
                        <a:pt x="23" y="103"/>
                      </a:lnTo>
                      <a:lnTo>
                        <a:pt x="35" y="103"/>
                      </a:lnTo>
                      <a:lnTo>
                        <a:pt x="35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285" name="Group 87"/>
              <p:cNvGrpSpPr>
                <a:grpSpLocks/>
              </p:cNvGrpSpPr>
              <p:nvPr/>
            </p:nvGrpSpPr>
            <p:grpSpPr bwMode="auto">
              <a:xfrm>
                <a:off x="8268" y="5734"/>
                <a:ext cx="59" cy="29"/>
                <a:chOff x="8268" y="5734"/>
                <a:chExt cx="59" cy="29"/>
              </a:xfrm>
            </p:grpSpPr>
            <p:sp>
              <p:nvSpPr>
                <p:cNvPr id="4292" name="Freeform 88"/>
                <p:cNvSpPr>
                  <a:spLocks/>
                </p:cNvSpPr>
                <p:nvPr/>
              </p:nvSpPr>
              <p:spPr bwMode="auto">
                <a:xfrm>
                  <a:off x="8268" y="5734"/>
                  <a:ext cx="59" cy="29"/>
                </a:xfrm>
                <a:custGeom>
                  <a:avLst/>
                  <a:gdLst>
                    <a:gd name="T0" fmla="+- 0 8281 8268"/>
                    <a:gd name="T1" fmla="*/ T0 w 59"/>
                    <a:gd name="T2" fmla="+- 0 5734 5734"/>
                    <a:gd name="T3" fmla="*/ 5734 h 29"/>
                    <a:gd name="T4" fmla="+- 0 8268 8268"/>
                    <a:gd name="T5" fmla="*/ T4 w 59"/>
                    <a:gd name="T6" fmla="+- 0 5734 5734"/>
                    <a:gd name="T7" fmla="*/ 5734 h 29"/>
                    <a:gd name="T8" fmla="+- 0 8270 8268"/>
                    <a:gd name="T9" fmla="*/ T8 w 59"/>
                    <a:gd name="T10" fmla="+- 0 5742 5734"/>
                    <a:gd name="T11" fmla="*/ 5742 h 29"/>
                    <a:gd name="T12" fmla="+- 0 8271 8268"/>
                    <a:gd name="T13" fmla="*/ T12 w 59"/>
                    <a:gd name="T14" fmla="+- 0 5746 5734"/>
                    <a:gd name="T15" fmla="*/ 5746 h 29"/>
                    <a:gd name="T16" fmla="+- 0 8274 8268"/>
                    <a:gd name="T17" fmla="*/ T16 w 59"/>
                    <a:gd name="T18" fmla="+- 0 5750 5734"/>
                    <a:gd name="T19" fmla="*/ 5750 h 29"/>
                    <a:gd name="T20" fmla="+- 0 8280 8268"/>
                    <a:gd name="T21" fmla="*/ T20 w 59"/>
                    <a:gd name="T22" fmla="+- 0 5758 5734"/>
                    <a:gd name="T23" fmla="*/ 5758 h 29"/>
                    <a:gd name="T24" fmla="+- 0 8290 8268"/>
                    <a:gd name="T25" fmla="*/ T24 w 59"/>
                    <a:gd name="T26" fmla="+- 0 5762 5734"/>
                    <a:gd name="T27" fmla="*/ 5762 h 29"/>
                    <a:gd name="T28" fmla="+- 0 8302 8268"/>
                    <a:gd name="T29" fmla="*/ T28 w 59"/>
                    <a:gd name="T30" fmla="+- 0 5762 5734"/>
                    <a:gd name="T31" fmla="*/ 5762 h 29"/>
                    <a:gd name="T32" fmla="+- 0 8323 8268"/>
                    <a:gd name="T33" fmla="*/ T32 w 59"/>
                    <a:gd name="T34" fmla="+- 0 5756 5734"/>
                    <a:gd name="T35" fmla="*/ 5756 h 29"/>
                    <a:gd name="T36" fmla="+- 0 8327 8268"/>
                    <a:gd name="T37" fmla="*/ T36 w 59"/>
                    <a:gd name="T38" fmla="+- 0 5751 5734"/>
                    <a:gd name="T39" fmla="*/ 5751 h 29"/>
                    <a:gd name="T40" fmla="+- 0 8291 8268"/>
                    <a:gd name="T41" fmla="*/ T40 w 59"/>
                    <a:gd name="T42" fmla="+- 0 5751 5734"/>
                    <a:gd name="T43" fmla="*/ 5751 h 29"/>
                    <a:gd name="T44" fmla="+- 0 8284 8268"/>
                    <a:gd name="T45" fmla="*/ T44 w 59"/>
                    <a:gd name="T46" fmla="+- 0 5745 5734"/>
                    <a:gd name="T47" fmla="*/ 5745 h 29"/>
                    <a:gd name="T48" fmla="+- 0 8281 8268"/>
                    <a:gd name="T49" fmla="*/ T48 w 59"/>
                    <a:gd name="T50" fmla="+- 0 5734 5734"/>
                    <a:gd name="T51" fmla="*/ 5734 h 2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</a:cxnLst>
                  <a:rect l="0" t="0" r="r" b="b"/>
                  <a:pathLst>
                    <a:path w="59" h="29">
                      <a:moveTo>
                        <a:pt x="13" y="0"/>
                      </a:moveTo>
                      <a:lnTo>
                        <a:pt x="0" y="0"/>
                      </a:lnTo>
                      <a:lnTo>
                        <a:pt x="2" y="8"/>
                      </a:lnTo>
                      <a:lnTo>
                        <a:pt x="3" y="12"/>
                      </a:lnTo>
                      <a:lnTo>
                        <a:pt x="6" y="16"/>
                      </a:lnTo>
                      <a:lnTo>
                        <a:pt x="12" y="24"/>
                      </a:lnTo>
                      <a:lnTo>
                        <a:pt x="22" y="28"/>
                      </a:lnTo>
                      <a:lnTo>
                        <a:pt x="34" y="28"/>
                      </a:lnTo>
                      <a:lnTo>
                        <a:pt x="55" y="22"/>
                      </a:lnTo>
                      <a:lnTo>
                        <a:pt x="59" y="17"/>
                      </a:lnTo>
                      <a:lnTo>
                        <a:pt x="23" y="17"/>
                      </a:lnTo>
                      <a:lnTo>
                        <a:pt x="16" y="11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286" name="Group 85"/>
              <p:cNvGrpSpPr>
                <a:grpSpLocks/>
              </p:cNvGrpSpPr>
              <p:nvPr/>
            </p:nvGrpSpPr>
            <p:grpSpPr bwMode="auto">
              <a:xfrm>
                <a:off x="8316" y="5703"/>
                <a:ext cx="20" cy="49"/>
                <a:chOff x="8316" y="5703"/>
                <a:chExt cx="20" cy="49"/>
              </a:xfrm>
            </p:grpSpPr>
            <p:sp>
              <p:nvSpPr>
                <p:cNvPr id="4291" name="Freeform 86"/>
                <p:cNvSpPr>
                  <a:spLocks/>
                </p:cNvSpPr>
                <p:nvPr/>
              </p:nvSpPr>
              <p:spPr bwMode="auto">
                <a:xfrm>
                  <a:off x="8316" y="5703"/>
                  <a:ext cx="20" cy="49"/>
                </a:xfrm>
                <a:custGeom>
                  <a:avLst/>
                  <a:gdLst>
                    <a:gd name="T0" fmla="+- 0 8326 8316"/>
                    <a:gd name="T1" fmla="*/ T0 w 20"/>
                    <a:gd name="T2" fmla="+- 0 5703 5703"/>
                    <a:gd name="T3" fmla="*/ 5703 h 49"/>
                    <a:gd name="T4" fmla="+- 0 8316 8316"/>
                    <a:gd name="T5" fmla="*/ T4 w 20"/>
                    <a:gd name="T6" fmla="+- 0 5703 5703"/>
                    <a:gd name="T7" fmla="*/ 5703 h 49"/>
                    <a:gd name="T8" fmla="+- 0 8324 8316"/>
                    <a:gd name="T9" fmla="*/ T8 w 20"/>
                    <a:gd name="T10" fmla="+- 0 5712 5703"/>
                    <a:gd name="T11" fmla="*/ 5712 h 49"/>
                    <a:gd name="T12" fmla="+- 0 8324 8316"/>
                    <a:gd name="T13" fmla="*/ T12 w 20"/>
                    <a:gd name="T14" fmla="+- 0 5742 5703"/>
                    <a:gd name="T15" fmla="*/ 5742 h 49"/>
                    <a:gd name="T16" fmla="+- 0 8316 8316"/>
                    <a:gd name="T17" fmla="*/ T16 w 20"/>
                    <a:gd name="T18" fmla="+- 0 5751 5703"/>
                    <a:gd name="T19" fmla="*/ 5751 h 49"/>
                    <a:gd name="T20" fmla="+- 0 8327 8316"/>
                    <a:gd name="T21" fmla="*/ T20 w 20"/>
                    <a:gd name="T22" fmla="+- 0 5751 5703"/>
                    <a:gd name="T23" fmla="*/ 5751 h 49"/>
                    <a:gd name="T24" fmla="+- 0 8335 8316"/>
                    <a:gd name="T25" fmla="*/ T24 w 20"/>
                    <a:gd name="T26" fmla="+- 0 5739 5703"/>
                    <a:gd name="T27" fmla="*/ 5739 h 49"/>
                    <a:gd name="T28" fmla="+- 0 8332 8316"/>
                    <a:gd name="T29" fmla="*/ T28 w 20"/>
                    <a:gd name="T30" fmla="+- 0 5711 5703"/>
                    <a:gd name="T31" fmla="*/ 5711 h 49"/>
                    <a:gd name="T32" fmla="+- 0 8326 8316"/>
                    <a:gd name="T33" fmla="*/ T32 w 20"/>
                    <a:gd name="T34" fmla="+- 0 5703 5703"/>
                    <a:gd name="T35" fmla="*/ 5703 h 4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20" h="49">
                      <a:moveTo>
                        <a:pt x="10" y="0"/>
                      </a:moveTo>
                      <a:lnTo>
                        <a:pt x="0" y="0"/>
                      </a:lnTo>
                      <a:lnTo>
                        <a:pt x="8" y="9"/>
                      </a:lnTo>
                      <a:lnTo>
                        <a:pt x="8" y="39"/>
                      </a:lnTo>
                      <a:lnTo>
                        <a:pt x="0" y="48"/>
                      </a:lnTo>
                      <a:lnTo>
                        <a:pt x="11" y="48"/>
                      </a:lnTo>
                      <a:lnTo>
                        <a:pt x="19" y="36"/>
                      </a:lnTo>
                      <a:lnTo>
                        <a:pt x="16" y="8"/>
                      </a:lnTo>
                      <a:lnTo>
                        <a:pt x="10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287" name="Group 83"/>
              <p:cNvGrpSpPr>
                <a:grpSpLocks/>
              </p:cNvGrpSpPr>
              <p:nvPr/>
            </p:nvGrpSpPr>
            <p:grpSpPr bwMode="auto">
              <a:xfrm>
                <a:off x="8271" y="5656"/>
                <a:ext cx="61" cy="56"/>
                <a:chOff x="8271" y="5656"/>
                <a:chExt cx="61" cy="56"/>
              </a:xfrm>
            </p:grpSpPr>
            <p:sp>
              <p:nvSpPr>
                <p:cNvPr id="4290" name="Freeform 84"/>
                <p:cNvSpPr>
                  <a:spLocks/>
                </p:cNvSpPr>
                <p:nvPr/>
              </p:nvSpPr>
              <p:spPr bwMode="auto">
                <a:xfrm>
                  <a:off x="8271" y="5656"/>
                  <a:ext cx="61" cy="56"/>
                </a:xfrm>
                <a:custGeom>
                  <a:avLst/>
                  <a:gdLst>
                    <a:gd name="T0" fmla="+- 0 8332 8271"/>
                    <a:gd name="T1" fmla="*/ T0 w 61"/>
                    <a:gd name="T2" fmla="+- 0 5656 5656"/>
                    <a:gd name="T3" fmla="*/ 5656 h 56"/>
                    <a:gd name="T4" fmla="+- 0 8279 8271"/>
                    <a:gd name="T5" fmla="*/ T4 w 61"/>
                    <a:gd name="T6" fmla="+- 0 5656 5656"/>
                    <a:gd name="T7" fmla="*/ 5656 h 56"/>
                    <a:gd name="T8" fmla="+- 0 8271 8271"/>
                    <a:gd name="T9" fmla="*/ T8 w 61"/>
                    <a:gd name="T10" fmla="+- 0 5712 5656"/>
                    <a:gd name="T11" fmla="*/ 5712 h 56"/>
                    <a:gd name="T12" fmla="+- 0 8283 8271"/>
                    <a:gd name="T13" fmla="*/ T12 w 61"/>
                    <a:gd name="T14" fmla="+- 0 5712 5656"/>
                    <a:gd name="T15" fmla="*/ 5712 h 56"/>
                    <a:gd name="T16" fmla="+- 0 8289 8271"/>
                    <a:gd name="T17" fmla="*/ T16 w 61"/>
                    <a:gd name="T18" fmla="+- 0 5705 5656"/>
                    <a:gd name="T19" fmla="*/ 5705 h 56"/>
                    <a:gd name="T20" fmla="+- 0 8294 8271"/>
                    <a:gd name="T21" fmla="*/ T20 w 61"/>
                    <a:gd name="T22" fmla="+- 0 5703 5656"/>
                    <a:gd name="T23" fmla="*/ 5703 h 56"/>
                    <a:gd name="T24" fmla="+- 0 8326 8271"/>
                    <a:gd name="T25" fmla="*/ T24 w 61"/>
                    <a:gd name="T26" fmla="+- 0 5703 5656"/>
                    <a:gd name="T27" fmla="*/ 5703 h 56"/>
                    <a:gd name="T28" fmla="+- 0 8322 8271"/>
                    <a:gd name="T29" fmla="*/ T28 w 61"/>
                    <a:gd name="T30" fmla="+- 0 5697 5656"/>
                    <a:gd name="T31" fmla="*/ 5697 h 56"/>
                    <a:gd name="T32" fmla="+- 0 8285 8271"/>
                    <a:gd name="T33" fmla="*/ T32 w 61"/>
                    <a:gd name="T34" fmla="+- 0 5697 5656"/>
                    <a:gd name="T35" fmla="*/ 5697 h 56"/>
                    <a:gd name="T36" fmla="+- 0 8289 8271"/>
                    <a:gd name="T37" fmla="*/ T36 w 61"/>
                    <a:gd name="T38" fmla="+- 0 5669 5656"/>
                    <a:gd name="T39" fmla="*/ 5669 h 56"/>
                    <a:gd name="T40" fmla="+- 0 8332 8271"/>
                    <a:gd name="T41" fmla="*/ T40 w 61"/>
                    <a:gd name="T42" fmla="+- 0 5669 5656"/>
                    <a:gd name="T43" fmla="*/ 5669 h 56"/>
                    <a:gd name="T44" fmla="+- 0 8332 8271"/>
                    <a:gd name="T45" fmla="*/ T44 w 61"/>
                    <a:gd name="T46" fmla="+- 0 5656 5656"/>
                    <a:gd name="T47" fmla="*/ 5656 h 5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61" h="56">
                      <a:moveTo>
                        <a:pt x="61" y="0"/>
                      </a:moveTo>
                      <a:lnTo>
                        <a:pt x="8" y="0"/>
                      </a:lnTo>
                      <a:lnTo>
                        <a:pt x="0" y="56"/>
                      </a:lnTo>
                      <a:lnTo>
                        <a:pt x="12" y="56"/>
                      </a:lnTo>
                      <a:lnTo>
                        <a:pt x="18" y="49"/>
                      </a:lnTo>
                      <a:lnTo>
                        <a:pt x="23" y="47"/>
                      </a:lnTo>
                      <a:lnTo>
                        <a:pt x="55" y="47"/>
                      </a:lnTo>
                      <a:lnTo>
                        <a:pt x="51" y="41"/>
                      </a:lnTo>
                      <a:lnTo>
                        <a:pt x="14" y="41"/>
                      </a:lnTo>
                      <a:lnTo>
                        <a:pt x="18" y="13"/>
                      </a:lnTo>
                      <a:lnTo>
                        <a:pt x="61" y="13"/>
                      </a:lnTo>
                      <a:lnTo>
                        <a:pt x="61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288" name="Group 81"/>
              <p:cNvGrpSpPr>
                <a:grpSpLocks/>
              </p:cNvGrpSpPr>
              <p:nvPr/>
            </p:nvGrpSpPr>
            <p:grpSpPr bwMode="auto">
              <a:xfrm>
                <a:off x="8285" y="5691"/>
                <a:ext cx="37" cy="6"/>
                <a:chOff x="8285" y="5691"/>
                <a:chExt cx="37" cy="6"/>
              </a:xfrm>
            </p:grpSpPr>
            <p:sp>
              <p:nvSpPr>
                <p:cNvPr id="4289" name="Freeform 82"/>
                <p:cNvSpPr>
                  <a:spLocks/>
                </p:cNvSpPr>
                <p:nvPr/>
              </p:nvSpPr>
              <p:spPr bwMode="auto">
                <a:xfrm>
                  <a:off x="8285" y="5691"/>
                  <a:ext cx="37" cy="6"/>
                </a:xfrm>
                <a:custGeom>
                  <a:avLst/>
                  <a:gdLst>
                    <a:gd name="T0" fmla="+- 0 8297 8285"/>
                    <a:gd name="T1" fmla="*/ T0 w 37"/>
                    <a:gd name="T2" fmla="+- 0 5691 5691"/>
                    <a:gd name="T3" fmla="*/ 5691 h 6"/>
                    <a:gd name="T4" fmla="+- 0 8291 8285"/>
                    <a:gd name="T5" fmla="*/ T4 w 37"/>
                    <a:gd name="T6" fmla="+- 0 5693 5691"/>
                    <a:gd name="T7" fmla="*/ 5693 h 6"/>
                    <a:gd name="T8" fmla="+- 0 8285 8285"/>
                    <a:gd name="T9" fmla="*/ T8 w 37"/>
                    <a:gd name="T10" fmla="+- 0 5697 5691"/>
                    <a:gd name="T11" fmla="*/ 5697 h 6"/>
                    <a:gd name="T12" fmla="+- 0 8322 8285"/>
                    <a:gd name="T13" fmla="*/ T12 w 37"/>
                    <a:gd name="T14" fmla="+- 0 5697 5691"/>
                    <a:gd name="T15" fmla="*/ 5697 h 6"/>
                    <a:gd name="T16" fmla="+- 0 8321 8285"/>
                    <a:gd name="T17" fmla="*/ T16 w 37"/>
                    <a:gd name="T18" fmla="+- 0 5696 5691"/>
                    <a:gd name="T19" fmla="*/ 5696 h 6"/>
                    <a:gd name="T20" fmla="+- 0 8297 8285"/>
                    <a:gd name="T21" fmla="*/ T20 w 37"/>
                    <a:gd name="T22" fmla="+- 0 5691 5691"/>
                    <a:gd name="T23" fmla="*/ 5691 h 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</a:cxnLst>
                  <a:rect l="0" t="0" r="r" b="b"/>
                  <a:pathLst>
                    <a:path w="37" h="6">
                      <a:moveTo>
                        <a:pt x="12" y="0"/>
                      </a:moveTo>
                      <a:lnTo>
                        <a:pt x="6" y="2"/>
                      </a:lnTo>
                      <a:lnTo>
                        <a:pt x="0" y="6"/>
                      </a:lnTo>
                      <a:lnTo>
                        <a:pt x="37" y="6"/>
                      </a:lnTo>
                      <a:lnTo>
                        <a:pt x="36" y="5"/>
                      </a:lnTo>
                      <a:lnTo>
                        <a:pt x="12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</p:grpSp>
        <p:grpSp>
          <p:nvGrpSpPr>
            <p:cNvPr id="4297" name="Group 69"/>
            <p:cNvGrpSpPr>
              <a:grpSpLocks/>
            </p:cNvGrpSpPr>
            <p:nvPr/>
          </p:nvGrpSpPr>
          <p:grpSpPr bwMode="auto">
            <a:xfrm>
              <a:off x="5564187" y="5004160"/>
              <a:ext cx="123825" cy="73025"/>
              <a:chOff x="8875" y="5652"/>
              <a:chExt cx="196" cy="115"/>
            </a:xfrm>
          </p:grpSpPr>
          <p:grpSp>
            <p:nvGrpSpPr>
              <p:cNvPr id="4298" name="Group 78"/>
              <p:cNvGrpSpPr>
                <a:grpSpLocks/>
              </p:cNvGrpSpPr>
              <p:nvPr/>
            </p:nvGrpSpPr>
            <p:grpSpPr bwMode="auto">
              <a:xfrm>
                <a:off x="8878" y="5656"/>
                <a:ext cx="57" cy="106"/>
                <a:chOff x="8878" y="5656"/>
                <a:chExt cx="57" cy="106"/>
              </a:xfrm>
            </p:grpSpPr>
            <p:sp>
              <p:nvSpPr>
                <p:cNvPr id="4307" name="Freeform 79"/>
                <p:cNvSpPr>
                  <a:spLocks/>
                </p:cNvSpPr>
                <p:nvPr/>
              </p:nvSpPr>
              <p:spPr bwMode="auto">
                <a:xfrm>
                  <a:off x="8878" y="5656"/>
                  <a:ext cx="57" cy="106"/>
                </a:xfrm>
                <a:custGeom>
                  <a:avLst/>
                  <a:gdLst>
                    <a:gd name="T0" fmla="+- 0 8922 8878"/>
                    <a:gd name="T1" fmla="*/ T0 w 57"/>
                    <a:gd name="T2" fmla="+- 0 5656 5656"/>
                    <a:gd name="T3" fmla="*/ 5656 h 106"/>
                    <a:gd name="T4" fmla="+- 0 8902 8878"/>
                    <a:gd name="T5" fmla="*/ T4 w 57"/>
                    <a:gd name="T6" fmla="+- 0 5656 5656"/>
                    <a:gd name="T7" fmla="*/ 5656 h 106"/>
                    <a:gd name="T8" fmla="+- 0 8894 8878"/>
                    <a:gd name="T9" fmla="*/ T8 w 57"/>
                    <a:gd name="T10" fmla="+- 0 5660 5656"/>
                    <a:gd name="T11" fmla="*/ 5660 h 106"/>
                    <a:gd name="T12" fmla="+- 0 8888 8878"/>
                    <a:gd name="T13" fmla="*/ T12 w 57"/>
                    <a:gd name="T14" fmla="+- 0 5667 5656"/>
                    <a:gd name="T15" fmla="*/ 5667 h 106"/>
                    <a:gd name="T16" fmla="+- 0 8881 8878"/>
                    <a:gd name="T17" fmla="*/ T16 w 57"/>
                    <a:gd name="T18" fmla="+- 0 5683 5656"/>
                    <a:gd name="T19" fmla="*/ 5683 h 106"/>
                    <a:gd name="T20" fmla="+- 0 8878 8878"/>
                    <a:gd name="T21" fmla="*/ T20 w 57"/>
                    <a:gd name="T22" fmla="+- 0 5705 5656"/>
                    <a:gd name="T23" fmla="*/ 5705 h 106"/>
                    <a:gd name="T24" fmla="+- 0 8881 8878"/>
                    <a:gd name="T25" fmla="*/ T24 w 57"/>
                    <a:gd name="T26" fmla="+- 0 5735 5656"/>
                    <a:gd name="T27" fmla="*/ 5735 h 106"/>
                    <a:gd name="T28" fmla="+- 0 8891 8878"/>
                    <a:gd name="T29" fmla="*/ T28 w 57"/>
                    <a:gd name="T30" fmla="+- 0 5754 5656"/>
                    <a:gd name="T31" fmla="*/ 5754 h 106"/>
                    <a:gd name="T32" fmla="+- 0 8906 8878"/>
                    <a:gd name="T33" fmla="*/ T32 w 57"/>
                    <a:gd name="T34" fmla="+- 0 5762 5656"/>
                    <a:gd name="T35" fmla="*/ 5762 h 106"/>
                    <a:gd name="T36" fmla="+- 0 8927 8878"/>
                    <a:gd name="T37" fmla="*/ T36 w 57"/>
                    <a:gd name="T38" fmla="+- 0 5757 5656"/>
                    <a:gd name="T39" fmla="*/ 5757 h 106"/>
                    <a:gd name="T40" fmla="+- 0 8936 8878"/>
                    <a:gd name="T41" fmla="*/ T40 w 57"/>
                    <a:gd name="T42" fmla="+- 0 5748 5656"/>
                    <a:gd name="T43" fmla="*/ 5748 h 106"/>
                    <a:gd name="T44" fmla="+- 0 8923 8878"/>
                    <a:gd name="T45" fmla="*/ T44 w 57"/>
                    <a:gd name="T46" fmla="+- 0 5748 5656"/>
                    <a:gd name="T47" fmla="*/ 5748 h 106"/>
                    <a:gd name="T48" fmla="+- 0 8903 8878"/>
                    <a:gd name="T49" fmla="*/ T48 w 57"/>
                    <a:gd name="T50" fmla="+- 0 5745 5656"/>
                    <a:gd name="T51" fmla="*/ 5745 h 106"/>
                    <a:gd name="T52" fmla="+- 0 8893 8878"/>
                    <a:gd name="T53" fmla="*/ T52 w 57"/>
                    <a:gd name="T54" fmla="+- 0 5730 5656"/>
                    <a:gd name="T55" fmla="*/ 5730 h 106"/>
                    <a:gd name="T56" fmla="+- 0 8894 8878"/>
                    <a:gd name="T57" fmla="*/ T56 w 57"/>
                    <a:gd name="T58" fmla="+- 0 5695 5656"/>
                    <a:gd name="T59" fmla="*/ 5695 h 106"/>
                    <a:gd name="T60" fmla="+- 0 8899 8878"/>
                    <a:gd name="T61" fmla="*/ T60 w 57"/>
                    <a:gd name="T62" fmla="+- 0 5675 5656"/>
                    <a:gd name="T63" fmla="*/ 5675 h 106"/>
                    <a:gd name="T64" fmla="+- 0 8908 8878"/>
                    <a:gd name="T65" fmla="*/ T64 w 57"/>
                    <a:gd name="T66" fmla="+- 0 5668 5656"/>
                    <a:gd name="T67" fmla="*/ 5668 h 106"/>
                    <a:gd name="T68" fmla="+- 0 8912 8878"/>
                    <a:gd name="T69" fmla="*/ T68 w 57"/>
                    <a:gd name="T70" fmla="+- 0 5667 5656"/>
                    <a:gd name="T71" fmla="*/ 5667 h 106"/>
                    <a:gd name="T72" fmla="+- 0 8935 8878"/>
                    <a:gd name="T73" fmla="*/ T72 w 57"/>
                    <a:gd name="T74" fmla="+- 0 5667 5656"/>
                    <a:gd name="T75" fmla="*/ 5667 h 106"/>
                    <a:gd name="T76" fmla="+- 0 8930 8878"/>
                    <a:gd name="T77" fmla="*/ T76 w 57"/>
                    <a:gd name="T78" fmla="+- 0 5660 5656"/>
                    <a:gd name="T79" fmla="*/ 5660 h 106"/>
                    <a:gd name="T80" fmla="+- 0 8922 8878"/>
                    <a:gd name="T81" fmla="*/ T80 w 57"/>
                    <a:gd name="T82" fmla="+- 0 5656 5656"/>
                    <a:gd name="T83" fmla="*/ 5656 h 10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</a:cxnLst>
                  <a:rect l="0" t="0" r="r" b="b"/>
                  <a:pathLst>
                    <a:path w="57" h="106">
                      <a:moveTo>
                        <a:pt x="44" y="0"/>
                      </a:moveTo>
                      <a:lnTo>
                        <a:pt x="24" y="0"/>
                      </a:lnTo>
                      <a:lnTo>
                        <a:pt x="16" y="4"/>
                      </a:lnTo>
                      <a:lnTo>
                        <a:pt x="10" y="11"/>
                      </a:lnTo>
                      <a:lnTo>
                        <a:pt x="3" y="27"/>
                      </a:lnTo>
                      <a:lnTo>
                        <a:pt x="0" y="49"/>
                      </a:lnTo>
                      <a:lnTo>
                        <a:pt x="3" y="79"/>
                      </a:lnTo>
                      <a:lnTo>
                        <a:pt x="13" y="98"/>
                      </a:lnTo>
                      <a:lnTo>
                        <a:pt x="28" y="106"/>
                      </a:lnTo>
                      <a:lnTo>
                        <a:pt x="49" y="101"/>
                      </a:lnTo>
                      <a:lnTo>
                        <a:pt x="58" y="92"/>
                      </a:lnTo>
                      <a:lnTo>
                        <a:pt x="45" y="92"/>
                      </a:lnTo>
                      <a:lnTo>
                        <a:pt x="25" y="89"/>
                      </a:lnTo>
                      <a:lnTo>
                        <a:pt x="15" y="74"/>
                      </a:lnTo>
                      <a:lnTo>
                        <a:pt x="16" y="39"/>
                      </a:lnTo>
                      <a:lnTo>
                        <a:pt x="21" y="19"/>
                      </a:lnTo>
                      <a:lnTo>
                        <a:pt x="30" y="12"/>
                      </a:lnTo>
                      <a:lnTo>
                        <a:pt x="34" y="11"/>
                      </a:lnTo>
                      <a:lnTo>
                        <a:pt x="57" y="11"/>
                      </a:lnTo>
                      <a:lnTo>
                        <a:pt x="52" y="4"/>
                      </a:lnTo>
                      <a:lnTo>
                        <a:pt x="44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299" name="Group 76"/>
              <p:cNvGrpSpPr>
                <a:grpSpLocks/>
              </p:cNvGrpSpPr>
              <p:nvPr/>
            </p:nvGrpSpPr>
            <p:grpSpPr bwMode="auto">
              <a:xfrm>
                <a:off x="8912" y="5667"/>
                <a:ext cx="33" cy="80"/>
                <a:chOff x="8912" y="5667"/>
                <a:chExt cx="33" cy="80"/>
              </a:xfrm>
            </p:grpSpPr>
            <p:sp>
              <p:nvSpPr>
                <p:cNvPr id="4306" name="Freeform 77"/>
                <p:cNvSpPr>
                  <a:spLocks/>
                </p:cNvSpPr>
                <p:nvPr/>
              </p:nvSpPr>
              <p:spPr bwMode="auto">
                <a:xfrm>
                  <a:off x="8912" y="5667"/>
                  <a:ext cx="33" cy="80"/>
                </a:xfrm>
                <a:custGeom>
                  <a:avLst/>
                  <a:gdLst>
                    <a:gd name="T0" fmla="+- 0 8935 8912"/>
                    <a:gd name="T1" fmla="*/ T0 w 33"/>
                    <a:gd name="T2" fmla="+- 0 5667 5667"/>
                    <a:gd name="T3" fmla="*/ 5667 h 80"/>
                    <a:gd name="T4" fmla="+- 0 8912 8912"/>
                    <a:gd name="T5" fmla="*/ T4 w 33"/>
                    <a:gd name="T6" fmla="+- 0 5667 5667"/>
                    <a:gd name="T7" fmla="*/ 5667 h 80"/>
                    <a:gd name="T8" fmla="+- 0 8926 8912"/>
                    <a:gd name="T9" fmla="*/ T8 w 33"/>
                    <a:gd name="T10" fmla="+- 0 5675 5667"/>
                    <a:gd name="T11" fmla="*/ 5675 h 80"/>
                    <a:gd name="T12" fmla="+- 0 8932 8912"/>
                    <a:gd name="T13" fmla="*/ T12 w 33"/>
                    <a:gd name="T14" fmla="+- 0 5698 5667"/>
                    <a:gd name="T15" fmla="*/ 5698 h 80"/>
                    <a:gd name="T16" fmla="+- 0 8930 8912"/>
                    <a:gd name="T17" fmla="*/ T16 w 33"/>
                    <a:gd name="T18" fmla="+- 0 5731 5667"/>
                    <a:gd name="T19" fmla="*/ 5731 h 80"/>
                    <a:gd name="T20" fmla="+- 0 8923 8912"/>
                    <a:gd name="T21" fmla="*/ T20 w 33"/>
                    <a:gd name="T22" fmla="+- 0 5748 5667"/>
                    <a:gd name="T23" fmla="*/ 5748 h 80"/>
                    <a:gd name="T24" fmla="+- 0 8936 8912"/>
                    <a:gd name="T25" fmla="*/ T24 w 33"/>
                    <a:gd name="T26" fmla="+- 0 5748 5667"/>
                    <a:gd name="T27" fmla="*/ 5748 h 80"/>
                    <a:gd name="T28" fmla="+- 0 8940 8912"/>
                    <a:gd name="T29" fmla="*/ T28 w 33"/>
                    <a:gd name="T30" fmla="+- 0 5743 5667"/>
                    <a:gd name="T31" fmla="*/ 5743 h 80"/>
                    <a:gd name="T32" fmla="+- 0 8945 8912"/>
                    <a:gd name="T33" fmla="*/ T32 w 33"/>
                    <a:gd name="T34" fmla="+- 0 5719 5667"/>
                    <a:gd name="T35" fmla="*/ 5719 h 80"/>
                    <a:gd name="T36" fmla="+- 0 8944 8912"/>
                    <a:gd name="T37" fmla="*/ T36 w 33"/>
                    <a:gd name="T38" fmla="+- 0 5692 5667"/>
                    <a:gd name="T39" fmla="*/ 5692 h 80"/>
                    <a:gd name="T40" fmla="+- 0 8940 8912"/>
                    <a:gd name="T41" fmla="*/ T40 w 33"/>
                    <a:gd name="T42" fmla="+- 0 5675 5667"/>
                    <a:gd name="T43" fmla="*/ 5675 h 80"/>
                    <a:gd name="T44" fmla="+- 0 8935 8912"/>
                    <a:gd name="T45" fmla="*/ T44 w 33"/>
                    <a:gd name="T46" fmla="+- 0 5667 5667"/>
                    <a:gd name="T47" fmla="*/ 5667 h 8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33" h="80">
                      <a:moveTo>
                        <a:pt x="23" y="0"/>
                      </a:moveTo>
                      <a:lnTo>
                        <a:pt x="0" y="0"/>
                      </a:lnTo>
                      <a:lnTo>
                        <a:pt x="14" y="8"/>
                      </a:lnTo>
                      <a:lnTo>
                        <a:pt x="20" y="31"/>
                      </a:lnTo>
                      <a:lnTo>
                        <a:pt x="18" y="64"/>
                      </a:lnTo>
                      <a:lnTo>
                        <a:pt x="11" y="81"/>
                      </a:lnTo>
                      <a:lnTo>
                        <a:pt x="24" y="81"/>
                      </a:lnTo>
                      <a:lnTo>
                        <a:pt x="28" y="76"/>
                      </a:lnTo>
                      <a:lnTo>
                        <a:pt x="33" y="52"/>
                      </a:lnTo>
                      <a:lnTo>
                        <a:pt x="32" y="25"/>
                      </a:lnTo>
                      <a:lnTo>
                        <a:pt x="28" y="8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300" name="Group 74"/>
              <p:cNvGrpSpPr>
                <a:grpSpLocks/>
              </p:cNvGrpSpPr>
              <p:nvPr/>
            </p:nvGrpSpPr>
            <p:grpSpPr bwMode="auto">
              <a:xfrm>
                <a:off x="8965" y="5744"/>
                <a:ext cx="15" cy="15"/>
                <a:chOff x="8965" y="5744"/>
                <a:chExt cx="15" cy="15"/>
              </a:xfrm>
            </p:grpSpPr>
            <p:sp>
              <p:nvSpPr>
                <p:cNvPr id="4305" name="Freeform 75"/>
                <p:cNvSpPr>
                  <a:spLocks/>
                </p:cNvSpPr>
                <p:nvPr/>
              </p:nvSpPr>
              <p:spPr bwMode="auto">
                <a:xfrm>
                  <a:off x="8965" y="5744"/>
                  <a:ext cx="15" cy="15"/>
                </a:xfrm>
                <a:custGeom>
                  <a:avLst/>
                  <a:gdLst>
                    <a:gd name="T0" fmla="+- 0 8965 8965"/>
                    <a:gd name="T1" fmla="*/ T0 w 15"/>
                    <a:gd name="T2" fmla="+- 0 5752 5744"/>
                    <a:gd name="T3" fmla="*/ 5752 h 15"/>
                    <a:gd name="T4" fmla="+- 0 8981 8965"/>
                    <a:gd name="T5" fmla="*/ T4 w 15"/>
                    <a:gd name="T6" fmla="+- 0 5752 5744"/>
                    <a:gd name="T7" fmla="*/ 5752 h 1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15" h="15">
                      <a:moveTo>
                        <a:pt x="0" y="8"/>
                      </a:moveTo>
                      <a:lnTo>
                        <a:pt x="16" y="8"/>
                      </a:lnTo>
                    </a:path>
                  </a:pathLst>
                </a:custGeom>
                <a:noFill/>
                <a:ln w="10858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301" name="Group 72"/>
              <p:cNvGrpSpPr>
                <a:grpSpLocks/>
              </p:cNvGrpSpPr>
              <p:nvPr/>
            </p:nvGrpSpPr>
            <p:grpSpPr bwMode="auto">
              <a:xfrm>
                <a:off x="9000" y="5667"/>
                <a:ext cx="67" cy="92"/>
                <a:chOff x="9000" y="5667"/>
                <a:chExt cx="67" cy="92"/>
              </a:xfrm>
            </p:grpSpPr>
            <p:sp>
              <p:nvSpPr>
                <p:cNvPr id="4304" name="Freeform 73"/>
                <p:cNvSpPr>
                  <a:spLocks/>
                </p:cNvSpPr>
                <p:nvPr/>
              </p:nvSpPr>
              <p:spPr bwMode="auto">
                <a:xfrm>
                  <a:off x="9000" y="5667"/>
                  <a:ext cx="67" cy="92"/>
                </a:xfrm>
                <a:custGeom>
                  <a:avLst/>
                  <a:gdLst>
                    <a:gd name="T0" fmla="+- 0 9061 9000"/>
                    <a:gd name="T1" fmla="*/ T0 w 67"/>
                    <a:gd name="T2" fmla="+- 0 5667 5667"/>
                    <a:gd name="T3" fmla="*/ 5667 h 92"/>
                    <a:gd name="T4" fmla="+- 0 9046 9000"/>
                    <a:gd name="T5" fmla="*/ T4 w 67"/>
                    <a:gd name="T6" fmla="+- 0 5667 5667"/>
                    <a:gd name="T7" fmla="*/ 5667 h 92"/>
                    <a:gd name="T8" fmla="+- 0 9054 9000"/>
                    <a:gd name="T9" fmla="*/ T8 w 67"/>
                    <a:gd name="T10" fmla="+- 0 5676 5667"/>
                    <a:gd name="T11" fmla="*/ 5676 h 92"/>
                    <a:gd name="T12" fmla="+- 0 9054 9000"/>
                    <a:gd name="T13" fmla="*/ T12 w 67"/>
                    <a:gd name="T14" fmla="+- 0 5695 5667"/>
                    <a:gd name="T15" fmla="*/ 5695 h 92"/>
                    <a:gd name="T16" fmla="+- 0 9050 9000"/>
                    <a:gd name="T17" fmla="*/ T16 w 67"/>
                    <a:gd name="T18" fmla="+- 0 5702 5667"/>
                    <a:gd name="T19" fmla="*/ 5702 h 92"/>
                    <a:gd name="T20" fmla="+- 0 9027 9000"/>
                    <a:gd name="T21" fmla="*/ T20 w 67"/>
                    <a:gd name="T22" fmla="+- 0 5714 5667"/>
                    <a:gd name="T23" fmla="*/ 5714 h 92"/>
                    <a:gd name="T24" fmla="+- 0 9009 9000"/>
                    <a:gd name="T25" fmla="*/ T24 w 67"/>
                    <a:gd name="T26" fmla="+- 0 5728 5667"/>
                    <a:gd name="T27" fmla="*/ 5728 h 92"/>
                    <a:gd name="T28" fmla="+- 0 9000 9000"/>
                    <a:gd name="T29" fmla="*/ T28 w 67"/>
                    <a:gd name="T30" fmla="+- 0 5744 5667"/>
                    <a:gd name="T31" fmla="*/ 5744 h 92"/>
                    <a:gd name="T32" fmla="+- 0 9067 9000"/>
                    <a:gd name="T33" fmla="*/ T32 w 67"/>
                    <a:gd name="T34" fmla="+- 0 5759 5667"/>
                    <a:gd name="T35" fmla="*/ 5759 h 92"/>
                    <a:gd name="T36" fmla="+- 0 9067 9000"/>
                    <a:gd name="T37" fmla="*/ T36 w 67"/>
                    <a:gd name="T38" fmla="+- 0 5746 5667"/>
                    <a:gd name="T39" fmla="*/ 5746 h 92"/>
                    <a:gd name="T40" fmla="+- 0 9013 9000"/>
                    <a:gd name="T41" fmla="*/ T40 w 67"/>
                    <a:gd name="T42" fmla="+- 0 5746 5667"/>
                    <a:gd name="T43" fmla="*/ 5746 h 92"/>
                    <a:gd name="T44" fmla="+- 0 9014 9000"/>
                    <a:gd name="T45" fmla="*/ T44 w 67"/>
                    <a:gd name="T46" fmla="+- 0 5738 5667"/>
                    <a:gd name="T47" fmla="*/ 5738 h 92"/>
                    <a:gd name="T48" fmla="+- 0 9019 9000"/>
                    <a:gd name="T49" fmla="*/ T48 w 67"/>
                    <a:gd name="T50" fmla="+- 0 5733 5667"/>
                    <a:gd name="T51" fmla="*/ 5733 h 92"/>
                    <a:gd name="T52" fmla="+- 0 9031 9000"/>
                    <a:gd name="T53" fmla="*/ T52 w 67"/>
                    <a:gd name="T54" fmla="+- 0 5725 5667"/>
                    <a:gd name="T55" fmla="*/ 5725 h 92"/>
                    <a:gd name="T56" fmla="+- 0 9046 9000"/>
                    <a:gd name="T57" fmla="*/ T56 w 67"/>
                    <a:gd name="T58" fmla="+- 0 5717 5667"/>
                    <a:gd name="T59" fmla="*/ 5717 h 92"/>
                    <a:gd name="T60" fmla="+- 0 9060 9000"/>
                    <a:gd name="T61" fmla="*/ T60 w 67"/>
                    <a:gd name="T62" fmla="+- 0 5710 5667"/>
                    <a:gd name="T63" fmla="*/ 5710 h 92"/>
                    <a:gd name="T64" fmla="+- 0 9067 9000"/>
                    <a:gd name="T65" fmla="*/ T64 w 67"/>
                    <a:gd name="T66" fmla="+- 0 5699 5667"/>
                    <a:gd name="T67" fmla="*/ 5699 h 92"/>
                    <a:gd name="T68" fmla="+- 0 9067 9000"/>
                    <a:gd name="T69" fmla="*/ T68 w 67"/>
                    <a:gd name="T70" fmla="+- 0 5677 5667"/>
                    <a:gd name="T71" fmla="*/ 5677 h 92"/>
                    <a:gd name="T72" fmla="+- 0 9064 9000"/>
                    <a:gd name="T73" fmla="*/ T72 w 67"/>
                    <a:gd name="T74" fmla="+- 0 5670 5667"/>
                    <a:gd name="T75" fmla="*/ 5670 h 92"/>
                    <a:gd name="T76" fmla="+- 0 9061 9000"/>
                    <a:gd name="T77" fmla="*/ T76 w 67"/>
                    <a:gd name="T78" fmla="+- 0 5667 5667"/>
                    <a:gd name="T79" fmla="*/ 5667 h 9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</a:cxnLst>
                  <a:rect l="0" t="0" r="r" b="b"/>
                  <a:pathLst>
                    <a:path w="67" h="92">
                      <a:moveTo>
                        <a:pt x="61" y="0"/>
                      </a:moveTo>
                      <a:lnTo>
                        <a:pt x="46" y="0"/>
                      </a:lnTo>
                      <a:lnTo>
                        <a:pt x="54" y="9"/>
                      </a:lnTo>
                      <a:lnTo>
                        <a:pt x="54" y="28"/>
                      </a:lnTo>
                      <a:lnTo>
                        <a:pt x="50" y="35"/>
                      </a:lnTo>
                      <a:lnTo>
                        <a:pt x="27" y="47"/>
                      </a:lnTo>
                      <a:lnTo>
                        <a:pt x="9" y="61"/>
                      </a:lnTo>
                      <a:lnTo>
                        <a:pt x="0" y="77"/>
                      </a:lnTo>
                      <a:lnTo>
                        <a:pt x="67" y="92"/>
                      </a:lnTo>
                      <a:lnTo>
                        <a:pt x="67" y="79"/>
                      </a:lnTo>
                      <a:lnTo>
                        <a:pt x="13" y="79"/>
                      </a:lnTo>
                      <a:lnTo>
                        <a:pt x="14" y="71"/>
                      </a:lnTo>
                      <a:lnTo>
                        <a:pt x="19" y="66"/>
                      </a:lnTo>
                      <a:lnTo>
                        <a:pt x="31" y="58"/>
                      </a:lnTo>
                      <a:lnTo>
                        <a:pt x="46" y="50"/>
                      </a:lnTo>
                      <a:lnTo>
                        <a:pt x="60" y="43"/>
                      </a:lnTo>
                      <a:lnTo>
                        <a:pt x="67" y="32"/>
                      </a:lnTo>
                      <a:lnTo>
                        <a:pt x="67" y="10"/>
                      </a:lnTo>
                      <a:lnTo>
                        <a:pt x="64" y="3"/>
                      </a:lnTo>
                      <a:lnTo>
                        <a:pt x="61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302" name="Group 70"/>
              <p:cNvGrpSpPr>
                <a:grpSpLocks/>
              </p:cNvGrpSpPr>
              <p:nvPr/>
            </p:nvGrpSpPr>
            <p:grpSpPr bwMode="auto">
              <a:xfrm>
                <a:off x="9001" y="5656"/>
                <a:ext cx="61" cy="36"/>
                <a:chOff x="9001" y="5656"/>
                <a:chExt cx="61" cy="36"/>
              </a:xfrm>
            </p:grpSpPr>
            <p:sp>
              <p:nvSpPr>
                <p:cNvPr id="4303" name="Freeform 71"/>
                <p:cNvSpPr>
                  <a:spLocks/>
                </p:cNvSpPr>
                <p:nvPr/>
              </p:nvSpPr>
              <p:spPr bwMode="auto">
                <a:xfrm>
                  <a:off x="9001" y="5656"/>
                  <a:ext cx="61" cy="36"/>
                </a:xfrm>
                <a:custGeom>
                  <a:avLst/>
                  <a:gdLst>
                    <a:gd name="T0" fmla="+- 0 9044 9001"/>
                    <a:gd name="T1" fmla="*/ T0 w 61"/>
                    <a:gd name="T2" fmla="+- 0 5656 5656"/>
                    <a:gd name="T3" fmla="*/ 5656 h 36"/>
                    <a:gd name="T4" fmla="+- 0 9021 9001"/>
                    <a:gd name="T5" fmla="*/ T4 w 61"/>
                    <a:gd name="T6" fmla="+- 0 5656 5656"/>
                    <a:gd name="T7" fmla="*/ 5656 h 36"/>
                    <a:gd name="T8" fmla="+- 0 9012 9001"/>
                    <a:gd name="T9" fmla="*/ T8 w 61"/>
                    <a:gd name="T10" fmla="+- 0 5661 5656"/>
                    <a:gd name="T11" fmla="*/ 5661 h 36"/>
                    <a:gd name="T12" fmla="+- 0 9006 9001"/>
                    <a:gd name="T13" fmla="*/ T12 w 61"/>
                    <a:gd name="T14" fmla="+- 0 5670 5656"/>
                    <a:gd name="T15" fmla="*/ 5670 h 36"/>
                    <a:gd name="T16" fmla="+- 0 9002 9001"/>
                    <a:gd name="T17" fmla="*/ T16 w 61"/>
                    <a:gd name="T18" fmla="+- 0 5675 5656"/>
                    <a:gd name="T19" fmla="*/ 5675 h 36"/>
                    <a:gd name="T20" fmla="+- 0 9001 9001"/>
                    <a:gd name="T21" fmla="*/ T20 w 61"/>
                    <a:gd name="T22" fmla="+- 0 5681 5656"/>
                    <a:gd name="T23" fmla="*/ 5681 h 36"/>
                    <a:gd name="T24" fmla="+- 0 9001 9001"/>
                    <a:gd name="T25" fmla="*/ T24 w 61"/>
                    <a:gd name="T26" fmla="+- 0 5692 5656"/>
                    <a:gd name="T27" fmla="*/ 5692 h 36"/>
                    <a:gd name="T28" fmla="+- 0 9013 9001"/>
                    <a:gd name="T29" fmla="*/ T28 w 61"/>
                    <a:gd name="T30" fmla="+- 0 5692 5656"/>
                    <a:gd name="T31" fmla="*/ 5692 h 36"/>
                    <a:gd name="T32" fmla="+- 0 9014 9001"/>
                    <a:gd name="T33" fmla="*/ T32 w 61"/>
                    <a:gd name="T34" fmla="+- 0 5685 5656"/>
                    <a:gd name="T35" fmla="*/ 5685 h 36"/>
                    <a:gd name="T36" fmla="+- 0 9015 9001"/>
                    <a:gd name="T37" fmla="*/ T36 w 61"/>
                    <a:gd name="T38" fmla="+- 0 5681 5656"/>
                    <a:gd name="T39" fmla="*/ 5681 h 36"/>
                    <a:gd name="T40" fmla="+- 0 9016 9001"/>
                    <a:gd name="T41" fmla="*/ T40 w 61"/>
                    <a:gd name="T42" fmla="+- 0 5677 5656"/>
                    <a:gd name="T43" fmla="*/ 5677 h 36"/>
                    <a:gd name="T44" fmla="+- 0 9020 9001"/>
                    <a:gd name="T45" fmla="*/ T44 w 61"/>
                    <a:gd name="T46" fmla="+- 0 5671 5656"/>
                    <a:gd name="T47" fmla="*/ 5671 h 36"/>
                    <a:gd name="T48" fmla="+- 0 9026 9001"/>
                    <a:gd name="T49" fmla="*/ T48 w 61"/>
                    <a:gd name="T50" fmla="+- 0 5667 5656"/>
                    <a:gd name="T51" fmla="*/ 5667 h 36"/>
                    <a:gd name="T52" fmla="+- 0 9061 9001"/>
                    <a:gd name="T53" fmla="*/ T52 w 61"/>
                    <a:gd name="T54" fmla="+- 0 5667 5656"/>
                    <a:gd name="T55" fmla="*/ 5667 h 36"/>
                    <a:gd name="T56" fmla="+- 0 9052 9001"/>
                    <a:gd name="T57" fmla="*/ T56 w 61"/>
                    <a:gd name="T58" fmla="+- 0 5659 5656"/>
                    <a:gd name="T59" fmla="*/ 5659 h 36"/>
                    <a:gd name="T60" fmla="+- 0 9044 9001"/>
                    <a:gd name="T61" fmla="*/ T60 w 61"/>
                    <a:gd name="T62" fmla="+- 0 5656 5656"/>
                    <a:gd name="T63" fmla="*/ 5656 h 3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61" h="36">
                      <a:moveTo>
                        <a:pt x="43" y="0"/>
                      </a:moveTo>
                      <a:lnTo>
                        <a:pt x="20" y="0"/>
                      </a:lnTo>
                      <a:lnTo>
                        <a:pt x="11" y="5"/>
                      </a:lnTo>
                      <a:lnTo>
                        <a:pt x="5" y="14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0" y="36"/>
                      </a:lnTo>
                      <a:lnTo>
                        <a:pt x="12" y="36"/>
                      </a:lnTo>
                      <a:lnTo>
                        <a:pt x="13" y="29"/>
                      </a:lnTo>
                      <a:lnTo>
                        <a:pt x="14" y="25"/>
                      </a:lnTo>
                      <a:lnTo>
                        <a:pt x="15" y="21"/>
                      </a:lnTo>
                      <a:lnTo>
                        <a:pt x="19" y="15"/>
                      </a:lnTo>
                      <a:lnTo>
                        <a:pt x="25" y="11"/>
                      </a:lnTo>
                      <a:lnTo>
                        <a:pt x="60" y="11"/>
                      </a:lnTo>
                      <a:lnTo>
                        <a:pt x="51" y="3"/>
                      </a:lnTo>
                      <a:lnTo>
                        <a:pt x="4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</p:grpSp>
        <p:grpSp>
          <p:nvGrpSpPr>
            <p:cNvPr id="4308" name="Group 50"/>
            <p:cNvGrpSpPr>
              <a:grpSpLocks/>
            </p:cNvGrpSpPr>
            <p:nvPr/>
          </p:nvGrpSpPr>
          <p:grpSpPr bwMode="auto">
            <a:xfrm>
              <a:off x="6019800" y="5004160"/>
              <a:ext cx="174625" cy="73025"/>
              <a:chOff x="9593" y="5652"/>
              <a:chExt cx="276" cy="115"/>
            </a:xfrm>
          </p:grpSpPr>
          <p:grpSp>
            <p:nvGrpSpPr>
              <p:cNvPr id="4309" name="Group 67"/>
              <p:cNvGrpSpPr>
                <a:grpSpLocks/>
              </p:cNvGrpSpPr>
              <p:nvPr/>
            </p:nvGrpSpPr>
            <p:grpSpPr bwMode="auto">
              <a:xfrm>
                <a:off x="9596" y="5656"/>
                <a:ext cx="57" cy="106"/>
                <a:chOff x="9596" y="5656"/>
                <a:chExt cx="57" cy="106"/>
              </a:xfrm>
            </p:grpSpPr>
            <p:sp>
              <p:nvSpPr>
                <p:cNvPr id="4326" name="Freeform 68"/>
                <p:cNvSpPr>
                  <a:spLocks/>
                </p:cNvSpPr>
                <p:nvPr/>
              </p:nvSpPr>
              <p:spPr bwMode="auto">
                <a:xfrm>
                  <a:off x="9596" y="5656"/>
                  <a:ext cx="57" cy="106"/>
                </a:xfrm>
                <a:custGeom>
                  <a:avLst/>
                  <a:gdLst>
                    <a:gd name="T0" fmla="+- 0 9640 9596"/>
                    <a:gd name="T1" fmla="*/ T0 w 57"/>
                    <a:gd name="T2" fmla="+- 0 5656 5656"/>
                    <a:gd name="T3" fmla="*/ 5656 h 106"/>
                    <a:gd name="T4" fmla="+- 0 9620 9596"/>
                    <a:gd name="T5" fmla="*/ T4 w 57"/>
                    <a:gd name="T6" fmla="+- 0 5656 5656"/>
                    <a:gd name="T7" fmla="*/ 5656 h 106"/>
                    <a:gd name="T8" fmla="+- 0 9612 9596"/>
                    <a:gd name="T9" fmla="*/ T8 w 57"/>
                    <a:gd name="T10" fmla="+- 0 5660 5656"/>
                    <a:gd name="T11" fmla="*/ 5660 h 106"/>
                    <a:gd name="T12" fmla="+- 0 9606 9596"/>
                    <a:gd name="T13" fmla="*/ T12 w 57"/>
                    <a:gd name="T14" fmla="+- 0 5667 5656"/>
                    <a:gd name="T15" fmla="*/ 5667 h 106"/>
                    <a:gd name="T16" fmla="+- 0 9599 9596"/>
                    <a:gd name="T17" fmla="*/ T16 w 57"/>
                    <a:gd name="T18" fmla="+- 0 5683 5656"/>
                    <a:gd name="T19" fmla="*/ 5683 h 106"/>
                    <a:gd name="T20" fmla="+- 0 9596 9596"/>
                    <a:gd name="T21" fmla="*/ T20 w 57"/>
                    <a:gd name="T22" fmla="+- 0 5705 5656"/>
                    <a:gd name="T23" fmla="*/ 5705 h 106"/>
                    <a:gd name="T24" fmla="+- 0 9599 9596"/>
                    <a:gd name="T25" fmla="*/ T24 w 57"/>
                    <a:gd name="T26" fmla="+- 0 5735 5656"/>
                    <a:gd name="T27" fmla="*/ 5735 h 106"/>
                    <a:gd name="T28" fmla="+- 0 9609 9596"/>
                    <a:gd name="T29" fmla="*/ T28 w 57"/>
                    <a:gd name="T30" fmla="+- 0 5754 5656"/>
                    <a:gd name="T31" fmla="*/ 5754 h 106"/>
                    <a:gd name="T32" fmla="+- 0 9624 9596"/>
                    <a:gd name="T33" fmla="*/ T32 w 57"/>
                    <a:gd name="T34" fmla="+- 0 5762 5656"/>
                    <a:gd name="T35" fmla="*/ 5762 h 106"/>
                    <a:gd name="T36" fmla="+- 0 9645 9596"/>
                    <a:gd name="T37" fmla="*/ T36 w 57"/>
                    <a:gd name="T38" fmla="+- 0 5757 5656"/>
                    <a:gd name="T39" fmla="*/ 5757 h 106"/>
                    <a:gd name="T40" fmla="+- 0 9654 9596"/>
                    <a:gd name="T41" fmla="*/ T40 w 57"/>
                    <a:gd name="T42" fmla="+- 0 5748 5656"/>
                    <a:gd name="T43" fmla="*/ 5748 h 106"/>
                    <a:gd name="T44" fmla="+- 0 9641 9596"/>
                    <a:gd name="T45" fmla="*/ T44 w 57"/>
                    <a:gd name="T46" fmla="+- 0 5748 5656"/>
                    <a:gd name="T47" fmla="*/ 5748 h 106"/>
                    <a:gd name="T48" fmla="+- 0 9621 9596"/>
                    <a:gd name="T49" fmla="*/ T48 w 57"/>
                    <a:gd name="T50" fmla="+- 0 5745 5656"/>
                    <a:gd name="T51" fmla="*/ 5745 h 106"/>
                    <a:gd name="T52" fmla="+- 0 9611 9596"/>
                    <a:gd name="T53" fmla="*/ T52 w 57"/>
                    <a:gd name="T54" fmla="+- 0 5730 5656"/>
                    <a:gd name="T55" fmla="*/ 5730 h 106"/>
                    <a:gd name="T56" fmla="+- 0 9612 9596"/>
                    <a:gd name="T57" fmla="*/ T56 w 57"/>
                    <a:gd name="T58" fmla="+- 0 5695 5656"/>
                    <a:gd name="T59" fmla="*/ 5695 h 106"/>
                    <a:gd name="T60" fmla="+- 0 9617 9596"/>
                    <a:gd name="T61" fmla="*/ T60 w 57"/>
                    <a:gd name="T62" fmla="+- 0 5675 5656"/>
                    <a:gd name="T63" fmla="*/ 5675 h 106"/>
                    <a:gd name="T64" fmla="+- 0 9626 9596"/>
                    <a:gd name="T65" fmla="*/ T64 w 57"/>
                    <a:gd name="T66" fmla="+- 0 5668 5656"/>
                    <a:gd name="T67" fmla="*/ 5668 h 106"/>
                    <a:gd name="T68" fmla="+- 0 9630 9596"/>
                    <a:gd name="T69" fmla="*/ T68 w 57"/>
                    <a:gd name="T70" fmla="+- 0 5667 5656"/>
                    <a:gd name="T71" fmla="*/ 5667 h 106"/>
                    <a:gd name="T72" fmla="+- 0 9653 9596"/>
                    <a:gd name="T73" fmla="*/ T72 w 57"/>
                    <a:gd name="T74" fmla="+- 0 5667 5656"/>
                    <a:gd name="T75" fmla="*/ 5667 h 106"/>
                    <a:gd name="T76" fmla="+- 0 9648 9596"/>
                    <a:gd name="T77" fmla="*/ T76 w 57"/>
                    <a:gd name="T78" fmla="+- 0 5660 5656"/>
                    <a:gd name="T79" fmla="*/ 5660 h 106"/>
                    <a:gd name="T80" fmla="+- 0 9640 9596"/>
                    <a:gd name="T81" fmla="*/ T80 w 57"/>
                    <a:gd name="T82" fmla="+- 0 5656 5656"/>
                    <a:gd name="T83" fmla="*/ 5656 h 10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</a:cxnLst>
                  <a:rect l="0" t="0" r="r" b="b"/>
                  <a:pathLst>
                    <a:path w="57" h="106">
                      <a:moveTo>
                        <a:pt x="44" y="0"/>
                      </a:moveTo>
                      <a:lnTo>
                        <a:pt x="24" y="0"/>
                      </a:lnTo>
                      <a:lnTo>
                        <a:pt x="16" y="4"/>
                      </a:lnTo>
                      <a:lnTo>
                        <a:pt x="10" y="11"/>
                      </a:lnTo>
                      <a:lnTo>
                        <a:pt x="3" y="27"/>
                      </a:lnTo>
                      <a:lnTo>
                        <a:pt x="0" y="49"/>
                      </a:lnTo>
                      <a:lnTo>
                        <a:pt x="3" y="79"/>
                      </a:lnTo>
                      <a:lnTo>
                        <a:pt x="13" y="98"/>
                      </a:lnTo>
                      <a:lnTo>
                        <a:pt x="28" y="106"/>
                      </a:lnTo>
                      <a:lnTo>
                        <a:pt x="49" y="101"/>
                      </a:lnTo>
                      <a:lnTo>
                        <a:pt x="58" y="92"/>
                      </a:lnTo>
                      <a:lnTo>
                        <a:pt x="45" y="92"/>
                      </a:lnTo>
                      <a:lnTo>
                        <a:pt x="25" y="89"/>
                      </a:lnTo>
                      <a:lnTo>
                        <a:pt x="15" y="74"/>
                      </a:lnTo>
                      <a:lnTo>
                        <a:pt x="16" y="39"/>
                      </a:lnTo>
                      <a:lnTo>
                        <a:pt x="21" y="19"/>
                      </a:lnTo>
                      <a:lnTo>
                        <a:pt x="30" y="12"/>
                      </a:lnTo>
                      <a:lnTo>
                        <a:pt x="34" y="11"/>
                      </a:lnTo>
                      <a:lnTo>
                        <a:pt x="57" y="11"/>
                      </a:lnTo>
                      <a:lnTo>
                        <a:pt x="52" y="4"/>
                      </a:lnTo>
                      <a:lnTo>
                        <a:pt x="44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310" name="Group 65"/>
              <p:cNvGrpSpPr>
                <a:grpSpLocks/>
              </p:cNvGrpSpPr>
              <p:nvPr/>
            </p:nvGrpSpPr>
            <p:grpSpPr bwMode="auto">
              <a:xfrm>
                <a:off x="9630" y="5667"/>
                <a:ext cx="33" cy="80"/>
                <a:chOff x="9630" y="5667"/>
                <a:chExt cx="33" cy="80"/>
              </a:xfrm>
            </p:grpSpPr>
            <p:sp>
              <p:nvSpPr>
                <p:cNvPr id="4325" name="Freeform 66"/>
                <p:cNvSpPr>
                  <a:spLocks/>
                </p:cNvSpPr>
                <p:nvPr/>
              </p:nvSpPr>
              <p:spPr bwMode="auto">
                <a:xfrm>
                  <a:off x="9630" y="5667"/>
                  <a:ext cx="33" cy="80"/>
                </a:xfrm>
                <a:custGeom>
                  <a:avLst/>
                  <a:gdLst>
                    <a:gd name="T0" fmla="+- 0 9653 9630"/>
                    <a:gd name="T1" fmla="*/ T0 w 33"/>
                    <a:gd name="T2" fmla="+- 0 5667 5667"/>
                    <a:gd name="T3" fmla="*/ 5667 h 80"/>
                    <a:gd name="T4" fmla="+- 0 9630 9630"/>
                    <a:gd name="T5" fmla="*/ T4 w 33"/>
                    <a:gd name="T6" fmla="+- 0 5667 5667"/>
                    <a:gd name="T7" fmla="*/ 5667 h 80"/>
                    <a:gd name="T8" fmla="+- 0 9644 9630"/>
                    <a:gd name="T9" fmla="*/ T8 w 33"/>
                    <a:gd name="T10" fmla="+- 0 5675 5667"/>
                    <a:gd name="T11" fmla="*/ 5675 h 80"/>
                    <a:gd name="T12" fmla="+- 0 9650 9630"/>
                    <a:gd name="T13" fmla="*/ T12 w 33"/>
                    <a:gd name="T14" fmla="+- 0 5698 5667"/>
                    <a:gd name="T15" fmla="*/ 5698 h 80"/>
                    <a:gd name="T16" fmla="+- 0 9648 9630"/>
                    <a:gd name="T17" fmla="*/ T16 w 33"/>
                    <a:gd name="T18" fmla="+- 0 5731 5667"/>
                    <a:gd name="T19" fmla="*/ 5731 h 80"/>
                    <a:gd name="T20" fmla="+- 0 9641 9630"/>
                    <a:gd name="T21" fmla="*/ T20 w 33"/>
                    <a:gd name="T22" fmla="+- 0 5748 5667"/>
                    <a:gd name="T23" fmla="*/ 5748 h 80"/>
                    <a:gd name="T24" fmla="+- 0 9654 9630"/>
                    <a:gd name="T25" fmla="*/ T24 w 33"/>
                    <a:gd name="T26" fmla="+- 0 5748 5667"/>
                    <a:gd name="T27" fmla="*/ 5748 h 80"/>
                    <a:gd name="T28" fmla="+- 0 9658 9630"/>
                    <a:gd name="T29" fmla="*/ T28 w 33"/>
                    <a:gd name="T30" fmla="+- 0 5743 5667"/>
                    <a:gd name="T31" fmla="*/ 5743 h 80"/>
                    <a:gd name="T32" fmla="+- 0 9663 9630"/>
                    <a:gd name="T33" fmla="*/ T32 w 33"/>
                    <a:gd name="T34" fmla="+- 0 5719 5667"/>
                    <a:gd name="T35" fmla="*/ 5719 h 80"/>
                    <a:gd name="T36" fmla="+- 0 9662 9630"/>
                    <a:gd name="T37" fmla="*/ T36 w 33"/>
                    <a:gd name="T38" fmla="+- 0 5692 5667"/>
                    <a:gd name="T39" fmla="*/ 5692 h 80"/>
                    <a:gd name="T40" fmla="+- 0 9658 9630"/>
                    <a:gd name="T41" fmla="*/ T40 w 33"/>
                    <a:gd name="T42" fmla="+- 0 5675 5667"/>
                    <a:gd name="T43" fmla="*/ 5675 h 80"/>
                    <a:gd name="T44" fmla="+- 0 9653 9630"/>
                    <a:gd name="T45" fmla="*/ T44 w 33"/>
                    <a:gd name="T46" fmla="+- 0 5667 5667"/>
                    <a:gd name="T47" fmla="*/ 5667 h 8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33" h="80">
                      <a:moveTo>
                        <a:pt x="23" y="0"/>
                      </a:moveTo>
                      <a:lnTo>
                        <a:pt x="0" y="0"/>
                      </a:lnTo>
                      <a:lnTo>
                        <a:pt x="14" y="8"/>
                      </a:lnTo>
                      <a:lnTo>
                        <a:pt x="20" y="31"/>
                      </a:lnTo>
                      <a:lnTo>
                        <a:pt x="18" y="64"/>
                      </a:lnTo>
                      <a:lnTo>
                        <a:pt x="11" y="81"/>
                      </a:lnTo>
                      <a:lnTo>
                        <a:pt x="24" y="81"/>
                      </a:lnTo>
                      <a:lnTo>
                        <a:pt x="28" y="76"/>
                      </a:lnTo>
                      <a:lnTo>
                        <a:pt x="33" y="52"/>
                      </a:lnTo>
                      <a:lnTo>
                        <a:pt x="32" y="25"/>
                      </a:lnTo>
                      <a:lnTo>
                        <a:pt x="28" y="8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311" name="Group 63"/>
              <p:cNvGrpSpPr>
                <a:grpSpLocks/>
              </p:cNvGrpSpPr>
              <p:nvPr/>
            </p:nvGrpSpPr>
            <p:grpSpPr bwMode="auto">
              <a:xfrm>
                <a:off x="9684" y="5744"/>
                <a:ext cx="15" cy="15"/>
                <a:chOff x="9684" y="5744"/>
                <a:chExt cx="15" cy="15"/>
              </a:xfrm>
            </p:grpSpPr>
            <p:sp>
              <p:nvSpPr>
                <p:cNvPr id="4324" name="Freeform 64"/>
                <p:cNvSpPr>
                  <a:spLocks/>
                </p:cNvSpPr>
                <p:nvPr/>
              </p:nvSpPr>
              <p:spPr bwMode="auto">
                <a:xfrm>
                  <a:off x="9684" y="5744"/>
                  <a:ext cx="15" cy="15"/>
                </a:xfrm>
                <a:custGeom>
                  <a:avLst/>
                  <a:gdLst>
                    <a:gd name="T0" fmla="+- 0 9684 9684"/>
                    <a:gd name="T1" fmla="*/ T0 w 15"/>
                    <a:gd name="T2" fmla="+- 0 5752 5744"/>
                    <a:gd name="T3" fmla="*/ 5752 h 15"/>
                    <a:gd name="T4" fmla="+- 0 9699 9684"/>
                    <a:gd name="T5" fmla="*/ T4 w 15"/>
                    <a:gd name="T6" fmla="+- 0 5752 5744"/>
                    <a:gd name="T7" fmla="*/ 5752 h 1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15" h="15">
                      <a:moveTo>
                        <a:pt x="0" y="8"/>
                      </a:moveTo>
                      <a:lnTo>
                        <a:pt x="15" y="8"/>
                      </a:lnTo>
                    </a:path>
                  </a:pathLst>
                </a:custGeom>
                <a:noFill/>
                <a:ln w="10858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312" name="Group 61"/>
              <p:cNvGrpSpPr>
                <a:grpSpLocks/>
              </p:cNvGrpSpPr>
              <p:nvPr/>
            </p:nvGrpSpPr>
            <p:grpSpPr bwMode="auto">
              <a:xfrm>
                <a:off x="9718" y="5667"/>
                <a:ext cx="67" cy="92"/>
                <a:chOff x="9718" y="5667"/>
                <a:chExt cx="67" cy="92"/>
              </a:xfrm>
            </p:grpSpPr>
            <p:sp>
              <p:nvSpPr>
                <p:cNvPr id="4323" name="Freeform 62"/>
                <p:cNvSpPr>
                  <a:spLocks/>
                </p:cNvSpPr>
                <p:nvPr/>
              </p:nvSpPr>
              <p:spPr bwMode="auto">
                <a:xfrm>
                  <a:off x="9718" y="5667"/>
                  <a:ext cx="67" cy="92"/>
                </a:xfrm>
                <a:custGeom>
                  <a:avLst/>
                  <a:gdLst>
                    <a:gd name="T0" fmla="+- 0 9779 9718"/>
                    <a:gd name="T1" fmla="*/ T0 w 67"/>
                    <a:gd name="T2" fmla="+- 0 5667 5667"/>
                    <a:gd name="T3" fmla="*/ 5667 h 92"/>
                    <a:gd name="T4" fmla="+- 0 9764 9718"/>
                    <a:gd name="T5" fmla="*/ T4 w 67"/>
                    <a:gd name="T6" fmla="+- 0 5667 5667"/>
                    <a:gd name="T7" fmla="*/ 5667 h 92"/>
                    <a:gd name="T8" fmla="+- 0 9772 9718"/>
                    <a:gd name="T9" fmla="*/ T8 w 67"/>
                    <a:gd name="T10" fmla="+- 0 5676 5667"/>
                    <a:gd name="T11" fmla="*/ 5676 h 92"/>
                    <a:gd name="T12" fmla="+- 0 9772 9718"/>
                    <a:gd name="T13" fmla="*/ T12 w 67"/>
                    <a:gd name="T14" fmla="+- 0 5695 5667"/>
                    <a:gd name="T15" fmla="*/ 5695 h 92"/>
                    <a:gd name="T16" fmla="+- 0 9768 9718"/>
                    <a:gd name="T17" fmla="*/ T16 w 67"/>
                    <a:gd name="T18" fmla="+- 0 5702 5667"/>
                    <a:gd name="T19" fmla="*/ 5702 h 92"/>
                    <a:gd name="T20" fmla="+- 0 9745 9718"/>
                    <a:gd name="T21" fmla="*/ T20 w 67"/>
                    <a:gd name="T22" fmla="+- 0 5714 5667"/>
                    <a:gd name="T23" fmla="*/ 5714 h 92"/>
                    <a:gd name="T24" fmla="+- 0 9727 9718"/>
                    <a:gd name="T25" fmla="*/ T24 w 67"/>
                    <a:gd name="T26" fmla="+- 0 5728 5667"/>
                    <a:gd name="T27" fmla="*/ 5728 h 92"/>
                    <a:gd name="T28" fmla="+- 0 9718 9718"/>
                    <a:gd name="T29" fmla="*/ T28 w 67"/>
                    <a:gd name="T30" fmla="+- 0 5744 5667"/>
                    <a:gd name="T31" fmla="*/ 5744 h 92"/>
                    <a:gd name="T32" fmla="+- 0 9785 9718"/>
                    <a:gd name="T33" fmla="*/ T32 w 67"/>
                    <a:gd name="T34" fmla="+- 0 5759 5667"/>
                    <a:gd name="T35" fmla="*/ 5759 h 92"/>
                    <a:gd name="T36" fmla="+- 0 9785 9718"/>
                    <a:gd name="T37" fmla="*/ T36 w 67"/>
                    <a:gd name="T38" fmla="+- 0 5746 5667"/>
                    <a:gd name="T39" fmla="*/ 5746 h 92"/>
                    <a:gd name="T40" fmla="+- 0 9731 9718"/>
                    <a:gd name="T41" fmla="*/ T40 w 67"/>
                    <a:gd name="T42" fmla="+- 0 5746 5667"/>
                    <a:gd name="T43" fmla="*/ 5746 h 92"/>
                    <a:gd name="T44" fmla="+- 0 9732 9718"/>
                    <a:gd name="T45" fmla="*/ T44 w 67"/>
                    <a:gd name="T46" fmla="+- 0 5738 5667"/>
                    <a:gd name="T47" fmla="*/ 5738 h 92"/>
                    <a:gd name="T48" fmla="+- 0 9737 9718"/>
                    <a:gd name="T49" fmla="*/ T48 w 67"/>
                    <a:gd name="T50" fmla="+- 0 5733 5667"/>
                    <a:gd name="T51" fmla="*/ 5733 h 92"/>
                    <a:gd name="T52" fmla="+- 0 9749 9718"/>
                    <a:gd name="T53" fmla="*/ T52 w 67"/>
                    <a:gd name="T54" fmla="+- 0 5725 5667"/>
                    <a:gd name="T55" fmla="*/ 5725 h 92"/>
                    <a:gd name="T56" fmla="+- 0 9778 9718"/>
                    <a:gd name="T57" fmla="*/ T56 w 67"/>
                    <a:gd name="T58" fmla="+- 0 5710 5667"/>
                    <a:gd name="T59" fmla="*/ 5710 h 92"/>
                    <a:gd name="T60" fmla="+- 0 9786 9718"/>
                    <a:gd name="T61" fmla="*/ T60 w 67"/>
                    <a:gd name="T62" fmla="+- 0 5699 5667"/>
                    <a:gd name="T63" fmla="*/ 5699 h 92"/>
                    <a:gd name="T64" fmla="+- 0 9785 9718"/>
                    <a:gd name="T65" fmla="*/ T64 w 67"/>
                    <a:gd name="T66" fmla="+- 0 5677 5667"/>
                    <a:gd name="T67" fmla="*/ 5677 h 92"/>
                    <a:gd name="T68" fmla="+- 0 9782 9718"/>
                    <a:gd name="T69" fmla="*/ T68 w 67"/>
                    <a:gd name="T70" fmla="+- 0 5670 5667"/>
                    <a:gd name="T71" fmla="*/ 5670 h 92"/>
                    <a:gd name="T72" fmla="+- 0 9779 9718"/>
                    <a:gd name="T73" fmla="*/ T72 w 67"/>
                    <a:gd name="T74" fmla="+- 0 5667 5667"/>
                    <a:gd name="T75" fmla="*/ 5667 h 9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</a:cxnLst>
                  <a:rect l="0" t="0" r="r" b="b"/>
                  <a:pathLst>
                    <a:path w="67" h="92">
                      <a:moveTo>
                        <a:pt x="61" y="0"/>
                      </a:moveTo>
                      <a:lnTo>
                        <a:pt x="46" y="0"/>
                      </a:lnTo>
                      <a:lnTo>
                        <a:pt x="54" y="9"/>
                      </a:lnTo>
                      <a:lnTo>
                        <a:pt x="54" y="28"/>
                      </a:lnTo>
                      <a:lnTo>
                        <a:pt x="50" y="35"/>
                      </a:lnTo>
                      <a:lnTo>
                        <a:pt x="27" y="47"/>
                      </a:lnTo>
                      <a:lnTo>
                        <a:pt x="9" y="61"/>
                      </a:lnTo>
                      <a:lnTo>
                        <a:pt x="0" y="77"/>
                      </a:lnTo>
                      <a:lnTo>
                        <a:pt x="67" y="92"/>
                      </a:lnTo>
                      <a:lnTo>
                        <a:pt x="67" y="79"/>
                      </a:lnTo>
                      <a:lnTo>
                        <a:pt x="13" y="79"/>
                      </a:lnTo>
                      <a:lnTo>
                        <a:pt x="14" y="71"/>
                      </a:lnTo>
                      <a:lnTo>
                        <a:pt x="19" y="66"/>
                      </a:lnTo>
                      <a:lnTo>
                        <a:pt x="31" y="58"/>
                      </a:lnTo>
                      <a:lnTo>
                        <a:pt x="60" y="43"/>
                      </a:lnTo>
                      <a:lnTo>
                        <a:pt x="68" y="32"/>
                      </a:lnTo>
                      <a:lnTo>
                        <a:pt x="67" y="10"/>
                      </a:lnTo>
                      <a:lnTo>
                        <a:pt x="64" y="3"/>
                      </a:lnTo>
                      <a:lnTo>
                        <a:pt x="61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313" name="Group 59"/>
              <p:cNvGrpSpPr>
                <a:grpSpLocks/>
              </p:cNvGrpSpPr>
              <p:nvPr/>
            </p:nvGrpSpPr>
            <p:grpSpPr bwMode="auto">
              <a:xfrm>
                <a:off x="9719" y="5656"/>
                <a:ext cx="61" cy="36"/>
                <a:chOff x="9719" y="5656"/>
                <a:chExt cx="61" cy="36"/>
              </a:xfrm>
            </p:grpSpPr>
            <p:sp>
              <p:nvSpPr>
                <p:cNvPr id="4322" name="Freeform 60"/>
                <p:cNvSpPr>
                  <a:spLocks/>
                </p:cNvSpPr>
                <p:nvPr/>
              </p:nvSpPr>
              <p:spPr bwMode="auto">
                <a:xfrm>
                  <a:off x="9719" y="5656"/>
                  <a:ext cx="61" cy="36"/>
                </a:xfrm>
                <a:custGeom>
                  <a:avLst/>
                  <a:gdLst>
                    <a:gd name="T0" fmla="+- 0 9762 9719"/>
                    <a:gd name="T1" fmla="*/ T0 w 61"/>
                    <a:gd name="T2" fmla="+- 0 5656 5656"/>
                    <a:gd name="T3" fmla="*/ 5656 h 36"/>
                    <a:gd name="T4" fmla="+- 0 9740 9719"/>
                    <a:gd name="T5" fmla="*/ T4 w 61"/>
                    <a:gd name="T6" fmla="+- 0 5656 5656"/>
                    <a:gd name="T7" fmla="*/ 5656 h 36"/>
                    <a:gd name="T8" fmla="+- 0 9730 9719"/>
                    <a:gd name="T9" fmla="*/ T8 w 61"/>
                    <a:gd name="T10" fmla="+- 0 5661 5656"/>
                    <a:gd name="T11" fmla="*/ 5661 h 36"/>
                    <a:gd name="T12" fmla="+- 0 9724 9719"/>
                    <a:gd name="T13" fmla="*/ T12 w 61"/>
                    <a:gd name="T14" fmla="+- 0 5670 5656"/>
                    <a:gd name="T15" fmla="*/ 5670 h 36"/>
                    <a:gd name="T16" fmla="+- 0 9720 9719"/>
                    <a:gd name="T17" fmla="*/ T16 w 61"/>
                    <a:gd name="T18" fmla="+- 0 5675 5656"/>
                    <a:gd name="T19" fmla="*/ 5675 h 36"/>
                    <a:gd name="T20" fmla="+- 0 9719 9719"/>
                    <a:gd name="T21" fmla="*/ T20 w 61"/>
                    <a:gd name="T22" fmla="+- 0 5681 5656"/>
                    <a:gd name="T23" fmla="*/ 5681 h 36"/>
                    <a:gd name="T24" fmla="+- 0 9719 9719"/>
                    <a:gd name="T25" fmla="*/ T24 w 61"/>
                    <a:gd name="T26" fmla="+- 0 5692 5656"/>
                    <a:gd name="T27" fmla="*/ 5692 h 36"/>
                    <a:gd name="T28" fmla="+- 0 9731 9719"/>
                    <a:gd name="T29" fmla="*/ T28 w 61"/>
                    <a:gd name="T30" fmla="+- 0 5692 5656"/>
                    <a:gd name="T31" fmla="*/ 5692 h 36"/>
                    <a:gd name="T32" fmla="+- 0 9732 9719"/>
                    <a:gd name="T33" fmla="*/ T32 w 61"/>
                    <a:gd name="T34" fmla="+- 0 5685 5656"/>
                    <a:gd name="T35" fmla="*/ 5685 h 36"/>
                    <a:gd name="T36" fmla="+- 0 9733 9719"/>
                    <a:gd name="T37" fmla="*/ T36 w 61"/>
                    <a:gd name="T38" fmla="+- 0 5681 5656"/>
                    <a:gd name="T39" fmla="*/ 5681 h 36"/>
                    <a:gd name="T40" fmla="+- 0 9734 9719"/>
                    <a:gd name="T41" fmla="*/ T40 w 61"/>
                    <a:gd name="T42" fmla="+- 0 5677 5656"/>
                    <a:gd name="T43" fmla="*/ 5677 h 36"/>
                    <a:gd name="T44" fmla="+- 0 9738 9719"/>
                    <a:gd name="T45" fmla="*/ T44 w 61"/>
                    <a:gd name="T46" fmla="+- 0 5671 5656"/>
                    <a:gd name="T47" fmla="*/ 5671 h 36"/>
                    <a:gd name="T48" fmla="+- 0 9744 9719"/>
                    <a:gd name="T49" fmla="*/ T48 w 61"/>
                    <a:gd name="T50" fmla="+- 0 5667 5656"/>
                    <a:gd name="T51" fmla="*/ 5667 h 36"/>
                    <a:gd name="T52" fmla="+- 0 9779 9719"/>
                    <a:gd name="T53" fmla="*/ T52 w 61"/>
                    <a:gd name="T54" fmla="+- 0 5667 5656"/>
                    <a:gd name="T55" fmla="*/ 5667 h 36"/>
                    <a:gd name="T56" fmla="+- 0 9770 9719"/>
                    <a:gd name="T57" fmla="*/ T56 w 61"/>
                    <a:gd name="T58" fmla="+- 0 5659 5656"/>
                    <a:gd name="T59" fmla="*/ 5659 h 36"/>
                    <a:gd name="T60" fmla="+- 0 9762 9719"/>
                    <a:gd name="T61" fmla="*/ T60 w 61"/>
                    <a:gd name="T62" fmla="+- 0 5656 5656"/>
                    <a:gd name="T63" fmla="*/ 5656 h 3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61" h="36">
                      <a:moveTo>
                        <a:pt x="43" y="0"/>
                      </a:moveTo>
                      <a:lnTo>
                        <a:pt x="21" y="0"/>
                      </a:lnTo>
                      <a:lnTo>
                        <a:pt x="11" y="5"/>
                      </a:lnTo>
                      <a:lnTo>
                        <a:pt x="5" y="14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0" y="36"/>
                      </a:lnTo>
                      <a:lnTo>
                        <a:pt x="12" y="36"/>
                      </a:lnTo>
                      <a:lnTo>
                        <a:pt x="13" y="29"/>
                      </a:lnTo>
                      <a:lnTo>
                        <a:pt x="14" y="25"/>
                      </a:lnTo>
                      <a:lnTo>
                        <a:pt x="15" y="21"/>
                      </a:lnTo>
                      <a:lnTo>
                        <a:pt x="19" y="15"/>
                      </a:lnTo>
                      <a:lnTo>
                        <a:pt x="25" y="11"/>
                      </a:lnTo>
                      <a:lnTo>
                        <a:pt x="60" y="11"/>
                      </a:lnTo>
                      <a:lnTo>
                        <a:pt x="51" y="3"/>
                      </a:lnTo>
                      <a:lnTo>
                        <a:pt x="4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314" name="Group 57"/>
              <p:cNvGrpSpPr>
                <a:grpSpLocks/>
              </p:cNvGrpSpPr>
              <p:nvPr/>
            </p:nvGrpSpPr>
            <p:grpSpPr bwMode="auto">
              <a:xfrm>
                <a:off x="9797" y="5734"/>
                <a:ext cx="59" cy="29"/>
                <a:chOff x="9797" y="5734"/>
                <a:chExt cx="59" cy="29"/>
              </a:xfrm>
            </p:grpSpPr>
            <p:sp>
              <p:nvSpPr>
                <p:cNvPr id="4321" name="Freeform 58"/>
                <p:cNvSpPr>
                  <a:spLocks/>
                </p:cNvSpPr>
                <p:nvPr/>
              </p:nvSpPr>
              <p:spPr bwMode="auto">
                <a:xfrm>
                  <a:off x="9797" y="5734"/>
                  <a:ext cx="59" cy="29"/>
                </a:xfrm>
                <a:custGeom>
                  <a:avLst/>
                  <a:gdLst>
                    <a:gd name="T0" fmla="+- 0 9810 9797"/>
                    <a:gd name="T1" fmla="*/ T0 w 59"/>
                    <a:gd name="T2" fmla="+- 0 5734 5734"/>
                    <a:gd name="T3" fmla="*/ 5734 h 29"/>
                    <a:gd name="T4" fmla="+- 0 9797 9797"/>
                    <a:gd name="T5" fmla="*/ T4 w 59"/>
                    <a:gd name="T6" fmla="+- 0 5734 5734"/>
                    <a:gd name="T7" fmla="*/ 5734 h 29"/>
                    <a:gd name="T8" fmla="+- 0 9799 9797"/>
                    <a:gd name="T9" fmla="*/ T8 w 59"/>
                    <a:gd name="T10" fmla="+- 0 5742 5734"/>
                    <a:gd name="T11" fmla="*/ 5742 h 29"/>
                    <a:gd name="T12" fmla="+- 0 9800 9797"/>
                    <a:gd name="T13" fmla="*/ T12 w 59"/>
                    <a:gd name="T14" fmla="+- 0 5746 5734"/>
                    <a:gd name="T15" fmla="*/ 5746 h 29"/>
                    <a:gd name="T16" fmla="+- 0 9803 9797"/>
                    <a:gd name="T17" fmla="*/ T16 w 59"/>
                    <a:gd name="T18" fmla="+- 0 5750 5734"/>
                    <a:gd name="T19" fmla="*/ 5750 h 29"/>
                    <a:gd name="T20" fmla="+- 0 9809 9797"/>
                    <a:gd name="T21" fmla="*/ T20 w 59"/>
                    <a:gd name="T22" fmla="+- 0 5758 5734"/>
                    <a:gd name="T23" fmla="*/ 5758 h 29"/>
                    <a:gd name="T24" fmla="+- 0 9820 9797"/>
                    <a:gd name="T25" fmla="*/ T24 w 59"/>
                    <a:gd name="T26" fmla="+- 0 5762 5734"/>
                    <a:gd name="T27" fmla="*/ 5762 h 29"/>
                    <a:gd name="T28" fmla="+- 0 9831 9797"/>
                    <a:gd name="T29" fmla="*/ T28 w 59"/>
                    <a:gd name="T30" fmla="+- 0 5762 5734"/>
                    <a:gd name="T31" fmla="*/ 5762 h 29"/>
                    <a:gd name="T32" fmla="+- 0 9852 9797"/>
                    <a:gd name="T33" fmla="*/ T32 w 59"/>
                    <a:gd name="T34" fmla="+- 0 5756 5734"/>
                    <a:gd name="T35" fmla="*/ 5756 h 29"/>
                    <a:gd name="T36" fmla="+- 0 9856 9797"/>
                    <a:gd name="T37" fmla="*/ T36 w 59"/>
                    <a:gd name="T38" fmla="+- 0 5751 5734"/>
                    <a:gd name="T39" fmla="*/ 5751 h 29"/>
                    <a:gd name="T40" fmla="+- 0 9820 9797"/>
                    <a:gd name="T41" fmla="*/ T40 w 59"/>
                    <a:gd name="T42" fmla="+- 0 5751 5734"/>
                    <a:gd name="T43" fmla="*/ 5751 h 29"/>
                    <a:gd name="T44" fmla="+- 0 9813 9797"/>
                    <a:gd name="T45" fmla="*/ T44 w 59"/>
                    <a:gd name="T46" fmla="+- 0 5745 5734"/>
                    <a:gd name="T47" fmla="*/ 5745 h 29"/>
                    <a:gd name="T48" fmla="+- 0 9810 9797"/>
                    <a:gd name="T49" fmla="*/ T48 w 59"/>
                    <a:gd name="T50" fmla="+- 0 5734 5734"/>
                    <a:gd name="T51" fmla="*/ 5734 h 2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</a:cxnLst>
                  <a:rect l="0" t="0" r="r" b="b"/>
                  <a:pathLst>
                    <a:path w="59" h="29">
                      <a:moveTo>
                        <a:pt x="13" y="0"/>
                      </a:moveTo>
                      <a:lnTo>
                        <a:pt x="0" y="0"/>
                      </a:lnTo>
                      <a:lnTo>
                        <a:pt x="2" y="8"/>
                      </a:lnTo>
                      <a:lnTo>
                        <a:pt x="3" y="12"/>
                      </a:lnTo>
                      <a:lnTo>
                        <a:pt x="6" y="16"/>
                      </a:lnTo>
                      <a:lnTo>
                        <a:pt x="12" y="24"/>
                      </a:lnTo>
                      <a:lnTo>
                        <a:pt x="23" y="28"/>
                      </a:lnTo>
                      <a:lnTo>
                        <a:pt x="34" y="28"/>
                      </a:lnTo>
                      <a:lnTo>
                        <a:pt x="55" y="22"/>
                      </a:lnTo>
                      <a:lnTo>
                        <a:pt x="59" y="17"/>
                      </a:lnTo>
                      <a:lnTo>
                        <a:pt x="23" y="17"/>
                      </a:lnTo>
                      <a:lnTo>
                        <a:pt x="16" y="11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315" name="Group 55"/>
              <p:cNvGrpSpPr>
                <a:grpSpLocks/>
              </p:cNvGrpSpPr>
              <p:nvPr/>
            </p:nvGrpSpPr>
            <p:grpSpPr bwMode="auto">
              <a:xfrm>
                <a:off x="9845" y="5703"/>
                <a:ext cx="20" cy="49"/>
                <a:chOff x="9845" y="5703"/>
                <a:chExt cx="20" cy="49"/>
              </a:xfrm>
            </p:grpSpPr>
            <p:sp>
              <p:nvSpPr>
                <p:cNvPr id="4320" name="Freeform 56"/>
                <p:cNvSpPr>
                  <a:spLocks/>
                </p:cNvSpPr>
                <p:nvPr/>
              </p:nvSpPr>
              <p:spPr bwMode="auto">
                <a:xfrm>
                  <a:off x="9845" y="5703"/>
                  <a:ext cx="20" cy="49"/>
                </a:xfrm>
                <a:custGeom>
                  <a:avLst/>
                  <a:gdLst>
                    <a:gd name="T0" fmla="+- 0 9855 9845"/>
                    <a:gd name="T1" fmla="*/ T0 w 20"/>
                    <a:gd name="T2" fmla="+- 0 5703 5703"/>
                    <a:gd name="T3" fmla="*/ 5703 h 49"/>
                    <a:gd name="T4" fmla="+- 0 9845 9845"/>
                    <a:gd name="T5" fmla="*/ T4 w 20"/>
                    <a:gd name="T6" fmla="+- 0 5703 5703"/>
                    <a:gd name="T7" fmla="*/ 5703 h 49"/>
                    <a:gd name="T8" fmla="+- 0 9854 9845"/>
                    <a:gd name="T9" fmla="*/ T8 w 20"/>
                    <a:gd name="T10" fmla="+- 0 5712 5703"/>
                    <a:gd name="T11" fmla="*/ 5712 h 49"/>
                    <a:gd name="T12" fmla="+- 0 9853 9845"/>
                    <a:gd name="T13" fmla="*/ T12 w 20"/>
                    <a:gd name="T14" fmla="+- 0 5742 5703"/>
                    <a:gd name="T15" fmla="*/ 5742 h 49"/>
                    <a:gd name="T16" fmla="+- 0 9845 9845"/>
                    <a:gd name="T17" fmla="*/ T16 w 20"/>
                    <a:gd name="T18" fmla="+- 0 5751 5703"/>
                    <a:gd name="T19" fmla="*/ 5751 h 49"/>
                    <a:gd name="T20" fmla="+- 0 9856 9845"/>
                    <a:gd name="T21" fmla="*/ T20 w 20"/>
                    <a:gd name="T22" fmla="+- 0 5751 5703"/>
                    <a:gd name="T23" fmla="*/ 5751 h 49"/>
                    <a:gd name="T24" fmla="+- 0 9865 9845"/>
                    <a:gd name="T25" fmla="*/ T24 w 20"/>
                    <a:gd name="T26" fmla="+- 0 5739 5703"/>
                    <a:gd name="T27" fmla="*/ 5739 h 49"/>
                    <a:gd name="T28" fmla="+- 0 9862 9845"/>
                    <a:gd name="T29" fmla="*/ T28 w 20"/>
                    <a:gd name="T30" fmla="+- 0 5711 5703"/>
                    <a:gd name="T31" fmla="*/ 5711 h 49"/>
                    <a:gd name="T32" fmla="+- 0 9855 9845"/>
                    <a:gd name="T33" fmla="*/ T32 w 20"/>
                    <a:gd name="T34" fmla="+- 0 5703 5703"/>
                    <a:gd name="T35" fmla="*/ 5703 h 4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20" h="49">
                      <a:moveTo>
                        <a:pt x="10" y="0"/>
                      </a:moveTo>
                      <a:lnTo>
                        <a:pt x="0" y="0"/>
                      </a:lnTo>
                      <a:lnTo>
                        <a:pt x="9" y="9"/>
                      </a:lnTo>
                      <a:lnTo>
                        <a:pt x="8" y="39"/>
                      </a:lnTo>
                      <a:lnTo>
                        <a:pt x="0" y="48"/>
                      </a:lnTo>
                      <a:lnTo>
                        <a:pt x="11" y="48"/>
                      </a:lnTo>
                      <a:lnTo>
                        <a:pt x="20" y="36"/>
                      </a:lnTo>
                      <a:lnTo>
                        <a:pt x="17" y="8"/>
                      </a:lnTo>
                      <a:lnTo>
                        <a:pt x="10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316" name="Group 53"/>
              <p:cNvGrpSpPr>
                <a:grpSpLocks/>
              </p:cNvGrpSpPr>
              <p:nvPr/>
            </p:nvGrpSpPr>
            <p:grpSpPr bwMode="auto">
              <a:xfrm>
                <a:off x="9800" y="5656"/>
                <a:ext cx="61" cy="56"/>
                <a:chOff x="9800" y="5656"/>
                <a:chExt cx="61" cy="56"/>
              </a:xfrm>
            </p:grpSpPr>
            <p:sp>
              <p:nvSpPr>
                <p:cNvPr id="4319" name="Freeform 54"/>
                <p:cNvSpPr>
                  <a:spLocks/>
                </p:cNvSpPr>
                <p:nvPr/>
              </p:nvSpPr>
              <p:spPr bwMode="auto">
                <a:xfrm>
                  <a:off x="9800" y="5656"/>
                  <a:ext cx="61" cy="56"/>
                </a:xfrm>
                <a:custGeom>
                  <a:avLst/>
                  <a:gdLst>
                    <a:gd name="T0" fmla="+- 0 9861 9800"/>
                    <a:gd name="T1" fmla="*/ T0 w 61"/>
                    <a:gd name="T2" fmla="+- 0 5656 5656"/>
                    <a:gd name="T3" fmla="*/ 5656 h 56"/>
                    <a:gd name="T4" fmla="+- 0 9808 9800"/>
                    <a:gd name="T5" fmla="*/ T4 w 61"/>
                    <a:gd name="T6" fmla="+- 0 5656 5656"/>
                    <a:gd name="T7" fmla="*/ 5656 h 56"/>
                    <a:gd name="T8" fmla="+- 0 9800 9800"/>
                    <a:gd name="T9" fmla="*/ T8 w 61"/>
                    <a:gd name="T10" fmla="+- 0 5712 5656"/>
                    <a:gd name="T11" fmla="*/ 5712 h 56"/>
                    <a:gd name="T12" fmla="+- 0 9812 9800"/>
                    <a:gd name="T13" fmla="*/ T12 w 61"/>
                    <a:gd name="T14" fmla="+- 0 5712 5656"/>
                    <a:gd name="T15" fmla="*/ 5712 h 56"/>
                    <a:gd name="T16" fmla="+- 0 9818 9800"/>
                    <a:gd name="T17" fmla="*/ T16 w 61"/>
                    <a:gd name="T18" fmla="+- 0 5705 5656"/>
                    <a:gd name="T19" fmla="*/ 5705 h 56"/>
                    <a:gd name="T20" fmla="+- 0 9823 9800"/>
                    <a:gd name="T21" fmla="*/ T20 w 61"/>
                    <a:gd name="T22" fmla="+- 0 5703 5656"/>
                    <a:gd name="T23" fmla="*/ 5703 h 56"/>
                    <a:gd name="T24" fmla="+- 0 9855 9800"/>
                    <a:gd name="T25" fmla="*/ T24 w 61"/>
                    <a:gd name="T26" fmla="+- 0 5703 5656"/>
                    <a:gd name="T27" fmla="*/ 5703 h 56"/>
                    <a:gd name="T28" fmla="+- 0 9852 9800"/>
                    <a:gd name="T29" fmla="*/ T28 w 61"/>
                    <a:gd name="T30" fmla="+- 0 5697 5656"/>
                    <a:gd name="T31" fmla="*/ 5697 h 56"/>
                    <a:gd name="T32" fmla="+- 0 9814 9800"/>
                    <a:gd name="T33" fmla="*/ T32 w 61"/>
                    <a:gd name="T34" fmla="+- 0 5697 5656"/>
                    <a:gd name="T35" fmla="*/ 5697 h 56"/>
                    <a:gd name="T36" fmla="+- 0 9818 9800"/>
                    <a:gd name="T37" fmla="*/ T36 w 61"/>
                    <a:gd name="T38" fmla="+- 0 5669 5656"/>
                    <a:gd name="T39" fmla="*/ 5669 h 56"/>
                    <a:gd name="T40" fmla="+- 0 9861 9800"/>
                    <a:gd name="T41" fmla="*/ T40 w 61"/>
                    <a:gd name="T42" fmla="+- 0 5669 5656"/>
                    <a:gd name="T43" fmla="*/ 5669 h 56"/>
                    <a:gd name="T44" fmla="+- 0 9861 9800"/>
                    <a:gd name="T45" fmla="*/ T44 w 61"/>
                    <a:gd name="T46" fmla="+- 0 5656 5656"/>
                    <a:gd name="T47" fmla="*/ 5656 h 5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61" h="56">
                      <a:moveTo>
                        <a:pt x="61" y="0"/>
                      </a:moveTo>
                      <a:lnTo>
                        <a:pt x="8" y="0"/>
                      </a:lnTo>
                      <a:lnTo>
                        <a:pt x="0" y="56"/>
                      </a:lnTo>
                      <a:lnTo>
                        <a:pt x="12" y="56"/>
                      </a:lnTo>
                      <a:lnTo>
                        <a:pt x="18" y="49"/>
                      </a:lnTo>
                      <a:lnTo>
                        <a:pt x="23" y="47"/>
                      </a:lnTo>
                      <a:lnTo>
                        <a:pt x="55" y="47"/>
                      </a:lnTo>
                      <a:lnTo>
                        <a:pt x="52" y="41"/>
                      </a:lnTo>
                      <a:lnTo>
                        <a:pt x="14" y="41"/>
                      </a:lnTo>
                      <a:lnTo>
                        <a:pt x="18" y="13"/>
                      </a:lnTo>
                      <a:lnTo>
                        <a:pt x="61" y="13"/>
                      </a:lnTo>
                      <a:lnTo>
                        <a:pt x="61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317" name="Group 51"/>
              <p:cNvGrpSpPr>
                <a:grpSpLocks/>
              </p:cNvGrpSpPr>
              <p:nvPr/>
            </p:nvGrpSpPr>
            <p:grpSpPr bwMode="auto">
              <a:xfrm>
                <a:off x="9814" y="5691"/>
                <a:ext cx="37" cy="6"/>
                <a:chOff x="9814" y="5691"/>
                <a:chExt cx="37" cy="6"/>
              </a:xfrm>
            </p:grpSpPr>
            <p:sp>
              <p:nvSpPr>
                <p:cNvPr id="4318" name="Freeform 52"/>
                <p:cNvSpPr>
                  <a:spLocks/>
                </p:cNvSpPr>
                <p:nvPr/>
              </p:nvSpPr>
              <p:spPr bwMode="auto">
                <a:xfrm>
                  <a:off x="9814" y="5691"/>
                  <a:ext cx="37" cy="6"/>
                </a:xfrm>
                <a:custGeom>
                  <a:avLst/>
                  <a:gdLst>
                    <a:gd name="T0" fmla="+- 0 9826 9814"/>
                    <a:gd name="T1" fmla="*/ T0 w 37"/>
                    <a:gd name="T2" fmla="+- 0 5691 5691"/>
                    <a:gd name="T3" fmla="*/ 5691 h 6"/>
                    <a:gd name="T4" fmla="+- 0 9820 9814"/>
                    <a:gd name="T5" fmla="*/ T4 w 37"/>
                    <a:gd name="T6" fmla="+- 0 5693 5691"/>
                    <a:gd name="T7" fmla="*/ 5693 h 6"/>
                    <a:gd name="T8" fmla="+- 0 9814 9814"/>
                    <a:gd name="T9" fmla="*/ T8 w 37"/>
                    <a:gd name="T10" fmla="+- 0 5697 5691"/>
                    <a:gd name="T11" fmla="*/ 5697 h 6"/>
                    <a:gd name="T12" fmla="+- 0 9852 9814"/>
                    <a:gd name="T13" fmla="*/ T12 w 37"/>
                    <a:gd name="T14" fmla="+- 0 5697 5691"/>
                    <a:gd name="T15" fmla="*/ 5697 h 6"/>
                    <a:gd name="T16" fmla="+- 0 9850 9814"/>
                    <a:gd name="T17" fmla="*/ T16 w 37"/>
                    <a:gd name="T18" fmla="+- 0 5696 5691"/>
                    <a:gd name="T19" fmla="*/ 5696 h 6"/>
                    <a:gd name="T20" fmla="+- 0 9826 9814"/>
                    <a:gd name="T21" fmla="*/ T20 w 37"/>
                    <a:gd name="T22" fmla="+- 0 5691 5691"/>
                    <a:gd name="T23" fmla="*/ 5691 h 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</a:cxnLst>
                  <a:rect l="0" t="0" r="r" b="b"/>
                  <a:pathLst>
                    <a:path w="37" h="6">
                      <a:moveTo>
                        <a:pt x="12" y="0"/>
                      </a:moveTo>
                      <a:lnTo>
                        <a:pt x="6" y="2"/>
                      </a:lnTo>
                      <a:lnTo>
                        <a:pt x="0" y="6"/>
                      </a:lnTo>
                      <a:lnTo>
                        <a:pt x="38" y="6"/>
                      </a:lnTo>
                      <a:lnTo>
                        <a:pt x="36" y="5"/>
                      </a:lnTo>
                      <a:lnTo>
                        <a:pt x="12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</p:grpSp>
        <p:grpSp>
          <p:nvGrpSpPr>
            <p:cNvPr id="4327" name="Group 35"/>
            <p:cNvGrpSpPr>
              <a:grpSpLocks/>
            </p:cNvGrpSpPr>
            <p:nvPr/>
          </p:nvGrpSpPr>
          <p:grpSpPr bwMode="auto">
            <a:xfrm>
              <a:off x="6535737" y="5004160"/>
              <a:ext cx="123825" cy="73025"/>
              <a:chOff x="10404" y="5652"/>
              <a:chExt cx="196" cy="115"/>
            </a:xfrm>
          </p:grpSpPr>
          <p:grpSp>
            <p:nvGrpSpPr>
              <p:cNvPr id="4328" name="Group 48"/>
              <p:cNvGrpSpPr>
                <a:grpSpLocks/>
              </p:cNvGrpSpPr>
              <p:nvPr/>
            </p:nvGrpSpPr>
            <p:grpSpPr bwMode="auto">
              <a:xfrm>
                <a:off x="10408" y="5656"/>
                <a:ext cx="57" cy="106"/>
                <a:chOff x="10408" y="5656"/>
                <a:chExt cx="57" cy="106"/>
              </a:xfrm>
            </p:grpSpPr>
            <p:sp>
              <p:nvSpPr>
                <p:cNvPr id="4341" name="Freeform 49"/>
                <p:cNvSpPr>
                  <a:spLocks/>
                </p:cNvSpPr>
                <p:nvPr/>
              </p:nvSpPr>
              <p:spPr bwMode="auto">
                <a:xfrm>
                  <a:off x="10408" y="5656"/>
                  <a:ext cx="57" cy="106"/>
                </a:xfrm>
                <a:custGeom>
                  <a:avLst/>
                  <a:gdLst>
                    <a:gd name="T0" fmla="+- 0 10451 10408"/>
                    <a:gd name="T1" fmla="*/ T0 w 57"/>
                    <a:gd name="T2" fmla="+- 0 5656 5656"/>
                    <a:gd name="T3" fmla="*/ 5656 h 106"/>
                    <a:gd name="T4" fmla="+- 0 10432 10408"/>
                    <a:gd name="T5" fmla="*/ T4 w 57"/>
                    <a:gd name="T6" fmla="+- 0 5656 5656"/>
                    <a:gd name="T7" fmla="*/ 5656 h 106"/>
                    <a:gd name="T8" fmla="+- 0 10423 10408"/>
                    <a:gd name="T9" fmla="*/ T8 w 57"/>
                    <a:gd name="T10" fmla="+- 0 5660 5656"/>
                    <a:gd name="T11" fmla="*/ 5660 h 106"/>
                    <a:gd name="T12" fmla="+- 0 10418 10408"/>
                    <a:gd name="T13" fmla="*/ T12 w 57"/>
                    <a:gd name="T14" fmla="+- 0 5667 5656"/>
                    <a:gd name="T15" fmla="*/ 5667 h 106"/>
                    <a:gd name="T16" fmla="+- 0 10411 10408"/>
                    <a:gd name="T17" fmla="*/ T16 w 57"/>
                    <a:gd name="T18" fmla="+- 0 5683 5656"/>
                    <a:gd name="T19" fmla="*/ 5683 h 106"/>
                    <a:gd name="T20" fmla="+- 0 10408 10408"/>
                    <a:gd name="T21" fmla="*/ T20 w 57"/>
                    <a:gd name="T22" fmla="+- 0 5705 5656"/>
                    <a:gd name="T23" fmla="*/ 5705 h 106"/>
                    <a:gd name="T24" fmla="+- 0 10411 10408"/>
                    <a:gd name="T25" fmla="*/ T24 w 57"/>
                    <a:gd name="T26" fmla="+- 0 5735 5656"/>
                    <a:gd name="T27" fmla="*/ 5735 h 106"/>
                    <a:gd name="T28" fmla="+- 0 10420 10408"/>
                    <a:gd name="T29" fmla="*/ T28 w 57"/>
                    <a:gd name="T30" fmla="+- 0 5754 5656"/>
                    <a:gd name="T31" fmla="*/ 5754 h 106"/>
                    <a:gd name="T32" fmla="+- 0 10435 10408"/>
                    <a:gd name="T33" fmla="*/ T32 w 57"/>
                    <a:gd name="T34" fmla="+- 0 5762 5656"/>
                    <a:gd name="T35" fmla="*/ 5762 h 106"/>
                    <a:gd name="T36" fmla="+- 0 10456 10408"/>
                    <a:gd name="T37" fmla="*/ T36 w 57"/>
                    <a:gd name="T38" fmla="+- 0 5757 5656"/>
                    <a:gd name="T39" fmla="*/ 5757 h 106"/>
                    <a:gd name="T40" fmla="+- 0 10465 10408"/>
                    <a:gd name="T41" fmla="*/ T40 w 57"/>
                    <a:gd name="T42" fmla="+- 0 5748 5656"/>
                    <a:gd name="T43" fmla="*/ 5748 h 106"/>
                    <a:gd name="T44" fmla="+- 0 10452 10408"/>
                    <a:gd name="T45" fmla="*/ T44 w 57"/>
                    <a:gd name="T46" fmla="+- 0 5748 5656"/>
                    <a:gd name="T47" fmla="*/ 5748 h 106"/>
                    <a:gd name="T48" fmla="+- 0 10432 10408"/>
                    <a:gd name="T49" fmla="*/ T48 w 57"/>
                    <a:gd name="T50" fmla="+- 0 5745 5656"/>
                    <a:gd name="T51" fmla="*/ 5745 h 106"/>
                    <a:gd name="T52" fmla="+- 0 10423 10408"/>
                    <a:gd name="T53" fmla="*/ T52 w 57"/>
                    <a:gd name="T54" fmla="+- 0 5730 5656"/>
                    <a:gd name="T55" fmla="*/ 5730 h 106"/>
                    <a:gd name="T56" fmla="+- 0 10423 10408"/>
                    <a:gd name="T57" fmla="*/ T56 w 57"/>
                    <a:gd name="T58" fmla="+- 0 5695 5656"/>
                    <a:gd name="T59" fmla="*/ 5695 h 106"/>
                    <a:gd name="T60" fmla="+- 0 10428 10408"/>
                    <a:gd name="T61" fmla="*/ T60 w 57"/>
                    <a:gd name="T62" fmla="+- 0 5675 5656"/>
                    <a:gd name="T63" fmla="*/ 5675 h 106"/>
                    <a:gd name="T64" fmla="+- 0 10437 10408"/>
                    <a:gd name="T65" fmla="*/ T64 w 57"/>
                    <a:gd name="T66" fmla="+- 0 5668 5656"/>
                    <a:gd name="T67" fmla="*/ 5668 h 106"/>
                    <a:gd name="T68" fmla="+- 0 10441 10408"/>
                    <a:gd name="T69" fmla="*/ T68 w 57"/>
                    <a:gd name="T70" fmla="+- 0 5667 5656"/>
                    <a:gd name="T71" fmla="*/ 5667 h 106"/>
                    <a:gd name="T72" fmla="+- 0 10464 10408"/>
                    <a:gd name="T73" fmla="*/ T72 w 57"/>
                    <a:gd name="T74" fmla="+- 0 5667 5656"/>
                    <a:gd name="T75" fmla="*/ 5667 h 106"/>
                    <a:gd name="T76" fmla="+- 0 10460 10408"/>
                    <a:gd name="T77" fmla="*/ T76 w 57"/>
                    <a:gd name="T78" fmla="+- 0 5660 5656"/>
                    <a:gd name="T79" fmla="*/ 5660 h 106"/>
                    <a:gd name="T80" fmla="+- 0 10451 10408"/>
                    <a:gd name="T81" fmla="*/ T80 w 57"/>
                    <a:gd name="T82" fmla="+- 0 5656 5656"/>
                    <a:gd name="T83" fmla="*/ 5656 h 10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</a:cxnLst>
                  <a:rect l="0" t="0" r="r" b="b"/>
                  <a:pathLst>
                    <a:path w="57" h="106">
                      <a:moveTo>
                        <a:pt x="43" y="0"/>
                      </a:moveTo>
                      <a:lnTo>
                        <a:pt x="24" y="0"/>
                      </a:lnTo>
                      <a:lnTo>
                        <a:pt x="15" y="4"/>
                      </a:lnTo>
                      <a:lnTo>
                        <a:pt x="10" y="11"/>
                      </a:lnTo>
                      <a:lnTo>
                        <a:pt x="3" y="27"/>
                      </a:lnTo>
                      <a:lnTo>
                        <a:pt x="0" y="49"/>
                      </a:lnTo>
                      <a:lnTo>
                        <a:pt x="3" y="79"/>
                      </a:lnTo>
                      <a:lnTo>
                        <a:pt x="12" y="98"/>
                      </a:lnTo>
                      <a:lnTo>
                        <a:pt x="27" y="106"/>
                      </a:lnTo>
                      <a:lnTo>
                        <a:pt x="48" y="101"/>
                      </a:lnTo>
                      <a:lnTo>
                        <a:pt x="57" y="92"/>
                      </a:lnTo>
                      <a:lnTo>
                        <a:pt x="44" y="92"/>
                      </a:lnTo>
                      <a:lnTo>
                        <a:pt x="24" y="89"/>
                      </a:lnTo>
                      <a:lnTo>
                        <a:pt x="15" y="74"/>
                      </a:lnTo>
                      <a:lnTo>
                        <a:pt x="15" y="39"/>
                      </a:lnTo>
                      <a:lnTo>
                        <a:pt x="20" y="19"/>
                      </a:lnTo>
                      <a:lnTo>
                        <a:pt x="29" y="12"/>
                      </a:lnTo>
                      <a:lnTo>
                        <a:pt x="33" y="11"/>
                      </a:lnTo>
                      <a:lnTo>
                        <a:pt x="56" y="11"/>
                      </a:lnTo>
                      <a:lnTo>
                        <a:pt x="52" y="4"/>
                      </a:lnTo>
                      <a:lnTo>
                        <a:pt x="4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329" name="Group 46"/>
              <p:cNvGrpSpPr>
                <a:grpSpLocks/>
              </p:cNvGrpSpPr>
              <p:nvPr/>
            </p:nvGrpSpPr>
            <p:grpSpPr bwMode="auto">
              <a:xfrm>
                <a:off x="10441" y="5667"/>
                <a:ext cx="33" cy="80"/>
                <a:chOff x="10441" y="5667"/>
                <a:chExt cx="33" cy="80"/>
              </a:xfrm>
            </p:grpSpPr>
            <p:sp>
              <p:nvSpPr>
                <p:cNvPr id="4340" name="Freeform 47"/>
                <p:cNvSpPr>
                  <a:spLocks/>
                </p:cNvSpPr>
                <p:nvPr/>
              </p:nvSpPr>
              <p:spPr bwMode="auto">
                <a:xfrm>
                  <a:off x="10441" y="5667"/>
                  <a:ext cx="33" cy="80"/>
                </a:xfrm>
                <a:custGeom>
                  <a:avLst/>
                  <a:gdLst>
                    <a:gd name="T0" fmla="+- 0 10464 10441"/>
                    <a:gd name="T1" fmla="*/ T0 w 33"/>
                    <a:gd name="T2" fmla="+- 0 5667 5667"/>
                    <a:gd name="T3" fmla="*/ 5667 h 80"/>
                    <a:gd name="T4" fmla="+- 0 10441 10441"/>
                    <a:gd name="T5" fmla="*/ T4 w 33"/>
                    <a:gd name="T6" fmla="+- 0 5667 5667"/>
                    <a:gd name="T7" fmla="*/ 5667 h 80"/>
                    <a:gd name="T8" fmla="+- 0 10455 10441"/>
                    <a:gd name="T9" fmla="*/ T8 w 33"/>
                    <a:gd name="T10" fmla="+- 0 5675 5667"/>
                    <a:gd name="T11" fmla="*/ 5675 h 80"/>
                    <a:gd name="T12" fmla="+- 0 10462 10441"/>
                    <a:gd name="T13" fmla="*/ T12 w 33"/>
                    <a:gd name="T14" fmla="+- 0 5698 5667"/>
                    <a:gd name="T15" fmla="*/ 5698 h 80"/>
                    <a:gd name="T16" fmla="+- 0 10459 10441"/>
                    <a:gd name="T17" fmla="*/ T16 w 33"/>
                    <a:gd name="T18" fmla="+- 0 5731 5667"/>
                    <a:gd name="T19" fmla="*/ 5731 h 80"/>
                    <a:gd name="T20" fmla="+- 0 10452 10441"/>
                    <a:gd name="T21" fmla="*/ T20 w 33"/>
                    <a:gd name="T22" fmla="+- 0 5748 5667"/>
                    <a:gd name="T23" fmla="*/ 5748 h 80"/>
                    <a:gd name="T24" fmla="+- 0 10465 10441"/>
                    <a:gd name="T25" fmla="*/ T24 w 33"/>
                    <a:gd name="T26" fmla="+- 0 5748 5667"/>
                    <a:gd name="T27" fmla="*/ 5748 h 80"/>
                    <a:gd name="T28" fmla="+- 0 10469 10441"/>
                    <a:gd name="T29" fmla="*/ T28 w 33"/>
                    <a:gd name="T30" fmla="+- 0 5743 5667"/>
                    <a:gd name="T31" fmla="*/ 5743 h 80"/>
                    <a:gd name="T32" fmla="+- 0 10475 10441"/>
                    <a:gd name="T33" fmla="*/ T32 w 33"/>
                    <a:gd name="T34" fmla="+- 0 5719 5667"/>
                    <a:gd name="T35" fmla="*/ 5719 h 80"/>
                    <a:gd name="T36" fmla="+- 0 10474 10441"/>
                    <a:gd name="T37" fmla="*/ T36 w 33"/>
                    <a:gd name="T38" fmla="+- 0 5692 5667"/>
                    <a:gd name="T39" fmla="*/ 5692 h 80"/>
                    <a:gd name="T40" fmla="+- 0 10469 10441"/>
                    <a:gd name="T41" fmla="*/ T40 w 33"/>
                    <a:gd name="T42" fmla="+- 0 5675 5667"/>
                    <a:gd name="T43" fmla="*/ 5675 h 80"/>
                    <a:gd name="T44" fmla="+- 0 10464 10441"/>
                    <a:gd name="T45" fmla="*/ T44 w 33"/>
                    <a:gd name="T46" fmla="+- 0 5667 5667"/>
                    <a:gd name="T47" fmla="*/ 5667 h 8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33" h="80">
                      <a:moveTo>
                        <a:pt x="23" y="0"/>
                      </a:moveTo>
                      <a:lnTo>
                        <a:pt x="0" y="0"/>
                      </a:lnTo>
                      <a:lnTo>
                        <a:pt x="14" y="8"/>
                      </a:lnTo>
                      <a:lnTo>
                        <a:pt x="21" y="31"/>
                      </a:lnTo>
                      <a:lnTo>
                        <a:pt x="18" y="64"/>
                      </a:lnTo>
                      <a:lnTo>
                        <a:pt x="11" y="81"/>
                      </a:lnTo>
                      <a:lnTo>
                        <a:pt x="24" y="81"/>
                      </a:lnTo>
                      <a:lnTo>
                        <a:pt x="28" y="76"/>
                      </a:lnTo>
                      <a:lnTo>
                        <a:pt x="34" y="52"/>
                      </a:lnTo>
                      <a:lnTo>
                        <a:pt x="33" y="25"/>
                      </a:lnTo>
                      <a:lnTo>
                        <a:pt x="28" y="8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330" name="Group 44"/>
              <p:cNvGrpSpPr>
                <a:grpSpLocks/>
              </p:cNvGrpSpPr>
              <p:nvPr/>
            </p:nvGrpSpPr>
            <p:grpSpPr bwMode="auto">
              <a:xfrm>
                <a:off x="10495" y="5744"/>
                <a:ext cx="15" cy="15"/>
                <a:chOff x="10495" y="5744"/>
                <a:chExt cx="15" cy="15"/>
              </a:xfrm>
            </p:grpSpPr>
            <p:sp>
              <p:nvSpPr>
                <p:cNvPr id="4339" name="Freeform 45"/>
                <p:cNvSpPr>
                  <a:spLocks/>
                </p:cNvSpPr>
                <p:nvPr/>
              </p:nvSpPr>
              <p:spPr bwMode="auto">
                <a:xfrm>
                  <a:off x="10495" y="5744"/>
                  <a:ext cx="15" cy="15"/>
                </a:xfrm>
                <a:custGeom>
                  <a:avLst/>
                  <a:gdLst>
                    <a:gd name="T0" fmla="+- 0 10495 10495"/>
                    <a:gd name="T1" fmla="*/ T0 w 15"/>
                    <a:gd name="T2" fmla="+- 0 5752 5744"/>
                    <a:gd name="T3" fmla="*/ 5752 h 15"/>
                    <a:gd name="T4" fmla="+- 0 10510 10495"/>
                    <a:gd name="T5" fmla="*/ T4 w 15"/>
                    <a:gd name="T6" fmla="+- 0 5752 5744"/>
                    <a:gd name="T7" fmla="*/ 5752 h 1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15" h="15">
                      <a:moveTo>
                        <a:pt x="0" y="8"/>
                      </a:moveTo>
                      <a:lnTo>
                        <a:pt x="15" y="8"/>
                      </a:lnTo>
                    </a:path>
                  </a:pathLst>
                </a:custGeom>
                <a:noFill/>
                <a:ln w="10858">
                  <a:solidFill>
                    <a:srgbClr val="25252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331" name="Group 42"/>
              <p:cNvGrpSpPr>
                <a:grpSpLocks/>
              </p:cNvGrpSpPr>
              <p:nvPr/>
            </p:nvGrpSpPr>
            <p:grpSpPr bwMode="auto">
              <a:xfrm>
                <a:off x="10527" y="5729"/>
                <a:ext cx="60" cy="33"/>
                <a:chOff x="10527" y="5729"/>
                <a:chExt cx="60" cy="33"/>
              </a:xfrm>
            </p:grpSpPr>
            <p:sp>
              <p:nvSpPr>
                <p:cNvPr id="4338" name="Freeform 43"/>
                <p:cNvSpPr>
                  <a:spLocks/>
                </p:cNvSpPr>
                <p:nvPr/>
              </p:nvSpPr>
              <p:spPr bwMode="auto">
                <a:xfrm>
                  <a:off x="10527" y="5729"/>
                  <a:ext cx="60" cy="33"/>
                </a:xfrm>
                <a:custGeom>
                  <a:avLst/>
                  <a:gdLst>
                    <a:gd name="T0" fmla="+- 0 10540 10527"/>
                    <a:gd name="T1" fmla="*/ T0 w 60"/>
                    <a:gd name="T2" fmla="+- 0 5729 5729"/>
                    <a:gd name="T3" fmla="*/ 5729 h 33"/>
                    <a:gd name="T4" fmla="+- 0 10527 10527"/>
                    <a:gd name="T5" fmla="*/ T4 w 60"/>
                    <a:gd name="T6" fmla="+- 0 5729 5729"/>
                    <a:gd name="T7" fmla="*/ 5729 h 33"/>
                    <a:gd name="T8" fmla="+- 0 10528 10527"/>
                    <a:gd name="T9" fmla="*/ T8 w 60"/>
                    <a:gd name="T10" fmla="+- 0 5737 5729"/>
                    <a:gd name="T11" fmla="*/ 5737 h 33"/>
                    <a:gd name="T12" fmla="+- 0 10529 10527"/>
                    <a:gd name="T13" fmla="*/ T12 w 60"/>
                    <a:gd name="T14" fmla="+- 0 5743 5729"/>
                    <a:gd name="T15" fmla="*/ 5743 h 33"/>
                    <a:gd name="T16" fmla="+- 0 10537 10527"/>
                    <a:gd name="T17" fmla="*/ T16 w 60"/>
                    <a:gd name="T18" fmla="+- 0 5757 5729"/>
                    <a:gd name="T19" fmla="*/ 5757 h 33"/>
                    <a:gd name="T20" fmla="+- 0 10547 10527"/>
                    <a:gd name="T21" fmla="*/ T20 w 60"/>
                    <a:gd name="T22" fmla="+- 0 5762 5729"/>
                    <a:gd name="T23" fmla="*/ 5762 h 33"/>
                    <a:gd name="T24" fmla="+- 0 10561 10527"/>
                    <a:gd name="T25" fmla="*/ T24 w 60"/>
                    <a:gd name="T26" fmla="+- 0 5762 5729"/>
                    <a:gd name="T27" fmla="*/ 5762 h 33"/>
                    <a:gd name="T28" fmla="+- 0 10584 10527"/>
                    <a:gd name="T29" fmla="*/ T28 w 60"/>
                    <a:gd name="T30" fmla="+- 0 5756 5729"/>
                    <a:gd name="T31" fmla="*/ 5756 h 33"/>
                    <a:gd name="T32" fmla="+- 0 10587 10527"/>
                    <a:gd name="T33" fmla="*/ T32 w 60"/>
                    <a:gd name="T34" fmla="+- 0 5751 5729"/>
                    <a:gd name="T35" fmla="*/ 5751 h 33"/>
                    <a:gd name="T36" fmla="+- 0 10548 10527"/>
                    <a:gd name="T37" fmla="*/ T36 w 60"/>
                    <a:gd name="T38" fmla="+- 0 5751 5729"/>
                    <a:gd name="T39" fmla="*/ 5751 h 33"/>
                    <a:gd name="T40" fmla="+- 0 10541 10527"/>
                    <a:gd name="T41" fmla="*/ T40 w 60"/>
                    <a:gd name="T42" fmla="+- 0 5744 5729"/>
                    <a:gd name="T43" fmla="*/ 5744 h 33"/>
                    <a:gd name="T44" fmla="+- 0 10540 10527"/>
                    <a:gd name="T45" fmla="*/ T44 w 60"/>
                    <a:gd name="T46" fmla="+- 0 5729 5729"/>
                    <a:gd name="T47" fmla="*/ 5729 h 3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60" h="33">
                      <a:moveTo>
                        <a:pt x="13" y="0"/>
                      </a:moveTo>
                      <a:lnTo>
                        <a:pt x="0" y="0"/>
                      </a:lnTo>
                      <a:lnTo>
                        <a:pt x="1" y="8"/>
                      </a:lnTo>
                      <a:lnTo>
                        <a:pt x="2" y="14"/>
                      </a:lnTo>
                      <a:lnTo>
                        <a:pt x="10" y="28"/>
                      </a:lnTo>
                      <a:lnTo>
                        <a:pt x="20" y="33"/>
                      </a:lnTo>
                      <a:lnTo>
                        <a:pt x="34" y="33"/>
                      </a:lnTo>
                      <a:lnTo>
                        <a:pt x="57" y="27"/>
                      </a:lnTo>
                      <a:lnTo>
                        <a:pt x="60" y="22"/>
                      </a:lnTo>
                      <a:lnTo>
                        <a:pt x="21" y="22"/>
                      </a:lnTo>
                      <a:lnTo>
                        <a:pt x="14" y="15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332" name="Group 40"/>
              <p:cNvGrpSpPr>
                <a:grpSpLocks/>
              </p:cNvGrpSpPr>
              <p:nvPr/>
            </p:nvGrpSpPr>
            <p:grpSpPr bwMode="auto">
              <a:xfrm>
                <a:off x="10575" y="5712"/>
                <a:ext cx="21" cy="39"/>
                <a:chOff x="10575" y="5712"/>
                <a:chExt cx="21" cy="39"/>
              </a:xfrm>
            </p:grpSpPr>
            <p:sp>
              <p:nvSpPr>
                <p:cNvPr id="4337" name="Freeform 41"/>
                <p:cNvSpPr>
                  <a:spLocks/>
                </p:cNvSpPr>
                <p:nvPr/>
              </p:nvSpPr>
              <p:spPr bwMode="auto">
                <a:xfrm>
                  <a:off x="10575" y="5712"/>
                  <a:ext cx="21" cy="39"/>
                </a:xfrm>
                <a:custGeom>
                  <a:avLst/>
                  <a:gdLst>
                    <a:gd name="T0" fmla="+- 0 10592 10575"/>
                    <a:gd name="T1" fmla="*/ T0 w 21"/>
                    <a:gd name="T2" fmla="+- 0 5712 5712"/>
                    <a:gd name="T3" fmla="*/ 5712 h 39"/>
                    <a:gd name="T4" fmla="+- 0 10576 10575"/>
                    <a:gd name="T5" fmla="*/ T4 w 21"/>
                    <a:gd name="T6" fmla="+- 0 5712 5712"/>
                    <a:gd name="T7" fmla="*/ 5712 h 39"/>
                    <a:gd name="T8" fmla="+- 0 10583 10575"/>
                    <a:gd name="T9" fmla="*/ T8 w 21"/>
                    <a:gd name="T10" fmla="+- 0 5718 5712"/>
                    <a:gd name="T11" fmla="*/ 5718 h 39"/>
                    <a:gd name="T12" fmla="+- 0 10583 10575"/>
                    <a:gd name="T13" fmla="*/ T12 w 21"/>
                    <a:gd name="T14" fmla="+- 0 5743 5712"/>
                    <a:gd name="T15" fmla="*/ 5743 h 39"/>
                    <a:gd name="T16" fmla="+- 0 10575 10575"/>
                    <a:gd name="T17" fmla="*/ T16 w 21"/>
                    <a:gd name="T18" fmla="+- 0 5751 5712"/>
                    <a:gd name="T19" fmla="*/ 5751 h 39"/>
                    <a:gd name="T20" fmla="+- 0 10587 10575"/>
                    <a:gd name="T21" fmla="*/ T20 w 21"/>
                    <a:gd name="T22" fmla="+- 0 5751 5712"/>
                    <a:gd name="T23" fmla="*/ 5751 h 39"/>
                    <a:gd name="T24" fmla="+- 0 10595 10575"/>
                    <a:gd name="T25" fmla="*/ T24 w 21"/>
                    <a:gd name="T26" fmla="+- 0 5739 5712"/>
                    <a:gd name="T27" fmla="*/ 5739 h 39"/>
                    <a:gd name="T28" fmla="+- 0 10596 10575"/>
                    <a:gd name="T29" fmla="*/ T28 w 21"/>
                    <a:gd name="T30" fmla="+- 0 5717 5712"/>
                    <a:gd name="T31" fmla="*/ 5717 h 39"/>
                    <a:gd name="T32" fmla="+- 0 10592 10575"/>
                    <a:gd name="T33" fmla="*/ T32 w 21"/>
                    <a:gd name="T34" fmla="+- 0 5712 5712"/>
                    <a:gd name="T35" fmla="*/ 5712 h 3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21" h="39">
                      <a:moveTo>
                        <a:pt x="17" y="0"/>
                      </a:moveTo>
                      <a:lnTo>
                        <a:pt x="1" y="0"/>
                      </a:lnTo>
                      <a:lnTo>
                        <a:pt x="8" y="6"/>
                      </a:lnTo>
                      <a:lnTo>
                        <a:pt x="8" y="31"/>
                      </a:lnTo>
                      <a:lnTo>
                        <a:pt x="0" y="39"/>
                      </a:lnTo>
                      <a:lnTo>
                        <a:pt x="12" y="39"/>
                      </a:lnTo>
                      <a:lnTo>
                        <a:pt x="20" y="27"/>
                      </a:lnTo>
                      <a:lnTo>
                        <a:pt x="21" y="5"/>
                      </a:lnTo>
                      <a:lnTo>
                        <a:pt x="17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333" name="Group 38"/>
              <p:cNvGrpSpPr>
                <a:grpSpLocks/>
              </p:cNvGrpSpPr>
              <p:nvPr/>
            </p:nvGrpSpPr>
            <p:grpSpPr bwMode="auto">
              <a:xfrm>
                <a:off x="10555" y="5667"/>
                <a:ext cx="38" cy="45"/>
                <a:chOff x="10555" y="5667"/>
                <a:chExt cx="38" cy="45"/>
              </a:xfrm>
            </p:grpSpPr>
            <p:sp>
              <p:nvSpPr>
                <p:cNvPr id="4336" name="Freeform 39"/>
                <p:cNvSpPr>
                  <a:spLocks/>
                </p:cNvSpPr>
                <p:nvPr/>
              </p:nvSpPr>
              <p:spPr bwMode="auto">
                <a:xfrm>
                  <a:off x="10555" y="5667"/>
                  <a:ext cx="38" cy="45"/>
                </a:xfrm>
                <a:custGeom>
                  <a:avLst/>
                  <a:gdLst>
                    <a:gd name="T0" fmla="+- 0 10587 10555"/>
                    <a:gd name="T1" fmla="*/ T0 w 38"/>
                    <a:gd name="T2" fmla="+- 0 5667 5667"/>
                    <a:gd name="T3" fmla="*/ 5667 h 45"/>
                    <a:gd name="T4" fmla="+- 0 10573 10555"/>
                    <a:gd name="T5" fmla="*/ T4 w 38"/>
                    <a:gd name="T6" fmla="+- 0 5667 5667"/>
                    <a:gd name="T7" fmla="*/ 5667 h 45"/>
                    <a:gd name="T8" fmla="+- 0 10580 10555"/>
                    <a:gd name="T9" fmla="*/ T8 w 38"/>
                    <a:gd name="T10" fmla="+- 0 5674 5667"/>
                    <a:gd name="T11" fmla="*/ 5674 h 45"/>
                    <a:gd name="T12" fmla="+- 0 10580 10555"/>
                    <a:gd name="T13" fmla="*/ T12 w 38"/>
                    <a:gd name="T14" fmla="+- 0 5692 5667"/>
                    <a:gd name="T15" fmla="*/ 5692 h 45"/>
                    <a:gd name="T16" fmla="+- 0 10577 10555"/>
                    <a:gd name="T17" fmla="*/ T16 w 38"/>
                    <a:gd name="T18" fmla="+- 0 5696 5667"/>
                    <a:gd name="T19" fmla="*/ 5696 h 45"/>
                    <a:gd name="T20" fmla="+- 0 10572 10555"/>
                    <a:gd name="T21" fmla="*/ T20 w 38"/>
                    <a:gd name="T22" fmla="+- 0 5699 5667"/>
                    <a:gd name="T23" fmla="*/ 5699 h 45"/>
                    <a:gd name="T24" fmla="+- 0 10568 10555"/>
                    <a:gd name="T25" fmla="*/ T24 w 38"/>
                    <a:gd name="T26" fmla="+- 0 5700 5667"/>
                    <a:gd name="T27" fmla="*/ 5700 h 45"/>
                    <a:gd name="T28" fmla="+- 0 10564 10555"/>
                    <a:gd name="T29" fmla="*/ T28 w 38"/>
                    <a:gd name="T30" fmla="+- 0 5701 5667"/>
                    <a:gd name="T31" fmla="*/ 5701 h 45"/>
                    <a:gd name="T32" fmla="+- 0 10555 10555"/>
                    <a:gd name="T33" fmla="*/ T32 w 38"/>
                    <a:gd name="T34" fmla="+- 0 5701 5667"/>
                    <a:gd name="T35" fmla="*/ 5701 h 45"/>
                    <a:gd name="T36" fmla="+- 0 10555 10555"/>
                    <a:gd name="T37" fmla="*/ T36 w 38"/>
                    <a:gd name="T38" fmla="+- 0 5712 5667"/>
                    <a:gd name="T39" fmla="*/ 5712 h 45"/>
                    <a:gd name="T40" fmla="+- 0 10592 10555"/>
                    <a:gd name="T41" fmla="*/ T40 w 38"/>
                    <a:gd name="T42" fmla="+- 0 5712 5667"/>
                    <a:gd name="T43" fmla="*/ 5712 h 45"/>
                    <a:gd name="T44" fmla="+- 0 10591 10555"/>
                    <a:gd name="T45" fmla="*/ T44 w 38"/>
                    <a:gd name="T46" fmla="+- 0 5710 5667"/>
                    <a:gd name="T47" fmla="*/ 5710 h 45"/>
                    <a:gd name="T48" fmla="+- 0 10579 10555"/>
                    <a:gd name="T49" fmla="*/ T48 w 38"/>
                    <a:gd name="T50" fmla="+- 0 5706 5667"/>
                    <a:gd name="T51" fmla="*/ 5706 h 45"/>
                    <a:gd name="T52" fmla="+- 0 10588 10555"/>
                    <a:gd name="T53" fmla="*/ T52 w 38"/>
                    <a:gd name="T54" fmla="+- 0 5702 5667"/>
                    <a:gd name="T55" fmla="*/ 5702 h 45"/>
                    <a:gd name="T56" fmla="+- 0 10593 10555"/>
                    <a:gd name="T57" fmla="*/ T56 w 38"/>
                    <a:gd name="T58" fmla="+- 0 5695 5667"/>
                    <a:gd name="T59" fmla="*/ 5695 h 45"/>
                    <a:gd name="T60" fmla="+- 0 10593 10555"/>
                    <a:gd name="T61" fmla="*/ T60 w 38"/>
                    <a:gd name="T62" fmla="+- 0 5684 5667"/>
                    <a:gd name="T63" fmla="*/ 5684 h 45"/>
                    <a:gd name="T64" fmla="+- 0 10587 10555"/>
                    <a:gd name="T65" fmla="*/ T64 w 38"/>
                    <a:gd name="T66" fmla="+- 0 5667 5667"/>
                    <a:gd name="T67" fmla="*/ 5667 h 4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</a:cxnLst>
                  <a:rect l="0" t="0" r="r" b="b"/>
                  <a:pathLst>
                    <a:path w="38" h="45">
                      <a:moveTo>
                        <a:pt x="32" y="0"/>
                      </a:moveTo>
                      <a:lnTo>
                        <a:pt x="18" y="0"/>
                      </a:lnTo>
                      <a:lnTo>
                        <a:pt x="25" y="7"/>
                      </a:lnTo>
                      <a:lnTo>
                        <a:pt x="25" y="25"/>
                      </a:lnTo>
                      <a:lnTo>
                        <a:pt x="22" y="29"/>
                      </a:lnTo>
                      <a:lnTo>
                        <a:pt x="17" y="32"/>
                      </a:lnTo>
                      <a:lnTo>
                        <a:pt x="13" y="33"/>
                      </a:lnTo>
                      <a:lnTo>
                        <a:pt x="9" y="34"/>
                      </a:lnTo>
                      <a:lnTo>
                        <a:pt x="0" y="34"/>
                      </a:lnTo>
                      <a:lnTo>
                        <a:pt x="0" y="45"/>
                      </a:lnTo>
                      <a:lnTo>
                        <a:pt x="37" y="45"/>
                      </a:lnTo>
                      <a:lnTo>
                        <a:pt x="36" y="43"/>
                      </a:lnTo>
                      <a:lnTo>
                        <a:pt x="24" y="39"/>
                      </a:lnTo>
                      <a:lnTo>
                        <a:pt x="33" y="35"/>
                      </a:lnTo>
                      <a:lnTo>
                        <a:pt x="38" y="28"/>
                      </a:lnTo>
                      <a:lnTo>
                        <a:pt x="38" y="17"/>
                      </a:lnTo>
                      <a:lnTo>
                        <a:pt x="32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334" name="Group 36"/>
              <p:cNvGrpSpPr>
                <a:grpSpLocks/>
              </p:cNvGrpSpPr>
              <p:nvPr/>
            </p:nvGrpSpPr>
            <p:grpSpPr bwMode="auto">
              <a:xfrm>
                <a:off x="10531" y="5656"/>
                <a:ext cx="56" cy="33"/>
                <a:chOff x="10531" y="5656"/>
                <a:chExt cx="56" cy="33"/>
              </a:xfrm>
            </p:grpSpPr>
            <p:sp>
              <p:nvSpPr>
                <p:cNvPr id="4335" name="Freeform 37"/>
                <p:cNvSpPr>
                  <a:spLocks/>
                </p:cNvSpPr>
                <p:nvPr/>
              </p:nvSpPr>
              <p:spPr bwMode="auto">
                <a:xfrm>
                  <a:off x="10531" y="5656"/>
                  <a:ext cx="56" cy="33"/>
                </a:xfrm>
                <a:custGeom>
                  <a:avLst/>
                  <a:gdLst>
                    <a:gd name="T0" fmla="+- 0 10565 10531"/>
                    <a:gd name="T1" fmla="*/ T0 w 56"/>
                    <a:gd name="T2" fmla="+- 0 5656 5656"/>
                    <a:gd name="T3" fmla="*/ 5656 h 33"/>
                    <a:gd name="T4" fmla="+- 0 10542 10531"/>
                    <a:gd name="T5" fmla="*/ T4 w 56"/>
                    <a:gd name="T6" fmla="+- 0 5662 5656"/>
                    <a:gd name="T7" fmla="*/ 5662 h 33"/>
                    <a:gd name="T8" fmla="+- 0 10531 10531"/>
                    <a:gd name="T9" fmla="*/ T8 w 56"/>
                    <a:gd name="T10" fmla="+- 0 5679 5656"/>
                    <a:gd name="T11" fmla="*/ 5679 h 33"/>
                    <a:gd name="T12" fmla="+- 0 10542 10531"/>
                    <a:gd name="T13" fmla="*/ T12 w 56"/>
                    <a:gd name="T14" fmla="+- 0 5689 5656"/>
                    <a:gd name="T15" fmla="*/ 5689 h 33"/>
                    <a:gd name="T16" fmla="+- 0 10542 10531"/>
                    <a:gd name="T17" fmla="*/ T16 w 56"/>
                    <a:gd name="T18" fmla="+- 0 5683 5656"/>
                    <a:gd name="T19" fmla="*/ 5683 h 33"/>
                    <a:gd name="T20" fmla="+- 0 10543 10531"/>
                    <a:gd name="T21" fmla="*/ T20 w 56"/>
                    <a:gd name="T22" fmla="+- 0 5680 5656"/>
                    <a:gd name="T23" fmla="*/ 5680 h 33"/>
                    <a:gd name="T24" fmla="+- 0 10547 10531"/>
                    <a:gd name="T25" fmla="*/ T24 w 56"/>
                    <a:gd name="T26" fmla="+- 0 5671 5656"/>
                    <a:gd name="T27" fmla="*/ 5671 h 33"/>
                    <a:gd name="T28" fmla="+- 0 10554 10531"/>
                    <a:gd name="T29" fmla="*/ T28 w 56"/>
                    <a:gd name="T30" fmla="+- 0 5667 5656"/>
                    <a:gd name="T31" fmla="*/ 5667 h 33"/>
                    <a:gd name="T32" fmla="+- 0 10587 10531"/>
                    <a:gd name="T33" fmla="*/ T32 w 56"/>
                    <a:gd name="T34" fmla="+- 0 5667 5656"/>
                    <a:gd name="T35" fmla="*/ 5667 h 33"/>
                    <a:gd name="T36" fmla="+- 0 10586 10531"/>
                    <a:gd name="T37" fmla="*/ T36 w 56"/>
                    <a:gd name="T38" fmla="+- 0 5664 5656"/>
                    <a:gd name="T39" fmla="*/ 5664 h 33"/>
                    <a:gd name="T40" fmla="+- 0 10565 10531"/>
                    <a:gd name="T41" fmla="*/ T40 w 56"/>
                    <a:gd name="T42" fmla="+- 0 5656 5656"/>
                    <a:gd name="T43" fmla="*/ 5656 h 3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56" h="33">
                      <a:moveTo>
                        <a:pt x="34" y="0"/>
                      </a:moveTo>
                      <a:lnTo>
                        <a:pt x="11" y="6"/>
                      </a:lnTo>
                      <a:lnTo>
                        <a:pt x="0" y="23"/>
                      </a:lnTo>
                      <a:lnTo>
                        <a:pt x="11" y="33"/>
                      </a:lnTo>
                      <a:lnTo>
                        <a:pt x="11" y="27"/>
                      </a:lnTo>
                      <a:lnTo>
                        <a:pt x="12" y="24"/>
                      </a:lnTo>
                      <a:lnTo>
                        <a:pt x="16" y="15"/>
                      </a:lnTo>
                      <a:lnTo>
                        <a:pt x="23" y="11"/>
                      </a:lnTo>
                      <a:lnTo>
                        <a:pt x="56" y="11"/>
                      </a:lnTo>
                      <a:lnTo>
                        <a:pt x="55" y="8"/>
                      </a:lnTo>
                      <a:lnTo>
                        <a:pt x="34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</p:grpSp>
        <p:grpSp>
          <p:nvGrpSpPr>
            <p:cNvPr id="4342" name="Group 17"/>
            <p:cNvGrpSpPr>
              <a:grpSpLocks/>
            </p:cNvGrpSpPr>
            <p:nvPr/>
          </p:nvGrpSpPr>
          <p:grpSpPr bwMode="auto">
            <a:xfrm>
              <a:off x="5300662" y="5154972"/>
              <a:ext cx="184150" cy="92075"/>
              <a:chOff x="8459" y="5891"/>
              <a:chExt cx="290" cy="144"/>
            </a:xfrm>
          </p:grpSpPr>
          <p:grpSp>
            <p:nvGrpSpPr>
              <p:cNvPr id="4343" name="Group 31"/>
              <p:cNvGrpSpPr>
                <a:grpSpLocks/>
              </p:cNvGrpSpPr>
              <p:nvPr/>
            </p:nvGrpSpPr>
            <p:grpSpPr bwMode="auto">
              <a:xfrm>
                <a:off x="8463" y="5894"/>
                <a:ext cx="99" cy="136"/>
                <a:chOff x="8463" y="5894"/>
                <a:chExt cx="99" cy="136"/>
              </a:xfrm>
            </p:grpSpPr>
            <p:sp>
              <p:nvSpPr>
                <p:cNvPr id="4357" name="Freeform 34"/>
                <p:cNvSpPr>
                  <a:spLocks/>
                </p:cNvSpPr>
                <p:nvPr/>
              </p:nvSpPr>
              <p:spPr bwMode="auto">
                <a:xfrm>
                  <a:off x="8463" y="5894"/>
                  <a:ext cx="99" cy="136"/>
                </a:xfrm>
                <a:custGeom>
                  <a:avLst/>
                  <a:gdLst>
                    <a:gd name="T0" fmla="+- 0 8538 8463"/>
                    <a:gd name="T1" fmla="*/ T0 w 99"/>
                    <a:gd name="T2" fmla="+- 0 5894 5894"/>
                    <a:gd name="T3" fmla="*/ 5894 h 136"/>
                    <a:gd name="T4" fmla="+- 0 8525 8463"/>
                    <a:gd name="T5" fmla="*/ T4 w 99"/>
                    <a:gd name="T6" fmla="+- 0 5894 5894"/>
                    <a:gd name="T7" fmla="*/ 5894 h 136"/>
                    <a:gd name="T8" fmla="+- 0 8517 8463"/>
                    <a:gd name="T9" fmla="*/ T8 w 99"/>
                    <a:gd name="T10" fmla="+- 0 5897 5894"/>
                    <a:gd name="T11" fmla="*/ 5897 h 136"/>
                    <a:gd name="T12" fmla="+- 0 8463 8463"/>
                    <a:gd name="T13" fmla="*/ T12 w 99"/>
                    <a:gd name="T14" fmla="+- 0 6023 5894"/>
                    <a:gd name="T15" fmla="*/ 6023 h 136"/>
                    <a:gd name="T16" fmla="+- 0 8463 8463"/>
                    <a:gd name="T17" fmla="*/ T16 w 99"/>
                    <a:gd name="T18" fmla="+- 0 6025 5894"/>
                    <a:gd name="T19" fmla="*/ 6025 h 136"/>
                    <a:gd name="T20" fmla="+- 0 8465 8463"/>
                    <a:gd name="T21" fmla="*/ T20 w 99"/>
                    <a:gd name="T22" fmla="+- 0 6029 5894"/>
                    <a:gd name="T23" fmla="*/ 6029 h 136"/>
                    <a:gd name="T24" fmla="+- 0 8469 8463"/>
                    <a:gd name="T25" fmla="*/ T24 w 99"/>
                    <a:gd name="T26" fmla="+- 0 6031 5894"/>
                    <a:gd name="T27" fmla="*/ 6031 h 136"/>
                    <a:gd name="T28" fmla="+- 0 8474 8463"/>
                    <a:gd name="T29" fmla="*/ T28 w 99"/>
                    <a:gd name="T30" fmla="+- 0 6029 5894"/>
                    <a:gd name="T31" fmla="*/ 6029 h 136"/>
                    <a:gd name="T32" fmla="+- 0 8477 8463"/>
                    <a:gd name="T33" fmla="*/ T32 w 99"/>
                    <a:gd name="T34" fmla="+- 0 6024 5894"/>
                    <a:gd name="T35" fmla="*/ 6024 h 136"/>
                    <a:gd name="T36" fmla="+- 0 8490 8463"/>
                    <a:gd name="T37" fmla="*/ T36 w 99"/>
                    <a:gd name="T38" fmla="+- 0 5975 5894"/>
                    <a:gd name="T39" fmla="*/ 5975 h 136"/>
                    <a:gd name="T40" fmla="+- 0 8496 8463"/>
                    <a:gd name="T41" fmla="*/ T40 w 99"/>
                    <a:gd name="T42" fmla="+- 0 5975 5894"/>
                    <a:gd name="T43" fmla="*/ 5975 h 136"/>
                    <a:gd name="T44" fmla="+- 0 8495 8463"/>
                    <a:gd name="T45" fmla="*/ T44 w 99"/>
                    <a:gd name="T46" fmla="+- 0 5974 5894"/>
                    <a:gd name="T47" fmla="*/ 5974 h 136"/>
                    <a:gd name="T48" fmla="+- 0 8493 8463"/>
                    <a:gd name="T49" fmla="*/ T48 w 99"/>
                    <a:gd name="T50" fmla="+- 0 5970 5894"/>
                    <a:gd name="T51" fmla="*/ 5970 h 136"/>
                    <a:gd name="T52" fmla="+- 0 8492 8463"/>
                    <a:gd name="T53" fmla="*/ T52 w 99"/>
                    <a:gd name="T54" fmla="+- 0 5965 5894"/>
                    <a:gd name="T55" fmla="*/ 5965 h 136"/>
                    <a:gd name="T56" fmla="+- 0 8498 8463"/>
                    <a:gd name="T57" fmla="*/ T56 w 99"/>
                    <a:gd name="T58" fmla="+- 0 5942 5894"/>
                    <a:gd name="T59" fmla="*/ 5942 h 136"/>
                    <a:gd name="T60" fmla="+- 0 8526 8463"/>
                    <a:gd name="T61" fmla="*/ T60 w 99"/>
                    <a:gd name="T62" fmla="+- 0 5900 5894"/>
                    <a:gd name="T63" fmla="*/ 5900 h 136"/>
                    <a:gd name="T64" fmla="+- 0 8549 8463"/>
                    <a:gd name="T65" fmla="*/ T64 w 99"/>
                    <a:gd name="T66" fmla="+- 0 5900 5894"/>
                    <a:gd name="T67" fmla="*/ 5900 h 136"/>
                    <a:gd name="T68" fmla="+- 0 8543 8463"/>
                    <a:gd name="T69" fmla="*/ T68 w 99"/>
                    <a:gd name="T70" fmla="+- 0 5896 5894"/>
                    <a:gd name="T71" fmla="*/ 5896 h 136"/>
                    <a:gd name="T72" fmla="+- 0 8538 8463"/>
                    <a:gd name="T73" fmla="*/ T72 w 99"/>
                    <a:gd name="T74" fmla="+- 0 5894 5894"/>
                    <a:gd name="T75" fmla="*/ 5894 h 13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</a:cxnLst>
                  <a:rect l="0" t="0" r="r" b="b"/>
                  <a:pathLst>
                    <a:path w="99" h="136">
                      <a:moveTo>
                        <a:pt x="75" y="0"/>
                      </a:moveTo>
                      <a:lnTo>
                        <a:pt x="62" y="0"/>
                      </a:lnTo>
                      <a:lnTo>
                        <a:pt x="54" y="3"/>
                      </a:lnTo>
                      <a:lnTo>
                        <a:pt x="0" y="129"/>
                      </a:lnTo>
                      <a:lnTo>
                        <a:pt x="0" y="131"/>
                      </a:lnTo>
                      <a:lnTo>
                        <a:pt x="2" y="135"/>
                      </a:lnTo>
                      <a:lnTo>
                        <a:pt x="6" y="137"/>
                      </a:lnTo>
                      <a:lnTo>
                        <a:pt x="11" y="135"/>
                      </a:lnTo>
                      <a:lnTo>
                        <a:pt x="14" y="130"/>
                      </a:lnTo>
                      <a:lnTo>
                        <a:pt x="27" y="81"/>
                      </a:lnTo>
                      <a:lnTo>
                        <a:pt x="33" y="81"/>
                      </a:lnTo>
                      <a:lnTo>
                        <a:pt x="32" y="80"/>
                      </a:lnTo>
                      <a:lnTo>
                        <a:pt x="30" y="76"/>
                      </a:lnTo>
                      <a:lnTo>
                        <a:pt x="29" y="71"/>
                      </a:lnTo>
                      <a:lnTo>
                        <a:pt x="35" y="48"/>
                      </a:lnTo>
                      <a:lnTo>
                        <a:pt x="63" y="6"/>
                      </a:lnTo>
                      <a:lnTo>
                        <a:pt x="86" y="6"/>
                      </a:lnTo>
                      <a:lnTo>
                        <a:pt x="80" y="2"/>
                      </a:lnTo>
                      <a:lnTo>
                        <a:pt x="75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4358" name="Freeform 33"/>
                <p:cNvSpPr>
                  <a:spLocks/>
                </p:cNvSpPr>
                <p:nvPr/>
              </p:nvSpPr>
              <p:spPr bwMode="auto">
                <a:xfrm>
                  <a:off x="8463" y="5894"/>
                  <a:ext cx="99" cy="136"/>
                </a:xfrm>
                <a:custGeom>
                  <a:avLst/>
                  <a:gdLst>
                    <a:gd name="T0" fmla="+- 0 8496 8463"/>
                    <a:gd name="T1" fmla="*/ T0 w 99"/>
                    <a:gd name="T2" fmla="+- 0 5975 5894"/>
                    <a:gd name="T3" fmla="*/ 5975 h 136"/>
                    <a:gd name="T4" fmla="+- 0 8490 8463"/>
                    <a:gd name="T5" fmla="*/ T4 w 99"/>
                    <a:gd name="T6" fmla="+- 0 5975 5894"/>
                    <a:gd name="T7" fmla="*/ 5975 h 136"/>
                    <a:gd name="T8" fmla="+- 0 8492 8463"/>
                    <a:gd name="T9" fmla="*/ T8 w 99"/>
                    <a:gd name="T10" fmla="+- 0 5979 5894"/>
                    <a:gd name="T11" fmla="*/ 5979 h 136"/>
                    <a:gd name="T12" fmla="+- 0 8494 8463"/>
                    <a:gd name="T13" fmla="*/ T12 w 99"/>
                    <a:gd name="T14" fmla="+- 0 5982 5894"/>
                    <a:gd name="T15" fmla="*/ 5982 h 136"/>
                    <a:gd name="T16" fmla="+- 0 8502 8463"/>
                    <a:gd name="T17" fmla="*/ T16 w 99"/>
                    <a:gd name="T18" fmla="+- 0 5987 5894"/>
                    <a:gd name="T19" fmla="*/ 5987 h 136"/>
                    <a:gd name="T20" fmla="+- 0 8505 8463"/>
                    <a:gd name="T21" fmla="*/ T20 w 99"/>
                    <a:gd name="T22" fmla="+- 0 5988 5894"/>
                    <a:gd name="T23" fmla="*/ 5988 h 136"/>
                    <a:gd name="T24" fmla="+- 0 8516 8463"/>
                    <a:gd name="T25" fmla="*/ T24 w 99"/>
                    <a:gd name="T26" fmla="+- 0 5988 5894"/>
                    <a:gd name="T27" fmla="*/ 5988 h 136"/>
                    <a:gd name="T28" fmla="+- 0 8523 8463"/>
                    <a:gd name="T29" fmla="*/ T28 w 99"/>
                    <a:gd name="T30" fmla="+- 0 5986 5894"/>
                    <a:gd name="T31" fmla="*/ 5986 h 136"/>
                    <a:gd name="T32" fmla="+- 0 8529 8463"/>
                    <a:gd name="T33" fmla="*/ T32 w 99"/>
                    <a:gd name="T34" fmla="+- 0 5983 5894"/>
                    <a:gd name="T35" fmla="*/ 5983 h 136"/>
                    <a:gd name="T36" fmla="+- 0 8505 8463"/>
                    <a:gd name="T37" fmla="*/ T36 w 99"/>
                    <a:gd name="T38" fmla="+- 0 5983 5894"/>
                    <a:gd name="T39" fmla="*/ 5983 h 136"/>
                    <a:gd name="T40" fmla="+- 0 8501 8463"/>
                    <a:gd name="T41" fmla="*/ T40 w 99"/>
                    <a:gd name="T42" fmla="+- 0 5981 5894"/>
                    <a:gd name="T43" fmla="*/ 5981 h 136"/>
                    <a:gd name="T44" fmla="+- 0 8496 8463"/>
                    <a:gd name="T45" fmla="*/ T44 w 99"/>
                    <a:gd name="T46" fmla="+- 0 5975 5894"/>
                    <a:gd name="T47" fmla="*/ 5975 h 13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99" h="136">
                      <a:moveTo>
                        <a:pt x="33" y="81"/>
                      </a:moveTo>
                      <a:lnTo>
                        <a:pt x="27" y="81"/>
                      </a:lnTo>
                      <a:lnTo>
                        <a:pt x="29" y="85"/>
                      </a:lnTo>
                      <a:lnTo>
                        <a:pt x="31" y="88"/>
                      </a:lnTo>
                      <a:lnTo>
                        <a:pt x="39" y="93"/>
                      </a:lnTo>
                      <a:lnTo>
                        <a:pt x="42" y="94"/>
                      </a:lnTo>
                      <a:lnTo>
                        <a:pt x="53" y="94"/>
                      </a:lnTo>
                      <a:lnTo>
                        <a:pt x="60" y="92"/>
                      </a:lnTo>
                      <a:lnTo>
                        <a:pt x="66" y="89"/>
                      </a:lnTo>
                      <a:lnTo>
                        <a:pt x="42" y="89"/>
                      </a:lnTo>
                      <a:lnTo>
                        <a:pt x="38" y="87"/>
                      </a:lnTo>
                      <a:lnTo>
                        <a:pt x="33" y="81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4359" name="Freeform 32"/>
                <p:cNvSpPr>
                  <a:spLocks/>
                </p:cNvSpPr>
                <p:nvPr/>
              </p:nvSpPr>
              <p:spPr bwMode="auto">
                <a:xfrm>
                  <a:off x="8463" y="5894"/>
                  <a:ext cx="99" cy="136"/>
                </a:xfrm>
                <a:custGeom>
                  <a:avLst/>
                  <a:gdLst>
                    <a:gd name="T0" fmla="+- 0 8549 8463"/>
                    <a:gd name="T1" fmla="*/ T0 w 99"/>
                    <a:gd name="T2" fmla="+- 0 5900 5894"/>
                    <a:gd name="T3" fmla="*/ 5900 h 136"/>
                    <a:gd name="T4" fmla="+- 0 8537 8463"/>
                    <a:gd name="T5" fmla="*/ T4 w 99"/>
                    <a:gd name="T6" fmla="+- 0 5900 5894"/>
                    <a:gd name="T7" fmla="*/ 5900 h 136"/>
                    <a:gd name="T8" fmla="+- 0 8540 8463"/>
                    <a:gd name="T9" fmla="*/ T8 w 99"/>
                    <a:gd name="T10" fmla="+- 0 5902 5894"/>
                    <a:gd name="T11" fmla="*/ 5902 h 136"/>
                    <a:gd name="T12" fmla="+- 0 8545 8463"/>
                    <a:gd name="T13" fmla="*/ T12 w 99"/>
                    <a:gd name="T14" fmla="+- 0 5909 5894"/>
                    <a:gd name="T15" fmla="*/ 5909 h 136"/>
                    <a:gd name="T16" fmla="+- 0 8546 8463"/>
                    <a:gd name="T17" fmla="*/ T16 w 99"/>
                    <a:gd name="T18" fmla="+- 0 5914 5894"/>
                    <a:gd name="T19" fmla="*/ 5914 h 136"/>
                    <a:gd name="T20" fmla="+- 0 8546 8463"/>
                    <a:gd name="T21" fmla="*/ T20 w 99"/>
                    <a:gd name="T22" fmla="+- 0 5926 5894"/>
                    <a:gd name="T23" fmla="*/ 5926 h 136"/>
                    <a:gd name="T24" fmla="+- 0 8517 8463"/>
                    <a:gd name="T25" fmla="*/ T24 w 99"/>
                    <a:gd name="T26" fmla="+- 0 5983 5894"/>
                    <a:gd name="T27" fmla="*/ 5983 h 136"/>
                    <a:gd name="T28" fmla="+- 0 8529 8463"/>
                    <a:gd name="T29" fmla="*/ T28 w 99"/>
                    <a:gd name="T30" fmla="+- 0 5983 5894"/>
                    <a:gd name="T31" fmla="*/ 5983 h 136"/>
                    <a:gd name="T32" fmla="+- 0 8561 8463"/>
                    <a:gd name="T33" fmla="*/ T32 w 99"/>
                    <a:gd name="T34" fmla="+- 0 5922 5894"/>
                    <a:gd name="T35" fmla="*/ 5922 h 136"/>
                    <a:gd name="T36" fmla="+- 0 8560 8463"/>
                    <a:gd name="T37" fmla="*/ T36 w 99"/>
                    <a:gd name="T38" fmla="+- 0 5917 5894"/>
                    <a:gd name="T39" fmla="*/ 5917 h 136"/>
                    <a:gd name="T40" fmla="+- 0 8558 8463"/>
                    <a:gd name="T41" fmla="*/ T40 w 99"/>
                    <a:gd name="T42" fmla="+- 0 5911 5894"/>
                    <a:gd name="T43" fmla="*/ 5911 h 136"/>
                    <a:gd name="T44" fmla="+- 0 8556 8463"/>
                    <a:gd name="T45" fmla="*/ T44 w 99"/>
                    <a:gd name="T46" fmla="+- 0 5906 5894"/>
                    <a:gd name="T47" fmla="*/ 5906 h 136"/>
                    <a:gd name="T48" fmla="+- 0 8552 8463"/>
                    <a:gd name="T49" fmla="*/ T48 w 99"/>
                    <a:gd name="T50" fmla="+- 0 5902 5894"/>
                    <a:gd name="T51" fmla="*/ 5902 h 136"/>
                    <a:gd name="T52" fmla="+- 0 8549 8463"/>
                    <a:gd name="T53" fmla="*/ T52 w 99"/>
                    <a:gd name="T54" fmla="+- 0 5900 5894"/>
                    <a:gd name="T55" fmla="*/ 5900 h 13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99" h="136">
                      <a:moveTo>
                        <a:pt x="86" y="6"/>
                      </a:moveTo>
                      <a:lnTo>
                        <a:pt x="74" y="6"/>
                      </a:lnTo>
                      <a:lnTo>
                        <a:pt x="77" y="8"/>
                      </a:lnTo>
                      <a:lnTo>
                        <a:pt x="82" y="15"/>
                      </a:lnTo>
                      <a:lnTo>
                        <a:pt x="83" y="20"/>
                      </a:lnTo>
                      <a:lnTo>
                        <a:pt x="83" y="32"/>
                      </a:lnTo>
                      <a:lnTo>
                        <a:pt x="54" y="89"/>
                      </a:lnTo>
                      <a:lnTo>
                        <a:pt x="66" y="89"/>
                      </a:lnTo>
                      <a:lnTo>
                        <a:pt x="98" y="28"/>
                      </a:lnTo>
                      <a:lnTo>
                        <a:pt x="97" y="23"/>
                      </a:lnTo>
                      <a:lnTo>
                        <a:pt x="95" y="17"/>
                      </a:lnTo>
                      <a:lnTo>
                        <a:pt x="93" y="12"/>
                      </a:lnTo>
                      <a:lnTo>
                        <a:pt x="89" y="8"/>
                      </a:lnTo>
                      <a:lnTo>
                        <a:pt x="86" y="6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344" name="Group 26"/>
              <p:cNvGrpSpPr>
                <a:grpSpLocks/>
              </p:cNvGrpSpPr>
              <p:nvPr/>
            </p:nvGrpSpPr>
            <p:grpSpPr bwMode="auto">
              <a:xfrm>
                <a:off x="8565" y="5926"/>
                <a:ext cx="43" cy="92"/>
                <a:chOff x="8565" y="5926"/>
                <a:chExt cx="43" cy="92"/>
              </a:xfrm>
            </p:grpSpPr>
            <p:sp>
              <p:nvSpPr>
                <p:cNvPr id="4353" name="Freeform 30"/>
                <p:cNvSpPr>
                  <a:spLocks/>
                </p:cNvSpPr>
                <p:nvPr/>
              </p:nvSpPr>
              <p:spPr bwMode="auto">
                <a:xfrm>
                  <a:off x="8565" y="5926"/>
                  <a:ext cx="43" cy="92"/>
                </a:xfrm>
                <a:custGeom>
                  <a:avLst/>
                  <a:gdLst>
                    <a:gd name="T0" fmla="+- 0 8592 8565"/>
                    <a:gd name="T1" fmla="*/ T0 w 43"/>
                    <a:gd name="T2" fmla="+- 0 5959 5926"/>
                    <a:gd name="T3" fmla="*/ 5959 h 92"/>
                    <a:gd name="T4" fmla="+- 0 8582 8565"/>
                    <a:gd name="T5" fmla="*/ T4 w 43"/>
                    <a:gd name="T6" fmla="+- 0 5959 5926"/>
                    <a:gd name="T7" fmla="*/ 5959 h 92"/>
                    <a:gd name="T8" fmla="+- 0 8571 8565"/>
                    <a:gd name="T9" fmla="*/ T8 w 43"/>
                    <a:gd name="T10" fmla="+- 0 6001 5926"/>
                    <a:gd name="T11" fmla="*/ 6001 h 92"/>
                    <a:gd name="T12" fmla="+- 0 8571 8565"/>
                    <a:gd name="T13" fmla="*/ T12 w 43"/>
                    <a:gd name="T14" fmla="+- 0 6004 5926"/>
                    <a:gd name="T15" fmla="*/ 6004 h 92"/>
                    <a:gd name="T16" fmla="+- 0 8571 8565"/>
                    <a:gd name="T17" fmla="*/ T16 w 43"/>
                    <a:gd name="T18" fmla="+- 0 6009 5926"/>
                    <a:gd name="T19" fmla="*/ 6009 h 92"/>
                    <a:gd name="T20" fmla="+- 0 8572 8565"/>
                    <a:gd name="T21" fmla="*/ T20 w 43"/>
                    <a:gd name="T22" fmla="+- 0 6012 5926"/>
                    <a:gd name="T23" fmla="*/ 6012 h 92"/>
                    <a:gd name="T24" fmla="+- 0 8575 8565"/>
                    <a:gd name="T25" fmla="*/ T24 w 43"/>
                    <a:gd name="T26" fmla="+- 0 6014 5926"/>
                    <a:gd name="T27" fmla="*/ 6014 h 92"/>
                    <a:gd name="T28" fmla="+- 0 8578 8565"/>
                    <a:gd name="T29" fmla="*/ T28 w 43"/>
                    <a:gd name="T30" fmla="+- 0 6017 5926"/>
                    <a:gd name="T31" fmla="*/ 6017 h 92"/>
                    <a:gd name="T32" fmla="+- 0 8581 8565"/>
                    <a:gd name="T33" fmla="*/ T32 w 43"/>
                    <a:gd name="T34" fmla="+- 0 6018 5926"/>
                    <a:gd name="T35" fmla="*/ 6018 h 92"/>
                    <a:gd name="T36" fmla="+- 0 8590 8565"/>
                    <a:gd name="T37" fmla="*/ T36 w 43"/>
                    <a:gd name="T38" fmla="+- 0 6018 5926"/>
                    <a:gd name="T39" fmla="*/ 6018 h 92"/>
                    <a:gd name="T40" fmla="+- 0 8595 8565"/>
                    <a:gd name="T41" fmla="*/ T40 w 43"/>
                    <a:gd name="T42" fmla="+- 0 6016 5926"/>
                    <a:gd name="T43" fmla="*/ 6016 h 92"/>
                    <a:gd name="T44" fmla="+- 0 8596 8565"/>
                    <a:gd name="T45" fmla="*/ T44 w 43"/>
                    <a:gd name="T46" fmla="+- 0 6014 5926"/>
                    <a:gd name="T47" fmla="*/ 6014 h 92"/>
                    <a:gd name="T48" fmla="+- 0 8582 8565"/>
                    <a:gd name="T49" fmla="*/ T48 w 43"/>
                    <a:gd name="T50" fmla="+- 0 6014 5926"/>
                    <a:gd name="T51" fmla="*/ 6014 h 92"/>
                    <a:gd name="T52" fmla="+- 0 8581 8565"/>
                    <a:gd name="T53" fmla="*/ T52 w 43"/>
                    <a:gd name="T54" fmla="+- 0 6012 5926"/>
                    <a:gd name="T55" fmla="*/ 6012 h 92"/>
                    <a:gd name="T56" fmla="+- 0 8581 8565"/>
                    <a:gd name="T57" fmla="*/ T56 w 43"/>
                    <a:gd name="T58" fmla="+- 0 6005 5926"/>
                    <a:gd name="T59" fmla="*/ 6005 h 92"/>
                    <a:gd name="T60" fmla="+- 0 8581 8565"/>
                    <a:gd name="T61" fmla="*/ T60 w 43"/>
                    <a:gd name="T62" fmla="+- 0 6004 5926"/>
                    <a:gd name="T63" fmla="*/ 6004 h 92"/>
                    <a:gd name="T64" fmla="+- 0 8582 8565"/>
                    <a:gd name="T65" fmla="*/ T64 w 43"/>
                    <a:gd name="T66" fmla="+- 0 6000 5926"/>
                    <a:gd name="T67" fmla="*/ 6000 h 92"/>
                    <a:gd name="T68" fmla="+- 0 8592 8565"/>
                    <a:gd name="T69" fmla="*/ T68 w 43"/>
                    <a:gd name="T70" fmla="+- 0 5959 5926"/>
                    <a:gd name="T71" fmla="*/ 5959 h 9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</a:cxnLst>
                  <a:rect l="0" t="0" r="r" b="b"/>
                  <a:pathLst>
                    <a:path w="43" h="92">
                      <a:moveTo>
                        <a:pt x="27" y="33"/>
                      </a:moveTo>
                      <a:lnTo>
                        <a:pt x="17" y="33"/>
                      </a:lnTo>
                      <a:lnTo>
                        <a:pt x="6" y="75"/>
                      </a:lnTo>
                      <a:lnTo>
                        <a:pt x="6" y="78"/>
                      </a:lnTo>
                      <a:lnTo>
                        <a:pt x="6" y="83"/>
                      </a:lnTo>
                      <a:lnTo>
                        <a:pt x="7" y="86"/>
                      </a:lnTo>
                      <a:lnTo>
                        <a:pt x="10" y="88"/>
                      </a:lnTo>
                      <a:lnTo>
                        <a:pt x="13" y="91"/>
                      </a:lnTo>
                      <a:lnTo>
                        <a:pt x="16" y="92"/>
                      </a:lnTo>
                      <a:lnTo>
                        <a:pt x="25" y="92"/>
                      </a:lnTo>
                      <a:lnTo>
                        <a:pt x="30" y="90"/>
                      </a:lnTo>
                      <a:lnTo>
                        <a:pt x="31" y="88"/>
                      </a:lnTo>
                      <a:lnTo>
                        <a:pt x="17" y="88"/>
                      </a:lnTo>
                      <a:lnTo>
                        <a:pt x="16" y="86"/>
                      </a:lnTo>
                      <a:lnTo>
                        <a:pt x="16" y="79"/>
                      </a:lnTo>
                      <a:lnTo>
                        <a:pt x="16" y="78"/>
                      </a:lnTo>
                      <a:lnTo>
                        <a:pt x="17" y="74"/>
                      </a:lnTo>
                      <a:lnTo>
                        <a:pt x="27" y="33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4354" name="Freeform 29"/>
                <p:cNvSpPr>
                  <a:spLocks/>
                </p:cNvSpPr>
                <p:nvPr/>
              </p:nvSpPr>
              <p:spPr bwMode="auto">
                <a:xfrm>
                  <a:off x="8565" y="5926"/>
                  <a:ext cx="43" cy="92"/>
                </a:xfrm>
                <a:custGeom>
                  <a:avLst/>
                  <a:gdLst>
                    <a:gd name="T0" fmla="+- 0 8607 8565"/>
                    <a:gd name="T1" fmla="*/ T0 w 43"/>
                    <a:gd name="T2" fmla="+- 0 5994 5926"/>
                    <a:gd name="T3" fmla="*/ 5994 h 92"/>
                    <a:gd name="T4" fmla="+- 0 8605 8565"/>
                    <a:gd name="T5" fmla="*/ T4 w 43"/>
                    <a:gd name="T6" fmla="+- 0 5994 5926"/>
                    <a:gd name="T7" fmla="*/ 5994 h 92"/>
                    <a:gd name="T8" fmla="+- 0 8604 8565"/>
                    <a:gd name="T9" fmla="*/ T8 w 43"/>
                    <a:gd name="T10" fmla="+- 0 5995 5926"/>
                    <a:gd name="T11" fmla="*/ 5995 h 92"/>
                    <a:gd name="T12" fmla="+- 0 8602 8565"/>
                    <a:gd name="T13" fmla="*/ T12 w 43"/>
                    <a:gd name="T14" fmla="+- 0 6000 5926"/>
                    <a:gd name="T15" fmla="*/ 6000 h 92"/>
                    <a:gd name="T16" fmla="+- 0 8600 8565"/>
                    <a:gd name="T17" fmla="*/ T16 w 43"/>
                    <a:gd name="T18" fmla="+- 0 6004 5926"/>
                    <a:gd name="T19" fmla="*/ 6004 h 92"/>
                    <a:gd name="T20" fmla="+- 0 8593 8565"/>
                    <a:gd name="T21" fmla="*/ T20 w 43"/>
                    <a:gd name="T22" fmla="+- 0 6012 5926"/>
                    <a:gd name="T23" fmla="*/ 6012 h 92"/>
                    <a:gd name="T24" fmla="+- 0 8589 8565"/>
                    <a:gd name="T25" fmla="*/ T24 w 43"/>
                    <a:gd name="T26" fmla="+- 0 6014 5926"/>
                    <a:gd name="T27" fmla="*/ 6014 h 92"/>
                    <a:gd name="T28" fmla="+- 0 8596 8565"/>
                    <a:gd name="T29" fmla="*/ T28 w 43"/>
                    <a:gd name="T30" fmla="+- 0 6014 5926"/>
                    <a:gd name="T31" fmla="*/ 6014 h 92"/>
                    <a:gd name="T32" fmla="+- 0 8603 8565"/>
                    <a:gd name="T33" fmla="*/ T32 w 43"/>
                    <a:gd name="T34" fmla="+- 0 6007 5926"/>
                    <a:gd name="T35" fmla="*/ 6007 h 92"/>
                    <a:gd name="T36" fmla="+- 0 8606 8565"/>
                    <a:gd name="T37" fmla="*/ T36 w 43"/>
                    <a:gd name="T38" fmla="+- 0 6002 5926"/>
                    <a:gd name="T39" fmla="*/ 6002 h 92"/>
                    <a:gd name="T40" fmla="+- 0 8608 8565"/>
                    <a:gd name="T41" fmla="*/ T40 w 43"/>
                    <a:gd name="T42" fmla="+- 0 5996 5926"/>
                    <a:gd name="T43" fmla="*/ 5996 h 92"/>
                    <a:gd name="T44" fmla="+- 0 8608 8565"/>
                    <a:gd name="T45" fmla="*/ T44 w 43"/>
                    <a:gd name="T46" fmla="+- 0 5995 5926"/>
                    <a:gd name="T47" fmla="*/ 5995 h 92"/>
                    <a:gd name="T48" fmla="+- 0 8607 8565"/>
                    <a:gd name="T49" fmla="*/ T48 w 43"/>
                    <a:gd name="T50" fmla="+- 0 5994 5926"/>
                    <a:gd name="T51" fmla="*/ 5994 h 9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</a:cxnLst>
                  <a:rect l="0" t="0" r="r" b="b"/>
                  <a:pathLst>
                    <a:path w="43" h="92">
                      <a:moveTo>
                        <a:pt x="42" y="68"/>
                      </a:moveTo>
                      <a:lnTo>
                        <a:pt x="40" y="68"/>
                      </a:lnTo>
                      <a:lnTo>
                        <a:pt x="39" y="69"/>
                      </a:lnTo>
                      <a:lnTo>
                        <a:pt x="37" y="74"/>
                      </a:lnTo>
                      <a:lnTo>
                        <a:pt x="35" y="78"/>
                      </a:lnTo>
                      <a:lnTo>
                        <a:pt x="28" y="86"/>
                      </a:lnTo>
                      <a:lnTo>
                        <a:pt x="24" y="88"/>
                      </a:lnTo>
                      <a:lnTo>
                        <a:pt x="31" y="88"/>
                      </a:lnTo>
                      <a:lnTo>
                        <a:pt x="38" y="81"/>
                      </a:lnTo>
                      <a:lnTo>
                        <a:pt x="41" y="76"/>
                      </a:lnTo>
                      <a:lnTo>
                        <a:pt x="43" y="70"/>
                      </a:lnTo>
                      <a:lnTo>
                        <a:pt x="43" y="69"/>
                      </a:lnTo>
                      <a:lnTo>
                        <a:pt x="42" y="68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4355" name="Freeform 28"/>
                <p:cNvSpPr>
                  <a:spLocks/>
                </p:cNvSpPr>
                <p:nvPr/>
              </p:nvSpPr>
              <p:spPr bwMode="auto">
                <a:xfrm>
                  <a:off x="8565" y="5926"/>
                  <a:ext cx="43" cy="92"/>
                </a:xfrm>
                <a:custGeom>
                  <a:avLst/>
                  <a:gdLst>
                    <a:gd name="T0" fmla="+- 0 8609 8565"/>
                    <a:gd name="T1" fmla="*/ T0 w 43"/>
                    <a:gd name="T2" fmla="+- 0 5954 5926"/>
                    <a:gd name="T3" fmla="*/ 5954 h 92"/>
                    <a:gd name="T4" fmla="+- 0 8567 8565"/>
                    <a:gd name="T5" fmla="*/ T4 w 43"/>
                    <a:gd name="T6" fmla="+- 0 5954 5926"/>
                    <a:gd name="T7" fmla="*/ 5954 h 92"/>
                    <a:gd name="T8" fmla="+- 0 8565 8565"/>
                    <a:gd name="T9" fmla="*/ T8 w 43"/>
                    <a:gd name="T10" fmla="+- 0 5957 5926"/>
                    <a:gd name="T11" fmla="*/ 5957 h 92"/>
                    <a:gd name="T12" fmla="+- 0 8567 8565"/>
                    <a:gd name="T13" fmla="*/ T12 w 43"/>
                    <a:gd name="T14" fmla="+- 0 5959 5926"/>
                    <a:gd name="T15" fmla="*/ 5959 h 92"/>
                    <a:gd name="T16" fmla="+- 0 8608 8565"/>
                    <a:gd name="T17" fmla="*/ T16 w 43"/>
                    <a:gd name="T18" fmla="+- 0 5959 5926"/>
                    <a:gd name="T19" fmla="*/ 5959 h 92"/>
                    <a:gd name="T20" fmla="+- 0 8609 8565"/>
                    <a:gd name="T21" fmla="*/ T20 w 43"/>
                    <a:gd name="T22" fmla="+- 0 5958 5926"/>
                    <a:gd name="T23" fmla="*/ 5958 h 92"/>
                    <a:gd name="T24" fmla="+- 0 8610 8565"/>
                    <a:gd name="T25" fmla="*/ T24 w 43"/>
                    <a:gd name="T26" fmla="+- 0 5957 5926"/>
                    <a:gd name="T27" fmla="*/ 5957 h 92"/>
                    <a:gd name="T28" fmla="+- 0 8610 8565"/>
                    <a:gd name="T29" fmla="*/ T28 w 43"/>
                    <a:gd name="T30" fmla="+- 0 5956 5926"/>
                    <a:gd name="T31" fmla="*/ 5956 h 92"/>
                    <a:gd name="T32" fmla="+- 0 8609 8565"/>
                    <a:gd name="T33" fmla="*/ T32 w 43"/>
                    <a:gd name="T34" fmla="+- 0 5954 5926"/>
                    <a:gd name="T35" fmla="*/ 5954 h 9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43" h="92">
                      <a:moveTo>
                        <a:pt x="44" y="28"/>
                      </a:moveTo>
                      <a:lnTo>
                        <a:pt x="2" y="28"/>
                      </a:lnTo>
                      <a:lnTo>
                        <a:pt x="0" y="31"/>
                      </a:lnTo>
                      <a:lnTo>
                        <a:pt x="2" y="33"/>
                      </a:lnTo>
                      <a:lnTo>
                        <a:pt x="43" y="33"/>
                      </a:lnTo>
                      <a:lnTo>
                        <a:pt x="44" y="32"/>
                      </a:lnTo>
                      <a:lnTo>
                        <a:pt x="45" y="31"/>
                      </a:lnTo>
                      <a:lnTo>
                        <a:pt x="45" y="30"/>
                      </a:lnTo>
                      <a:lnTo>
                        <a:pt x="44" y="28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4356" name="Freeform 27"/>
                <p:cNvSpPr>
                  <a:spLocks/>
                </p:cNvSpPr>
                <p:nvPr/>
              </p:nvSpPr>
              <p:spPr bwMode="auto">
                <a:xfrm>
                  <a:off x="8565" y="5926"/>
                  <a:ext cx="43" cy="92"/>
                </a:xfrm>
                <a:custGeom>
                  <a:avLst/>
                  <a:gdLst>
                    <a:gd name="T0" fmla="+- 0 8595 8565"/>
                    <a:gd name="T1" fmla="*/ T0 w 43"/>
                    <a:gd name="T2" fmla="+- 0 5926 5926"/>
                    <a:gd name="T3" fmla="*/ 5926 h 92"/>
                    <a:gd name="T4" fmla="+- 0 8591 8565"/>
                    <a:gd name="T5" fmla="*/ T4 w 43"/>
                    <a:gd name="T6" fmla="+- 0 5927 5926"/>
                    <a:gd name="T7" fmla="*/ 5927 h 92"/>
                    <a:gd name="T8" fmla="+- 0 8589 8565"/>
                    <a:gd name="T9" fmla="*/ T8 w 43"/>
                    <a:gd name="T10" fmla="+- 0 5930 5926"/>
                    <a:gd name="T11" fmla="*/ 5930 h 92"/>
                    <a:gd name="T12" fmla="+- 0 8583 8565"/>
                    <a:gd name="T13" fmla="*/ T12 w 43"/>
                    <a:gd name="T14" fmla="+- 0 5954 5926"/>
                    <a:gd name="T15" fmla="*/ 5954 h 92"/>
                    <a:gd name="T16" fmla="+- 0 8593 8565"/>
                    <a:gd name="T17" fmla="*/ T16 w 43"/>
                    <a:gd name="T18" fmla="+- 0 5954 5926"/>
                    <a:gd name="T19" fmla="*/ 5954 h 92"/>
                    <a:gd name="T20" fmla="+- 0 8599 8565"/>
                    <a:gd name="T21" fmla="*/ T20 w 43"/>
                    <a:gd name="T22" fmla="+- 0 5931 5926"/>
                    <a:gd name="T23" fmla="*/ 5931 h 92"/>
                    <a:gd name="T24" fmla="+- 0 8599 8565"/>
                    <a:gd name="T25" fmla="*/ T24 w 43"/>
                    <a:gd name="T26" fmla="+- 0 5930 5926"/>
                    <a:gd name="T27" fmla="*/ 5930 h 92"/>
                    <a:gd name="T28" fmla="+- 0 8598 8565"/>
                    <a:gd name="T29" fmla="*/ T28 w 43"/>
                    <a:gd name="T30" fmla="+- 0 5927 5926"/>
                    <a:gd name="T31" fmla="*/ 5927 h 92"/>
                    <a:gd name="T32" fmla="+- 0 8595 8565"/>
                    <a:gd name="T33" fmla="*/ T32 w 43"/>
                    <a:gd name="T34" fmla="+- 0 5926 5926"/>
                    <a:gd name="T35" fmla="*/ 5926 h 9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43" h="92">
                      <a:moveTo>
                        <a:pt x="30" y="0"/>
                      </a:moveTo>
                      <a:lnTo>
                        <a:pt x="26" y="1"/>
                      </a:lnTo>
                      <a:lnTo>
                        <a:pt x="24" y="4"/>
                      </a:lnTo>
                      <a:lnTo>
                        <a:pt x="18" y="28"/>
                      </a:lnTo>
                      <a:lnTo>
                        <a:pt x="28" y="28"/>
                      </a:lnTo>
                      <a:lnTo>
                        <a:pt x="34" y="5"/>
                      </a:lnTo>
                      <a:lnTo>
                        <a:pt x="34" y="4"/>
                      </a:lnTo>
                      <a:lnTo>
                        <a:pt x="33" y="1"/>
                      </a:lnTo>
                      <a:lnTo>
                        <a:pt x="30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345" name="Group 23"/>
              <p:cNvGrpSpPr>
                <a:grpSpLocks/>
              </p:cNvGrpSpPr>
              <p:nvPr/>
            </p:nvGrpSpPr>
            <p:grpSpPr bwMode="auto">
              <a:xfrm>
                <a:off x="8619" y="5952"/>
                <a:ext cx="62" cy="66"/>
                <a:chOff x="8619" y="5952"/>
                <a:chExt cx="62" cy="66"/>
              </a:xfrm>
            </p:grpSpPr>
            <p:sp>
              <p:nvSpPr>
                <p:cNvPr id="4351" name="Freeform 25"/>
                <p:cNvSpPr>
                  <a:spLocks/>
                </p:cNvSpPr>
                <p:nvPr/>
              </p:nvSpPr>
              <p:spPr bwMode="auto">
                <a:xfrm>
                  <a:off x="8619" y="5952"/>
                  <a:ext cx="62" cy="66"/>
                </a:xfrm>
                <a:custGeom>
                  <a:avLst/>
                  <a:gdLst>
                    <a:gd name="T0" fmla="+- 0 8662 8619"/>
                    <a:gd name="T1" fmla="*/ T0 w 62"/>
                    <a:gd name="T2" fmla="+- 0 5952 5952"/>
                    <a:gd name="T3" fmla="*/ 5952 h 66"/>
                    <a:gd name="T4" fmla="+- 0 8652 8619"/>
                    <a:gd name="T5" fmla="*/ T4 w 62"/>
                    <a:gd name="T6" fmla="+- 0 5952 5952"/>
                    <a:gd name="T7" fmla="*/ 5952 h 66"/>
                    <a:gd name="T8" fmla="+- 0 8645 8619"/>
                    <a:gd name="T9" fmla="*/ T8 w 62"/>
                    <a:gd name="T10" fmla="+- 0 5954 5952"/>
                    <a:gd name="T11" fmla="*/ 5954 h 66"/>
                    <a:gd name="T12" fmla="+- 0 8619 8619"/>
                    <a:gd name="T13" fmla="*/ T12 w 62"/>
                    <a:gd name="T14" fmla="+- 0 5998 5952"/>
                    <a:gd name="T15" fmla="*/ 5998 h 66"/>
                    <a:gd name="T16" fmla="+- 0 8620 8619"/>
                    <a:gd name="T17" fmla="*/ T16 w 62"/>
                    <a:gd name="T18" fmla="+- 0 6002 5952"/>
                    <a:gd name="T19" fmla="*/ 6002 h 66"/>
                    <a:gd name="T20" fmla="+- 0 8624 8619"/>
                    <a:gd name="T21" fmla="*/ T20 w 62"/>
                    <a:gd name="T22" fmla="+- 0 6010 5952"/>
                    <a:gd name="T23" fmla="*/ 6010 h 66"/>
                    <a:gd name="T24" fmla="+- 0 8627 8619"/>
                    <a:gd name="T25" fmla="*/ T24 w 62"/>
                    <a:gd name="T26" fmla="+- 0 6013 5952"/>
                    <a:gd name="T27" fmla="*/ 6013 h 66"/>
                    <a:gd name="T28" fmla="+- 0 8634 8619"/>
                    <a:gd name="T29" fmla="*/ T28 w 62"/>
                    <a:gd name="T30" fmla="+- 0 6017 5952"/>
                    <a:gd name="T31" fmla="*/ 6017 h 66"/>
                    <a:gd name="T32" fmla="+- 0 8638 8619"/>
                    <a:gd name="T33" fmla="*/ T32 w 62"/>
                    <a:gd name="T34" fmla="+- 0 6018 5952"/>
                    <a:gd name="T35" fmla="*/ 6018 h 66"/>
                    <a:gd name="T36" fmla="+- 0 8648 8619"/>
                    <a:gd name="T37" fmla="*/ T36 w 62"/>
                    <a:gd name="T38" fmla="+- 0 6018 5952"/>
                    <a:gd name="T39" fmla="*/ 6018 h 66"/>
                    <a:gd name="T40" fmla="+- 0 8652 8619"/>
                    <a:gd name="T41" fmla="*/ T40 w 62"/>
                    <a:gd name="T42" fmla="+- 0 6017 5952"/>
                    <a:gd name="T43" fmla="*/ 6017 h 66"/>
                    <a:gd name="T44" fmla="+- 0 8658 8619"/>
                    <a:gd name="T45" fmla="*/ T44 w 62"/>
                    <a:gd name="T46" fmla="+- 0 6014 5952"/>
                    <a:gd name="T47" fmla="*/ 6014 h 66"/>
                    <a:gd name="T48" fmla="+- 0 8639 8619"/>
                    <a:gd name="T49" fmla="*/ T48 w 62"/>
                    <a:gd name="T50" fmla="+- 0 6014 5952"/>
                    <a:gd name="T51" fmla="*/ 6014 h 66"/>
                    <a:gd name="T52" fmla="+- 0 8636 8619"/>
                    <a:gd name="T53" fmla="*/ T52 w 62"/>
                    <a:gd name="T54" fmla="+- 0 6013 5952"/>
                    <a:gd name="T55" fmla="*/ 6013 h 66"/>
                    <a:gd name="T56" fmla="+- 0 8632 8619"/>
                    <a:gd name="T57" fmla="*/ T56 w 62"/>
                    <a:gd name="T58" fmla="+- 0 6007 5952"/>
                    <a:gd name="T59" fmla="*/ 6007 h 66"/>
                    <a:gd name="T60" fmla="+- 0 8630 8619"/>
                    <a:gd name="T61" fmla="*/ T60 w 62"/>
                    <a:gd name="T62" fmla="+- 0 6003 5952"/>
                    <a:gd name="T63" fmla="*/ 6003 h 66"/>
                    <a:gd name="T64" fmla="+- 0 8630 8619"/>
                    <a:gd name="T65" fmla="*/ T64 w 62"/>
                    <a:gd name="T66" fmla="+- 0 5994 5952"/>
                    <a:gd name="T67" fmla="*/ 5994 h 66"/>
                    <a:gd name="T68" fmla="+- 0 8653 8619"/>
                    <a:gd name="T69" fmla="*/ T68 w 62"/>
                    <a:gd name="T70" fmla="+- 0 5956 5952"/>
                    <a:gd name="T71" fmla="*/ 5956 h 66"/>
                    <a:gd name="T72" fmla="+- 0 8672 8619"/>
                    <a:gd name="T73" fmla="*/ T72 w 62"/>
                    <a:gd name="T74" fmla="+- 0 5956 5952"/>
                    <a:gd name="T75" fmla="*/ 5956 h 66"/>
                    <a:gd name="T76" fmla="+- 0 8671 8619"/>
                    <a:gd name="T77" fmla="*/ T76 w 62"/>
                    <a:gd name="T78" fmla="+- 0 5956 5952"/>
                    <a:gd name="T79" fmla="*/ 5956 h 66"/>
                    <a:gd name="T80" fmla="+- 0 8665 8619"/>
                    <a:gd name="T81" fmla="*/ T80 w 62"/>
                    <a:gd name="T82" fmla="+- 0 5953 5952"/>
                    <a:gd name="T83" fmla="*/ 5953 h 66"/>
                    <a:gd name="T84" fmla="+- 0 8662 8619"/>
                    <a:gd name="T85" fmla="*/ T84 w 62"/>
                    <a:gd name="T86" fmla="+- 0 5952 5952"/>
                    <a:gd name="T87" fmla="*/ 5952 h 6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</a:cxnLst>
                  <a:rect l="0" t="0" r="r" b="b"/>
                  <a:pathLst>
                    <a:path w="62" h="66">
                      <a:moveTo>
                        <a:pt x="43" y="0"/>
                      </a:moveTo>
                      <a:lnTo>
                        <a:pt x="33" y="0"/>
                      </a:lnTo>
                      <a:lnTo>
                        <a:pt x="26" y="2"/>
                      </a:lnTo>
                      <a:lnTo>
                        <a:pt x="0" y="46"/>
                      </a:lnTo>
                      <a:lnTo>
                        <a:pt x="1" y="50"/>
                      </a:lnTo>
                      <a:lnTo>
                        <a:pt x="5" y="58"/>
                      </a:lnTo>
                      <a:lnTo>
                        <a:pt x="8" y="61"/>
                      </a:lnTo>
                      <a:lnTo>
                        <a:pt x="15" y="65"/>
                      </a:lnTo>
                      <a:lnTo>
                        <a:pt x="19" y="66"/>
                      </a:lnTo>
                      <a:lnTo>
                        <a:pt x="29" y="66"/>
                      </a:lnTo>
                      <a:lnTo>
                        <a:pt x="33" y="65"/>
                      </a:lnTo>
                      <a:lnTo>
                        <a:pt x="39" y="62"/>
                      </a:lnTo>
                      <a:lnTo>
                        <a:pt x="20" y="62"/>
                      </a:lnTo>
                      <a:lnTo>
                        <a:pt x="17" y="61"/>
                      </a:lnTo>
                      <a:lnTo>
                        <a:pt x="13" y="55"/>
                      </a:lnTo>
                      <a:lnTo>
                        <a:pt x="11" y="51"/>
                      </a:lnTo>
                      <a:lnTo>
                        <a:pt x="11" y="42"/>
                      </a:lnTo>
                      <a:lnTo>
                        <a:pt x="34" y="4"/>
                      </a:lnTo>
                      <a:lnTo>
                        <a:pt x="53" y="4"/>
                      </a:lnTo>
                      <a:lnTo>
                        <a:pt x="52" y="4"/>
                      </a:lnTo>
                      <a:lnTo>
                        <a:pt x="46" y="1"/>
                      </a:lnTo>
                      <a:lnTo>
                        <a:pt x="43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4352" name="Freeform 24"/>
                <p:cNvSpPr>
                  <a:spLocks/>
                </p:cNvSpPr>
                <p:nvPr/>
              </p:nvSpPr>
              <p:spPr bwMode="auto">
                <a:xfrm>
                  <a:off x="8619" y="5952"/>
                  <a:ext cx="62" cy="66"/>
                </a:xfrm>
                <a:custGeom>
                  <a:avLst/>
                  <a:gdLst>
                    <a:gd name="T0" fmla="+- 0 8672 8619"/>
                    <a:gd name="T1" fmla="*/ T0 w 62"/>
                    <a:gd name="T2" fmla="+- 0 5956 5952"/>
                    <a:gd name="T3" fmla="*/ 5956 h 66"/>
                    <a:gd name="T4" fmla="+- 0 8662 8619"/>
                    <a:gd name="T5" fmla="*/ T4 w 62"/>
                    <a:gd name="T6" fmla="+- 0 5956 5952"/>
                    <a:gd name="T7" fmla="*/ 5956 h 66"/>
                    <a:gd name="T8" fmla="+- 0 8665 8619"/>
                    <a:gd name="T9" fmla="*/ T8 w 62"/>
                    <a:gd name="T10" fmla="+- 0 5958 5952"/>
                    <a:gd name="T11" fmla="*/ 5958 h 66"/>
                    <a:gd name="T12" fmla="+- 0 8670 8619"/>
                    <a:gd name="T13" fmla="*/ T12 w 62"/>
                    <a:gd name="T14" fmla="+- 0 5963 5952"/>
                    <a:gd name="T15" fmla="*/ 5963 h 66"/>
                    <a:gd name="T16" fmla="+- 0 8671 8619"/>
                    <a:gd name="T17" fmla="*/ T16 w 62"/>
                    <a:gd name="T18" fmla="+- 0 5967 5952"/>
                    <a:gd name="T19" fmla="*/ 5967 h 66"/>
                    <a:gd name="T20" fmla="+- 0 8671 8619"/>
                    <a:gd name="T21" fmla="*/ T20 w 62"/>
                    <a:gd name="T22" fmla="+- 0 5975 5952"/>
                    <a:gd name="T23" fmla="*/ 5975 h 66"/>
                    <a:gd name="T24" fmla="+- 0 8647 8619"/>
                    <a:gd name="T25" fmla="*/ T24 w 62"/>
                    <a:gd name="T26" fmla="+- 0 6014 5952"/>
                    <a:gd name="T27" fmla="*/ 6014 h 66"/>
                    <a:gd name="T28" fmla="+- 0 8658 8619"/>
                    <a:gd name="T29" fmla="*/ T28 w 62"/>
                    <a:gd name="T30" fmla="+- 0 6014 5952"/>
                    <a:gd name="T31" fmla="*/ 6014 h 66"/>
                    <a:gd name="T32" fmla="+- 0 8682 8619"/>
                    <a:gd name="T33" fmla="*/ T32 w 62"/>
                    <a:gd name="T34" fmla="+- 0 5982 5952"/>
                    <a:gd name="T35" fmla="*/ 5982 h 66"/>
                    <a:gd name="T36" fmla="+- 0 8682 8619"/>
                    <a:gd name="T37" fmla="*/ T36 w 62"/>
                    <a:gd name="T38" fmla="+- 0 5973 5952"/>
                    <a:gd name="T39" fmla="*/ 5973 h 66"/>
                    <a:gd name="T40" fmla="+- 0 8681 8619"/>
                    <a:gd name="T41" fmla="*/ T40 w 62"/>
                    <a:gd name="T42" fmla="+- 0 5970 5952"/>
                    <a:gd name="T43" fmla="*/ 5970 h 66"/>
                    <a:gd name="T44" fmla="+- 0 8679 8619"/>
                    <a:gd name="T45" fmla="*/ T44 w 62"/>
                    <a:gd name="T46" fmla="+- 0 5964 5952"/>
                    <a:gd name="T47" fmla="*/ 5964 h 66"/>
                    <a:gd name="T48" fmla="+- 0 8678 8619"/>
                    <a:gd name="T49" fmla="*/ T48 w 62"/>
                    <a:gd name="T50" fmla="+- 0 5962 5952"/>
                    <a:gd name="T51" fmla="*/ 5962 h 66"/>
                    <a:gd name="T52" fmla="+- 0 8673 8619"/>
                    <a:gd name="T53" fmla="*/ T52 w 62"/>
                    <a:gd name="T54" fmla="+- 0 5957 5952"/>
                    <a:gd name="T55" fmla="*/ 5957 h 66"/>
                    <a:gd name="T56" fmla="+- 0 8672 8619"/>
                    <a:gd name="T57" fmla="*/ T56 w 62"/>
                    <a:gd name="T58" fmla="+- 0 5956 5952"/>
                    <a:gd name="T59" fmla="*/ 5956 h 6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62" h="66">
                      <a:moveTo>
                        <a:pt x="53" y="4"/>
                      </a:moveTo>
                      <a:lnTo>
                        <a:pt x="43" y="4"/>
                      </a:lnTo>
                      <a:lnTo>
                        <a:pt x="46" y="6"/>
                      </a:lnTo>
                      <a:lnTo>
                        <a:pt x="51" y="11"/>
                      </a:lnTo>
                      <a:lnTo>
                        <a:pt x="52" y="15"/>
                      </a:lnTo>
                      <a:lnTo>
                        <a:pt x="52" y="23"/>
                      </a:lnTo>
                      <a:lnTo>
                        <a:pt x="28" y="62"/>
                      </a:lnTo>
                      <a:lnTo>
                        <a:pt x="39" y="62"/>
                      </a:lnTo>
                      <a:lnTo>
                        <a:pt x="63" y="30"/>
                      </a:lnTo>
                      <a:lnTo>
                        <a:pt x="63" y="21"/>
                      </a:lnTo>
                      <a:lnTo>
                        <a:pt x="62" y="18"/>
                      </a:lnTo>
                      <a:lnTo>
                        <a:pt x="60" y="12"/>
                      </a:lnTo>
                      <a:lnTo>
                        <a:pt x="59" y="10"/>
                      </a:lnTo>
                      <a:lnTo>
                        <a:pt x="54" y="5"/>
                      </a:lnTo>
                      <a:lnTo>
                        <a:pt x="53" y="4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  <p:grpSp>
            <p:nvGrpSpPr>
              <p:cNvPr id="4346" name="Group 18"/>
              <p:cNvGrpSpPr>
                <a:grpSpLocks/>
              </p:cNvGrpSpPr>
              <p:nvPr/>
            </p:nvGrpSpPr>
            <p:grpSpPr bwMode="auto">
              <a:xfrm>
                <a:off x="8686" y="5952"/>
                <a:ext cx="59" cy="66"/>
                <a:chOff x="8686" y="5952"/>
                <a:chExt cx="59" cy="66"/>
              </a:xfrm>
            </p:grpSpPr>
            <p:sp>
              <p:nvSpPr>
                <p:cNvPr id="4347" name="Freeform 22"/>
                <p:cNvSpPr>
                  <a:spLocks/>
                </p:cNvSpPr>
                <p:nvPr/>
              </p:nvSpPr>
              <p:spPr bwMode="auto">
                <a:xfrm>
                  <a:off x="8686" y="5952"/>
                  <a:ext cx="59" cy="66"/>
                </a:xfrm>
                <a:custGeom>
                  <a:avLst/>
                  <a:gdLst>
                    <a:gd name="T0" fmla="+- 0 8712 8686"/>
                    <a:gd name="T1" fmla="*/ T0 w 59"/>
                    <a:gd name="T2" fmla="+- 0 5956 5952"/>
                    <a:gd name="T3" fmla="*/ 5956 h 66"/>
                    <a:gd name="T4" fmla="+- 0 8704 8686"/>
                    <a:gd name="T5" fmla="*/ T4 w 59"/>
                    <a:gd name="T6" fmla="+- 0 5956 5952"/>
                    <a:gd name="T7" fmla="*/ 5956 h 66"/>
                    <a:gd name="T8" fmla="+- 0 8706 8686"/>
                    <a:gd name="T9" fmla="*/ T8 w 59"/>
                    <a:gd name="T10" fmla="+- 0 5958 5952"/>
                    <a:gd name="T11" fmla="*/ 5958 h 66"/>
                    <a:gd name="T12" fmla="+- 0 8706 8686"/>
                    <a:gd name="T13" fmla="*/ T12 w 59"/>
                    <a:gd name="T14" fmla="+- 0 5965 5952"/>
                    <a:gd name="T15" fmla="*/ 5965 h 66"/>
                    <a:gd name="T16" fmla="+- 0 8705 8686"/>
                    <a:gd name="T17" fmla="*/ T16 w 59"/>
                    <a:gd name="T18" fmla="+- 0 5967 5952"/>
                    <a:gd name="T19" fmla="*/ 5967 h 66"/>
                    <a:gd name="T20" fmla="+- 0 8704 8686"/>
                    <a:gd name="T21" fmla="*/ T20 w 59"/>
                    <a:gd name="T22" fmla="+- 0 5972 5952"/>
                    <a:gd name="T23" fmla="*/ 5972 h 66"/>
                    <a:gd name="T24" fmla="+- 0 8694 8686"/>
                    <a:gd name="T25" fmla="*/ T24 w 59"/>
                    <a:gd name="T26" fmla="+- 0 6013 5952"/>
                    <a:gd name="T27" fmla="*/ 6013 h 66"/>
                    <a:gd name="T28" fmla="+- 0 8694 8686"/>
                    <a:gd name="T29" fmla="*/ T28 w 59"/>
                    <a:gd name="T30" fmla="+- 0 6014 5952"/>
                    <a:gd name="T31" fmla="*/ 6014 h 66"/>
                    <a:gd name="T32" fmla="+- 0 8695 8686"/>
                    <a:gd name="T33" fmla="*/ T32 w 59"/>
                    <a:gd name="T34" fmla="+- 0 6017 5952"/>
                    <a:gd name="T35" fmla="*/ 6017 h 66"/>
                    <a:gd name="T36" fmla="+- 0 8698 8686"/>
                    <a:gd name="T37" fmla="*/ T36 w 59"/>
                    <a:gd name="T38" fmla="+- 0 6018 5952"/>
                    <a:gd name="T39" fmla="*/ 6018 h 66"/>
                    <a:gd name="T40" fmla="+- 0 8702 8686"/>
                    <a:gd name="T41" fmla="*/ T40 w 59"/>
                    <a:gd name="T42" fmla="+- 0 6017 5952"/>
                    <a:gd name="T43" fmla="*/ 6017 h 66"/>
                    <a:gd name="T44" fmla="+- 0 8704 8686"/>
                    <a:gd name="T45" fmla="*/ T44 w 59"/>
                    <a:gd name="T46" fmla="+- 0 6013 5952"/>
                    <a:gd name="T47" fmla="*/ 6013 h 66"/>
                    <a:gd name="T48" fmla="+- 0 8714 8686"/>
                    <a:gd name="T49" fmla="*/ T48 w 59"/>
                    <a:gd name="T50" fmla="+- 0 5972 5952"/>
                    <a:gd name="T51" fmla="*/ 5972 h 66"/>
                    <a:gd name="T52" fmla="+- 0 8717 8686"/>
                    <a:gd name="T53" fmla="*/ T52 w 59"/>
                    <a:gd name="T54" fmla="+- 0 5967 5952"/>
                    <a:gd name="T55" fmla="*/ 5967 h 66"/>
                    <a:gd name="T56" fmla="+- 0 8720 8686"/>
                    <a:gd name="T57" fmla="*/ T56 w 59"/>
                    <a:gd name="T58" fmla="+- 0 5964 5952"/>
                    <a:gd name="T59" fmla="*/ 5964 h 66"/>
                    <a:gd name="T60" fmla="+- 0 8720 8686"/>
                    <a:gd name="T61" fmla="*/ T60 w 59"/>
                    <a:gd name="T62" fmla="+- 0 5963 5952"/>
                    <a:gd name="T63" fmla="*/ 5963 h 66"/>
                    <a:gd name="T64" fmla="+- 0 8715 8686"/>
                    <a:gd name="T65" fmla="*/ T64 w 59"/>
                    <a:gd name="T66" fmla="+- 0 5963 5952"/>
                    <a:gd name="T67" fmla="*/ 5963 h 66"/>
                    <a:gd name="T68" fmla="+- 0 8715 8686"/>
                    <a:gd name="T69" fmla="*/ T68 w 59"/>
                    <a:gd name="T70" fmla="+- 0 5960 5952"/>
                    <a:gd name="T71" fmla="*/ 5960 h 66"/>
                    <a:gd name="T72" fmla="+- 0 8713 8686"/>
                    <a:gd name="T73" fmla="*/ T72 w 59"/>
                    <a:gd name="T74" fmla="+- 0 5957 5952"/>
                    <a:gd name="T75" fmla="*/ 5957 h 66"/>
                    <a:gd name="T76" fmla="+- 0 8712 8686"/>
                    <a:gd name="T77" fmla="*/ T76 w 59"/>
                    <a:gd name="T78" fmla="+- 0 5956 5952"/>
                    <a:gd name="T79" fmla="*/ 5956 h 6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</a:cxnLst>
                  <a:rect l="0" t="0" r="r" b="b"/>
                  <a:pathLst>
                    <a:path w="59" h="66">
                      <a:moveTo>
                        <a:pt x="26" y="4"/>
                      </a:moveTo>
                      <a:lnTo>
                        <a:pt x="18" y="4"/>
                      </a:lnTo>
                      <a:lnTo>
                        <a:pt x="20" y="6"/>
                      </a:lnTo>
                      <a:lnTo>
                        <a:pt x="20" y="13"/>
                      </a:lnTo>
                      <a:lnTo>
                        <a:pt x="19" y="15"/>
                      </a:lnTo>
                      <a:lnTo>
                        <a:pt x="18" y="20"/>
                      </a:lnTo>
                      <a:lnTo>
                        <a:pt x="8" y="61"/>
                      </a:lnTo>
                      <a:lnTo>
                        <a:pt x="8" y="62"/>
                      </a:lnTo>
                      <a:lnTo>
                        <a:pt x="9" y="65"/>
                      </a:lnTo>
                      <a:lnTo>
                        <a:pt x="12" y="66"/>
                      </a:lnTo>
                      <a:lnTo>
                        <a:pt x="16" y="65"/>
                      </a:lnTo>
                      <a:lnTo>
                        <a:pt x="18" y="61"/>
                      </a:lnTo>
                      <a:lnTo>
                        <a:pt x="28" y="20"/>
                      </a:lnTo>
                      <a:lnTo>
                        <a:pt x="31" y="15"/>
                      </a:lnTo>
                      <a:lnTo>
                        <a:pt x="34" y="12"/>
                      </a:lnTo>
                      <a:lnTo>
                        <a:pt x="34" y="11"/>
                      </a:lnTo>
                      <a:lnTo>
                        <a:pt x="29" y="11"/>
                      </a:lnTo>
                      <a:lnTo>
                        <a:pt x="29" y="8"/>
                      </a:lnTo>
                      <a:lnTo>
                        <a:pt x="27" y="5"/>
                      </a:lnTo>
                      <a:lnTo>
                        <a:pt x="26" y="4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4348" name="Freeform 21"/>
                <p:cNvSpPr>
                  <a:spLocks/>
                </p:cNvSpPr>
                <p:nvPr/>
              </p:nvSpPr>
              <p:spPr bwMode="auto">
                <a:xfrm>
                  <a:off x="8686" y="5952"/>
                  <a:ext cx="59" cy="66"/>
                </a:xfrm>
                <a:custGeom>
                  <a:avLst/>
                  <a:gdLst>
                    <a:gd name="T0" fmla="+- 0 8705 8686"/>
                    <a:gd name="T1" fmla="*/ T0 w 59"/>
                    <a:gd name="T2" fmla="+- 0 5952 5952"/>
                    <a:gd name="T3" fmla="*/ 5952 h 66"/>
                    <a:gd name="T4" fmla="+- 0 8699 8686"/>
                    <a:gd name="T5" fmla="*/ T4 w 59"/>
                    <a:gd name="T6" fmla="+- 0 5952 5952"/>
                    <a:gd name="T7" fmla="*/ 5952 h 66"/>
                    <a:gd name="T8" fmla="+- 0 8696 8686"/>
                    <a:gd name="T9" fmla="*/ T8 w 59"/>
                    <a:gd name="T10" fmla="+- 0 5954 5952"/>
                    <a:gd name="T11" fmla="*/ 5954 h 66"/>
                    <a:gd name="T12" fmla="+- 0 8686 8686"/>
                    <a:gd name="T13" fmla="*/ T12 w 59"/>
                    <a:gd name="T14" fmla="+- 0 5975 5952"/>
                    <a:gd name="T15" fmla="*/ 5975 h 66"/>
                    <a:gd name="T16" fmla="+- 0 8687 8686"/>
                    <a:gd name="T17" fmla="*/ T16 w 59"/>
                    <a:gd name="T18" fmla="+- 0 5976 5952"/>
                    <a:gd name="T19" fmla="*/ 5976 h 66"/>
                    <a:gd name="T20" fmla="+- 0 8688 8686"/>
                    <a:gd name="T21" fmla="*/ T20 w 59"/>
                    <a:gd name="T22" fmla="+- 0 5976 5952"/>
                    <a:gd name="T23" fmla="*/ 5976 h 66"/>
                    <a:gd name="T24" fmla="+- 0 8689 8686"/>
                    <a:gd name="T25" fmla="*/ T24 w 59"/>
                    <a:gd name="T26" fmla="+- 0 5976 5952"/>
                    <a:gd name="T27" fmla="*/ 5976 h 66"/>
                    <a:gd name="T28" fmla="+- 0 8690 8686"/>
                    <a:gd name="T29" fmla="*/ T28 w 59"/>
                    <a:gd name="T30" fmla="+- 0 5976 5952"/>
                    <a:gd name="T31" fmla="*/ 5976 h 66"/>
                    <a:gd name="T32" fmla="+- 0 8690 8686"/>
                    <a:gd name="T33" fmla="*/ T32 w 59"/>
                    <a:gd name="T34" fmla="+- 0 5975 5952"/>
                    <a:gd name="T35" fmla="*/ 5975 h 66"/>
                    <a:gd name="T36" fmla="+- 0 8692 8686"/>
                    <a:gd name="T37" fmla="*/ T36 w 59"/>
                    <a:gd name="T38" fmla="+- 0 5969 5952"/>
                    <a:gd name="T39" fmla="*/ 5969 h 66"/>
                    <a:gd name="T40" fmla="+- 0 8693 8686"/>
                    <a:gd name="T41" fmla="*/ T40 w 59"/>
                    <a:gd name="T42" fmla="+- 0 5965 5952"/>
                    <a:gd name="T43" fmla="*/ 5965 h 66"/>
                    <a:gd name="T44" fmla="+- 0 8696 8686"/>
                    <a:gd name="T45" fmla="*/ T44 w 59"/>
                    <a:gd name="T46" fmla="+- 0 5958 5952"/>
                    <a:gd name="T47" fmla="*/ 5958 h 66"/>
                    <a:gd name="T48" fmla="+- 0 8698 8686"/>
                    <a:gd name="T49" fmla="*/ T48 w 59"/>
                    <a:gd name="T50" fmla="+- 0 5956 5952"/>
                    <a:gd name="T51" fmla="*/ 5956 h 66"/>
                    <a:gd name="T52" fmla="+- 0 8712 8686"/>
                    <a:gd name="T53" fmla="*/ T52 w 59"/>
                    <a:gd name="T54" fmla="+- 0 5956 5952"/>
                    <a:gd name="T55" fmla="*/ 5956 h 66"/>
                    <a:gd name="T56" fmla="+- 0 8708 8686"/>
                    <a:gd name="T57" fmla="*/ T56 w 59"/>
                    <a:gd name="T58" fmla="+- 0 5953 5952"/>
                    <a:gd name="T59" fmla="*/ 5953 h 66"/>
                    <a:gd name="T60" fmla="+- 0 8705 8686"/>
                    <a:gd name="T61" fmla="*/ T60 w 59"/>
                    <a:gd name="T62" fmla="+- 0 5952 5952"/>
                    <a:gd name="T63" fmla="*/ 5952 h 6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</a:cxnLst>
                  <a:rect l="0" t="0" r="r" b="b"/>
                  <a:pathLst>
                    <a:path w="59" h="66">
                      <a:moveTo>
                        <a:pt x="19" y="0"/>
                      </a:moveTo>
                      <a:lnTo>
                        <a:pt x="13" y="0"/>
                      </a:lnTo>
                      <a:lnTo>
                        <a:pt x="10" y="2"/>
                      </a:lnTo>
                      <a:lnTo>
                        <a:pt x="0" y="23"/>
                      </a:lnTo>
                      <a:lnTo>
                        <a:pt x="1" y="24"/>
                      </a:lnTo>
                      <a:lnTo>
                        <a:pt x="2" y="24"/>
                      </a:lnTo>
                      <a:lnTo>
                        <a:pt x="3" y="24"/>
                      </a:lnTo>
                      <a:lnTo>
                        <a:pt x="4" y="24"/>
                      </a:lnTo>
                      <a:lnTo>
                        <a:pt x="4" y="23"/>
                      </a:lnTo>
                      <a:lnTo>
                        <a:pt x="6" y="17"/>
                      </a:lnTo>
                      <a:lnTo>
                        <a:pt x="7" y="13"/>
                      </a:lnTo>
                      <a:lnTo>
                        <a:pt x="10" y="6"/>
                      </a:lnTo>
                      <a:lnTo>
                        <a:pt x="12" y="4"/>
                      </a:lnTo>
                      <a:lnTo>
                        <a:pt x="26" y="4"/>
                      </a:lnTo>
                      <a:lnTo>
                        <a:pt x="22" y="1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4349" name="Freeform 20"/>
                <p:cNvSpPr>
                  <a:spLocks/>
                </p:cNvSpPr>
                <p:nvPr/>
              </p:nvSpPr>
              <p:spPr bwMode="auto">
                <a:xfrm>
                  <a:off x="8686" y="5952"/>
                  <a:ext cx="59" cy="66"/>
                </a:xfrm>
                <a:custGeom>
                  <a:avLst/>
                  <a:gdLst>
                    <a:gd name="T0" fmla="+- 0 8743 8686"/>
                    <a:gd name="T1" fmla="*/ T0 w 59"/>
                    <a:gd name="T2" fmla="+- 0 5956 5952"/>
                    <a:gd name="T3" fmla="*/ 5956 h 66"/>
                    <a:gd name="T4" fmla="+- 0 8736 8686"/>
                    <a:gd name="T5" fmla="*/ T4 w 59"/>
                    <a:gd name="T6" fmla="+- 0 5956 5952"/>
                    <a:gd name="T7" fmla="*/ 5956 h 66"/>
                    <a:gd name="T8" fmla="+- 0 8738 8686"/>
                    <a:gd name="T9" fmla="*/ T8 w 59"/>
                    <a:gd name="T10" fmla="+- 0 5957 5952"/>
                    <a:gd name="T11" fmla="*/ 5957 h 66"/>
                    <a:gd name="T12" fmla="+- 0 8739 8686"/>
                    <a:gd name="T13" fmla="*/ T12 w 59"/>
                    <a:gd name="T14" fmla="+- 0 5958 5952"/>
                    <a:gd name="T15" fmla="*/ 5958 h 66"/>
                    <a:gd name="T16" fmla="+- 0 8734 8686"/>
                    <a:gd name="T17" fmla="*/ T16 w 59"/>
                    <a:gd name="T18" fmla="+- 0 5961 5952"/>
                    <a:gd name="T19" fmla="*/ 5961 h 66"/>
                    <a:gd name="T20" fmla="+- 0 8732 8686"/>
                    <a:gd name="T21" fmla="*/ T20 w 59"/>
                    <a:gd name="T22" fmla="+- 0 5966 5952"/>
                    <a:gd name="T23" fmla="*/ 5966 h 66"/>
                    <a:gd name="T24" fmla="+- 0 8733 8686"/>
                    <a:gd name="T25" fmla="*/ T24 w 59"/>
                    <a:gd name="T26" fmla="+- 0 5970 5952"/>
                    <a:gd name="T27" fmla="*/ 5970 h 66"/>
                    <a:gd name="T28" fmla="+- 0 8737 8686"/>
                    <a:gd name="T29" fmla="*/ T28 w 59"/>
                    <a:gd name="T30" fmla="+- 0 5972 5952"/>
                    <a:gd name="T31" fmla="*/ 5972 h 66"/>
                    <a:gd name="T32" fmla="+- 0 8740 8686"/>
                    <a:gd name="T33" fmla="*/ T32 w 59"/>
                    <a:gd name="T34" fmla="+- 0 5972 5952"/>
                    <a:gd name="T35" fmla="*/ 5972 h 66"/>
                    <a:gd name="T36" fmla="+- 0 8742 8686"/>
                    <a:gd name="T37" fmla="*/ T36 w 59"/>
                    <a:gd name="T38" fmla="+- 0 5971 5952"/>
                    <a:gd name="T39" fmla="*/ 5971 h 66"/>
                    <a:gd name="T40" fmla="+- 0 8745 8686"/>
                    <a:gd name="T41" fmla="*/ T40 w 59"/>
                    <a:gd name="T42" fmla="+- 0 5967 5952"/>
                    <a:gd name="T43" fmla="*/ 5967 h 66"/>
                    <a:gd name="T44" fmla="+- 0 8745 8686"/>
                    <a:gd name="T45" fmla="*/ T44 w 59"/>
                    <a:gd name="T46" fmla="+- 0 5965 5952"/>
                    <a:gd name="T47" fmla="*/ 5965 h 66"/>
                    <a:gd name="T48" fmla="+- 0 8746 8686"/>
                    <a:gd name="T49" fmla="*/ T48 w 59"/>
                    <a:gd name="T50" fmla="+- 0 5959 5952"/>
                    <a:gd name="T51" fmla="*/ 5959 h 66"/>
                    <a:gd name="T52" fmla="+- 0 8744 8686"/>
                    <a:gd name="T53" fmla="*/ T52 w 59"/>
                    <a:gd name="T54" fmla="+- 0 5957 5952"/>
                    <a:gd name="T55" fmla="*/ 5957 h 66"/>
                    <a:gd name="T56" fmla="+- 0 8743 8686"/>
                    <a:gd name="T57" fmla="*/ T56 w 59"/>
                    <a:gd name="T58" fmla="+- 0 5956 5952"/>
                    <a:gd name="T59" fmla="*/ 5956 h 6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</a:cxnLst>
                  <a:rect l="0" t="0" r="r" b="b"/>
                  <a:pathLst>
                    <a:path w="59" h="66">
                      <a:moveTo>
                        <a:pt x="57" y="4"/>
                      </a:moveTo>
                      <a:lnTo>
                        <a:pt x="50" y="4"/>
                      </a:lnTo>
                      <a:lnTo>
                        <a:pt x="52" y="5"/>
                      </a:lnTo>
                      <a:lnTo>
                        <a:pt x="53" y="6"/>
                      </a:lnTo>
                      <a:lnTo>
                        <a:pt x="48" y="9"/>
                      </a:lnTo>
                      <a:lnTo>
                        <a:pt x="46" y="14"/>
                      </a:lnTo>
                      <a:lnTo>
                        <a:pt x="47" y="18"/>
                      </a:lnTo>
                      <a:lnTo>
                        <a:pt x="51" y="20"/>
                      </a:lnTo>
                      <a:lnTo>
                        <a:pt x="54" y="20"/>
                      </a:lnTo>
                      <a:lnTo>
                        <a:pt x="56" y="19"/>
                      </a:lnTo>
                      <a:lnTo>
                        <a:pt x="59" y="15"/>
                      </a:lnTo>
                      <a:lnTo>
                        <a:pt x="59" y="13"/>
                      </a:lnTo>
                      <a:lnTo>
                        <a:pt x="60" y="7"/>
                      </a:lnTo>
                      <a:lnTo>
                        <a:pt x="58" y="5"/>
                      </a:lnTo>
                      <a:lnTo>
                        <a:pt x="57" y="4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  <p:sp>
              <p:nvSpPr>
                <p:cNvPr id="4350" name="Freeform 19"/>
                <p:cNvSpPr>
                  <a:spLocks/>
                </p:cNvSpPr>
                <p:nvPr/>
              </p:nvSpPr>
              <p:spPr bwMode="auto">
                <a:xfrm>
                  <a:off x="8686" y="5952"/>
                  <a:ext cx="59" cy="66"/>
                </a:xfrm>
                <a:custGeom>
                  <a:avLst/>
                  <a:gdLst>
                    <a:gd name="T0" fmla="+- 0 8737 8686"/>
                    <a:gd name="T1" fmla="*/ T0 w 59"/>
                    <a:gd name="T2" fmla="+- 0 5952 5952"/>
                    <a:gd name="T3" fmla="*/ 5952 h 66"/>
                    <a:gd name="T4" fmla="+- 0 8730 8686"/>
                    <a:gd name="T5" fmla="*/ T4 w 59"/>
                    <a:gd name="T6" fmla="+- 0 5952 5952"/>
                    <a:gd name="T7" fmla="*/ 5952 h 66"/>
                    <a:gd name="T8" fmla="+- 0 8727 8686"/>
                    <a:gd name="T9" fmla="*/ T8 w 59"/>
                    <a:gd name="T10" fmla="+- 0 5953 5952"/>
                    <a:gd name="T11" fmla="*/ 5953 h 66"/>
                    <a:gd name="T12" fmla="+- 0 8720 8686"/>
                    <a:gd name="T13" fmla="*/ T12 w 59"/>
                    <a:gd name="T14" fmla="+- 0 5957 5952"/>
                    <a:gd name="T15" fmla="*/ 5957 h 66"/>
                    <a:gd name="T16" fmla="+- 0 8718 8686"/>
                    <a:gd name="T17" fmla="*/ T16 w 59"/>
                    <a:gd name="T18" fmla="+- 0 5960 5952"/>
                    <a:gd name="T19" fmla="*/ 5960 h 66"/>
                    <a:gd name="T20" fmla="+- 0 8715 8686"/>
                    <a:gd name="T21" fmla="*/ T20 w 59"/>
                    <a:gd name="T22" fmla="+- 0 5963 5952"/>
                    <a:gd name="T23" fmla="*/ 5963 h 66"/>
                    <a:gd name="T24" fmla="+- 0 8720 8686"/>
                    <a:gd name="T25" fmla="*/ T24 w 59"/>
                    <a:gd name="T26" fmla="+- 0 5963 5952"/>
                    <a:gd name="T27" fmla="*/ 5963 h 66"/>
                    <a:gd name="T28" fmla="+- 0 8726 8686"/>
                    <a:gd name="T29" fmla="*/ T28 w 59"/>
                    <a:gd name="T30" fmla="+- 0 5958 5952"/>
                    <a:gd name="T31" fmla="*/ 5958 h 66"/>
                    <a:gd name="T32" fmla="+- 0 8729 8686"/>
                    <a:gd name="T33" fmla="*/ T32 w 59"/>
                    <a:gd name="T34" fmla="+- 0 5956 5952"/>
                    <a:gd name="T35" fmla="*/ 5956 h 66"/>
                    <a:gd name="T36" fmla="+- 0 8743 8686"/>
                    <a:gd name="T37" fmla="*/ T36 w 59"/>
                    <a:gd name="T38" fmla="+- 0 5956 5952"/>
                    <a:gd name="T39" fmla="*/ 5956 h 66"/>
                    <a:gd name="T40" fmla="+- 0 8740 8686"/>
                    <a:gd name="T41" fmla="*/ T40 w 59"/>
                    <a:gd name="T42" fmla="+- 0 5953 5952"/>
                    <a:gd name="T43" fmla="*/ 5953 h 66"/>
                    <a:gd name="T44" fmla="+- 0 8737 8686"/>
                    <a:gd name="T45" fmla="*/ T44 w 59"/>
                    <a:gd name="T46" fmla="+- 0 5952 5952"/>
                    <a:gd name="T47" fmla="*/ 5952 h 6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59" h="66">
                      <a:moveTo>
                        <a:pt x="51" y="0"/>
                      </a:moveTo>
                      <a:lnTo>
                        <a:pt x="44" y="0"/>
                      </a:lnTo>
                      <a:lnTo>
                        <a:pt x="41" y="1"/>
                      </a:lnTo>
                      <a:lnTo>
                        <a:pt x="34" y="5"/>
                      </a:lnTo>
                      <a:lnTo>
                        <a:pt x="32" y="8"/>
                      </a:lnTo>
                      <a:lnTo>
                        <a:pt x="29" y="11"/>
                      </a:lnTo>
                      <a:lnTo>
                        <a:pt x="34" y="11"/>
                      </a:lnTo>
                      <a:lnTo>
                        <a:pt x="40" y="6"/>
                      </a:lnTo>
                      <a:lnTo>
                        <a:pt x="43" y="4"/>
                      </a:lnTo>
                      <a:lnTo>
                        <a:pt x="57" y="4"/>
                      </a:lnTo>
                      <a:lnTo>
                        <a:pt x="54" y="1"/>
                      </a:lnTo>
                      <a:lnTo>
                        <a:pt x="51" y="0"/>
                      </a:lnTo>
                    </a:path>
                  </a:pathLst>
                </a:custGeom>
                <a:solidFill>
                  <a:srgbClr val="25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CH"/>
                </a:p>
              </p:txBody>
            </p:sp>
          </p:grpSp>
        </p:grpSp>
        <p:grpSp>
          <p:nvGrpSpPr>
            <p:cNvPr id="4360" name="Group 12"/>
            <p:cNvGrpSpPr>
              <a:grpSpLocks/>
            </p:cNvGrpSpPr>
            <p:nvPr/>
          </p:nvGrpSpPr>
          <p:grpSpPr bwMode="auto">
            <a:xfrm>
              <a:off x="4087812" y="4107222"/>
              <a:ext cx="42863" cy="66675"/>
              <a:chOff x="6551" y="4239"/>
              <a:chExt cx="67" cy="106"/>
            </a:xfrm>
          </p:grpSpPr>
          <p:sp>
            <p:nvSpPr>
              <p:cNvPr id="4361" name="Freeform 16"/>
              <p:cNvSpPr>
                <a:spLocks/>
              </p:cNvSpPr>
              <p:nvPr/>
            </p:nvSpPr>
            <p:spPr bwMode="auto">
              <a:xfrm>
                <a:off x="6551" y="4239"/>
                <a:ext cx="67" cy="106"/>
              </a:xfrm>
              <a:custGeom>
                <a:avLst/>
                <a:gdLst>
                  <a:gd name="T0" fmla="+- 0 6564 6551"/>
                  <a:gd name="T1" fmla="*/ T0 w 67"/>
                  <a:gd name="T2" fmla="+- 0 4317 4239"/>
                  <a:gd name="T3" fmla="*/ 4317 h 106"/>
                  <a:gd name="T4" fmla="+- 0 6551 6551"/>
                  <a:gd name="T5" fmla="*/ T4 w 67"/>
                  <a:gd name="T6" fmla="+- 0 4317 4239"/>
                  <a:gd name="T7" fmla="*/ 4317 h 106"/>
                  <a:gd name="T8" fmla="+- 0 6553 6551"/>
                  <a:gd name="T9" fmla="*/ T8 w 67"/>
                  <a:gd name="T10" fmla="+- 0 4325 4239"/>
                  <a:gd name="T11" fmla="*/ 4325 h 106"/>
                  <a:gd name="T12" fmla="+- 0 6554 6551"/>
                  <a:gd name="T13" fmla="*/ T12 w 67"/>
                  <a:gd name="T14" fmla="+- 0 4329 4239"/>
                  <a:gd name="T15" fmla="*/ 4329 h 106"/>
                  <a:gd name="T16" fmla="+- 0 6557 6551"/>
                  <a:gd name="T17" fmla="*/ T16 w 67"/>
                  <a:gd name="T18" fmla="+- 0 4333 4239"/>
                  <a:gd name="T19" fmla="*/ 4333 h 106"/>
                  <a:gd name="T20" fmla="+- 0 6563 6551"/>
                  <a:gd name="T21" fmla="*/ T20 w 67"/>
                  <a:gd name="T22" fmla="+- 0 4341 4239"/>
                  <a:gd name="T23" fmla="*/ 4341 h 106"/>
                  <a:gd name="T24" fmla="+- 0 6573 6551"/>
                  <a:gd name="T25" fmla="*/ T24 w 67"/>
                  <a:gd name="T26" fmla="+- 0 4345 4239"/>
                  <a:gd name="T27" fmla="*/ 4345 h 106"/>
                  <a:gd name="T28" fmla="+- 0 6585 6551"/>
                  <a:gd name="T29" fmla="*/ T28 w 67"/>
                  <a:gd name="T30" fmla="+- 0 4345 4239"/>
                  <a:gd name="T31" fmla="*/ 4345 h 106"/>
                  <a:gd name="T32" fmla="+- 0 6606 6551"/>
                  <a:gd name="T33" fmla="*/ T32 w 67"/>
                  <a:gd name="T34" fmla="+- 0 4339 4239"/>
                  <a:gd name="T35" fmla="*/ 4339 h 106"/>
                  <a:gd name="T36" fmla="+- 0 6610 6551"/>
                  <a:gd name="T37" fmla="*/ T36 w 67"/>
                  <a:gd name="T38" fmla="+- 0 4334 4239"/>
                  <a:gd name="T39" fmla="*/ 4334 h 106"/>
                  <a:gd name="T40" fmla="+- 0 6574 6551"/>
                  <a:gd name="T41" fmla="*/ T40 w 67"/>
                  <a:gd name="T42" fmla="+- 0 4334 4239"/>
                  <a:gd name="T43" fmla="*/ 4334 h 106"/>
                  <a:gd name="T44" fmla="+- 0 6567 6551"/>
                  <a:gd name="T45" fmla="*/ T44 w 67"/>
                  <a:gd name="T46" fmla="+- 0 4328 4239"/>
                  <a:gd name="T47" fmla="*/ 4328 h 106"/>
                  <a:gd name="T48" fmla="+- 0 6564 6551"/>
                  <a:gd name="T49" fmla="*/ T48 w 67"/>
                  <a:gd name="T50" fmla="+- 0 4317 4239"/>
                  <a:gd name="T51" fmla="*/ 4317 h 10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67" h="106">
                    <a:moveTo>
                      <a:pt x="13" y="78"/>
                    </a:moveTo>
                    <a:lnTo>
                      <a:pt x="0" y="78"/>
                    </a:lnTo>
                    <a:lnTo>
                      <a:pt x="2" y="86"/>
                    </a:lnTo>
                    <a:lnTo>
                      <a:pt x="3" y="90"/>
                    </a:lnTo>
                    <a:lnTo>
                      <a:pt x="6" y="94"/>
                    </a:lnTo>
                    <a:lnTo>
                      <a:pt x="12" y="102"/>
                    </a:lnTo>
                    <a:lnTo>
                      <a:pt x="22" y="106"/>
                    </a:lnTo>
                    <a:lnTo>
                      <a:pt x="34" y="106"/>
                    </a:lnTo>
                    <a:lnTo>
                      <a:pt x="55" y="100"/>
                    </a:lnTo>
                    <a:lnTo>
                      <a:pt x="59" y="95"/>
                    </a:lnTo>
                    <a:lnTo>
                      <a:pt x="23" y="95"/>
                    </a:lnTo>
                    <a:lnTo>
                      <a:pt x="16" y="89"/>
                    </a:lnTo>
                    <a:lnTo>
                      <a:pt x="13" y="78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362" name="Freeform 15"/>
              <p:cNvSpPr>
                <a:spLocks/>
              </p:cNvSpPr>
              <p:nvPr/>
            </p:nvSpPr>
            <p:spPr bwMode="auto">
              <a:xfrm>
                <a:off x="6551" y="4239"/>
                <a:ext cx="67" cy="106"/>
              </a:xfrm>
              <a:custGeom>
                <a:avLst/>
                <a:gdLst>
                  <a:gd name="T0" fmla="+- 0 6609 6551"/>
                  <a:gd name="T1" fmla="*/ T0 w 67"/>
                  <a:gd name="T2" fmla="+- 0 4285 4239"/>
                  <a:gd name="T3" fmla="*/ 4285 h 106"/>
                  <a:gd name="T4" fmla="+- 0 6599 6551"/>
                  <a:gd name="T5" fmla="*/ T4 w 67"/>
                  <a:gd name="T6" fmla="+- 0 4285 4239"/>
                  <a:gd name="T7" fmla="*/ 4285 h 106"/>
                  <a:gd name="T8" fmla="+- 0 6607 6551"/>
                  <a:gd name="T9" fmla="*/ T8 w 67"/>
                  <a:gd name="T10" fmla="+- 0 4295 4239"/>
                  <a:gd name="T11" fmla="*/ 4295 h 106"/>
                  <a:gd name="T12" fmla="+- 0 6607 6551"/>
                  <a:gd name="T13" fmla="*/ T12 w 67"/>
                  <a:gd name="T14" fmla="+- 0 4325 4239"/>
                  <a:gd name="T15" fmla="*/ 4325 h 106"/>
                  <a:gd name="T16" fmla="+- 0 6599 6551"/>
                  <a:gd name="T17" fmla="*/ T16 w 67"/>
                  <a:gd name="T18" fmla="+- 0 4334 4239"/>
                  <a:gd name="T19" fmla="*/ 4334 h 106"/>
                  <a:gd name="T20" fmla="+- 0 6610 6551"/>
                  <a:gd name="T21" fmla="*/ T20 w 67"/>
                  <a:gd name="T22" fmla="+- 0 4334 4239"/>
                  <a:gd name="T23" fmla="*/ 4334 h 106"/>
                  <a:gd name="T24" fmla="+- 0 6618 6551"/>
                  <a:gd name="T25" fmla="*/ T24 w 67"/>
                  <a:gd name="T26" fmla="+- 0 4321 4239"/>
                  <a:gd name="T27" fmla="*/ 4321 h 106"/>
                  <a:gd name="T28" fmla="+- 0 6615 6551"/>
                  <a:gd name="T29" fmla="*/ T28 w 67"/>
                  <a:gd name="T30" fmla="+- 0 4294 4239"/>
                  <a:gd name="T31" fmla="*/ 4294 h 106"/>
                  <a:gd name="T32" fmla="+- 0 6609 6551"/>
                  <a:gd name="T33" fmla="*/ T32 w 67"/>
                  <a:gd name="T34" fmla="+- 0 4285 4239"/>
                  <a:gd name="T35" fmla="*/ 4285 h 10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67" h="106">
                    <a:moveTo>
                      <a:pt x="58" y="46"/>
                    </a:moveTo>
                    <a:lnTo>
                      <a:pt x="48" y="46"/>
                    </a:lnTo>
                    <a:lnTo>
                      <a:pt x="56" y="56"/>
                    </a:lnTo>
                    <a:lnTo>
                      <a:pt x="56" y="86"/>
                    </a:lnTo>
                    <a:lnTo>
                      <a:pt x="48" y="95"/>
                    </a:lnTo>
                    <a:lnTo>
                      <a:pt x="59" y="95"/>
                    </a:lnTo>
                    <a:lnTo>
                      <a:pt x="67" y="82"/>
                    </a:lnTo>
                    <a:lnTo>
                      <a:pt x="64" y="55"/>
                    </a:lnTo>
                    <a:lnTo>
                      <a:pt x="58" y="46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363" name="Freeform 14"/>
              <p:cNvSpPr>
                <a:spLocks/>
              </p:cNvSpPr>
              <p:nvPr/>
            </p:nvSpPr>
            <p:spPr bwMode="auto">
              <a:xfrm>
                <a:off x="6551" y="4239"/>
                <a:ext cx="67" cy="106"/>
              </a:xfrm>
              <a:custGeom>
                <a:avLst/>
                <a:gdLst>
                  <a:gd name="T0" fmla="+- 0 6615 6551"/>
                  <a:gd name="T1" fmla="*/ T0 w 67"/>
                  <a:gd name="T2" fmla="+- 0 4239 4239"/>
                  <a:gd name="T3" fmla="*/ 4239 h 106"/>
                  <a:gd name="T4" fmla="+- 0 6562 6551"/>
                  <a:gd name="T5" fmla="*/ T4 w 67"/>
                  <a:gd name="T6" fmla="+- 0 4239 4239"/>
                  <a:gd name="T7" fmla="*/ 4239 h 106"/>
                  <a:gd name="T8" fmla="+- 0 6554 6551"/>
                  <a:gd name="T9" fmla="*/ T8 w 67"/>
                  <a:gd name="T10" fmla="+- 0 4295 4239"/>
                  <a:gd name="T11" fmla="*/ 4295 h 106"/>
                  <a:gd name="T12" fmla="+- 0 6566 6551"/>
                  <a:gd name="T13" fmla="*/ T12 w 67"/>
                  <a:gd name="T14" fmla="+- 0 4295 4239"/>
                  <a:gd name="T15" fmla="*/ 4295 h 106"/>
                  <a:gd name="T16" fmla="+- 0 6572 6551"/>
                  <a:gd name="T17" fmla="*/ T16 w 67"/>
                  <a:gd name="T18" fmla="+- 0 4288 4239"/>
                  <a:gd name="T19" fmla="*/ 4288 h 106"/>
                  <a:gd name="T20" fmla="+- 0 6577 6551"/>
                  <a:gd name="T21" fmla="*/ T20 w 67"/>
                  <a:gd name="T22" fmla="+- 0 4285 4239"/>
                  <a:gd name="T23" fmla="*/ 4285 h 106"/>
                  <a:gd name="T24" fmla="+- 0 6609 6551"/>
                  <a:gd name="T25" fmla="*/ T24 w 67"/>
                  <a:gd name="T26" fmla="+- 0 4285 4239"/>
                  <a:gd name="T27" fmla="*/ 4285 h 106"/>
                  <a:gd name="T28" fmla="+- 0 6605 6551"/>
                  <a:gd name="T29" fmla="*/ T28 w 67"/>
                  <a:gd name="T30" fmla="+- 0 4280 4239"/>
                  <a:gd name="T31" fmla="*/ 4280 h 106"/>
                  <a:gd name="T32" fmla="+- 0 6568 6551"/>
                  <a:gd name="T33" fmla="*/ T32 w 67"/>
                  <a:gd name="T34" fmla="+- 0 4280 4239"/>
                  <a:gd name="T35" fmla="*/ 4280 h 106"/>
                  <a:gd name="T36" fmla="+- 0 6572 6551"/>
                  <a:gd name="T37" fmla="*/ T36 w 67"/>
                  <a:gd name="T38" fmla="+- 0 4251 4239"/>
                  <a:gd name="T39" fmla="*/ 4251 h 106"/>
                  <a:gd name="T40" fmla="+- 0 6615 6551"/>
                  <a:gd name="T41" fmla="*/ T40 w 67"/>
                  <a:gd name="T42" fmla="+- 0 4251 4239"/>
                  <a:gd name="T43" fmla="*/ 4251 h 106"/>
                  <a:gd name="T44" fmla="+- 0 6615 6551"/>
                  <a:gd name="T45" fmla="*/ T44 w 67"/>
                  <a:gd name="T46" fmla="+- 0 4239 4239"/>
                  <a:gd name="T47" fmla="*/ 4239 h 10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67" h="106">
                    <a:moveTo>
                      <a:pt x="64" y="0"/>
                    </a:moveTo>
                    <a:lnTo>
                      <a:pt x="11" y="0"/>
                    </a:lnTo>
                    <a:lnTo>
                      <a:pt x="3" y="56"/>
                    </a:lnTo>
                    <a:lnTo>
                      <a:pt x="15" y="56"/>
                    </a:lnTo>
                    <a:lnTo>
                      <a:pt x="21" y="49"/>
                    </a:lnTo>
                    <a:lnTo>
                      <a:pt x="26" y="46"/>
                    </a:lnTo>
                    <a:lnTo>
                      <a:pt x="58" y="46"/>
                    </a:lnTo>
                    <a:lnTo>
                      <a:pt x="54" y="41"/>
                    </a:lnTo>
                    <a:lnTo>
                      <a:pt x="17" y="41"/>
                    </a:lnTo>
                    <a:lnTo>
                      <a:pt x="21" y="12"/>
                    </a:lnTo>
                    <a:lnTo>
                      <a:pt x="64" y="12"/>
                    </a:lnTo>
                    <a:lnTo>
                      <a:pt x="64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364" name="Freeform 13"/>
              <p:cNvSpPr>
                <a:spLocks/>
              </p:cNvSpPr>
              <p:nvPr/>
            </p:nvSpPr>
            <p:spPr bwMode="auto">
              <a:xfrm>
                <a:off x="6551" y="4239"/>
                <a:ext cx="67" cy="106"/>
              </a:xfrm>
              <a:custGeom>
                <a:avLst/>
                <a:gdLst>
                  <a:gd name="T0" fmla="+- 0 6580 6551"/>
                  <a:gd name="T1" fmla="*/ T0 w 67"/>
                  <a:gd name="T2" fmla="+- 0 4274 4239"/>
                  <a:gd name="T3" fmla="*/ 4274 h 106"/>
                  <a:gd name="T4" fmla="+- 0 6574 6551"/>
                  <a:gd name="T5" fmla="*/ T4 w 67"/>
                  <a:gd name="T6" fmla="+- 0 4276 4239"/>
                  <a:gd name="T7" fmla="*/ 4276 h 106"/>
                  <a:gd name="T8" fmla="+- 0 6568 6551"/>
                  <a:gd name="T9" fmla="*/ T8 w 67"/>
                  <a:gd name="T10" fmla="+- 0 4280 4239"/>
                  <a:gd name="T11" fmla="*/ 4280 h 106"/>
                  <a:gd name="T12" fmla="+- 0 6605 6551"/>
                  <a:gd name="T13" fmla="*/ T12 w 67"/>
                  <a:gd name="T14" fmla="+- 0 4280 4239"/>
                  <a:gd name="T15" fmla="*/ 4280 h 106"/>
                  <a:gd name="T16" fmla="+- 0 6604 6551"/>
                  <a:gd name="T17" fmla="*/ T16 w 67"/>
                  <a:gd name="T18" fmla="+- 0 4279 4239"/>
                  <a:gd name="T19" fmla="*/ 4279 h 106"/>
                  <a:gd name="T20" fmla="+- 0 6580 6551"/>
                  <a:gd name="T21" fmla="*/ T20 w 67"/>
                  <a:gd name="T22" fmla="+- 0 4274 4239"/>
                  <a:gd name="T23" fmla="*/ 4274 h 10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67" h="106">
                    <a:moveTo>
                      <a:pt x="29" y="35"/>
                    </a:moveTo>
                    <a:lnTo>
                      <a:pt x="23" y="37"/>
                    </a:lnTo>
                    <a:lnTo>
                      <a:pt x="17" y="41"/>
                    </a:lnTo>
                    <a:lnTo>
                      <a:pt x="54" y="41"/>
                    </a:lnTo>
                    <a:lnTo>
                      <a:pt x="53" y="40"/>
                    </a:lnTo>
                    <a:lnTo>
                      <a:pt x="29" y="35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365" name="Group 8"/>
            <p:cNvGrpSpPr>
              <a:grpSpLocks/>
            </p:cNvGrpSpPr>
            <p:nvPr/>
          </p:nvGrpSpPr>
          <p:grpSpPr bwMode="auto">
            <a:xfrm>
              <a:off x="4035425" y="3299185"/>
              <a:ext cx="88900" cy="66675"/>
              <a:chOff x="6467" y="2968"/>
              <a:chExt cx="139" cy="106"/>
            </a:xfrm>
          </p:grpSpPr>
          <p:sp>
            <p:nvSpPr>
              <p:cNvPr id="4366" name="Freeform 11"/>
              <p:cNvSpPr>
                <a:spLocks/>
              </p:cNvSpPr>
              <p:nvPr/>
            </p:nvSpPr>
            <p:spPr bwMode="auto">
              <a:xfrm>
                <a:off x="6467" y="2968"/>
                <a:ext cx="139" cy="106"/>
              </a:xfrm>
              <a:custGeom>
                <a:avLst/>
                <a:gdLst>
                  <a:gd name="T0" fmla="+- 0 6503 6467"/>
                  <a:gd name="T1" fmla="*/ T0 w 139"/>
                  <a:gd name="T2" fmla="+- 0 2968 2968"/>
                  <a:gd name="T3" fmla="*/ 2968 h 106"/>
                  <a:gd name="T4" fmla="+- 0 6495 6467"/>
                  <a:gd name="T5" fmla="*/ T4 w 139"/>
                  <a:gd name="T6" fmla="+- 0 2968 2968"/>
                  <a:gd name="T7" fmla="*/ 2968 h 106"/>
                  <a:gd name="T8" fmla="+- 0 6490 6467"/>
                  <a:gd name="T9" fmla="*/ T8 w 139"/>
                  <a:gd name="T10" fmla="+- 0 2984 2968"/>
                  <a:gd name="T11" fmla="*/ 2984 h 106"/>
                  <a:gd name="T12" fmla="+- 0 6487 6467"/>
                  <a:gd name="T13" fmla="*/ T12 w 139"/>
                  <a:gd name="T14" fmla="+- 0 2986 2968"/>
                  <a:gd name="T15" fmla="*/ 2986 h 106"/>
                  <a:gd name="T16" fmla="+- 0 6467 6467"/>
                  <a:gd name="T17" fmla="*/ T16 w 139"/>
                  <a:gd name="T18" fmla="+- 0 2988 2968"/>
                  <a:gd name="T19" fmla="*/ 2988 h 106"/>
                  <a:gd name="T20" fmla="+- 0 6467 6467"/>
                  <a:gd name="T21" fmla="*/ T20 w 139"/>
                  <a:gd name="T22" fmla="+- 0 2997 2968"/>
                  <a:gd name="T23" fmla="*/ 2997 h 106"/>
                  <a:gd name="T24" fmla="+- 0 6490 6467"/>
                  <a:gd name="T25" fmla="*/ T24 w 139"/>
                  <a:gd name="T26" fmla="+- 0 2997 2968"/>
                  <a:gd name="T27" fmla="*/ 2997 h 106"/>
                  <a:gd name="T28" fmla="+- 0 6490 6467"/>
                  <a:gd name="T29" fmla="*/ T28 w 139"/>
                  <a:gd name="T30" fmla="+- 0 3071 2968"/>
                  <a:gd name="T31" fmla="*/ 3071 h 106"/>
                  <a:gd name="T32" fmla="+- 0 6503 6467"/>
                  <a:gd name="T33" fmla="*/ T32 w 139"/>
                  <a:gd name="T34" fmla="+- 0 3071 2968"/>
                  <a:gd name="T35" fmla="*/ 3071 h 106"/>
                  <a:gd name="T36" fmla="+- 0 6503 6467"/>
                  <a:gd name="T37" fmla="*/ T36 w 139"/>
                  <a:gd name="T38" fmla="+- 0 2968 2968"/>
                  <a:gd name="T39" fmla="*/ 2968 h 10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39" h="106">
                    <a:moveTo>
                      <a:pt x="36" y="0"/>
                    </a:moveTo>
                    <a:lnTo>
                      <a:pt x="28" y="0"/>
                    </a:lnTo>
                    <a:lnTo>
                      <a:pt x="23" y="16"/>
                    </a:lnTo>
                    <a:lnTo>
                      <a:pt x="20" y="18"/>
                    </a:lnTo>
                    <a:lnTo>
                      <a:pt x="0" y="20"/>
                    </a:lnTo>
                    <a:lnTo>
                      <a:pt x="0" y="29"/>
                    </a:lnTo>
                    <a:lnTo>
                      <a:pt x="23" y="29"/>
                    </a:lnTo>
                    <a:lnTo>
                      <a:pt x="23" y="103"/>
                    </a:lnTo>
                    <a:lnTo>
                      <a:pt x="36" y="103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367" name="Freeform 10"/>
              <p:cNvSpPr>
                <a:spLocks/>
              </p:cNvSpPr>
              <p:nvPr/>
            </p:nvSpPr>
            <p:spPr bwMode="auto">
              <a:xfrm>
                <a:off x="6467" y="2968"/>
                <a:ext cx="139" cy="106"/>
              </a:xfrm>
              <a:custGeom>
                <a:avLst/>
                <a:gdLst>
                  <a:gd name="T0" fmla="+- 0 6583 6467"/>
                  <a:gd name="T1" fmla="*/ T0 w 139"/>
                  <a:gd name="T2" fmla="+- 0 2968 2968"/>
                  <a:gd name="T3" fmla="*/ 2968 h 106"/>
                  <a:gd name="T4" fmla="+- 0 6564 6467"/>
                  <a:gd name="T5" fmla="*/ T4 w 139"/>
                  <a:gd name="T6" fmla="+- 0 2968 2968"/>
                  <a:gd name="T7" fmla="*/ 2968 h 106"/>
                  <a:gd name="T8" fmla="+- 0 6555 6467"/>
                  <a:gd name="T9" fmla="*/ T8 w 139"/>
                  <a:gd name="T10" fmla="+- 0 2972 2968"/>
                  <a:gd name="T11" fmla="*/ 2972 h 106"/>
                  <a:gd name="T12" fmla="+- 0 6550 6467"/>
                  <a:gd name="T13" fmla="*/ T12 w 139"/>
                  <a:gd name="T14" fmla="+- 0 2979 2968"/>
                  <a:gd name="T15" fmla="*/ 2979 h 106"/>
                  <a:gd name="T16" fmla="+- 0 6542 6467"/>
                  <a:gd name="T17" fmla="*/ T16 w 139"/>
                  <a:gd name="T18" fmla="+- 0 2995 2968"/>
                  <a:gd name="T19" fmla="*/ 2995 h 106"/>
                  <a:gd name="T20" fmla="+- 0 6540 6467"/>
                  <a:gd name="T21" fmla="*/ T20 w 139"/>
                  <a:gd name="T22" fmla="+- 0 3017 2968"/>
                  <a:gd name="T23" fmla="*/ 3017 h 106"/>
                  <a:gd name="T24" fmla="+- 0 6543 6467"/>
                  <a:gd name="T25" fmla="*/ T24 w 139"/>
                  <a:gd name="T26" fmla="+- 0 3047 2968"/>
                  <a:gd name="T27" fmla="*/ 3047 h 106"/>
                  <a:gd name="T28" fmla="+- 0 6552 6467"/>
                  <a:gd name="T29" fmla="*/ T28 w 139"/>
                  <a:gd name="T30" fmla="+- 0 3065 2968"/>
                  <a:gd name="T31" fmla="*/ 3065 h 106"/>
                  <a:gd name="T32" fmla="+- 0 6567 6467"/>
                  <a:gd name="T33" fmla="*/ T32 w 139"/>
                  <a:gd name="T34" fmla="+- 0 3074 2968"/>
                  <a:gd name="T35" fmla="*/ 3074 h 106"/>
                  <a:gd name="T36" fmla="+- 0 6588 6467"/>
                  <a:gd name="T37" fmla="*/ T36 w 139"/>
                  <a:gd name="T38" fmla="+- 0 3069 2968"/>
                  <a:gd name="T39" fmla="*/ 3069 h 106"/>
                  <a:gd name="T40" fmla="+- 0 6597 6467"/>
                  <a:gd name="T41" fmla="*/ T40 w 139"/>
                  <a:gd name="T42" fmla="+- 0 3059 2968"/>
                  <a:gd name="T43" fmla="*/ 3059 h 106"/>
                  <a:gd name="T44" fmla="+- 0 6584 6467"/>
                  <a:gd name="T45" fmla="*/ T44 w 139"/>
                  <a:gd name="T46" fmla="+- 0 3059 2968"/>
                  <a:gd name="T47" fmla="*/ 3059 h 106"/>
                  <a:gd name="T48" fmla="+- 0 6564 6467"/>
                  <a:gd name="T49" fmla="*/ T48 w 139"/>
                  <a:gd name="T50" fmla="+- 0 3057 2968"/>
                  <a:gd name="T51" fmla="*/ 3057 h 106"/>
                  <a:gd name="T52" fmla="+- 0 6555 6467"/>
                  <a:gd name="T53" fmla="*/ T52 w 139"/>
                  <a:gd name="T54" fmla="+- 0 3042 2968"/>
                  <a:gd name="T55" fmla="*/ 3042 h 106"/>
                  <a:gd name="T56" fmla="+- 0 6555 6467"/>
                  <a:gd name="T57" fmla="*/ T56 w 139"/>
                  <a:gd name="T58" fmla="+- 0 3007 2968"/>
                  <a:gd name="T59" fmla="*/ 3007 h 106"/>
                  <a:gd name="T60" fmla="+- 0 6560 6467"/>
                  <a:gd name="T61" fmla="*/ T60 w 139"/>
                  <a:gd name="T62" fmla="+- 0 2987 2968"/>
                  <a:gd name="T63" fmla="*/ 2987 h 106"/>
                  <a:gd name="T64" fmla="+- 0 6569 6467"/>
                  <a:gd name="T65" fmla="*/ T64 w 139"/>
                  <a:gd name="T66" fmla="+- 0 2980 2968"/>
                  <a:gd name="T67" fmla="*/ 2980 h 106"/>
                  <a:gd name="T68" fmla="+- 0 6573 6467"/>
                  <a:gd name="T69" fmla="*/ T68 w 139"/>
                  <a:gd name="T70" fmla="+- 0 2979 2968"/>
                  <a:gd name="T71" fmla="*/ 2979 h 106"/>
                  <a:gd name="T72" fmla="+- 0 6596 6467"/>
                  <a:gd name="T73" fmla="*/ T72 w 139"/>
                  <a:gd name="T74" fmla="+- 0 2979 2968"/>
                  <a:gd name="T75" fmla="*/ 2979 h 106"/>
                  <a:gd name="T76" fmla="+- 0 6592 6467"/>
                  <a:gd name="T77" fmla="*/ T76 w 139"/>
                  <a:gd name="T78" fmla="+- 0 2972 2968"/>
                  <a:gd name="T79" fmla="*/ 2972 h 106"/>
                  <a:gd name="T80" fmla="+- 0 6583 6467"/>
                  <a:gd name="T81" fmla="*/ T80 w 139"/>
                  <a:gd name="T82" fmla="+- 0 2968 2968"/>
                  <a:gd name="T83" fmla="*/ 2968 h 10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</a:cxnLst>
                <a:rect l="0" t="0" r="r" b="b"/>
                <a:pathLst>
                  <a:path w="139" h="106">
                    <a:moveTo>
                      <a:pt x="116" y="0"/>
                    </a:moveTo>
                    <a:lnTo>
                      <a:pt x="97" y="0"/>
                    </a:lnTo>
                    <a:lnTo>
                      <a:pt x="88" y="4"/>
                    </a:lnTo>
                    <a:lnTo>
                      <a:pt x="83" y="11"/>
                    </a:lnTo>
                    <a:lnTo>
                      <a:pt x="75" y="27"/>
                    </a:lnTo>
                    <a:lnTo>
                      <a:pt x="73" y="49"/>
                    </a:lnTo>
                    <a:lnTo>
                      <a:pt x="76" y="79"/>
                    </a:lnTo>
                    <a:lnTo>
                      <a:pt x="85" y="97"/>
                    </a:lnTo>
                    <a:lnTo>
                      <a:pt x="100" y="106"/>
                    </a:lnTo>
                    <a:lnTo>
                      <a:pt x="121" y="101"/>
                    </a:lnTo>
                    <a:lnTo>
                      <a:pt x="130" y="91"/>
                    </a:lnTo>
                    <a:lnTo>
                      <a:pt x="117" y="91"/>
                    </a:lnTo>
                    <a:lnTo>
                      <a:pt x="97" y="89"/>
                    </a:lnTo>
                    <a:lnTo>
                      <a:pt x="88" y="74"/>
                    </a:lnTo>
                    <a:lnTo>
                      <a:pt x="88" y="39"/>
                    </a:lnTo>
                    <a:lnTo>
                      <a:pt x="93" y="19"/>
                    </a:lnTo>
                    <a:lnTo>
                      <a:pt x="102" y="12"/>
                    </a:lnTo>
                    <a:lnTo>
                      <a:pt x="106" y="11"/>
                    </a:lnTo>
                    <a:lnTo>
                      <a:pt x="129" y="11"/>
                    </a:lnTo>
                    <a:lnTo>
                      <a:pt x="125" y="4"/>
                    </a:lnTo>
                    <a:lnTo>
                      <a:pt x="116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368" name="Freeform 9"/>
              <p:cNvSpPr>
                <a:spLocks/>
              </p:cNvSpPr>
              <p:nvPr/>
            </p:nvSpPr>
            <p:spPr bwMode="auto">
              <a:xfrm>
                <a:off x="6467" y="2968"/>
                <a:ext cx="139" cy="106"/>
              </a:xfrm>
              <a:custGeom>
                <a:avLst/>
                <a:gdLst>
                  <a:gd name="T0" fmla="+- 0 6596 6467"/>
                  <a:gd name="T1" fmla="*/ T0 w 139"/>
                  <a:gd name="T2" fmla="+- 0 2979 2968"/>
                  <a:gd name="T3" fmla="*/ 2979 h 106"/>
                  <a:gd name="T4" fmla="+- 0 6573 6467"/>
                  <a:gd name="T5" fmla="*/ T4 w 139"/>
                  <a:gd name="T6" fmla="+- 0 2979 2968"/>
                  <a:gd name="T7" fmla="*/ 2979 h 106"/>
                  <a:gd name="T8" fmla="+- 0 6587 6467"/>
                  <a:gd name="T9" fmla="*/ T8 w 139"/>
                  <a:gd name="T10" fmla="+- 0 2987 2968"/>
                  <a:gd name="T11" fmla="*/ 2987 h 106"/>
                  <a:gd name="T12" fmla="+- 0 6594 6467"/>
                  <a:gd name="T13" fmla="*/ T12 w 139"/>
                  <a:gd name="T14" fmla="+- 0 3010 2968"/>
                  <a:gd name="T15" fmla="*/ 3010 h 106"/>
                  <a:gd name="T16" fmla="+- 0 6591 6467"/>
                  <a:gd name="T17" fmla="*/ T16 w 139"/>
                  <a:gd name="T18" fmla="+- 0 3043 2968"/>
                  <a:gd name="T19" fmla="*/ 3043 h 106"/>
                  <a:gd name="T20" fmla="+- 0 6584 6467"/>
                  <a:gd name="T21" fmla="*/ T20 w 139"/>
                  <a:gd name="T22" fmla="+- 0 3059 2968"/>
                  <a:gd name="T23" fmla="*/ 3059 h 106"/>
                  <a:gd name="T24" fmla="+- 0 6597 6467"/>
                  <a:gd name="T25" fmla="*/ T24 w 139"/>
                  <a:gd name="T26" fmla="+- 0 3059 2968"/>
                  <a:gd name="T27" fmla="*/ 3059 h 106"/>
                  <a:gd name="T28" fmla="+- 0 6601 6467"/>
                  <a:gd name="T29" fmla="*/ T28 w 139"/>
                  <a:gd name="T30" fmla="+- 0 3055 2968"/>
                  <a:gd name="T31" fmla="*/ 3055 h 106"/>
                  <a:gd name="T32" fmla="+- 0 6607 6467"/>
                  <a:gd name="T33" fmla="*/ T32 w 139"/>
                  <a:gd name="T34" fmla="+- 0 3031 2968"/>
                  <a:gd name="T35" fmla="*/ 3031 h 106"/>
                  <a:gd name="T36" fmla="+- 0 6606 6467"/>
                  <a:gd name="T37" fmla="*/ T36 w 139"/>
                  <a:gd name="T38" fmla="+- 0 3004 2968"/>
                  <a:gd name="T39" fmla="*/ 3004 h 106"/>
                  <a:gd name="T40" fmla="+- 0 6601 6467"/>
                  <a:gd name="T41" fmla="*/ T40 w 139"/>
                  <a:gd name="T42" fmla="+- 0 2987 2968"/>
                  <a:gd name="T43" fmla="*/ 2987 h 106"/>
                  <a:gd name="T44" fmla="+- 0 6596 6467"/>
                  <a:gd name="T45" fmla="*/ T44 w 139"/>
                  <a:gd name="T46" fmla="+- 0 2979 2968"/>
                  <a:gd name="T47" fmla="*/ 2979 h 10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39" h="106">
                    <a:moveTo>
                      <a:pt x="129" y="11"/>
                    </a:moveTo>
                    <a:lnTo>
                      <a:pt x="106" y="11"/>
                    </a:lnTo>
                    <a:lnTo>
                      <a:pt x="120" y="19"/>
                    </a:lnTo>
                    <a:lnTo>
                      <a:pt x="127" y="42"/>
                    </a:lnTo>
                    <a:lnTo>
                      <a:pt x="124" y="75"/>
                    </a:lnTo>
                    <a:lnTo>
                      <a:pt x="117" y="91"/>
                    </a:lnTo>
                    <a:lnTo>
                      <a:pt x="130" y="91"/>
                    </a:lnTo>
                    <a:lnTo>
                      <a:pt x="134" y="87"/>
                    </a:lnTo>
                    <a:lnTo>
                      <a:pt x="140" y="63"/>
                    </a:lnTo>
                    <a:lnTo>
                      <a:pt x="139" y="36"/>
                    </a:lnTo>
                    <a:lnTo>
                      <a:pt x="134" y="19"/>
                    </a:lnTo>
                    <a:lnTo>
                      <a:pt x="129" y="1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369" name="Group 2"/>
            <p:cNvGrpSpPr>
              <a:grpSpLocks/>
            </p:cNvGrpSpPr>
            <p:nvPr/>
          </p:nvGrpSpPr>
          <p:grpSpPr bwMode="auto">
            <a:xfrm>
              <a:off x="4035425" y="2492735"/>
              <a:ext cx="88900" cy="66675"/>
              <a:chOff x="6467" y="1697"/>
              <a:chExt cx="139" cy="106"/>
            </a:xfrm>
          </p:grpSpPr>
          <p:sp>
            <p:nvSpPr>
              <p:cNvPr id="4370" name="Freeform 7"/>
              <p:cNvSpPr>
                <a:spLocks/>
              </p:cNvSpPr>
              <p:nvPr/>
            </p:nvSpPr>
            <p:spPr bwMode="auto">
              <a:xfrm>
                <a:off x="6467" y="1697"/>
                <a:ext cx="139" cy="106"/>
              </a:xfrm>
              <a:custGeom>
                <a:avLst/>
                <a:gdLst>
                  <a:gd name="T0" fmla="+- 0 6503 6467"/>
                  <a:gd name="T1" fmla="*/ T0 w 139"/>
                  <a:gd name="T2" fmla="+- 0 1697 1697"/>
                  <a:gd name="T3" fmla="*/ 1697 h 106"/>
                  <a:gd name="T4" fmla="+- 0 6495 6467"/>
                  <a:gd name="T5" fmla="*/ T4 w 139"/>
                  <a:gd name="T6" fmla="+- 0 1697 1697"/>
                  <a:gd name="T7" fmla="*/ 1697 h 106"/>
                  <a:gd name="T8" fmla="+- 0 6490 6467"/>
                  <a:gd name="T9" fmla="*/ T8 w 139"/>
                  <a:gd name="T10" fmla="+- 0 1713 1697"/>
                  <a:gd name="T11" fmla="*/ 1713 h 106"/>
                  <a:gd name="T12" fmla="+- 0 6487 6467"/>
                  <a:gd name="T13" fmla="*/ T12 w 139"/>
                  <a:gd name="T14" fmla="+- 0 1715 1697"/>
                  <a:gd name="T15" fmla="*/ 1715 h 106"/>
                  <a:gd name="T16" fmla="+- 0 6467 6467"/>
                  <a:gd name="T17" fmla="*/ T16 w 139"/>
                  <a:gd name="T18" fmla="+- 0 1717 1697"/>
                  <a:gd name="T19" fmla="*/ 1717 h 106"/>
                  <a:gd name="T20" fmla="+- 0 6467 6467"/>
                  <a:gd name="T21" fmla="*/ T20 w 139"/>
                  <a:gd name="T22" fmla="+- 0 1726 1697"/>
                  <a:gd name="T23" fmla="*/ 1726 h 106"/>
                  <a:gd name="T24" fmla="+- 0 6490 6467"/>
                  <a:gd name="T25" fmla="*/ T24 w 139"/>
                  <a:gd name="T26" fmla="+- 0 1726 1697"/>
                  <a:gd name="T27" fmla="*/ 1726 h 106"/>
                  <a:gd name="T28" fmla="+- 0 6490 6467"/>
                  <a:gd name="T29" fmla="*/ T28 w 139"/>
                  <a:gd name="T30" fmla="+- 0 1800 1697"/>
                  <a:gd name="T31" fmla="*/ 1800 h 106"/>
                  <a:gd name="T32" fmla="+- 0 6503 6467"/>
                  <a:gd name="T33" fmla="*/ T32 w 139"/>
                  <a:gd name="T34" fmla="+- 0 1800 1697"/>
                  <a:gd name="T35" fmla="*/ 1800 h 106"/>
                  <a:gd name="T36" fmla="+- 0 6503 6467"/>
                  <a:gd name="T37" fmla="*/ T36 w 139"/>
                  <a:gd name="T38" fmla="+- 0 1697 1697"/>
                  <a:gd name="T39" fmla="*/ 1697 h 10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39" h="106">
                    <a:moveTo>
                      <a:pt x="36" y="0"/>
                    </a:moveTo>
                    <a:lnTo>
                      <a:pt x="28" y="0"/>
                    </a:lnTo>
                    <a:lnTo>
                      <a:pt x="23" y="16"/>
                    </a:lnTo>
                    <a:lnTo>
                      <a:pt x="20" y="18"/>
                    </a:lnTo>
                    <a:lnTo>
                      <a:pt x="0" y="20"/>
                    </a:lnTo>
                    <a:lnTo>
                      <a:pt x="0" y="29"/>
                    </a:lnTo>
                    <a:lnTo>
                      <a:pt x="23" y="29"/>
                    </a:lnTo>
                    <a:lnTo>
                      <a:pt x="23" y="103"/>
                    </a:lnTo>
                    <a:lnTo>
                      <a:pt x="36" y="103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371" name="Freeform 6"/>
              <p:cNvSpPr>
                <a:spLocks/>
              </p:cNvSpPr>
              <p:nvPr/>
            </p:nvSpPr>
            <p:spPr bwMode="auto">
              <a:xfrm>
                <a:off x="6467" y="1697"/>
                <a:ext cx="139" cy="106"/>
              </a:xfrm>
              <a:custGeom>
                <a:avLst/>
                <a:gdLst>
                  <a:gd name="T0" fmla="+- 0 6551 6467"/>
                  <a:gd name="T1" fmla="*/ T0 w 139"/>
                  <a:gd name="T2" fmla="+- 0 1775 1697"/>
                  <a:gd name="T3" fmla="*/ 1775 h 106"/>
                  <a:gd name="T4" fmla="+- 0 6538 6467"/>
                  <a:gd name="T5" fmla="*/ T4 w 139"/>
                  <a:gd name="T6" fmla="+- 0 1775 1697"/>
                  <a:gd name="T7" fmla="*/ 1775 h 106"/>
                  <a:gd name="T8" fmla="+- 0 6540 6467"/>
                  <a:gd name="T9" fmla="*/ T8 w 139"/>
                  <a:gd name="T10" fmla="+- 0 1783 1697"/>
                  <a:gd name="T11" fmla="*/ 1783 h 106"/>
                  <a:gd name="T12" fmla="+- 0 6542 6467"/>
                  <a:gd name="T13" fmla="*/ T12 w 139"/>
                  <a:gd name="T14" fmla="+- 0 1787 1697"/>
                  <a:gd name="T15" fmla="*/ 1787 h 106"/>
                  <a:gd name="T16" fmla="+- 0 6545 6467"/>
                  <a:gd name="T17" fmla="*/ T16 w 139"/>
                  <a:gd name="T18" fmla="+- 0 1791 1697"/>
                  <a:gd name="T19" fmla="*/ 1791 h 106"/>
                  <a:gd name="T20" fmla="+- 0 6550 6467"/>
                  <a:gd name="T21" fmla="*/ T20 w 139"/>
                  <a:gd name="T22" fmla="+- 0 1799 1697"/>
                  <a:gd name="T23" fmla="*/ 1799 h 106"/>
                  <a:gd name="T24" fmla="+- 0 6561 6467"/>
                  <a:gd name="T25" fmla="*/ T24 w 139"/>
                  <a:gd name="T26" fmla="+- 0 1803 1697"/>
                  <a:gd name="T27" fmla="*/ 1803 h 106"/>
                  <a:gd name="T28" fmla="+- 0 6573 6467"/>
                  <a:gd name="T29" fmla="*/ T28 w 139"/>
                  <a:gd name="T30" fmla="+- 0 1803 1697"/>
                  <a:gd name="T31" fmla="*/ 1803 h 106"/>
                  <a:gd name="T32" fmla="+- 0 6594 6467"/>
                  <a:gd name="T33" fmla="*/ T32 w 139"/>
                  <a:gd name="T34" fmla="+- 0 1797 1697"/>
                  <a:gd name="T35" fmla="*/ 1797 h 106"/>
                  <a:gd name="T36" fmla="+- 0 6597 6467"/>
                  <a:gd name="T37" fmla="*/ T36 w 139"/>
                  <a:gd name="T38" fmla="+- 0 1792 1697"/>
                  <a:gd name="T39" fmla="*/ 1792 h 106"/>
                  <a:gd name="T40" fmla="+- 0 6561 6467"/>
                  <a:gd name="T41" fmla="*/ T40 w 139"/>
                  <a:gd name="T42" fmla="+- 0 1792 1697"/>
                  <a:gd name="T43" fmla="*/ 1792 h 106"/>
                  <a:gd name="T44" fmla="+- 0 6554 6467"/>
                  <a:gd name="T45" fmla="*/ T44 w 139"/>
                  <a:gd name="T46" fmla="+- 0 1786 1697"/>
                  <a:gd name="T47" fmla="*/ 1786 h 106"/>
                  <a:gd name="T48" fmla="+- 0 6551 6467"/>
                  <a:gd name="T49" fmla="*/ T48 w 139"/>
                  <a:gd name="T50" fmla="+- 0 1775 1697"/>
                  <a:gd name="T51" fmla="*/ 1775 h 10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39" h="106">
                    <a:moveTo>
                      <a:pt x="84" y="78"/>
                    </a:moveTo>
                    <a:lnTo>
                      <a:pt x="71" y="78"/>
                    </a:lnTo>
                    <a:lnTo>
                      <a:pt x="73" y="86"/>
                    </a:lnTo>
                    <a:lnTo>
                      <a:pt x="75" y="90"/>
                    </a:lnTo>
                    <a:lnTo>
                      <a:pt x="78" y="94"/>
                    </a:lnTo>
                    <a:lnTo>
                      <a:pt x="83" y="102"/>
                    </a:lnTo>
                    <a:lnTo>
                      <a:pt x="94" y="106"/>
                    </a:lnTo>
                    <a:lnTo>
                      <a:pt x="106" y="106"/>
                    </a:lnTo>
                    <a:lnTo>
                      <a:pt x="127" y="100"/>
                    </a:lnTo>
                    <a:lnTo>
                      <a:pt x="130" y="95"/>
                    </a:lnTo>
                    <a:lnTo>
                      <a:pt x="94" y="95"/>
                    </a:lnTo>
                    <a:lnTo>
                      <a:pt x="87" y="89"/>
                    </a:lnTo>
                    <a:lnTo>
                      <a:pt x="84" y="78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372" name="Freeform 5"/>
              <p:cNvSpPr>
                <a:spLocks/>
              </p:cNvSpPr>
              <p:nvPr/>
            </p:nvSpPr>
            <p:spPr bwMode="auto">
              <a:xfrm>
                <a:off x="6467" y="1697"/>
                <a:ext cx="139" cy="106"/>
              </a:xfrm>
              <a:custGeom>
                <a:avLst/>
                <a:gdLst>
                  <a:gd name="T0" fmla="+- 0 6597 6467"/>
                  <a:gd name="T1" fmla="*/ T0 w 139"/>
                  <a:gd name="T2" fmla="+- 0 1743 1697"/>
                  <a:gd name="T3" fmla="*/ 1743 h 106"/>
                  <a:gd name="T4" fmla="+- 0 6586 6467"/>
                  <a:gd name="T5" fmla="*/ T4 w 139"/>
                  <a:gd name="T6" fmla="+- 0 1743 1697"/>
                  <a:gd name="T7" fmla="*/ 1743 h 106"/>
                  <a:gd name="T8" fmla="+- 0 6595 6467"/>
                  <a:gd name="T9" fmla="*/ T8 w 139"/>
                  <a:gd name="T10" fmla="+- 0 1753 1697"/>
                  <a:gd name="T11" fmla="*/ 1753 h 106"/>
                  <a:gd name="T12" fmla="+- 0 6595 6467"/>
                  <a:gd name="T13" fmla="*/ T12 w 139"/>
                  <a:gd name="T14" fmla="+- 0 1783 1697"/>
                  <a:gd name="T15" fmla="*/ 1783 h 106"/>
                  <a:gd name="T16" fmla="+- 0 6586 6467"/>
                  <a:gd name="T17" fmla="*/ T16 w 139"/>
                  <a:gd name="T18" fmla="+- 0 1792 1697"/>
                  <a:gd name="T19" fmla="*/ 1792 h 106"/>
                  <a:gd name="T20" fmla="+- 0 6597 6467"/>
                  <a:gd name="T21" fmla="*/ T20 w 139"/>
                  <a:gd name="T22" fmla="+- 0 1792 1697"/>
                  <a:gd name="T23" fmla="*/ 1792 h 106"/>
                  <a:gd name="T24" fmla="+- 0 6606 6467"/>
                  <a:gd name="T25" fmla="*/ T24 w 139"/>
                  <a:gd name="T26" fmla="+- 0 1779 1697"/>
                  <a:gd name="T27" fmla="*/ 1779 h 106"/>
                  <a:gd name="T28" fmla="+- 0 6603 6467"/>
                  <a:gd name="T29" fmla="*/ T28 w 139"/>
                  <a:gd name="T30" fmla="+- 0 1752 1697"/>
                  <a:gd name="T31" fmla="*/ 1752 h 106"/>
                  <a:gd name="T32" fmla="+- 0 6597 6467"/>
                  <a:gd name="T33" fmla="*/ T32 w 139"/>
                  <a:gd name="T34" fmla="+- 0 1743 1697"/>
                  <a:gd name="T35" fmla="*/ 1743 h 10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39" h="106">
                    <a:moveTo>
                      <a:pt x="130" y="46"/>
                    </a:moveTo>
                    <a:lnTo>
                      <a:pt x="119" y="46"/>
                    </a:lnTo>
                    <a:lnTo>
                      <a:pt x="128" y="56"/>
                    </a:lnTo>
                    <a:lnTo>
                      <a:pt x="128" y="86"/>
                    </a:lnTo>
                    <a:lnTo>
                      <a:pt x="119" y="95"/>
                    </a:lnTo>
                    <a:lnTo>
                      <a:pt x="130" y="95"/>
                    </a:lnTo>
                    <a:lnTo>
                      <a:pt x="139" y="82"/>
                    </a:lnTo>
                    <a:lnTo>
                      <a:pt x="136" y="55"/>
                    </a:lnTo>
                    <a:lnTo>
                      <a:pt x="130" y="46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373" name="Freeform 4"/>
              <p:cNvSpPr>
                <a:spLocks/>
              </p:cNvSpPr>
              <p:nvPr/>
            </p:nvSpPr>
            <p:spPr bwMode="auto">
              <a:xfrm>
                <a:off x="6467" y="1697"/>
                <a:ext cx="139" cy="106"/>
              </a:xfrm>
              <a:custGeom>
                <a:avLst/>
                <a:gdLst>
                  <a:gd name="T0" fmla="+- 0 6602 6467"/>
                  <a:gd name="T1" fmla="*/ T0 w 139"/>
                  <a:gd name="T2" fmla="+- 0 1697 1697"/>
                  <a:gd name="T3" fmla="*/ 1697 h 106"/>
                  <a:gd name="T4" fmla="+- 0 6549 6467"/>
                  <a:gd name="T5" fmla="*/ T4 w 139"/>
                  <a:gd name="T6" fmla="+- 0 1697 1697"/>
                  <a:gd name="T7" fmla="*/ 1697 h 106"/>
                  <a:gd name="T8" fmla="+- 0 6542 6467"/>
                  <a:gd name="T9" fmla="*/ T8 w 139"/>
                  <a:gd name="T10" fmla="+- 0 1753 1697"/>
                  <a:gd name="T11" fmla="*/ 1753 h 106"/>
                  <a:gd name="T12" fmla="+- 0 6553 6467"/>
                  <a:gd name="T13" fmla="*/ T12 w 139"/>
                  <a:gd name="T14" fmla="+- 0 1753 1697"/>
                  <a:gd name="T15" fmla="*/ 1753 h 106"/>
                  <a:gd name="T16" fmla="+- 0 6559 6467"/>
                  <a:gd name="T17" fmla="*/ T16 w 139"/>
                  <a:gd name="T18" fmla="+- 0 1746 1697"/>
                  <a:gd name="T19" fmla="*/ 1746 h 106"/>
                  <a:gd name="T20" fmla="+- 0 6564 6467"/>
                  <a:gd name="T21" fmla="*/ T20 w 139"/>
                  <a:gd name="T22" fmla="+- 0 1743 1697"/>
                  <a:gd name="T23" fmla="*/ 1743 h 106"/>
                  <a:gd name="T24" fmla="+- 0 6597 6467"/>
                  <a:gd name="T25" fmla="*/ T24 w 139"/>
                  <a:gd name="T26" fmla="+- 0 1743 1697"/>
                  <a:gd name="T27" fmla="*/ 1743 h 106"/>
                  <a:gd name="T28" fmla="+- 0 6593 6467"/>
                  <a:gd name="T29" fmla="*/ T28 w 139"/>
                  <a:gd name="T30" fmla="+- 0 1738 1697"/>
                  <a:gd name="T31" fmla="*/ 1738 h 106"/>
                  <a:gd name="T32" fmla="+- 0 6556 6467"/>
                  <a:gd name="T33" fmla="*/ T32 w 139"/>
                  <a:gd name="T34" fmla="+- 0 1738 1697"/>
                  <a:gd name="T35" fmla="*/ 1738 h 106"/>
                  <a:gd name="T36" fmla="+- 0 6560 6467"/>
                  <a:gd name="T37" fmla="*/ T36 w 139"/>
                  <a:gd name="T38" fmla="+- 0 1709 1697"/>
                  <a:gd name="T39" fmla="*/ 1709 h 106"/>
                  <a:gd name="T40" fmla="+- 0 6602 6467"/>
                  <a:gd name="T41" fmla="*/ T40 w 139"/>
                  <a:gd name="T42" fmla="+- 0 1709 1697"/>
                  <a:gd name="T43" fmla="*/ 1709 h 106"/>
                  <a:gd name="T44" fmla="+- 0 6602 6467"/>
                  <a:gd name="T45" fmla="*/ T44 w 139"/>
                  <a:gd name="T46" fmla="+- 0 1697 1697"/>
                  <a:gd name="T47" fmla="*/ 1697 h 10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39" h="106">
                    <a:moveTo>
                      <a:pt x="135" y="0"/>
                    </a:moveTo>
                    <a:lnTo>
                      <a:pt x="82" y="0"/>
                    </a:lnTo>
                    <a:lnTo>
                      <a:pt x="75" y="56"/>
                    </a:lnTo>
                    <a:lnTo>
                      <a:pt x="86" y="56"/>
                    </a:lnTo>
                    <a:lnTo>
                      <a:pt x="92" y="49"/>
                    </a:lnTo>
                    <a:lnTo>
                      <a:pt x="97" y="46"/>
                    </a:lnTo>
                    <a:lnTo>
                      <a:pt x="130" y="46"/>
                    </a:lnTo>
                    <a:lnTo>
                      <a:pt x="126" y="41"/>
                    </a:lnTo>
                    <a:lnTo>
                      <a:pt x="89" y="41"/>
                    </a:lnTo>
                    <a:lnTo>
                      <a:pt x="93" y="12"/>
                    </a:lnTo>
                    <a:lnTo>
                      <a:pt x="135" y="12"/>
                    </a:lnTo>
                    <a:lnTo>
                      <a:pt x="135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374" name="Freeform 3"/>
              <p:cNvSpPr>
                <a:spLocks/>
              </p:cNvSpPr>
              <p:nvPr/>
            </p:nvSpPr>
            <p:spPr bwMode="auto">
              <a:xfrm>
                <a:off x="6467" y="1697"/>
                <a:ext cx="139" cy="106"/>
              </a:xfrm>
              <a:custGeom>
                <a:avLst/>
                <a:gdLst>
                  <a:gd name="T0" fmla="+- 0 6567 6467"/>
                  <a:gd name="T1" fmla="*/ T0 w 139"/>
                  <a:gd name="T2" fmla="+- 0 1732 1697"/>
                  <a:gd name="T3" fmla="*/ 1732 h 106"/>
                  <a:gd name="T4" fmla="+- 0 6562 6467"/>
                  <a:gd name="T5" fmla="*/ T4 w 139"/>
                  <a:gd name="T6" fmla="+- 0 1734 1697"/>
                  <a:gd name="T7" fmla="*/ 1734 h 106"/>
                  <a:gd name="T8" fmla="+- 0 6556 6467"/>
                  <a:gd name="T9" fmla="*/ T8 w 139"/>
                  <a:gd name="T10" fmla="+- 0 1738 1697"/>
                  <a:gd name="T11" fmla="*/ 1738 h 106"/>
                  <a:gd name="T12" fmla="+- 0 6593 6467"/>
                  <a:gd name="T13" fmla="*/ T12 w 139"/>
                  <a:gd name="T14" fmla="+- 0 1738 1697"/>
                  <a:gd name="T15" fmla="*/ 1738 h 106"/>
                  <a:gd name="T16" fmla="+- 0 6591 6467"/>
                  <a:gd name="T17" fmla="*/ T16 w 139"/>
                  <a:gd name="T18" fmla="+- 0 1737 1697"/>
                  <a:gd name="T19" fmla="*/ 1737 h 106"/>
                  <a:gd name="T20" fmla="+- 0 6567 6467"/>
                  <a:gd name="T21" fmla="*/ T20 w 139"/>
                  <a:gd name="T22" fmla="+- 0 1732 1697"/>
                  <a:gd name="T23" fmla="*/ 1732 h 10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39" h="106">
                    <a:moveTo>
                      <a:pt x="100" y="35"/>
                    </a:moveTo>
                    <a:lnTo>
                      <a:pt x="95" y="37"/>
                    </a:lnTo>
                    <a:lnTo>
                      <a:pt x="89" y="41"/>
                    </a:lnTo>
                    <a:lnTo>
                      <a:pt x="126" y="41"/>
                    </a:lnTo>
                    <a:lnTo>
                      <a:pt x="124" y="40"/>
                    </a:lnTo>
                    <a:lnTo>
                      <a:pt x="100" y="35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pic>
          <p:nvPicPr>
            <p:cNvPr id="4097" name="Pictur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181" y="3415071"/>
              <a:ext cx="142875" cy="676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75" name="Rectangle 211"/>
          <p:cNvSpPr>
            <a:spLocks noChangeArrowheads="1"/>
          </p:cNvSpPr>
          <p:nvPr/>
        </p:nvSpPr>
        <p:spPr bwMode="auto">
          <a:xfrm>
            <a:off x="-71438" y="95762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sp>
        <p:nvSpPr>
          <p:cNvPr id="4376" name="Rectangle 212"/>
          <p:cNvSpPr>
            <a:spLocks noChangeArrowheads="1"/>
          </p:cNvSpPr>
          <p:nvPr/>
        </p:nvSpPr>
        <p:spPr bwMode="auto">
          <a:xfrm>
            <a:off x="-71438" y="141799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sp>
        <p:nvSpPr>
          <p:cNvPr id="4379" name="Rectangle 300"/>
          <p:cNvSpPr>
            <a:spLocks noChangeArrowheads="1"/>
          </p:cNvSpPr>
          <p:nvPr/>
        </p:nvSpPr>
        <p:spPr bwMode="auto">
          <a:xfrm>
            <a:off x="952500" y="-158229"/>
            <a:ext cx="15055242" cy="75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grpSp>
        <p:nvGrpSpPr>
          <p:cNvPr id="4380" name="Group 214"/>
          <p:cNvGrpSpPr>
            <a:grpSpLocks/>
          </p:cNvGrpSpPr>
          <p:nvPr/>
        </p:nvGrpSpPr>
        <p:grpSpPr bwMode="auto">
          <a:xfrm>
            <a:off x="2920481" y="937568"/>
            <a:ext cx="5032227" cy="2430385"/>
            <a:chOff x="1007" y="1617"/>
            <a:chExt cx="4900" cy="2378"/>
          </a:xfrm>
        </p:grpSpPr>
        <p:pic>
          <p:nvPicPr>
            <p:cNvPr id="4395" name="Picture 29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" y="1811"/>
              <a:ext cx="4633" cy="1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94" name="Picture 29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" y="1617"/>
              <a:ext cx="1651" cy="2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93" name="Picture 29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3" y="1645"/>
              <a:ext cx="746" cy="2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92" name="Picture 29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" y="1617"/>
              <a:ext cx="1651" cy="2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381" name="Group 294"/>
            <p:cNvGrpSpPr>
              <a:grpSpLocks/>
            </p:cNvGrpSpPr>
            <p:nvPr/>
          </p:nvGrpSpPr>
          <p:grpSpPr bwMode="auto">
            <a:xfrm>
              <a:off x="5318" y="3628"/>
              <a:ext cx="207" cy="2"/>
              <a:chOff x="5318" y="3628"/>
              <a:chExt cx="207" cy="2"/>
            </a:xfrm>
          </p:grpSpPr>
          <p:sp>
            <p:nvSpPr>
              <p:cNvPr id="4434" name="Freeform 295"/>
              <p:cNvSpPr>
                <a:spLocks/>
              </p:cNvSpPr>
              <p:nvPr/>
            </p:nvSpPr>
            <p:spPr bwMode="auto">
              <a:xfrm>
                <a:off x="5318" y="3628"/>
                <a:ext cx="207" cy="2"/>
              </a:xfrm>
              <a:custGeom>
                <a:avLst/>
                <a:gdLst>
                  <a:gd name="T0" fmla="+- 0 5318 5318"/>
                  <a:gd name="T1" fmla="*/ T0 w 207"/>
                  <a:gd name="T2" fmla="+- 0 5525 5318"/>
                  <a:gd name="T3" fmla="*/ T2 w 207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07">
                    <a:moveTo>
                      <a:pt x="0" y="0"/>
                    </a:moveTo>
                    <a:lnTo>
                      <a:pt x="207" y="0"/>
                    </a:lnTo>
                  </a:path>
                </a:pathLst>
              </a:custGeom>
              <a:noFill/>
              <a:ln w="3543">
                <a:solidFill>
                  <a:srgbClr val="25252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382" name="Group 292"/>
            <p:cNvGrpSpPr>
              <a:grpSpLocks/>
            </p:cNvGrpSpPr>
            <p:nvPr/>
          </p:nvGrpSpPr>
          <p:grpSpPr bwMode="auto">
            <a:xfrm>
              <a:off x="5318" y="1816"/>
              <a:ext cx="207" cy="2"/>
              <a:chOff x="5318" y="1816"/>
              <a:chExt cx="207" cy="2"/>
            </a:xfrm>
          </p:grpSpPr>
          <p:sp>
            <p:nvSpPr>
              <p:cNvPr id="4433" name="Freeform 293"/>
              <p:cNvSpPr>
                <a:spLocks/>
              </p:cNvSpPr>
              <p:nvPr/>
            </p:nvSpPr>
            <p:spPr bwMode="auto">
              <a:xfrm>
                <a:off x="5318" y="1816"/>
                <a:ext cx="207" cy="2"/>
              </a:xfrm>
              <a:custGeom>
                <a:avLst/>
                <a:gdLst>
                  <a:gd name="T0" fmla="+- 0 5318 5318"/>
                  <a:gd name="T1" fmla="*/ T0 w 207"/>
                  <a:gd name="T2" fmla="+- 0 5525 5318"/>
                  <a:gd name="T3" fmla="*/ T2 w 207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07">
                    <a:moveTo>
                      <a:pt x="0" y="0"/>
                    </a:moveTo>
                    <a:lnTo>
                      <a:pt x="207" y="0"/>
                    </a:lnTo>
                  </a:path>
                </a:pathLst>
              </a:custGeom>
              <a:noFill/>
              <a:ln w="3543">
                <a:solidFill>
                  <a:srgbClr val="25252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383" name="Group 290"/>
            <p:cNvGrpSpPr>
              <a:grpSpLocks/>
            </p:cNvGrpSpPr>
            <p:nvPr/>
          </p:nvGrpSpPr>
          <p:grpSpPr bwMode="auto">
            <a:xfrm>
              <a:off x="5318" y="1816"/>
              <a:ext cx="2" cy="1813"/>
              <a:chOff x="5318" y="1816"/>
              <a:chExt cx="2" cy="1813"/>
            </a:xfrm>
          </p:grpSpPr>
          <p:sp>
            <p:nvSpPr>
              <p:cNvPr id="4432" name="Freeform 291"/>
              <p:cNvSpPr>
                <a:spLocks/>
              </p:cNvSpPr>
              <p:nvPr/>
            </p:nvSpPr>
            <p:spPr bwMode="auto">
              <a:xfrm>
                <a:off x="5318" y="1816"/>
                <a:ext cx="2" cy="1813"/>
              </a:xfrm>
              <a:custGeom>
                <a:avLst/>
                <a:gdLst>
                  <a:gd name="T0" fmla="+- 0 1816 1816"/>
                  <a:gd name="T1" fmla="*/ 1816 h 1813"/>
                  <a:gd name="T2" fmla="+- 0 3628 1816"/>
                  <a:gd name="T3" fmla="*/ 3628 h 1813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813">
                    <a:moveTo>
                      <a:pt x="0" y="0"/>
                    </a:moveTo>
                    <a:lnTo>
                      <a:pt x="0" y="1812"/>
                    </a:lnTo>
                  </a:path>
                </a:pathLst>
              </a:custGeom>
              <a:noFill/>
              <a:ln w="3543">
                <a:solidFill>
                  <a:srgbClr val="25252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096" name="Group 288"/>
            <p:cNvGrpSpPr>
              <a:grpSpLocks/>
            </p:cNvGrpSpPr>
            <p:nvPr/>
          </p:nvGrpSpPr>
          <p:grpSpPr bwMode="auto">
            <a:xfrm>
              <a:off x="5525" y="1816"/>
              <a:ext cx="2" cy="1813"/>
              <a:chOff x="5525" y="1816"/>
              <a:chExt cx="2" cy="1813"/>
            </a:xfrm>
          </p:grpSpPr>
          <p:sp>
            <p:nvSpPr>
              <p:cNvPr id="4431" name="Freeform 289"/>
              <p:cNvSpPr>
                <a:spLocks/>
              </p:cNvSpPr>
              <p:nvPr/>
            </p:nvSpPr>
            <p:spPr bwMode="auto">
              <a:xfrm>
                <a:off x="5525" y="1816"/>
                <a:ext cx="2" cy="1813"/>
              </a:xfrm>
              <a:custGeom>
                <a:avLst/>
                <a:gdLst>
                  <a:gd name="T0" fmla="+- 0 1816 1816"/>
                  <a:gd name="T1" fmla="*/ 1816 h 1813"/>
                  <a:gd name="T2" fmla="+- 0 3628 1816"/>
                  <a:gd name="T3" fmla="*/ 3628 h 1813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813">
                    <a:moveTo>
                      <a:pt x="0" y="0"/>
                    </a:moveTo>
                    <a:lnTo>
                      <a:pt x="0" y="1812"/>
                    </a:lnTo>
                  </a:path>
                </a:pathLst>
              </a:custGeom>
              <a:noFill/>
              <a:ln w="3543">
                <a:solidFill>
                  <a:srgbClr val="25252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098" name="Group 286"/>
            <p:cNvGrpSpPr>
              <a:grpSpLocks/>
            </p:cNvGrpSpPr>
            <p:nvPr/>
          </p:nvGrpSpPr>
          <p:grpSpPr bwMode="auto">
            <a:xfrm>
              <a:off x="5507" y="3376"/>
              <a:ext cx="18" cy="2"/>
              <a:chOff x="5507" y="3376"/>
              <a:chExt cx="18" cy="2"/>
            </a:xfrm>
          </p:grpSpPr>
          <p:sp>
            <p:nvSpPr>
              <p:cNvPr id="4430" name="Freeform 287"/>
              <p:cNvSpPr>
                <a:spLocks/>
              </p:cNvSpPr>
              <p:nvPr/>
            </p:nvSpPr>
            <p:spPr bwMode="auto">
              <a:xfrm>
                <a:off x="5507" y="3376"/>
                <a:ext cx="18" cy="2"/>
              </a:xfrm>
              <a:custGeom>
                <a:avLst/>
                <a:gdLst>
                  <a:gd name="T0" fmla="+- 0 5525 5507"/>
                  <a:gd name="T1" fmla="*/ T0 w 18"/>
                  <a:gd name="T2" fmla="+- 0 5507 5507"/>
                  <a:gd name="T3" fmla="*/ T2 w 1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</a:path>
                </a:pathLst>
              </a:custGeom>
              <a:noFill/>
              <a:ln w="3543">
                <a:solidFill>
                  <a:srgbClr val="25252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099" name="Group 284"/>
            <p:cNvGrpSpPr>
              <a:grpSpLocks/>
            </p:cNvGrpSpPr>
            <p:nvPr/>
          </p:nvGrpSpPr>
          <p:grpSpPr bwMode="auto">
            <a:xfrm>
              <a:off x="5507" y="3125"/>
              <a:ext cx="18" cy="2"/>
              <a:chOff x="5507" y="3125"/>
              <a:chExt cx="18" cy="2"/>
            </a:xfrm>
          </p:grpSpPr>
          <p:sp>
            <p:nvSpPr>
              <p:cNvPr id="4429" name="Freeform 285"/>
              <p:cNvSpPr>
                <a:spLocks/>
              </p:cNvSpPr>
              <p:nvPr/>
            </p:nvSpPr>
            <p:spPr bwMode="auto">
              <a:xfrm>
                <a:off x="5507" y="3125"/>
                <a:ext cx="18" cy="2"/>
              </a:xfrm>
              <a:custGeom>
                <a:avLst/>
                <a:gdLst>
                  <a:gd name="T0" fmla="+- 0 5525 5507"/>
                  <a:gd name="T1" fmla="*/ T0 w 18"/>
                  <a:gd name="T2" fmla="+- 0 5507 5507"/>
                  <a:gd name="T3" fmla="*/ T2 w 1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</a:path>
                </a:pathLst>
              </a:custGeom>
              <a:noFill/>
              <a:ln w="3543">
                <a:solidFill>
                  <a:srgbClr val="25252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100" name="Group 282"/>
            <p:cNvGrpSpPr>
              <a:grpSpLocks/>
            </p:cNvGrpSpPr>
            <p:nvPr/>
          </p:nvGrpSpPr>
          <p:grpSpPr bwMode="auto">
            <a:xfrm>
              <a:off x="5507" y="2873"/>
              <a:ext cx="18" cy="2"/>
              <a:chOff x="5507" y="2873"/>
              <a:chExt cx="18" cy="2"/>
            </a:xfrm>
          </p:grpSpPr>
          <p:sp>
            <p:nvSpPr>
              <p:cNvPr id="4428" name="Freeform 283"/>
              <p:cNvSpPr>
                <a:spLocks/>
              </p:cNvSpPr>
              <p:nvPr/>
            </p:nvSpPr>
            <p:spPr bwMode="auto">
              <a:xfrm>
                <a:off x="5507" y="2873"/>
                <a:ext cx="18" cy="2"/>
              </a:xfrm>
              <a:custGeom>
                <a:avLst/>
                <a:gdLst>
                  <a:gd name="T0" fmla="+- 0 5525 5507"/>
                  <a:gd name="T1" fmla="*/ T0 w 18"/>
                  <a:gd name="T2" fmla="+- 0 5507 5507"/>
                  <a:gd name="T3" fmla="*/ T2 w 1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</a:path>
                </a:pathLst>
              </a:custGeom>
              <a:noFill/>
              <a:ln w="3543">
                <a:solidFill>
                  <a:srgbClr val="25252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101" name="Group 280"/>
            <p:cNvGrpSpPr>
              <a:grpSpLocks/>
            </p:cNvGrpSpPr>
            <p:nvPr/>
          </p:nvGrpSpPr>
          <p:grpSpPr bwMode="auto">
            <a:xfrm>
              <a:off x="5507" y="2621"/>
              <a:ext cx="18" cy="2"/>
              <a:chOff x="5507" y="2621"/>
              <a:chExt cx="18" cy="2"/>
            </a:xfrm>
          </p:grpSpPr>
          <p:sp>
            <p:nvSpPr>
              <p:cNvPr id="4427" name="Freeform 281"/>
              <p:cNvSpPr>
                <a:spLocks/>
              </p:cNvSpPr>
              <p:nvPr/>
            </p:nvSpPr>
            <p:spPr bwMode="auto">
              <a:xfrm>
                <a:off x="5507" y="2621"/>
                <a:ext cx="18" cy="2"/>
              </a:xfrm>
              <a:custGeom>
                <a:avLst/>
                <a:gdLst>
                  <a:gd name="T0" fmla="+- 0 5525 5507"/>
                  <a:gd name="T1" fmla="*/ T0 w 18"/>
                  <a:gd name="T2" fmla="+- 0 5507 5507"/>
                  <a:gd name="T3" fmla="*/ T2 w 1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</a:path>
                </a:pathLst>
              </a:custGeom>
              <a:noFill/>
              <a:ln w="3543">
                <a:solidFill>
                  <a:srgbClr val="25252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102" name="Group 278"/>
            <p:cNvGrpSpPr>
              <a:grpSpLocks/>
            </p:cNvGrpSpPr>
            <p:nvPr/>
          </p:nvGrpSpPr>
          <p:grpSpPr bwMode="auto">
            <a:xfrm>
              <a:off x="5507" y="2369"/>
              <a:ext cx="18" cy="2"/>
              <a:chOff x="5507" y="2369"/>
              <a:chExt cx="18" cy="2"/>
            </a:xfrm>
          </p:grpSpPr>
          <p:sp>
            <p:nvSpPr>
              <p:cNvPr id="4426" name="Freeform 279"/>
              <p:cNvSpPr>
                <a:spLocks/>
              </p:cNvSpPr>
              <p:nvPr/>
            </p:nvSpPr>
            <p:spPr bwMode="auto">
              <a:xfrm>
                <a:off x="5507" y="2369"/>
                <a:ext cx="18" cy="2"/>
              </a:xfrm>
              <a:custGeom>
                <a:avLst/>
                <a:gdLst>
                  <a:gd name="T0" fmla="+- 0 5525 5507"/>
                  <a:gd name="T1" fmla="*/ T0 w 18"/>
                  <a:gd name="T2" fmla="+- 0 5507 5507"/>
                  <a:gd name="T3" fmla="*/ T2 w 1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</a:path>
                </a:pathLst>
              </a:custGeom>
              <a:noFill/>
              <a:ln w="3543">
                <a:solidFill>
                  <a:srgbClr val="25252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103" name="Group 276"/>
            <p:cNvGrpSpPr>
              <a:grpSpLocks/>
            </p:cNvGrpSpPr>
            <p:nvPr/>
          </p:nvGrpSpPr>
          <p:grpSpPr bwMode="auto">
            <a:xfrm>
              <a:off x="5507" y="2118"/>
              <a:ext cx="18" cy="2"/>
              <a:chOff x="5507" y="2118"/>
              <a:chExt cx="18" cy="2"/>
            </a:xfrm>
          </p:grpSpPr>
          <p:sp>
            <p:nvSpPr>
              <p:cNvPr id="4425" name="Freeform 277"/>
              <p:cNvSpPr>
                <a:spLocks/>
              </p:cNvSpPr>
              <p:nvPr/>
            </p:nvSpPr>
            <p:spPr bwMode="auto">
              <a:xfrm>
                <a:off x="5507" y="2118"/>
                <a:ext cx="18" cy="2"/>
              </a:xfrm>
              <a:custGeom>
                <a:avLst/>
                <a:gdLst>
                  <a:gd name="T0" fmla="+- 0 5525 5507"/>
                  <a:gd name="T1" fmla="*/ T0 w 18"/>
                  <a:gd name="T2" fmla="+- 0 5507 5507"/>
                  <a:gd name="T3" fmla="*/ T2 w 1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</a:path>
                </a:pathLst>
              </a:custGeom>
              <a:noFill/>
              <a:ln w="3543">
                <a:solidFill>
                  <a:srgbClr val="25252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104" name="Group 274"/>
            <p:cNvGrpSpPr>
              <a:grpSpLocks/>
            </p:cNvGrpSpPr>
            <p:nvPr/>
          </p:nvGrpSpPr>
          <p:grpSpPr bwMode="auto">
            <a:xfrm>
              <a:off x="5507" y="1866"/>
              <a:ext cx="18" cy="2"/>
              <a:chOff x="5507" y="1866"/>
              <a:chExt cx="18" cy="2"/>
            </a:xfrm>
          </p:grpSpPr>
          <p:sp>
            <p:nvSpPr>
              <p:cNvPr id="4424" name="Freeform 275"/>
              <p:cNvSpPr>
                <a:spLocks/>
              </p:cNvSpPr>
              <p:nvPr/>
            </p:nvSpPr>
            <p:spPr bwMode="auto">
              <a:xfrm>
                <a:off x="5507" y="1866"/>
                <a:ext cx="18" cy="2"/>
              </a:xfrm>
              <a:custGeom>
                <a:avLst/>
                <a:gdLst>
                  <a:gd name="T0" fmla="+- 0 5525 5507"/>
                  <a:gd name="T1" fmla="*/ T0 w 18"/>
                  <a:gd name="T2" fmla="+- 0 5507 5507"/>
                  <a:gd name="T3" fmla="*/ T2 w 1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</a:path>
                </a:pathLst>
              </a:custGeom>
              <a:noFill/>
              <a:ln w="3543">
                <a:solidFill>
                  <a:srgbClr val="25252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105" name="Group 271"/>
            <p:cNvGrpSpPr>
              <a:grpSpLocks/>
            </p:cNvGrpSpPr>
            <p:nvPr/>
          </p:nvGrpSpPr>
          <p:grpSpPr bwMode="auto">
            <a:xfrm>
              <a:off x="5572" y="3593"/>
              <a:ext cx="47" cy="73"/>
              <a:chOff x="5572" y="3593"/>
              <a:chExt cx="47" cy="73"/>
            </a:xfrm>
          </p:grpSpPr>
          <p:sp>
            <p:nvSpPr>
              <p:cNvPr id="4422" name="Freeform 273"/>
              <p:cNvSpPr>
                <a:spLocks/>
              </p:cNvSpPr>
              <p:nvPr/>
            </p:nvSpPr>
            <p:spPr bwMode="auto">
              <a:xfrm>
                <a:off x="5572" y="3593"/>
                <a:ext cx="47" cy="73"/>
              </a:xfrm>
              <a:custGeom>
                <a:avLst/>
                <a:gdLst>
                  <a:gd name="T0" fmla="+- 0 5602 5572"/>
                  <a:gd name="T1" fmla="*/ T0 w 47"/>
                  <a:gd name="T2" fmla="+- 0 3593 3593"/>
                  <a:gd name="T3" fmla="*/ 3593 h 73"/>
                  <a:gd name="T4" fmla="+- 0 5588 5572"/>
                  <a:gd name="T5" fmla="*/ T4 w 47"/>
                  <a:gd name="T6" fmla="+- 0 3593 3593"/>
                  <a:gd name="T7" fmla="*/ 3593 h 73"/>
                  <a:gd name="T8" fmla="+- 0 5582 5572"/>
                  <a:gd name="T9" fmla="*/ T8 w 47"/>
                  <a:gd name="T10" fmla="+- 0 3596 3593"/>
                  <a:gd name="T11" fmla="*/ 3596 h 73"/>
                  <a:gd name="T12" fmla="+- 0 5578 5572"/>
                  <a:gd name="T13" fmla="*/ T12 w 47"/>
                  <a:gd name="T14" fmla="+- 0 3601 3593"/>
                  <a:gd name="T15" fmla="*/ 3601 h 73"/>
                  <a:gd name="T16" fmla="+- 0 5574 5572"/>
                  <a:gd name="T17" fmla="*/ T16 w 47"/>
                  <a:gd name="T18" fmla="+- 0 3607 3593"/>
                  <a:gd name="T19" fmla="*/ 3607 h 73"/>
                  <a:gd name="T20" fmla="+- 0 5572 5572"/>
                  <a:gd name="T21" fmla="*/ T20 w 47"/>
                  <a:gd name="T22" fmla="+- 0 3616 3593"/>
                  <a:gd name="T23" fmla="*/ 3616 h 73"/>
                  <a:gd name="T24" fmla="+- 0 5572 5572"/>
                  <a:gd name="T25" fmla="*/ T24 w 47"/>
                  <a:gd name="T26" fmla="+- 0 3630 3593"/>
                  <a:gd name="T27" fmla="*/ 3630 h 73"/>
                  <a:gd name="T28" fmla="+- 0 5577 5572"/>
                  <a:gd name="T29" fmla="*/ T28 w 47"/>
                  <a:gd name="T30" fmla="+- 0 3655 3593"/>
                  <a:gd name="T31" fmla="*/ 3655 h 73"/>
                  <a:gd name="T32" fmla="+- 0 5591 5572"/>
                  <a:gd name="T33" fmla="*/ T32 w 47"/>
                  <a:gd name="T34" fmla="+- 0 3666 3593"/>
                  <a:gd name="T35" fmla="*/ 3666 h 73"/>
                  <a:gd name="T36" fmla="+- 0 5610 5572"/>
                  <a:gd name="T37" fmla="*/ T36 w 47"/>
                  <a:gd name="T38" fmla="+- 0 3659 3593"/>
                  <a:gd name="T39" fmla="*/ 3659 h 73"/>
                  <a:gd name="T40" fmla="+- 0 5585 5572"/>
                  <a:gd name="T41" fmla="*/ T40 w 47"/>
                  <a:gd name="T42" fmla="+- 0 3659 3593"/>
                  <a:gd name="T43" fmla="*/ 3659 h 73"/>
                  <a:gd name="T44" fmla="+- 0 5581 5572"/>
                  <a:gd name="T45" fmla="*/ T44 w 47"/>
                  <a:gd name="T46" fmla="+- 0 3650 3593"/>
                  <a:gd name="T47" fmla="*/ 3650 h 73"/>
                  <a:gd name="T48" fmla="+- 0 5581 5572"/>
                  <a:gd name="T49" fmla="*/ T48 w 47"/>
                  <a:gd name="T50" fmla="+- 0 3610 3593"/>
                  <a:gd name="T51" fmla="*/ 3610 h 73"/>
                  <a:gd name="T52" fmla="+- 0 5585 5572"/>
                  <a:gd name="T53" fmla="*/ T52 w 47"/>
                  <a:gd name="T54" fmla="+- 0 3601 3593"/>
                  <a:gd name="T55" fmla="*/ 3601 h 73"/>
                  <a:gd name="T56" fmla="+- 0 5611 5572"/>
                  <a:gd name="T57" fmla="*/ T56 w 47"/>
                  <a:gd name="T58" fmla="+- 0 3601 3593"/>
                  <a:gd name="T59" fmla="*/ 3601 h 73"/>
                  <a:gd name="T60" fmla="+- 0 5607 5572"/>
                  <a:gd name="T61" fmla="*/ T60 w 47"/>
                  <a:gd name="T62" fmla="+- 0 3596 3593"/>
                  <a:gd name="T63" fmla="*/ 3596 h 73"/>
                  <a:gd name="T64" fmla="+- 0 5602 5572"/>
                  <a:gd name="T65" fmla="*/ T64 w 47"/>
                  <a:gd name="T66" fmla="+- 0 3593 3593"/>
                  <a:gd name="T67" fmla="*/ 3593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</a:cxnLst>
                <a:rect l="0" t="0" r="r" b="b"/>
                <a:pathLst>
                  <a:path w="47" h="73">
                    <a:moveTo>
                      <a:pt x="30" y="0"/>
                    </a:moveTo>
                    <a:lnTo>
                      <a:pt x="16" y="0"/>
                    </a:lnTo>
                    <a:lnTo>
                      <a:pt x="10" y="3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0" y="37"/>
                    </a:lnTo>
                    <a:lnTo>
                      <a:pt x="5" y="62"/>
                    </a:lnTo>
                    <a:lnTo>
                      <a:pt x="19" y="73"/>
                    </a:lnTo>
                    <a:lnTo>
                      <a:pt x="38" y="66"/>
                    </a:lnTo>
                    <a:lnTo>
                      <a:pt x="13" y="66"/>
                    </a:lnTo>
                    <a:lnTo>
                      <a:pt x="9" y="57"/>
                    </a:lnTo>
                    <a:lnTo>
                      <a:pt x="9" y="17"/>
                    </a:lnTo>
                    <a:lnTo>
                      <a:pt x="13" y="8"/>
                    </a:lnTo>
                    <a:lnTo>
                      <a:pt x="39" y="8"/>
                    </a:lnTo>
                    <a:lnTo>
                      <a:pt x="35" y="3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423" name="Freeform 272"/>
              <p:cNvSpPr>
                <a:spLocks/>
              </p:cNvSpPr>
              <p:nvPr/>
            </p:nvSpPr>
            <p:spPr bwMode="auto">
              <a:xfrm>
                <a:off x="5572" y="3593"/>
                <a:ext cx="47" cy="73"/>
              </a:xfrm>
              <a:custGeom>
                <a:avLst/>
                <a:gdLst>
                  <a:gd name="T0" fmla="+- 0 5611 5572"/>
                  <a:gd name="T1" fmla="*/ T0 w 47"/>
                  <a:gd name="T2" fmla="+- 0 3601 3593"/>
                  <a:gd name="T3" fmla="*/ 3601 h 73"/>
                  <a:gd name="T4" fmla="+- 0 5604 5572"/>
                  <a:gd name="T5" fmla="*/ T4 w 47"/>
                  <a:gd name="T6" fmla="+- 0 3601 3593"/>
                  <a:gd name="T7" fmla="*/ 3601 h 73"/>
                  <a:gd name="T8" fmla="+- 0 5609 5572"/>
                  <a:gd name="T9" fmla="*/ T8 w 47"/>
                  <a:gd name="T10" fmla="+- 0 3610 3593"/>
                  <a:gd name="T11" fmla="*/ 3610 h 73"/>
                  <a:gd name="T12" fmla="+- 0 5609 5572"/>
                  <a:gd name="T13" fmla="*/ T12 w 47"/>
                  <a:gd name="T14" fmla="+- 0 3650 3593"/>
                  <a:gd name="T15" fmla="*/ 3650 h 73"/>
                  <a:gd name="T16" fmla="+- 0 5604 5572"/>
                  <a:gd name="T17" fmla="*/ T16 w 47"/>
                  <a:gd name="T18" fmla="+- 0 3659 3593"/>
                  <a:gd name="T19" fmla="*/ 3659 h 73"/>
                  <a:gd name="T20" fmla="+- 0 5610 5572"/>
                  <a:gd name="T21" fmla="*/ T20 w 47"/>
                  <a:gd name="T22" fmla="+- 0 3659 3593"/>
                  <a:gd name="T23" fmla="*/ 3659 h 73"/>
                  <a:gd name="T24" fmla="+- 0 5618 5572"/>
                  <a:gd name="T25" fmla="*/ T24 w 47"/>
                  <a:gd name="T26" fmla="+- 0 3638 3593"/>
                  <a:gd name="T27" fmla="*/ 3638 h 73"/>
                  <a:gd name="T28" fmla="+- 0 5618 5572"/>
                  <a:gd name="T29" fmla="*/ T28 w 47"/>
                  <a:gd name="T30" fmla="+- 0 3616 3593"/>
                  <a:gd name="T31" fmla="*/ 3616 h 73"/>
                  <a:gd name="T32" fmla="+- 0 5616 5572"/>
                  <a:gd name="T33" fmla="*/ T32 w 47"/>
                  <a:gd name="T34" fmla="+- 0 3607 3593"/>
                  <a:gd name="T35" fmla="*/ 3607 h 73"/>
                  <a:gd name="T36" fmla="+- 0 5611 5572"/>
                  <a:gd name="T37" fmla="*/ T36 w 47"/>
                  <a:gd name="T38" fmla="+- 0 3601 3593"/>
                  <a:gd name="T39" fmla="*/ 3601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47" h="73">
                    <a:moveTo>
                      <a:pt x="39" y="8"/>
                    </a:moveTo>
                    <a:lnTo>
                      <a:pt x="32" y="8"/>
                    </a:lnTo>
                    <a:lnTo>
                      <a:pt x="37" y="17"/>
                    </a:lnTo>
                    <a:lnTo>
                      <a:pt x="37" y="57"/>
                    </a:lnTo>
                    <a:lnTo>
                      <a:pt x="32" y="66"/>
                    </a:lnTo>
                    <a:lnTo>
                      <a:pt x="38" y="66"/>
                    </a:lnTo>
                    <a:lnTo>
                      <a:pt x="46" y="45"/>
                    </a:lnTo>
                    <a:lnTo>
                      <a:pt x="46" y="23"/>
                    </a:lnTo>
                    <a:lnTo>
                      <a:pt x="44" y="14"/>
                    </a:lnTo>
                    <a:lnTo>
                      <a:pt x="39" y="8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106" name="Group 263"/>
            <p:cNvGrpSpPr>
              <a:grpSpLocks/>
            </p:cNvGrpSpPr>
            <p:nvPr/>
          </p:nvGrpSpPr>
          <p:grpSpPr bwMode="auto">
            <a:xfrm>
              <a:off x="5572" y="3341"/>
              <a:ext cx="131" cy="73"/>
              <a:chOff x="5572" y="3341"/>
              <a:chExt cx="131" cy="73"/>
            </a:xfrm>
          </p:grpSpPr>
          <p:sp>
            <p:nvSpPr>
              <p:cNvPr id="4415" name="Freeform 270"/>
              <p:cNvSpPr>
                <a:spLocks/>
              </p:cNvSpPr>
              <p:nvPr/>
            </p:nvSpPr>
            <p:spPr bwMode="auto">
              <a:xfrm>
                <a:off x="5572" y="3341"/>
                <a:ext cx="131" cy="73"/>
              </a:xfrm>
              <a:custGeom>
                <a:avLst/>
                <a:gdLst>
                  <a:gd name="T0" fmla="+- 0 5602 5572"/>
                  <a:gd name="T1" fmla="*/ T0 w 131"/>
                  <a:gd name="T2" fmla="+- 0 3341 3341"/>
                  <a:gd name="T3" fmla="*/ 3341 h 73"/>
                  <a:gd name="T4" fmla="+- 0 5588 5572"/>
                  <a:gd name="T5" fmla="*/ T4 w 131"/>
                  <a:gd name="T6" fmla="+- 0 3341 3341"/>
                  <a:gd name="T7" fmla="*/ 3341 h 73"/>
                  <a:gd name="T8" fmla="+- 0 5582 5572"/>
                  <a:gd name="T9" fmla="*/ T8 w 131"/>
                  <a:gd name="T10" fmla="+- 0 3344 3341"/>
                  <a:gd name="T11" fmla="*/ 3344 h 73"/>
                  <a:gd name="T12" fmla="+- 0 5578 5572"/>
                  <a:gd name="T13" fmla="*/ T12 w 131"/>
                  <a:gd name="T14" fmla="+- 0 3349 3341"/>
                  <a:gd name="T15" fmla="*/ 3349 h 73"/>
                  <a:gd name="T16" fmla="+- 0 5574 5572"/>
                  <a:gd name="T17" fmla="*/ T16 w 131"/>
                  <a:gd name="T18" fmla="+- 0 3355 3341"/>
                  <a:gd name="T19" fmla="*/ 3355 h 73"/>
                  <a:gd name="T20" fmla="+- 0 5572 5572"/>
                  <a:gd name="T21" fmla="*/ T20 w 131"/>
                  <a:gd name="T22" fmla="+- 0 3365 3341"/>
                  <a:gd name="T23" fmla="*/ 3365 h 73"/>
                  <a:gd name="T24" fmla="+- 0 5572 5572"/>
                  <a:gd name="T25" fmla="*/ T24 w 131"/>
                  <a:gd name="T26" fmla="+- 0 3378 3341"/>
                  <a:gd name="T27" fmla="*/ 3378 h 73"/>
                  <a:gd name="T28" fmla="+- 0 5577 5572"/>
                  <a:gd name="T29" fmla="*/ T28 w 131"/>
                  <a:gd name="T30" fmla="+- 0 3404 3341"/>
                  <a:gd name="T31" fmla="*/ 3404 h 73"/>
                  <a:gd name="T32" fmla="+- 0 5591 5572"/>
                  <a:gd name="T33" fmla="*/ T32 w 131"/>
                  <a:gd name="T34" fmla="+- 0 3414 3341"/>
                  <a:gd name="T35" fmla="*/ 3414 h 73"/>
                  <a:gd name="T36" fmla="+- 0 5610 5572"/>
                  <a:gd name="T37" fmla="*/ T36 w 131"/>
                  <a:gd name="T38" fmla="+- 0 3407 3341"/>
                  <a:gd name="T39" fmla="*/ 3407 h 73"/>
                  <a:gd name="T40" fmla="+- 0 5585 5572"/>
                  <a:gd name="T41" fmla="*/ T40 w 131"/>
                  <a:gd name="T42" fmla="+- 0 3407 3341"/>
                  <a:gd name="T43" fmla="*/ 3407 h 73"/>
                  <a:gd name="T44" fmla="+- 0 5581 5572"/>
                  <a:gd name="T45" fmla="*/ T44 w 131"/>
                  <a:gd name="T46" fmla="+- 0 3398 3341"/>
                  <a:gd name="T47" fmla="*/ 3398 h 73"/>
                  <a:gd name="T48" fmla="+- 0 5581 5572"/>
                  <a:gd name="T49" fmla="*/ T48 w 131"/>
                  <a:gd name="T50" fmla="+- 0 3358 3341"/>
                  <a:gd name="T51" fmla="*/ 3358 h 73"/>
                  <a:gd name="T52" fmla="+- 0 5585 5572"/>
                  <a:gd name="T53" fmla="*/ T52 w 131"/>
                  <a:gd name="T54" fmla="+- 0 3349 3341"/>
                  <a:gd name="T55" fmla="*/ 3349 h 73"/>
                  <a:gd name="T56" fmla="+- 0 5611 5572"/>
                  <a:gd name="T57" fmla="*/ T56 w 131"/>
                  <a:gd name="T58" fmla="+- 0 3349 3341"/>
                  <a:gd name="T59" fmla="*/ 3349 h 73"/>
                  <a:gd name="T60" fmla="+- 0 5607 5572"/>
                  <a:gd name="T61" fmla="*/ T60 w 131"/>
                  <a:gd name="T62" fmla="+- 0 3344 3341"/>
                  <a:gd name="T63" fmla="*/ 3344 h 73"/>
                  <a:gd name="T64" fmla="+- 0 5602 5572"/>
                  <a:gd name="T65" fmla="*/ T64 w 131"/>
                  <a:gd name="T66" fmla="+- 0 3341 3341"/>
                  <a:gd name="T67" fmla="*/ 3341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</a:cxnLst>
                <a:rect l="0" t="0" r="r" b="b"/>
                <a:pathLst>
                  <a:path w="131" h="73">
                    <a:moveTo>
                      <a:pt x="30" y="0"/>
                    </a:moveTo>
                    <a:lnTo>
                      <a:pt x="16" y="0"/>
                    </a:lnTo>
                    <a:lnTo>
                      <a:pt x="10" y="3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4"/>
                    </a:lnTo>
                    <a:lnTo>
                      <a:pt x="0" y="37"/>
                    </a:lnTo>
                    <a:lnTo>
                      <a:pt x="5" y="63"/>
                    </a:lnTo>
                    <a:lnTo>
                      <a:pt x="19" y="73"/>
                    </a:lnTo>
                    <a:lnTo>
                      <a:pt x="38" y="66"/>
                    </a:lnTo>
                    <a:lnTo>
                      <a:pt x="13" y="66"/>
                    </a:lnTo>
                    <a:lnTo>
                      <a:pt x="9" y="57"/>
                    </a:lnTo>
                    <a:lnTo>
                      <a:pt x="9" y="17"/>
                    </a:lnTo>
                    <a:lnTo>
                      <a:pt x="13" y="8"/>
                    </a:lnTo>
                    <a:lnTo>
                      <a:pt x="39" y="8"/>
                    </a:lnTo>
                    <a:lnTo>
                      <a:pt x="35" y="3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416" name="Freeform 269"/>
              <p:cNvSpPr>
                <a:spLocks/>
              </p:cNvSpPr>
              <p:nvPr/>
            </p:nvSpPr>
            <p:spPr bwMode="auto">
              <a:xfrm>
                <a:off x="5572" y="3341"/>
                <a:ext cx="131" cy="73"/>
              </a:xfrm>
              <a:custGeom>
                <a:avLst/>
                <a:gdLst>
                  <a:gd name="T0" fmla="+- 0 5611 5572"/>
                  <a:gd name="T1" fmla="*/ T0 w 131"/>
                  <a:gd name="T2" fmla="+- 0 3349 3341"/>
                  <a:gd name="T3" fmla="*/ 3349 h 73"/>
                  <a:gd name="T4" fmla="+- 0 5604 5572"/>
                  <a:gd name="T5" fmla="*/ T4 w 131"/>
                  <a:gd name="T6" fmla="+- 0 3349 3341"/>
                  <a:gd name="T7" fmla="*/ 3349 h 73"/>
                  <a:gd name="T8" fmla="+- 0 5609 5572"/>
                  <a:gd name="T9" fmla="*/ T8 w 131"/>
                  <a:gd name="T10" fmla="+- 0 3358 3341"/>
                  <a:gd name="T11" fmla="*/ 3358 h 73"/>
                  <a:gd name="T12" fmla="+- 0 5609 5572"/>
                  <a:gd name="T13" fmla="*/ T12 w 131"/>
                  <a:gd name="T14" fmla="+- 0 3398 3341"/>
                  <a:gd name="T15" fmla="*/ 3398 h 73"/>
                  <a:gd name="T16" fmla="+- 0 5604 5572"/>
                  <a:gd name="T17" fmla="*/ T16 w 131"/>
                  <a:gd name="T18" fmla="+- 0 3407 3341"/>
                  <a:gd name="T19" fmla="*/ 3407 h 73"/>
                  <a:gd name="T20" fmla="+- 0 5610 5572"/>
                  <a:gd name="T21" fmla="*/ T20 w 131"/>
                  <a:gd name="T22" fmla="+- 0 3407 3341"/>
                  <a:gd name="T23" fmla="*/ 3407 h 73"/>
                  <a:gd name="T24" fmla="+- 0 5618 5572"/>
                  <a:gd name="T25" fmla="*/ T24 w 131"/>
                  <a:gd name="T26" fmla="+- 0 3386 3341"/>
                  <a:gd name="T27" fmla="*/ 3386 h 73"/>
                  <a:gd name="T28" fmla="+- 0 5618 5572"/>
                  <a:gd name="T29" fmla="*/ T28 w 131"/>
                  <a:gd name="T30" fmla="+- 0 3365 3341"/>
                  <a:gd name="T31" fmla="*/ 3365 h 73"/>
                  <a:gd name="T32" fmla="+- 0 5616 5572"/>
                  <a:gd name="T33" fmla="*/ T32 w 131"/>
                  <a:gd name="T34" fmla="+- 0 3355 3341"/>
                  <a:gd name="T35" fmla="*/ 3355 h 73"/>
                  <a:gd name="T36" fmla="+- 0 5611 5572"/>
                  <a:gd name="T37" fmla="*/ T36 w 131"/>
                  <a:gd name="T38" fmla="+- 0 3349 3341"/>
                  <a:gd name="T39" fmla="*/ 3349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31" h="73">
                    <a:moveTo>
                      <a:pt x="39" y="8"/>
                    </a:moveTo>
                    <a:lnTo>
                      <a:pt x="32" y="8"/>
                    </a:lnTo>
                    <a:lnTo>
                      <a:pt x="37" y="17"/>
                    </a:lnTo>
                    <a:lnTo>
                      <a:pt x="37" y="57"/>
                    </a:lnTo>
                    <a:lnTo>
                      <a:pt x="32" y="66"/>
                    </a:lnTo>
                    <a:lnTo>
                      <a:pt x="38" y="66"/>
                    </a:lnTo>
                    <a:lnTo>
                      <a:pt x="46" y="45"/>
                    </a:lnTo>
                    <a:lnTo>
                      <a:pt x="46" y="24"/>
                    </a:lnTo>
                    <a:lnTo>
                      <a:pt x="44" y="14"/>
                    </a:lnTo>
                    <a:lnTo>
                      <a:pt x="39" y="8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417" name="Freeform 268"/>
              <p:cNvSpPr>
                <a:spLocks/>
              </p:cNvSpPr>
              <p:nvPr/>
            </p:nvSpPr>
            <p:spPr bwMode="auto">
              <a:xfrm>
                <a:off x="5572" y="3341"/>
                <a:ext cx="131" cy="73"/>
              </a:xfrm>
              <a:custGeom>
                <a:avLst/>
                <a:gdLst>
                  <a:gd name="T0" fmla="+- 0 5642 5572"/>
                  <a:gd name="T1" fmla="*/ T0 w 131"/>
                  <a:gd name="T2" fmla="+- 0 3402 3341"/>
                  <a:gd name="T3" fmla="*/ 3402 h 73"/>
                  <a:gd name="T4" fmla="+- 0 5632 5572"/>
                  <a:gd name="T5" fmla="*/ T4 w 131"/>
                  <a:gd name="T6" fmla="+- 0 3402 3341"/>
                  <a:gd name="T7" fmla="*/ 3402 h 73"/>
                  <a:gd name="T8" fmla="+- 0 5632 5572"/>
                  <a:gd name="T9" fmla="*/ T8 w 131"/>
                  <a:gd name="T10" fmla="+- 0 3412 3341"/>
                  <a:gd name="T11" fmla="*/ 3412 h 73"/>
                  <a:gd name="T12" fmla="+- 0 5642 5572"/>
                  <a:gd name="T13" fmla="*/ T12 w 131"/>
                  <a:gd name="T14" fmla="+- 0 3412 3341"/>
                  <a:gd name="T15" fmla="*/ 3412 h 73"/>
                  <a:gd name="T16" fmla="+- 0 5642 5572"/>
                  <a:gd name="T17" fmla="*/ T16 w 131"/>
                  <a:gd name="T18" fmla="+- 0 3402 3341"/>
                  <a:gd name="T19" fmla="*/ 3402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31" h="73">
                    <a:moveTo>
                      <a:pt x="70" y="61"/>
                    </a:moveTo>
                    <a:lnTo>
                      <a:pt x="60" y="61"/>
                    </a:lnTo>
                    <a:lnTo>
                      <a:pt x="60" y="71"/>
                    </a:lnTo>
                    <a:lnTo>
                      <a:pt x="70" y="71"/>
                    </a:lnTo>
                    <a:lnTo>
                      <a:pt x="70" y="6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418" name="Freeform 267"/>
              <p:cNvSpPr>
                <a:spLocks/>
              </p:cNvSpPr>
              <p:nvPr/>
            </p:nvSpPr>
            <p:spPr bwMode="auto">
              <a:xfrm>
                <a:off x="5572" y="3341"/>
                <a:ext cx="131" cy="73"/>
              </a:xfrm>
              <a:custGeom>
                <a:avLst/>
                <a:gdLst>
                  <a:gd name="T0" fmla="+- 0 5663 5572"/>
                  <a:gd name="T1" fmla="*/ T0 w 131"/>
                  <a:gd name="T2" fmla="+- 0 3395 3341"/>
                  <a:gd name="T3" fmla="*/ 3395 h 73"/>
                  <a:gd name="T4" fmla="+- 0 5654 5572"/>
                  <a:gd name="T5" fmla="*/ T4 w 131"/>
                  <a:gd name="T6" fmla="+- 0 3395 3341"/>
                  <a:gd name="T7" fmla="*/ 3395 h 73"/>
                  <a:gd name="T8" fmla="+- 0 5656 5572"/>
                  <a:gd name="T9" fmla="*/ T8 w 131"/>
                  <a:gd name="T10" fmla="+- 0 3401 3341"/>
                  <a:gd name="T11" fmla="*/ 3401 h 73"/>
                  <a:gd name="T12" fmla="+- 0 5657 5572"/>
                  <a:gd name="T13" fmla="*/ T12 w 131"/>
                  <a:gd name="T14" fmla="+- 0 3403 3341"/>
                  <a:gd name="T15" fmla="*/ 3403 h 73"/>
                  <a:gd name="T16" fmla="+- 0 5659 5572"/>
                  <a:gd name="T17" fmla="*/ T16 w 131"/>
                  <a:gd name="T18" fmla="+- 0 3406 3341"/>
                  <a:gd name="T19" fmla="*/ 3406 h 73"/>
                  <a:gd name="T20" fmla="+- 0 5663 5572"/>
                  <a:gd name="T21" fmla="*/ T20 w 131"/>
                  <a:gd name="T22" fmla="+- 0 3411 3341"/>
                  <a:gd name="T23" fmla="*/ 3411 h 73"/>
                  <a:gd name="T24" fmla="+- 0 5670 5572"/>
                  <a:gd name="T25" fmla="*/ T24 w 131"/>
                  <a:gd name="T26" fmla="+- 0 3415 3341"/>
                  <a:gd name="T27" fmla="*/ 3415 h 73"/>
                  <a:gd name="T28" fmla="+- 0 5692 5572"/>
                  <a:gd name="T29" fmla="*/ T28 w 131"/>
                  <a:gd name="T30" fmla="+- 0 3415 3341"/>
                  <a:gd name="T31" fmla="*/ 3415 h 73"/>
                  <a:gd name="T32" fmla="+- 0 5700 5572"/>
                  <a:gd name="T33" fmla="*/ T32 w 131"/>
                  <a:gd name="T34" fmla="+- 0 3407 3341"/>
                  <a:gd name="T35" fmla="*/ 3407 h 73"/>
                  <a:gd name="T36" fmla="+- 0 5670 5572"/>
                  <a:gd name="T37" fmla="*/ T36 w 131"/>
                  <a:gd name="T38" fmla="+- 0 3407 3341"/>
                  <a:gd name="T39" fmla="*/ 3407 h 73"/>
                  <a:gd name="T40" fmla="+- 0 5665 5572"/>
                  <a:gd name="T41" fmla="*/ T40 w 131"/>
                  <a:gd name="T42" fmla="+- 0 3403 3341"/>
                  <a:gd name="T43" fmla="*/ 3403 h 73"/>
                  <a:gd name="T44" fmla="+- 0 5663 5572"/>
                  <a:gd name="T45" fmla="*/ T44 w 131"/>
                  <a:gd name="T46" fmla="+- 0 3395 3341"/>
                  <a:gd name="T47" fmla="*/ 3395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31" h="73">
                    <a:moveTo>
                      <a:pt x="91" y="54"/>
                    </a:moveTo>
                    <a:lnTo>
                      <a:pt x="82" y="54"/>
                    </a:lnTo>
                    <a:lnTo>
                      <a:pt x="84" y="60"/>
                    </a:lnTo>
                    <a:lnTo>
                      <a:pt x="85" y="62"/>
                    </a:lnTo>
                    <a:lnTo>
                      <a:pt x="87" y="65"/>
                    </a:lnTo>
                    <a:lnTo>
                      <a:pt x="91" y="70"/>
                    </a:lnTo>
                    <a:lnTo>
                      <a:pt x="98" y="74"/>
                    </a:lnTo>
                    <a:lnTo>
                      <a:pt x="120" y="74"/>
                    </a:lnTo>
                    <a:lnTo>
                      <a:pt x="128" y="66"/>
                    </a:lnTo>
                    <a:lnTo>
                      <a:pt x="98" y="66"/>
                    </a:lnTo>
                    <a:lnTo>
                      <a:pt x="93" y="62"/>
                    </a:lnTo>
                    <a:lnTo>
                      <a:pt x="91" y="54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419" name="Freeform 266"/>
              <p:cNvSpPr>
                <a:spLocks/>
              </p:cNvSpPr>
              <p:nvPr/>
            </p:nvSpPr>
            <p:spPr bwMode="auto">
              <a:xfrm>
                <a:off x="5572" y="3341"/>
                <a:ext cx="131" cy="73"/>
              </a:xfrm>
              <a:custGeom>
                <a:avLst/>
                <a:gdLst>
                  <a:gd name="T0" fmla="+- 0 5701 5572"/>
                  <a:gd name="T1" fmla="*/ T0 w 131"/>
                  <a:gd name="T2" fmla="+- 0 3373 3341"/>
                  <a:gd name="T3" fmla="*/ 3373 h 73"/>
                  <a:gd name="T4" fmla="+- 0 5687 5572"/>
                  <a:gd name="T5" fmla="*/ T4 w 131"/>
                  <a:gd name="T6" fmla="+- 0 3373 3341"/>
                  <a:gd name="T7" fmla="*/ 3373 h 73"/>
                  <a:gd name="T8" fmla="+- 0 5693 5572"/>
                  <a:gd name="T9" fmla="*/ T8 w 131"/>
                  <a:gd name="T10" fmla="+- 0 3380 3341"/>
                  <a:gd name="T11" fmla="*/ 3380 h 73"/>
                  <a:gd name="T12" fmla="+- 0 5693 5572"/>
                  <a:gd name="T13" fmla="*/ T12 w 131"/>
                  <a:gd name="T14" fmla="+- 0 3401 3341"/>
                  <a:gd name="T15" fmla="*/ 3401 h 73"/>
                  <a:gd name="T16" fmla="+- 0 5687 5572"/>
                  <a:gd name="T17" fmla="*/ T16 w 131"/>
                  <a:gd name="T18" fmla="+- 0 3407 3341"/>
                  <a:gd name="T19" fmla="*/ 3407 h 73"/>
                  <a:gd name="T20" fmla="+- 0 5700 5572"/>
                  <a:gd name="T21" fmla="*/ T20 w 131"/>
                  <a:gd name="T22" fmla="+- 0 3407 3341"/>
                  <a:gd name="T23" fmla="*/ 3407 h 73"/>
                  <a:gd name="T24" fmla="+- 0 5702 5572"/>
                  <a:gd name="T25" fmla="*/ T24 w 131"/>
                  <a:gd name="T26" fmla="+- 0 3404 3341"/>
                  <a:gd name="T27" fmla="*/ 3404 h 73"/>
                  <a:gd name="T28" fmla="+- 0 5702 5572"/>
                  <a:gd name="T29" fmla="*/ T28 w 131"/>
                  <a:gd name="T30" fmla="+- 0 3375 3341"/>
                  <a:gd name="T31" fmla="*/ 3375 h 73"/>
                  <a:gd name="T32" fmla="+- 0 5701 5572"/>
                  <a:gd name="T33" fmla="*/ T32 w 131"/>
                  <a:gd name="T34" fmla="+- 0 3373 3341"/>
                  <a:gd name="T35" fmla="*/ 3373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31" h="73">
                    <a:moveTo>
                      <a:pt x="129" y="32"/>
                    </a:moveTo>
                    <a:lnTo>
                      <a:pt x="115" y="32"/>
                    </a:lnTo>
                    <a:lnTo>
                      <a:pt x="121" y="39"/>
                    </a:lnTo>
                    <a:lnTo>
                      <a:pt x="121" y="60"/>
                    </a:lnTo>
                    <a:lnTo>
                      <a:pt x="115" y="66"/>
                    </a:lnTo>
                    <a:lnTo>
                      <a:pt x="128" y="66"/>
                    </a:lnTo>
                    <a:lnTo>
                      <a:pt x="130" y="63"/>
                    </a:lnTo>
                    <a:lnTo>
                      <a:pt x="130" y="34"/>
                    </a:lnTo>
                    <a:lnTo>
                      <a:pt x="129" y="32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420" name="Freeform 265"/>
              <p:cNvSpPr>
                <a:spLocks/>
              </p:cNvSpPr>
              <p:nvPr/>
            </p:nvSpPr>
            <p:spPr bwMode="auto">
              <a:xfrm>
                <a:off x="5572" y="3341"/>
                <a:ext cx="131" cy="73"/>
              </a:xfrm>
              <a:custGeom>
                <a:avLst/>
                <a:gdLst>
                  <a:gd name="T0" fmla="+- 0 5699 5572"/>
                  <a:gd name="T1" fmla="*/ T0 w 131"/>
                  <a:gd name="T2" fmla="+- 0 3341 3341"/>
                  <a:gd name="T3" fmla="*/ 3341 h 73"/>
                  <a:gd name="T4" fmla="+- 0 5662 5572"/>
                  <a:gd name="T5" fmla="*/ T4 w 131"/>
                  <a:gd name="T6" fmla="+- 0 3341 3341"/>
                  <a:gd name="T7" fmla="*/ 3341 h 73"/>
                  <a:gd name="T8" fmla="+- 0 5657 5572"/>
                  <a:gd name="T9" fmla="*/ T8 w 131"/>
                  <a:gd name="T10" fmla="+- 0 3380 3341"/>
                  <a:gd name="T11" fmla="*/ 3380 h 73"/>
                  <a:gd name="T12" fmla="+- 0 5665 5572"/>
                  <a:gd name="T13" fmla="*/ T12 w 131"/>
                  <a:gd name="T14" fmla="+- 0 3380 3341"/>
                  <a:gd name="T15" fmla="*/ 3380 h 73"/>
                  <a:gd name="T16" fmla="+- 0 5669 5572"/>
                  <a:gd name="T17" fmla="*/ T16 w 131"/>
                  <a:gd name="T18" fmla="+- 0 3375 3341"/>
                  <a:gd name="T19" fmla="*/ 3375 h 73"/>
                  <a:gd name="T20" fmla="+- 0 5672 5572"/>
                  <a:gd name="T21" fmla="*/ T20 w 131"/>
                  <a:gd name="T22" fmla="+- 0 3373 3341"/>
                  <a:gd name="T23" fmla="*/ 3373 h 73"/>
                  <a:gd name="T24" fmla="+- 0 5701 5572"/>
                  <a:gd name="T25" fmla="*/ T24 w 131"/>
                  <a:gd name="T26" fmla="+- 0 3373 3341"/>
                  <a:gd name="T27" fmla="*/ 3373 h 73"/>
                  <a:gd name="T28" fmla="+- 0 5697 5572"/>
                  <a:gd name="T29" fmla="*/ T28 w 131"/>
                  <a:gd name="T30" fmla="+- 0 3370 3341"/>
                  <a:gd name="T31" fmla="*/ 3370 h 73"/>
                  <a:gd name="T32" fmla="+- 0 5666 5572"/>
                  <a:gd name="T33" fmla="*/ T32 w 131"/>
                  <a:gd name="T34" fmla="+- 0 3370 3341"/>
                  <a:gd name="T35" fmla="*/ 3370 h 73"/>
                  <a:gd name="T36" fmla="+- 0 5669 5572"/>
                  <a:gd name="T37" fmla="*/ T36 w 131"/>
                  <a:gd name="T38" fmla="+- 0 3350 3341"/>
                  <a:gd name="T39" fmla="*/ 3350 h 73"/>
                  <a:gd name="T40" fmla="+- 0 5699 5572"/>
                  <a:gd name="T41" fmla="*/ T40 w 131"/>
                  <a:gd name="T42" fmla="+- 0 3350 3341"/>
                  <a:gd name="T43" fmla="*/ 3350 h 73"/>
                  <a:gd name="T44" fmla="+- 0 5699 5572"/>
                  <a:gd name="T45" fmla="*/ T44 w 131"/>
                  <a:gd name="T46" fmla="+- 0 3341 3341"/>
                  <a:gd name="T47" fmla="*/ 3341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31" h="73">
                    <a:moveTo>
                      <a:pt x="127" y="0"/>
                    </a:moveTo>
                    <a:lnTo>
                      <a:pt x="90" y="0"/>
                    </a:lnTo>
                    <a:lnTo>
                      <a:pt x="85" y="39"/>
                    </a:lnTo>
                    <a:lnTo>
                      <a:pt x="93" y="39"/>
                    </a:lnTo>
                    <a:lnTo>
                      <a:pt x="97" y="34"/>
                    </a:lnTo>
                    <a:lnTo>
                      <a:pt x="100" y="32"/>
                    </a:lnTo>
                    <a:lnTo>
                      <a:pt x="129" y="32"/>
                    </a:lnTo>
                    <a:lnTo>
                      <a:pt x="125" y="29"/>
                    </a:lnTo>
                    <a:lnTo>
                      <a:pt x="94" y="29"/>
                    </a:lnTo>
                    <a:lnTo>
                      <a:pt x="97" y="9"/>
                    </a:lnTo>
                    <a:lnTo>
                      <a:pt x="127" y="9"/>
                    </a:lnTo>
                    <a:lnTo>
                      <a:pt x="127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421" name="Freeform 264"/>
              <p:cNvSpPr>
                <a:spLocks/>
              </p:cNvSpPr>
              <p:nvPr/>
            </p:nvSpPr>
            <p:spPr bwMode="auto">
              <a:xfrm>
                <a:off x="5572" y="3341"/>
                <a:ext cx="131" cy="73"/>
              </a:xfrm>
              <a:custGeom>
                <a:avLst/>
                <a:gdLst>
                  <a:gd name="T0" fmla="+- 0 5693 5572"/>
                  <a:gd name="T1" fmla="*/ T0 w 131"/>
                  <a:gd name="T2" fmla="+- 0 3365 3341"/>
                  <a:gd name="T3" fmla="*/ 3365 h 73"/>
                  <a:gd name="T4" fmla="+- 0 5674 5572"/>
                  <a:gd name="T5" fmla="*/ T4 w 131"/>
                  <a:gd name="T6" fmla="+- 0 3365 3341"/>
                  <a:gd name="T7" fmla="*/ 3365 h 73"/>
                  <a:gd name="T8" fmla="+- 0 5670 5572"/>
                  <a:gd name="T9" fmla="*/ T8 w 131"/>
                  <a:gd name="T10" fmla="+- 0 3367 3341"/>
                  <a:gd name="T11" fmla="*/ 3367 h 73"/>
                  <a:gd name="T12" fmla="+- 0 5666 5572"/>
                  <a:gd name="T13" fmla="*/ T12 w 131"/>
                  <a:gd name="T14" fmla="+- 0 3370 3341"/>
                  <a:gd name="T15" fmla="*/ 3370 h 73"/>
                  <a:gd name="T16" fmla="+- 0 5697 5572"/>
                  <a:gd name="T17" fmla="*/ T16 w 131"/>
                  <a:gd name="T18" fmla="+- 0 3370 3341"/>
                  <a:gd name="T19" fmla="*/ 3370 h 73"/>
                  <a:gd name="T20" fmla="+- 0 5693 5572"/>
                  <a:gd name="T21" fmla="*/ T20 w 131"/>
                  <a:gd name="T22" fmla="+- 0 3365 3341"/>
                  <a:gd name="T23" fmla="*/ 3365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31" h="73">
                    <a:moveTo>
                      <a:pt x="121" y="24"/>
                    </a:moveTo>
                    <a:lnTo>
                      <a:pt x="102" y="24"/>
                    </a:lnTo>
                    <a:lnTo>
                      <a:pt x="98" y="26"/>
                    </a:lnTo>
                    <a:lnTo>
                      <a:pt x="94" y="29"/>
                    </a:lnTo>
                    <a:lnTo>
                      <a:pt x="125" y="29"/>
                    </a:lnTo>
                    <a:lnTo>
                      <a:pt x="121" y="24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107" name="Group 261"/>
            <p:cNvGrpSpPr>
              <a:grpSpLocks/>
            </p:cNvGrpSpPr>
            <p:nvPr/>
          </p:nvGrpSpPr>
          <p:grpSpPr bwMode="auto">
            <a:xfrm>
              <a:off x="5577" y="3089"/>
              <a:ext cx="25" cy="71"/>
              <a:chOff x="5577" y="3089"/>
              <a:chExt cx="25" cy="71"/>
            </a:xfrm>
          </p:grpSpPr>
          <p:sp>
            <p:nvSpPr>
              <p:cNvPr id="4414" name="Freeform 262"/>
              <p:cNvSpPr>
                <a:spLocks/>
              </p:cNvSpPr>
              <p:nvPr/>
            </p:nvSpPr>
            <p:spPr bwMode="auto">
              <a:xfrm>
                <a:off x="5577" y="3089"/>
                <a:ext cx="25" cy="71"/>
              </a:xfrm>
              <a:custGeom>
                <a:avLst/>
                <a:gdLst>
                  <a:gd name="T0" fmla="+- 0 5602 5577"/>
                  <a:gd name="T1" fmla="*/ T0 w 25"/>
                  <a:gd name="T2" fmla="+- 0 3089 3089"/>
                  <a:gd name="T3" fmla="*/ 3089 h 71"/>
                  <a:gd name="T4" fmla="+- 0 5596 5577"/>
                  <a:gd name="T5" fmla="*/ T4 w 25"/>
                  <a:gd name="T6" fmla="+- 0 3089 3089"/>
                  <a:gd name="T7" fmla="*/ 3089 h 71"/>
                  <a:gd name="T8" fmla="+- 0 5593 5577"/>
                  <a:gd name="T9" fmla="*/ T8 w 25"/>
                  <a:gd name="T10" fmla="+- 0 3100 3089"/>
                  <a:gd name="T11" fmla="*/ 3100 h 71"/>
                  <a:gd name="T12" fmla="+- 0 5591 5577"/>
                  <a:gd name="T13" fmla="*/ T12 w 25"/>
                  <a:gd name="T14" fmla="+- 0 3102 3089"/>
                  <a:gd name="T15" fmla="*/ 3102 h 71"/>
                  <a:gd name="T16" fmla="+- 0 5577 5577"/>
                  <a:gd name="T17" fmla="*/ T16 w 25"/>
                  <a:gd name="T18" fmla="+- 0 3103 3089"/>
                  <a:gd name="T19" fmla="*/ 3103 h 71"/>
                  <a:gd name="T20" fmla="+- 0 5577 5577"/>
                  <a:gd name="T21" fmla="*/ T20 w 25"/>
                  <a:gd name="T22" fmla="+- 0 3110 3089"/>
                  <a:gd name="T23" fmla="*/ 3110 h 71"/>
                  <a:gd name="T24" fmla="+- 0 5593 5577"/>
                  <a:gd name="T25" fmla="*/ T24 w 25"/>
                  <a:gd name="T26" fmla="+- 0 3110 3089"/>
                  <a:gd name="T27" fmla="*/ 3110 h 71"/>
                  <a:gd name="T28" fmla="+- 0 5593 5577"/>
                  <a:gd name="T29" fmla="*/ T28 w 25"/>
                  <a:gd name="T30" fmla="+- 0 3160 3089"/>
                  <a:gd name="T31" fmla="*/ 3160 h 71"/>
                  <a:gd name="T32" fmla="+- 0 5602 5577"/>
                  <a:gd name="T33" fmla="*/ T32 w 25"/>
                  <a:gd name="T34" fmla="+- 0 3160 3089"/>
                  <a:gd name="T35" fmla="*/ 3160 h 71"/>
                  <a:gd name="T36" fmla="+- 0 5602 5577"/>
                  <a:gd name="T37" fmla="*/ T36 w 25"/>
                  <a:gd name="T38" fmla="+- 0 3089 3089"/>
                  <a:gd name="T39" fmla="*/ 3089 h 7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25" h="71">
                    <a:moveTo>
                      <a:pt x="25" y="0"/>
                    </a:moveTo>
                    <a:lnTo>
                      <a:pt x="19" y="0"/>
                    </a:lnTo>
                    <a:lnTo>
                      <a:pt x="16" y="11"/>
                    </a:lnTo>
                    <a:lnTo>
                      <a:pt x="14" y="13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16" y="21"/>
                    </a:lnTo>
                    <a:lnTo>
                      <a:pt x="16" y="71"/>
                    </a:lnTo>
                    <a:lnTo>
                      <a:pt x="25" y="71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108" name="Group 254"/>
            <p:cNvGrpSpPr>
              <a:grpSpLocks/>
            </p:cNvGrpSpPr>
            <p:nvPr/>
          </p:nvGrpSpPr>
          <p:grpSpPr bwMode="auto">
            <a:xfrm>
              <a:off x="5577" y="2837"/>
              <a:ext cx="125" cy="73"/>
              <a:chOff x="5577" y="2837"/>
              <a:chExt cx="125" cy="73"/>
            </a:xfrm>
          </p:grpSpPr>
          <p:sp>
            <p:nvSpPr>
              <p:cNvPr id="4408" name="Freeform 260"/>
              <p:cNvSpPr>
                <a:spLocks/>
              </p:cNvSpPr>
              <p:nvPr/>
            </p:nvSpPr>
            <p:spPr bwMode="auto">
              <a:xfrm>
                <a:off x="5577" y="2837"/>
                <a:ext cx="125" cy="73"/>
              </a:xfrm>
              <a:custGeom>
                <a:avLst/>
                <a:gdLst>
                  <a:gd name="T0" fmla="+- 0 5602 5577"/>
                  <a:gd name="T1" fmla="*/ T0 w 125"/>
                  <a:gd name="T2" fmla="+- 0 2837 2837"/>
                  <a:gd name="T3" fmla="*/ 2837 h 73"/>
                  <a:gd name="T4" fmla="+- 0 5596 5577"/>
                  <a:gd name="T5" fmla="*/ T4 w 125"/>
                  <a:gd name="T6" fmla="+- 0 2837 2837"/>
                  <a:gd name="T7" fmla="*/ 2837 h 73"/>
                  <a:gd name="T8" fmla="+- 0 5593 5577"/>
                  <a:gd name="T9" fmla="*/ T8 w 125"/>
                  <a:gd name="T10" fmla="+- 0 2848 2837"/>
                  <a:gd name="T11" fmla="*/ 2848 h 73"/>
                  <a:gd name="T12" fmla="+- 0 5591 5577"/>
                  <a:gd name="T13" fmla="*/ T12 w 125"/>
                  <a:gd name="T14" fmla="+- 0 2850 2837"/>
                  <a:gd name="T15" fmla="*/ 2850 h 73"/>
                  <a:gd name="T16" fmla="+- 0 5577 5577"/>
                  <a:gd name="T17" fmla="*/ T16 w 125"/>
                  <a:gd name="T18" fmla="+- 0 2852 2837"/>
                  <a:gd name="T19" fmla="*/ 2852 h 73"/>
                  <a:gd name="T20" fmla="+- 0 5577 5577"/>
                  <a:gd name="T21" fmla="*/ T20 w 125"/>
                  <a:gd name="T22" fmla="+- 0 2858 2837"/>
                  <a:gd name="T23" fmla="*/ 2858 h 73"/>
                  <a:gd name="T24" fmla="+- 0 5593 5577"/>
                  <a:gd name="T25" fmla="*/ T24 w 125"/>
                  <a:gd name="T26" fmla="+- 0 2858 2837"/>
                  <a:gd name="T27" fmla="*/ 2858 h 73"/>
                  <a:gd name="T28" fmla="+- 0 5593 5577"/>
                  <a:gd name="T29" fmla="*/ T28 w 125"/>
                  <a:gd name="T30" fmla="+- 0 2909 2837"/>
                  <a:gd name="T31" fmla="*/ 2909 h 73"/>
                  <a:gd name="T32" fmla="+- 0 5602 5577"/>
                  <a:gd name="T33" fmla="*/ T32 w 125"/>
                  <a:gd name="T34" fmla="+- 0 2909 2837"/>
                  <a:gd name="T35" fmla="*/ 2909 h 73"/>
                  <a:gd name="T36" fmla="+- 0 5602 5577"/>
                  <a:gd name="T37" fmla="*/ T36 w 125"/>
                  <a:gd name="T38" fmla="+- 0 2837 2837"/>
                  <a:gd name="T39" fmla="*/ 2837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25" h="73">
                    <a:moveTo>
                      <a:pt x="25" y="0"/>
                    </a:moveTo>
                    <a:lnTo>
                      <a:pt x="19" y="0"/>
                    </a:lnTo>
                    <a:lnTo>
                      <a:pt x="16" y="11"/>
                    </a:lnTo>
                    <a:lnTo>
                      <a:pt x="14" y="13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16" y="21"/>
                    </a:lnTo>
                    <a:lnTo>
                      <a:pt x="16" y="72"/>
                    </a:lnTo>
                    <a:lnTo>
                      <a:pt x="25" y="72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409" name="Freeform 259"/>
              <p:cNvSpPr>
                <a:spLocks/>
              </p:cNvSpPr>
              <p:nvPr/>
            </p:nvSpPr>
            <p:spPr bwMode="auto">
              <a:xfrm>
                <a:off x="5577" y="2837"/>
                <a:ext cx="125" cy="73"/>
              </a:xfrm>
              <a:custGeom>
                <a:avLst/>
                <a:gdLst>
                  <a:gd name="T0" fmla="+- 0 5642 5577"/>
                  <a:gd name="T1" fmla="*/ T0 w 125"/>
                  <a:gd name="T2" fmla="+- 0 2898 2837"/>
                  <a:gd name="T3" fmla="*/ 2898 h 73"/>
                  <a:gd name="T4" fmla="+- 0 5632 5577"/>
                  <a:gd name="T5" fmla="*/ T4 w 125"/>
                  <a:gd name="T6" fmla="+- 0 2898 2837"/>
                  <a:gd name="T7" fmla="*/ 2898 h 73"/>
                  <a:gd name="T8" fmla="+- 0 5632 5577"/>
                  <a:gd name="T9" fmla="*/ T8 w 125"/>
                  <a:gd name="T10" fmla="+- 0 2909 2837"/>
                  <a:gd name="T11" fmla="*/ 2909 h 73"/>
                  <a:gd name="T12" fmla="+- 0 5642 5577"/>
                  <a:gd name="T13" fmla="*/ T12 w 125"/>
                  <a:gd name="T14" fmla="+- 0 2909 2837"/>
                  <a:gd name="T15" fmla="*/ 2909 h 73"/>
                  <a:gd name="T16" fmla="+- 0 5642 5577"/>
                  <a:gd name="T17" fmla="*/ T16 w 125"/>
                  <a:gd name="T18" fmla="+- 0 2898 2837"/>
                  <a:gd name="T19" fmla="*/ 2898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25" h="73">
                    <a:moveTo>
                      <a:pt x="65" y="61"/>
                    </a:moveTo>
                    <a:lnTo>
                      <a:pt x="55" y="61"/>
                    </a:lnTo>
                    <a:lnTo>
                      <a:pt x="55" y="72"/>
                    </a:lnTo>
                    <a:lnTo>
                      <a:pt x="65" y="72"/>
                    </a:lnTo>
                    <a:lnTo>
                      <a:pt x="65" y="6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410" name="Freeform 258"/>
              <p:cNvSpPr>
                <a:spLocks/>
              </p:cNvSpPr>
              <p:nvPr/>
            </p:nvSpPr>
            <p:spPr bwMode="auto">
              <a:xfrm>
                <a:off x="5577" y="2837"/>
                <a:ext cx="125" cy="73"/>
              </a:xfrm>
              <a:custGeom>
                <a:avLst/>
                <a:gdLst>
                  <a:gd name="T0" fmla="+- 0 5663 5577"/>
                  <a:gd name="T1" fmla="*/ T0 w 125"/>
                  <a:gd name="T2" fmla="+- 0 2891 2837"/>
                  <a:gd name="T3" fmla="*/ 2891 h 73"/>
                  <a:gd name="T4" fmla="+- 0 5654 5577"/>
                  <a:gd name="T5" fmla="*/ T4 w 125"/>
                  <a:gd name="T6" fmla="+- 0 2891 2837"/>
                  <a:gd name="T7" fmla="*/ 2891 h 73"/>
                  <a:gd name="T8" fmla="+- 0 5656 5577"/>
                  <a:gd name="T9" fmla="*/ T8 w 125"/>
                  <a:gd name="T10" fmla="+- 0 2897 2837"/>
                  <a:gd name="T11" fmla="*/ 2897 h 73"/>
                  <a:gd name="T12" fmla="+- 0 5657 5577"/>
                  <a:gd name="T13" fmla="*/ T12 w 125"/>
                  <a:gd name="T14" fmla="+- 0 2900 2837"/>
                  <a:gd name="T15" fmla="*/ 2900 h 73"/>
                  <a:gd name="T16" fmla="+- 0 5659 5577"/>
                  <a:gd name="T17" fmla="*/ T16 w 125"/>
                  <a:gd name="T18" fmla="+- 0 2902 2837"/>
                  <a:gd name="T19" fmla="*/ 2902 h 73"/>
                  <a:gd name="T20" fmla="+- 0 5663 5577"/>
                  <a:gd name="T21" fmla="*/ T20 w 125"/>
                  <a:gd name="T22" fmla="+- 0 2908 2837"/>
                  <a:gd name="T23" fmla="*/ 2908 h 73"/>
                  <a:gd name="T24" fmla="+- 0 5670 5577"/>
                  <a:gd name="T25" fmla="*/ T24 w 125"/>
                  <a:gd name="T26" fmla="+- 0 2911 2837"/>
                  <a:gd name="T27" fmla="*/ 2911 h 73"/>
                  <a:gd name="T28" fmla="+- 0 5692 5577"/>
                  <a:gd name="T29" fmla="*/ T28 w 125"/>
                  <a:gd name="T30" fmla="+- 0 2911 2837"/>
                  <a:gd name="T31" fmla="*/ 2911 h 73"/>
                  <a:gd name="T32" fmla="+- 0 5700 5577"/>
                  <a:gd name="T33" fmla="*/ T32 w 125"/>
                  <a:gd name="T34" fmla="+- 0 2903 2837"/>
                  <a:gd name="T35" fmla="*/ 2903 h 73"/>
                  <a:gd name="T36" fmla="+- 0 5670 5577"/>
                  <a:gd name="T37" fmla="*/ T36 w 125"/>
                  <a:gd name="T38" fmla="+- 0 2903 2837"/>
                  <a:gd name="T39" fmla="*/ 2903 h 73"/>
                  <a:gd name="T40" fmla="+- 0 5665 5577"/>
                  <a:gd name="T41" fmla="*/ T40 w 125"/>
                  <a:gd name="T42" fmla="+- 0 2899 2837"/>
                  <a:gd name="T43" fmla="*/ 2899 h 73"/>
                  <a:gd name="T44" fmla="+- 0 5663 5577"/>
                  <a:gd name="T45" fmla="*/ T44 w 125"/>
                  <a:gd name="T46" fmla="+- 0 2891 2837"/>
                  <a:gd name="T47" fmla="*/ 2891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25" h="73">
                    <a:moveTo>
                      <a:pt x="86" y="54"/>
                    </a:moveTo>
                    <a:lnTo>
                      <a:pt x="77" y="54"/>
                    </a:lnTo>
                    <a:lnTo>
                      <a:pt x="79" y="60"/>
                    </a:lnTo>
                    <a:lnTo>
                      <a:pt x="80" y="63"/>
                    </a:lnTo>
                    <a:lnTo>
                      <a:pt x="82" y="65"/>
                    </a:lnTo>
                    <a:lnTo>
                      <a:pt x="86" y="71"/>
                    </a:lnTo>
                    <a:lnTo>
                      <a:pt x="93" y="74"/>
                    </a:lnTo>
                    <a:lnTo>
                      <a:pt x="115" y="74"/>
                    </a:lnTo>
                    <a:lnTo>
                      <a:pt x="123" y="66"/>
                    </a:lnTo>
                    <a:lnTo>
                      <a:pt x="93" y="66"/>
                    </a:lnTo>
                    <a:lnTo>
                      <a:pt x="88" y="62"/>
                    </a:lnTo>
                    <a:lnTo>
                      <a:pt x="86" y="54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411" name="Freeform 257"/>
              <p:cNvSpPr>
                <a:spLocks/>
              </p:cNvSpPr>
              <p:nvPr/>
            </p:nvSpPr>
            <p:spPr bwMode="auto">
              <a:xfrm>
                <a:off x="5577" y="2837"/>
                <a:ext cx="125" cy="73"/>
              </a:xfrm>
              <a:custGeom>
                <a:avLst/>
                <a:gdLst>
                  <a:gd name="T0" fmla="+- 0 5701 5577"/>
                  <a:gd name="T1" fmla="*/ T0 w 125"/>
                  <a:gd name="T2" fmla="+- 0 2870 2837"/>
                  <a:gd name="T3" fmla="*/ 2870 h 73"/>
                  <a:gd name="T4" fmla="+- 0 5687 5577"/>
                  <a:gd name="T5" fmla="*/ T4 w 125"/>
                  <a:gd name="T6" fmla="+- 0 2870 2837"/>
                  <a:gd name="T7" fmla="*/ 2870 h 73"/>
                  <a:gd name="T8" fmla="+- 0 5693 5577"/>
                  <a:gd name="T9" fmla="*/ T8 w 125"/>
                  <a:gd name="T10" fmla="+- 0 2876 2837"/>
                  <a:gd name="T11" fmla="*/ 2876 h 73"/>
                  <a:gd name="T12" fmla="+- 0 5693 5577"/>
                  <a:gd name="T13" fmla="*/ T12 w 125"/>
                  <a:gd name="T14" fmla="+- 0 2897 2837"/>
                  <a:gd name="T15" fmla="*/ 2897 h 73"/>
                  <a:gd name="T16" fmla="+- 0 5687 5577"/>
                  <a:gd name="T17" fmla="*/ T16 w 125"/>
                  <a:gd name="T18" fmla="+- 0 2903 2837"/>
                  <a:gd name="T19" fmla="*/ 2903 h 73"/>
                  <a:gd name="T20" fmla="+- 0 5700 5577"/>
                  <a:gd name="T21" fmla="*/ T20 w 125"/>
                  <a:gd name="T22" fmla="+- 0 2903 2837"/>
                  <a:gd name="T23" fmla="*/ 2903 h 73"/>
                  <a:gd name="T24" fmla="+- 0 5702 5577"/>
                  <a:gd name="T25" fmla="*/ T24 w 125"/>
                  <a:gd name="T26" fmla="+- 0 2901 2837"/>
                  <a:gd name="T27" fmla="*/ 2901 h 73"/>
                  <a:gd name="T28" fmla="+- 0 5702 5577"/>
                  <a:gd name="T29" fmla="*/ T28 w 125"/>
                  <a:gd name="T30" fmla="+- 0 2871 2837"/>
                  <a:gd name="T31" fmla="*/ 2871 h 73"/>
                  <a:gd name="T32" fmla="+- 0 5701 5577"/>
                  <a:gd name="T33" fmla="*/ T32 w 125"/>
                  <a:gd name="T34" fmla="+- 0 2870 2837"/>
                  <a:gd name="T35" fmla="*/ 2870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25" h="73">
                    <a:moveTo>
                      <a:pt x="124" y="33"/>
                    </a:moveTo>
                    <a:lnTo>
                      <a:pt x="110" y="33"/>
                    </a:lnTo>
                    <a:lnTo>
                      <a:pt x="116" y="39"/>
                    </a:lnTo>
                    <a:lnTo>
                      <a:pt x="116" y="60"/>
                    </a:lnTo>
                    <a:lnTo>
                      <a:pt x="110" y="66"/>
                    </a:lnTo>
                    <a:lnTo>
                      <a:pt x="123" y="66"/>
                    </a:lnTo>
                    <a:lnTo>
                      <a:pt x="125" y="64"/>
                    </a:lnTo>
                    <a:lnTo>
                      <a:pt x="125" y="34"/>
                    </a:lnTo>
                    <a:lnTo>
                      <a:pt x="124" y="33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412" name="Freeform 256"/>
              <p:cNvSpPr>
                <a:spLocks/>
              </p:cNvSpPr>
              <p:nvPr/>
            </p:nvSpPr>
            <p:spPr bwMode="auto">
              <a:xfrm>
                <a:off x="5577" y="2837"/>
                <a:ext cx="125" cy="73"/>
              </a:xfrm>
              <a:custGeom>
                <a:avLst/>
                <a:gdLst>
                  <a:gd name="T0" fmla="+- 0 5699 5577"/>
                  <a:gd name="T1" fmla="*/ T0 w 125"/>
                  <a:gd name="T2" fmla="+- 0 2837 2837"/>
                  <a:gd name="T3" fmla="*/ 2837 h 73"/>
                  <a:gd name="T4" fmla="+- 0 5662 5577"/>
                  <a:gd name="T5" fmla="*/ T4 w 125"/>
                  <a:gd name="T6" fmla="+- 0 2837 2837"/>
                  <a:gd name="T7" fmla="*/ 2837 h 73"/>
                  <a:gd name="T8" fmla="+- 0 5657 5577"/>
                  <a:gd name="T9" fmla="*/ T8 w 125"/>
                  <a:gd name="T10" fmla="+- 0 2876 2837"/>
                  <a:gd name="T11" fmla="*/ 2876 h 73"/>
                  <a:gd name="T12" fmla="+- 0 5665 5577"/>
                  <a:gd name="T13" fmla="*/ T12 w 125"/>
                  <a:gd name="T14" fmla="+- 0 2876 2837"/>
                  <a:gd name="T15" fmla="*/ 2876 h 73"/>
                  <a:gd name="T16" fmla="+- 0 5669 5577"/>
                  <a:gd name="T17" fmla="*/ T16 w 125"/>
                  <a:gd name="T18" fmla="+- 0 2871 2837"/>
                  <a:gd name="T19" fmla="*/ 2871 h 73"/>
                  <a:gd name="T20" fmla="+- 0 5672 5577"/>
                  <a:gd name="T21" fmla="*/ T20 w 125"/>
                  <a:gd name="T22" fmla="+- 0 2870 2837"/>
                  <a:gd name="T23" fmla="*/ 2870 h 73"/>
                  <a:gd name="T24" fmla="+- 0 5701 5577"/>
                  <a:gd name="T25" fmla="*/ T24 w 125"/>
                  <a:gd name="T26" fmla="+- 0 2870 2837"/>
                  <a:gd name="T27" fmla="*/ 2870 h 73"/>
                  <a:gd name="T28" fmla="+- 0 5697 5577"/>
                  <a:gd name="T29" fmla="*/ T28 w 125"/>
                  <a:gd name="T30" fmla="+- 0 2866 2837"/>
                  <a:gd name="T31" fmla="*/ 2866 h 73"/>
                  <a:gd name="T32" fmla="+- 0 5666 5577"/>
                  <a:gd name="T33" fmla="*/ T32 w 125"/>
                  <a:gd name="T34" fmla="+- 0 2866 2837"/>
                  <a:gd name="T35" fmla="*/ 2866 h 73"/>
                  <a:gd name="T36" fmla="+- 0 5669 5577"/>
                  <a:gd name="T37" fmla="*/ T36 w 125"/>
                  <a:gd name="T38" fmla="+- 0 2846 2837"/>
                  <a:gd name="T39" fmla="*/ 2846 h 73"/>
                  <a:gd name="T40" fmla="+- 0 5699 5577"/>
                  <a:gd name="T41" fmla="*/ T40 w 125"/>
                  <a:gd name="T42" fmla="+- 0 2846 2837"/>
                  <a:gd name="T43" fmla="*/ 2846 h 73"/>
                  <a:gd name="T44" fmla="+- 0 5699 5577"/>
                  <a:gd name="T45" fmla="*/ T44 w 125"/>
                  <a:gd name="T46" fmla="+- 0 2837 2837"/>
                  <a:gd name="T47" fmla="*/ 2837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25" h="73">
                    <a:moveTo>
                      <a:pt x="122" y="0"/>
                    </a:moveTo>
                    <a:lnTo>
                      <a:pt x="85" y="0"/>
                    </a:lnTo>
                    <a:lnTo>
                      <a:pt x="80" y="39"/>
                    </a:lnTo>
                    <a:lnTo>
                      <a:pt x="88" y="39"/>
                    </a:lnTo>
                    <a:lnTo>
                      <a:pt x="92" y="34"/>
                    </a:lnTo>
                    <a:lnTo>
                      <a:pt x="95" y="33"/>
                    </a:lnTo>
                    <a:lnTo>
                      <a:pt x="124" y="33"/>
                    </a:lnTo>
                    <a:lnTo>
                      <a:pt x="120" y="29"/>
                    </a:lnTo>
                    <a:lnTo>
                      <a:pt x="89" y="29"/>
                    </a:lnTo>
                    <a:lnTo>
                      <a:pt x="92" y="9"/>
                    </a:lnTo>
                    <a:lnTo>
                      <a:pt x="122" y="9"/>
                    </a:lnTo>
                    <a:lnTo>
                      <a:pt x="122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413" name="Freeform 255"/>
              <p:cNvSpPr>
                <a:spLocks/>
              </p:cNvSpPr>
              <p:nvPr/>
            </p:nvSpPr>
            <p:spPr bwMode="auto">
              <a:xfrm>
                <a:off x="5577" y="2837"/>
                <a:ext cx="125" cy="73"/>
              </a:xfrm>
              <a:custGeom>
                <a:avLst/>
                <a:gdLst>
                  <a:gd name="T0" fmla="+- 0 5693 5577"/>
                  <a:gd name="T1" fmla="*/ T0 w 125"/>
                  <a:gd name="T2" fmla="+- 0 2862 2837"/>
                  <a:gd name="T3" fmla="*/ 2862 h 73"/>
                  <a:gd name="T4" fmla="+- 0 5674 5577"/>
                  <a:gd name="T5" fmla="*/ T4 w 125"/>
                  <a:gd name="T6" fmla="+- 0 2862 2837"/>
                  <a:gd name="T7" fmla="*/ 2862 h 73"/>
                  <a:gd name="T8" fmla="+- 0 5670 5577"/>
                  <a:gd name="T9" fmla="*/ T8 w 125"/>
                  <a:gd name="T10" fmla="+- 0 2863 2837"/>
                  <a:gd name="T11" fmla="*/ 2863 h 73"/>
                  <a:gd name="T12" fmla="+- 0 5666 5577"/>
                  <a:gd name="T13" fmla="*/ T12 w 125"/>
                  <a:gd name="T14" fmla="+- 0 2866 2837"/>
                  <a:gd name="T15" fmla="*/ 2866 h 73"/>
                  <a:gd name="T16" fmla="+- 0 5697 5577"/>
                  <a:gd name="T17" fmla="*/ T16 w 125"/>
                  <a:gd name="T18" fmla="+- 0 2866 2837"/>
                  <a:gd name="T19" fmla="*/ 2866 h 73"/>
                  <a:gd name="T20" fmla="+- 0 5693 5577"/>
                  <a:gd name="T21" fmla="*/ T20 w 125"/>
                  <a:gd name="T22" fmla="+- 0 2862 2837"/>
                  <a:gd name="T23" fmla="*/ 2862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25" h="73">
                    <a:moveTo>
                      <a:pt x="116" y="25"/>
                    </a:moveTo>
                    <a:lnTo>
                      <a:pt x="97" y="25"/>
                    </a:lnTo>
                    <a:lnTo>
                      <a:pt x="93" y="26"/>
                    </a:lnTo>
                    <a:lnTo>
                      <a:pt x="89" y="29"/>
                    </a:lnTo>
                    <a:lnTo>
                      <a:pt x="120" y="29"/>
                    </a:lnTo>
                    <a:lnTo>
                      <a:pt x="116" y="25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109" name="Group 251"/>
            <p:cNvGrpSpPr>
              <a:grpSpLocks/>
            </p:cNvGrpSpPr>
            <p:nvPr/>
          </p:nvGrpSpPr>
          <p:grpSpPr bwMode="auto">
            <a:xfrm>
              <a:off x="5571" y="2586"/>
              <a:ext cx="48" cy="71"/>
              <a:chOff x="5571" y="2586"/>
              <a:chExt cx="48" cy="71"/>
            </a:xfrm>
          </p:grpSpPr>
          <p:sp>
            <p:nvSpPr>
              <p:cNvPr id="4406" name="Freeform 253"/>
              <p:cNvSpPr>
                <a:spLocks/>
              </p:cNvSpPr>
              <p:nvPr/>
            </p:nvSpPr>
            <p:spPr bwMode="auto">
              <a:xfrm>
                <a:off x="5571" y="2586"/>
                <a:ext cx="48" cy="71"/>
              </a:xfrm>
              <a:custGeom>
                <a:avLst/>
                <a:gdLst>
                  <a:gd name="T0" fmla="+- 0 5614 5571"/>
                  <a:gd name="T1" fmla="*/ T0 w 48"/>
                  <a:gd name="T2" fmla="+- 0 2593 2586"/>
                  <a:gd name="T3" fmla="*/ 2593 h 71"/>
                  <a:gd name="T4" fmla="+- 0 5603 5571"/>
                  <a:gd name="T5" fmla="*/ T4 w 48"/>
                  <a:gd name="T6" fmla="+- 0 2593 2586"/>
                  <a:gd name="T7" fmla="*/ 2593 h 71"/>
                  <a:gd name="T8" fmla="+- 0 5609 5571"/>
                  <a:gd name="T9" fmla="*/ T8 w 48"/>
                  <a:gd name="T10" fmla="+- 0 2599 2586"/>
                  <a:gd name="T11" fmla="*/ 2599 h 71"/>
                  <a:gd name="T12" fmla="+- 0 5609 5571"/>
                  <a:gd name="T13" fmla="*/ T12 w 48"/>
                  <a:gd name="T14" fmla="+- 0 2612 2586"/>
                  <a:gd name="T15" fmla="*/ 2612 h 71"/>
                  <a:gd name="T16" fmla="+- 0 5606 5571"/>
                  <a:gd name="T17" fmla="*/ T16 w 48"/>
                  <a:gd name="T18" fmla="+- 0 2617 2586"/>
                  <a:gd name="T19" fmla="*/ 2617 h 71"/>
                  <a:gd name="T20" fmla="+- 0 5576 5571"/>
                  <a:gd name="T21" fmla="*/ T20 w 48"/>
                  <a:gd name="T22" fmla="+- 0 2635 2586"/>
                  <a:gd name="T23" fmla="*/ 2635 h 71"/>
                  <a:gd name="T24" fmla="+- 0 5571 5571"/>
                  <a:gd name="T25" fmla="*/ T24 w 48"/>
                  <a:gd name="T26" fmla="+- 0 2641 2586"/>
                  <a:gd name="T27" fmla="*/ 2641 h 71"/>
                  <a:gd name="T28" fmla="+- 0 5571 5571"/>
                  <a:gd name="T29" fmla="*/ T28 w 48"/>
                  <a:gd name="T30" fmla="+- 0 2657 2586"/>
                  <a:gd name="T31" fmla="*/ 2657 h 71"/>
                  <a:gd name="T32" fmla="+- 0 5618 5571"/>
                  <a:gd name="T33" fmla="*/ T32 w 48"/>
                  <a:gd name="T34" fmla="+- 0 2657 2586"/>
                  <a:gd name="T35" fmla="*/ 2657 h 71"/>
                  <a:gd name="T36" fmla="+- 0 5618 5571"/>
                  <a:gd name="T37" fmla="*/ T36 w 48"/>
                  <a:gd name="T38" fmla="+- 0 2648 2586"/>
                  <a:gd name="T39" fmla="*/ 2648 h 71"/>
                  <a:gd name="T40" fmla="+- 0 5581 5571"/>
                  <a:gd name="T41" fmla="*/ T40 w 48"/>
                  <a:gd name="T42" fmla="+- 0 2648 2586"/>
                  <a:gd name="T43" fmla="*/ 2648 h 71"/>
                  <a:gd name="T44" fmla="+- 0 5581 5571"/>
                  <a:gd name="T45" fmla="*/ T44 w 48"/>
                  <a:gd name="T46" fmla="+- 0 2642 2586"/>
                  <a:gd name="T47" fmla="*/ 2642 h 71"/>
                  <a:gd name="T48" fmla="+- 0 5585 5571"/>
                  <a:gd name="T49" fmla="*/ T48 w 48"/>
                  <a:gd name="T50" fmla="+- 0 2639 2586"/>
                  <a:gd name="T51" fmla="*/ 2639 h 71"/>
                  <a:gd name="T52" fmla="+- 0 5593 5571"/>
                  <a:gd name="T53" fmla="*/ T52 w 48"/>
                  <a:gd name="T54" fmla="+- 0 2634 2586"/>
                  <a:gd name="T55" fmla="*/ 2634 h 71"/>
                  <a:gd name="T56" fmla="+- 0 5613 5571"/>
                  <a:gd name="T57" fmla="*/ T56 w 48"/>
                  <a:gd name="T58" fmla="+- 0 2623 2586"/>
                  <a:gd name="T59" fmla="*/ 2623 h 71"/>
                  <a:gd name="T60" fmla="+- 0 5618 5571"/>
                  <a:gd name="T61" fmla="*/ T60 w 48"/>
                  <a:gd name="T62" fmla="+- 0 2615 2586"/>
                  <a:gd name="T63" fmla="*/ 2615 h 71"/>
                  <a:gd name="T64" fmla="+- 0 5618 5571"/>
                  <a:gd name="T65" fmla="*/ T64 w 48"/>
                  <a:gd name="T66" fmla="+- 0 2600 2586"/>
                  <a:gd name="T67" fmla="*/ 2600 h 71"/>
                  <a:gd name="T68" fmla="+- 0 5616 5571"/>
                  <a:gd name="T69" fmla="*/ T68 w 48"/>
                  <a:gd name="T70" fmla="+- 0 2595 2586"/>
                  <a:gd name="T71" fmla="*/ 2595 h 71"/>
                  <a:gd name="T72" fmla="+- 0 5614 5571"/>
                  <a:gd name="T73" fmla="*/ T72 w 48"/>
                  <a:gd name="T74" fmla="+- 0 2593 2586"/>
                  <a:gd name="T75" fmla="*/ 2593 h 7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</a:cxnLst>
                <a:rect l="0" t="0" r="r" b="b"/>
                <a:pathLst>
                  <a:path w="48" h="71">
                    <a:moveTo>
                      <a:pt x="43" y="7"/>
                    </a:moveTo>
                    <a:lnTo>
                      <a:pt x="32" y="7"/>
                    </a:lnTo>
                    <a:lnTo>
                      <a:pt x="38" y="13"/>
                    </a:lnTo>
                    <a:lnTo>
                      <a:pt x="38" y="26"/>
                    </a:lnTo>
                    <a:lnTo>
                      <a:pt x="35" y="31"/>
                    </a:lnTo>
                    <a:lnTo>
                      <a:pt x="5" y="49"/>
                    </a:lnTo>
                    <a:lnTo>
                      <a:pt x="0" y="55"/>
                    </a:lnTo>
                    <a:lnTo>
                      <a:pt x="0" y="71"/>
                    </a:lnTo>
                    <a:lnTo>
                      <a:pt x="47" y="71"/>
                    </a:lnTo>
                    <a:lnTo>
                      <a:pt x="47" y="62"/>
                    </a:lnTo>
                    <a:lnTo>
                      <a:pt x="10" y="62"/>
                    </a:lnTo>
                    <a:lnTo>
                      <a:pt x="10" y="56"/>
                    </a:lnTo>
                    <a:lnTo>
                      <a:pt x="14" y="53"/>
                    </a:lnTo>
                    <a:lnTo>
                      <a:pt x="22" y="48"/>
                    </a:lnTo>
                    <a:lnTo>
                      <a:pt x="42" y="37"/>
                    </a:lnTo>
                    <a:lnTo>
                      <a:pt x="47" y="29"/>
                    </a:lnTo>
                    <a:lnTo>
                      <a:pt x="47" y="14"/>
                    </a:lnTo>
                    <a:lnTo>
                      <a:pt x="45" y="9"/>
                    </a:lnTo>
                    <a:lnTo>
                      <a:pt x="43" y="7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407" name="Freeform 252"/>
              <p:cNvSpPr>
                <a:spLocks/>
              </p:cNvSpPr>
              <p:nvPr/>
            </p:nvSpPr>
            <p:spPr bwMode="auto">
              <a:xfrm>
                <a:off x="5571" y="2586"/>
                <a:ext cx="48" cy="71"/>
              </a:xfrm>
              <a:custGeom>
                <a:avLst/>
                <a:gdLst>
                  <a:gd name="T0" fmla="+- 0 5602 5571"/>
                  <a:gd name="T1" fmla="*/ T0 w 48"/>
                  <a:gd name="T2" fmla="+- 0 2586 2586"/>
                  <a:gd name="T3" fmla="*/ 2586 h 71"/>
                  <a:gd name="T4" fmla="+- 0 5587 5571"/>
                  <a:gd name="T5" fmla="*/ T4 w 48"/>
                  <a:gd name="T6" fmla="+- 0 2586 2586"/>
                  <a:gd name="T7" fmla="*/ 2586 h 71"/>
                  <a:gd name="T8" fmla="+- 0 5580 5571"/>
                  <a:gd name="T9" fmla="*/ T8 w 48"/>
                  <a:gd name="T10" fmla="+- 0 2589 2586"/>
                  <a:gd name="T11" fmla="*/ 2589 h 71"/>
                  <a:gd name="T12" fmla="+- 0 5574 5571"/>
                  <a:gd name="T13" fmla="*/ T12 w 48"/>
                  <a:gd name="T14" fmla="+- 0 2599 2586"/>
                  <a:gd name="T15" fmla="*/ 2599 h 71"/>
                  <a:gd name="T16" fmla="+- 0 5573 5571"/>
                  <a:gd name="T17" fmla="*/ T16 w 48"/>
                  <a:gd name="T18" fmla="+- 0 2603 2586"/>
                  <a:gd name="T19" fmla="*/ 2603 h 71"/>
                  <a:gd name="T20" fmla="+- 0 5572 5571"/>
                  <a:gd name="T21" fmla="*/ T20 w 48"/>
                  <a:gd name="T22" fmla="+- 0 2606 2586"/>
                  <a:gd name="T23" fmla="*/ 2606 h 71"/>
                  <a:gd name="T24" fmla="+- 0 5572 5571"/>
                  <a:gd name="T25" fmla="*/ T24 w 48"/>
                  <a:gd name="T26" fmla="+- 0 2610 2586"/>
                  <a:gd name="T27" fmla="*/ 2610 h 71"/>
                  <a:gd name="T28" fmla="+- 0 5581 5571"/>
                  <a:gd name="T29" fmla="*/ T28 w 48"/>
                  <a:gd name="T30" fmla="+- 0 2610 2586"/>
                  <a:gd name="T31" fmla="*/ 2610 h 71"/>
                  <a:gd name="T32" fmla="+- 0 5581 5571"/>
                  <a:gd name="T33" fmla="*/ T32 w 48"/>
                  <a:gd name="T34" fmla="+- 0 2606 2586"/>
                  <a:gd name="T35" fmla="*/ 2606 h 71"/>
                  <a:gd name="T36" fmla="+- 0 5582 5571"/>
                  <a:gd name="T37" fmla="*/ T36 w 48"/>
                  <a:gd name="T38" fmla="+- 0 2603 2586"/>
                  <a:gd name="T39" fmla="*/ 2603 h 71"/>
                  <a:gd name="T40" fmla="+- 0 5583 5571"/>
                  <a:gd name="T41" fmla="*/ T40 w 48"/>
                  <a:gd name="T42" fmla="+- 0 2600 2586"/>
                  <a:gd name="T43" fmla="*/ 2600 h 71"/>
                  <a:gd name="T44" fmla="+- 0 5585 5571"/>
                  <a:gd name="T45" fmla="*/ T44 w 48"/>
                  <a:gd name="T46" fmla="+- 0 2596 2586"/>
                  <a:gd name="T47" fmla="*/ 2596 h 71"/>
                  <a:gd name="T48" fmla="+- 0 5590 5571"/>
                  <a:gd name="T49" fmla="*/ T48 w 48"/>
                  <a:gd name="T50" fmla="+- 0 2593 2586"/>
                  <a:gd name="T51" fmla="*/ 2593 h 71"/>
                  <a:gd name="T52" fmla="+- 0 5614 5571"/>
                  <a:gd name="T53" fmla="*/ T52 w 48"/>
                  <a:gd name="T54" fmla="+- 0 2593 2586"/>
                  <a:gd name="T55" fmla="*/ 2593 h 71"/>
                  <a:gd name="T56" fmla="+- 0 5608 5571"/>
                  <a:gd name="T57" fmla="*/ T56 w 48"/>
                  <a:gd name="T58" fmla="+- 0 2588 2586"/>
                  <a:gd name="T59" fmla="*/ 2588 h 71"/>
                  <a:gd name="T60" fmla="+- 0 5602 5571"/>
                  <a:gd name="T61" fmla="*/ T60 w 48"/>
                  <a:gd name="T62" fmla="+- 0 2586 2586"/>
                  <a:gd name="T63" fmla="*/ 2586 h 7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48" h="71">
                    <a:moveTo>
                      <a:pt x="31" y="0"/>
                    </a:moveTo>
                    <a:lnTo>
                      <a:pt x="16" y="0"/>
                    </a:lnTo>
                    <a:lnTo>
                      <a:pt x="9" y="3"/>
                    </a:lnTo>
                    <a:lnTo>
                      <a:pt x="3" y="13"/>
                    </a:lnTo>
                    <a:lnTo>
                      <a:pt x="2" y="17"/>
                    </a:lnTo>
                    <a:lnTo>
                      <a:pt x="1" y="20"/>
                    </a:lnTo>
                    <a:lnTo>
                      <a:pt x="1" y="24"/>
                    </a:lnTo>
                    <a:lnTo>
                      <a:pt x="10" y="24"/>
                    </a:lnTo>
                    <a:lnTo>
                      <a:pt x="10" y="20"/>
                    </a:lnTo>
                    <a:lnTo>
                      <a:pt x="11" y="17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9" y="7"/>
                    </a:lnTo>
                    <a:lnTo>
                      <a:pt x="43" y="7"/>
                    </a:lnTo>
                    <a:lnTo>
                      <a:pt x="37" y="2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110" name="Group 243"/>
            <p:cNvGrpSpPr>
              <a:grpSpLocks/>
            </p:cNvGrpSpPr>
            <p:nvPr/>
          </p:nvGrpSpPr>
          <p:grpSpPr bwMode="auto">
            <a:xfrm>
              <a:off x="5571" y="2334"/>
              <a:ext cx="132" cy="74"/>
              <a:chOff x="5571" y="2334"/>
              <a:chExt cx="132" cy="74"/>
            </a:xfrm>
          </p:grpSpPr>
          <p:sp>
            <p:nvSpPr>
              <p:cNvPr id="4399" name="Freeform 250"/>
              <p:cNvSpPr>
                <a:spLocks/>
              </p:cNvSpPr>
              <p:nvPr/>
            </p:nvSpPr>
            <p:spPr bwMode="auto">
              <a:xfrm>
                <a:off x="5571" y="2334"/>
                <a:ext cx="132" cy="74"/>
              </a:xfrm>
              <a:custGeom>
                <a:avLst/>
                <a:gdLst>
                  <a:gd name="T0" fmla="+- 0 5614 5571"/>
                  <a:gd name="T1" fmla="*/ T0 w 132"/>
                  <a:gd name="T2" fmla="+- 0 2342 2334"/>
                  <a:gd name="T3" fmla="*/ 2342 h 74"/>
                  <a:gd name="T4" fmla="+- 0 5603 5571"/>
                  <a:gd name="T5" fmla="*/ T4 w 132"/>
                  <a:gd name="T6" fmla="+- 0 2342 2334"/>
                  <a:gd name="T7" fmla="*/ 2342 h 74"/>
                  <a:gd name="T8" fmla="+- 0 5609 5571"/>
                  <a:gd name="T9" fmla="*/ T8 w 132"/>
                  <a:gd name="T10" fmla="+- 0 2347 2334"/>
                  <a:gd name="T11" fmla="*/ 2347 h 74"/>
                  <a:gd name="T12" fmla="+- 0 5609 5571"/>
                  <a:gd name="T13" fmla="*/ T12 w 132"/>
                  <a:gd name="T14" fmla="+- 0 2361 2334"/>
                  <a:gd name="T15" fmla="*/ 2361 h 74"/>
                  <a:gd name="T16" fmla="+- 0 5606 5571"/>
                  <a:gd name="T17" fmla="*/ T16 w 132"/>
                  <a:gd name="T18" fmla="+- 0 2365 2334"/>
                  <a:gd name="T19" fmla="*/ 2365 h 74"/>
                  <a:gd name="T20" fmla="+- 0 5576 5571"/>
                  <a:gd name="T21" fmla="*/ T20 w 132"/>
                  <a:gd name="T22" fmla="+- 0 2383 2334"/>
                  <a:gd name="T23" fmla="*/ 2383 h 74"/>
                  <a:gd name="T24" fmla="+- 0 5571 5571"/>
                  <a:gd name="T25" fmla="*/ T24 w 132"/>
                  <a:gd name="T26" fmla="+- 0 2389 2334"/>
                  <a:gd name="T27" fmla="*/ 2389 h 74"/>
                  <a:gd name="T28" fmla="+- 0 5571 5571"/>
                  <a:gd name="T29" fmla="*/ T28 w 132"/>
                  <a:gd name="T30" fmla="+- 0 2405 2334"/>
                  <a:gd name="T31" fmla="*/ 2405 h 74"/>
                  <a:gd name="T32" fmla="+- 0 5618 5571"/>
                  <a:gd name="T33" fmla="*/ T32 w 132"/>
                  <a:gd name="T34" fmla="+- 0 2405 2334"/>
                  <a:gd name="T35" fmla="*/ 2405 h 74"/>
                  <a:gd name="T36" fmla="+- 0 5618 5571"/>
                  <a:gd name="T37" fmla="*/ T36 w 132"/>
                  <a:gd name="T38" fmla="+- 0 2396 2334"/>
                  <a:gd name="T39" fmla="*/ 2396 h 74"/>
                  <a:gd name="T40" fmla="+- 0 5581 5571"/>
                  <a:gd name="T41" fmla="*/ T40 w 132"/>
                  <a:gd name="T42" fmla="+- 0 2396 2334"/>
                  <a:gd name="T43" fmla="*/ 2396 h 74"/>
                  <a:gd name="T44" fmla="+- 0 5581 5571"/>
                  <a:gd name="T45" fmla="*/ T44 w 132"/>
                  <a:gd name="T46" fmla="+- 0 2391 2334"/>
                  <a:gd name="T47" fmla="*/ 2391 h 74"/>
                  <a:gd name="T48" fmla="+- 0 5585 5571"/>
                  <a:gd name="T49" fmla="*/ T48 w 132"/>
                  <a:gd name="T50" fmla="+- 0 2387 2334"/>
                  <a:gd name="T51" fmla="*/ 2387 h 74"/>
                  <a:gd name="T52" fmla="+- 0 5593 5571"/>
                  <a:gd name="T53" fmla="*/ T52 w 132"/>
                  <a:gd name="T54" fmla="+- 0 2382 2334"/>
                  <a:gd name="T55" fmla="*/ 2382 h 74"/>
                  <a:gd name="T56" fmla="+- 0 5613 5571"/>
                  <a:gd name="T57" fmla="*/ T56 w 132"/>
                  <a:gd name="T58" fmla="+- 0 2371 2334"/>
                  <a:gd name="T59" fmla="*/ 2371 h 74"/>
                  <a:gd name="T60" fmla="+- 0 5618 5571"/>
                  <a:gd name="T61" fmla="*/ T60 w 132"/>
                  <a:gd name="T62" fmla="+- 0 2364 2334"/>
                  <a:gd name="T63" fmla="*/ 2364 h 74"/>
                  <a:gd name="T64" fmla="+- 0 5618 5571"/>
                  <a:gd name="T65" fmla="*/ T64 w 132"/>
                  <a:gd name="T66" fmla="+- 0 2349 2334"/>
                  <a:gd name="T67" fmla="*/ 2349 h 74"/>
                  <a:gd name="T68" fmla="+- 0 5616 5571"/>
                  <a:gd name="T69" fmla="*/ T68 w 132"/>
                  <a:gd name="T70" fmla="+- 0 2343 2334"/>
                  <a:gd name="T71" fmla="*/ 2343 h 74"/>
                  <a:gd name="T72" fmla="+- 0 5614 5571"/>
                  <a:gd name="T73" fmla="*/ T72 w 132"/>
                  <a:gd name="T74" fmla="+- 0 2342 2334"/>
                  <a:gd name="T75" fmla="*/ 2342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</a:cxnLst>
                <a:rect l="0" t="0" r="r" b="b"/>
                <a:pathLst>
                  <a:path w="132" h="74">
                    <a:moveTo>
                      <a:pt x="43" y="8"/>
                    </a:moveTo>
                    <a:lnTo>
                      <a:pt x="32" y="8"/>
                    </a:lnTo>
                    <a:lnTo>
                      <a:pt x="38" y="13"/>
                    </a:lnTo>
                    <a:lnTo>
                      <a:pt x="38" y="27"/>
                    </a:lnTo>
                    <a:lnTo>
                      <a:pt x="35" y="31"/>
                    </a:lnTo>
                    <a:lnTo>
                      <a:pt x="5" y="49"/>
                    </a:lnTo>
                    <a:lnTo>
                      <a:pt x="0" y="55"/>
                    </a:lnTo>
                    <a:lnTo>
                      <a:pt x="0" y="71"/>
                    </a:lnTo>
                    <a:lnTo>
                      <a:pt x="47" y="71"/>
                    </a:lnTo>
                    <a:lnTo>
                      <a:pt x="47" y="62"/>
                    </a:lnTo>
                    <a:lnTo>
                      <a:pt x="10" y="62"/>
                    </a:lnTo>
                    <a:lnTo>
                      <a:pt x="10" y="57"/>
                    </a:lnTo>
                    <a:lnTo>
                      <a:pt x="14" y="53"/>
                    </a:lnTo>
                    <a:lnTo>
                      <a:pt x="22" y="48"/>
                    </a:lnTo>
                    <a:lnTo>
                      <a:pt x="42" y="37"/>
                    </a:lnTo>
                    <a:lnTo>
                      <a:pt x="47" y="30"/>
                    </a:lnTo>
                    <a:lnTo>
                      <a:pt x="47" y="15"/>
                    </a:lnTo>
                    <a:lnTo>
                      <a:pt x="45" y="9"/>
                    </a:lnTo>
                    <a:lnTo>
                      <a:pt x="43" y="8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400" name="Freeform 249"/>
              <p:cNvSpPr>
                <a:spLocks/>
              </p:cNvSpPr>
              <p:nvPr/>
            </p:nvSpPr>
            <p:spPr bwMode="auto">
              <a:xfrm>
                <a:off x="5571" y="2334"/>
                <a:ext cx="132" cy="74"/>
              </a:xfrm>
              <a:custGeom>
                <a:avLst/>
                <a:gdLst>
                  <a:gd name="T0" fmla="+- 0 5602 5571"/>
                  <a:gd name="T1" fmla="*/ T0 w 132"/>
                  <a:gd name="T2" fmla="+- 0 2334 2334"/>
                  <a:gd name="T3" fmla="*/ 2334 h 74"/>
                  <a:gd name="T4" fmla="+- 0 5587 5571"/>
                  <a:gd name="T5" fmla="*/ T4 w 132"/>
                  <a:gd name="T6" fmla="+- 0 2334 2334"/>
                  <a:gd name="T7" fmla="*/ 2334 h 74"/>
                  <a:gd name="T8" fmla="+- 0 5580 5571"/>
                  <a:gd name="T9" fmla="*/ T8 w 132"/>
                  <a:gd name="T10" fmla="+- 0 2337 2334"/>
                  <a:gd name="T11" fmla="*/ 2337 h 74"/>
                  <a:gd name="T12" fmla="+- 0 5574 5571"/>
                  <a:gd name="T13" fmla="*/ T12 w 132"/>
                  <a:gd name="T14" fmla="+- 0 2347 2334"/>
                  <a:gd name="T15" fmla="*/ 2347 h 74"/>
                  <a:gd name="T16" fmla="+- 0 5573 5571"/>
                  <a:gd name="T17" fmla="*/ T16 w 132"/>
                  <a:gd name="T18" fmla="+- 0 2351 2334"/>
                  <a:gd name="T19" fmla="*/ 2351 h 74"/>
                  <a:gd name="T20" fmla="+- 0 5572 5571"/>
                  <a:gd name="T21" fmla="*/ T20 w 132"/>
                  <a:gd name="T22" fmla="+- 0 2354 2334"/>
                  <a:gd name="T23" fmla="*/ 2354 h 74"/>
                  <a:gd name="T24" fmla="+- 0 5572 5571"/>
                  <a:gd name="T25" fmla="*/ T24 w 132"/>
                  <a:gd name="T26" fmla="+- 0 2359 2334"/>
                  <a:gd name="T27" fmla="*/ 2359 h 74"/>
                  <a:gd name="T28" fmla="+- 0 5581 5571"/>
                  <a:gd name="T29" fmla="*/ T28 w 132"/>
                  <a:gd name="T30" fmla="+- 0 2359 2334"/>
                  <a:gd name="T31" fmla="*/ 2359 h 74"/>
                  <a:gd name="T32" fmla="+- 0 5581 5571"/>
                  <a:gd name="T33" fmla="*/ T32 w 132"/>
                  <a:gd name="T34" fmla="+- 0 2354 2334"/>
                  <a:gd name="T35" fmla="*/ 2354 h 74"/>
                  <a:gd name="T36" fmla="+- 0 5582 5571"/>
                  <a:gd name="T37" fmla="*/ T36 w 132"/>
                  <a:gd name="T38" fmla="+- 0 2351 2334"/>
                  <a:gd name="T39" fmla="*/ 2351 h 74"/>
                  <a:gd name="T40" fmla="+- 0 5583 5571"/>
                  <a:gd name="T41" fmla="*/ T40 w 132"/>
                  <a:gd name="T42" fmla="+- 0 2349 2334"/>
                  <a:gd name="T43" fmla="*/ 2349 h 74"/>
                  <a:gd name="T44" fmla="+- 0 5585 5571"/>
                  <a:gd name="T45" fmla="*/ T44 w 132"/>
                  <a:gd name="T46" fmla="+- 0 2344 2334"/>
                  <a:gd name="T47" fmla="*/ 2344 h 74"/>
                  <a:gd name="T48" fmla="+- 0 5590 5571"/>
                  <a:gd name="T49" fmla="*/ T48 w 132"/>
                  <a:gd name="T50" fmla="+- 0 2342 2334"/>
                  <a:gd name="T51" fmla="*/ 2342 h 74"/>
                  <a:gd name="T52" fmla="+- 0 5614 5571"/>
                  <a:gd name="T53" fmla="*/ T52 w 132"/>
                  <a:gd name="T54" fmla="+- 0 2342 2334"/>
                  <a:gd name="T55" fmla="*/ 2342 h 74"/>
                  <a:gd name="T56" fmla="+- 0 5608 5571"/>
                  <a:gd name="T57" fmla="*/ T56 w 132"/>
                  <a:gd name="T58" fmla="+- 0 2336 2334"/>
                  <a:gd name="T59" fmla="*/ 2336 h 74"/>
                  <a:gd name="T60" fmla="+- 0 5602 5571"/>
                  <a:gd name="T61" fmla="*/ T60 w 132"/>
                  <a:gd name="T62" fmla="+- 0 2334 2334"/>
                  <a:gd name="T63" fmla="*/ 2334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32" h="74">
                    <a:moveTo>
                      <a:pt x="31" y="0"/>
                    </a:moveTo>
                    <a:lnTo>
                      <a:pt x="16" y="0"/>
                    </a:lnTo>
                    <a:lnTo>
                      <a:pt x="9" y="3"/>
                    </a:lnTo>
                    <a:lnTo>
                      <a:pt x="3" y="13"/>
                    </a:lnTo>
                    <a:lnTo>
                      <a:pt x="2" y="17"/>
                    </a:lnTo>
                    <a:lnTo>
                      <a:pt x="1" y="20"/>
                    </a:lnTo>
                    <a:lnTo>
                      <a:pt x="1" y="25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7"/>
                    </a:lnTo>
                    <a:lnTo>
                      <a:pt x="12" y="15"/>
                    </a:lnTo>
                    <a:lnTo>
                      <a:pt x="14" y="10"/>
                    </a:lnTo>
                    <a:lnTo>
                      <a:pt x="19" y="8"/>
                    </a:lnTo>
                    <a:lnTo>
                      <a:pt x="43" y="8"/>
                    </a:lnTo>
                    <a:lnTo>
                      <a:pt x="37" y="2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401" name="Freeform 248"/>
              <p:cNvSpPr>
                <a:spLocks/>
              </p:cNvSpPr>
              <p:nvPr/>
            </p:nvSpPr>
            <p:spPr bwMode="auto">
              <a:xfrm>
                <a:off x="5571" y="2334"/>
                <a:ext cx="132" cy="74"/>
              </a:xfrm>
              <a:custGeom>
                <a:avLst/>
                <a:gdLst>
                  <a:gd name="T0" fmla="+- 0 5642 5571"/>
                  <a:gd name="T1" fmla="*/ T0 w 132"/>
                  <a:gd name="T2" fmla="+- 0 2395 2334"/>
                  <a:gd name="T3" fmla="*/ 2395 h 74"/>
                  <a:gd name="T4" fmla="+- 0 5632 5571"/>
                  <a:gd name="T5" fmla="*/ T4 w 132"/>
                  <a:gd name="T6" fmla="+- 0 2395 2334"/>
                  <a:gd name="T7" fmla="*/ 2395 h 74"/>
                  <a:gd name="T8" fmla="+- 0 5632 5571"/>
                  <a:gd name="T9" fmla="*/ T8 w 132"/>
                  <a:gd name="T10" fmla="+- 0 2405 2334"/>
                  <a:gd name="T11" fmla="*/ 2405 h 74"/>
                  <a:gd name="T12" fmla="+- 0 5642 5571"/>
                  <a:gd name="T13" fmla="*/ T12 w 132"/>
                  <a:gd name="T14" fmla="+- 0 2405 2334"/>
                  <a:gd name="T15" fmla="*/ 2405 h 74"/>
                  <a:gd name="T16" fmla="+- 0 5642 5571"/>
                  <a:gd name="T17" fmla="*/ T16 w 132"/>
                  <a:gd name="T18" fmla="+- 0 2395 2334"/>
                  <a:gd name="T19" fmla="*/ 2395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32" h="74">
                    <a:moveTo>
                      <a:pt x="71" y="61"/>
                    </a:moveTo>
                    <a:lnTo>
                      <a:pt x="61" y="61"/>
                    </a:lnTo>
                    <a:lnTo>
                      <a:pt x="61" y="71"/>
                    </a:lnTo>
                    <a:lnTo>
                      <a:pt x="71" y="71"/>
                    </a:lnTo>
                    <a:lnTo>
                      <a:pt x="71" y="6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402" name="Freeform 247"/>
              <p:cNvSpPr>
                <a:spLocks/>
              </p:cNvSpPr>
              <p:nvPr/>
            </p:nvSpPr>
            <p:spPr bwMode="auto">
              <a:xfrm>
                <a:off x="5571" y="2334"/>
                <a:ext cx="132" cy="74"/>
              </a:xfrm>
              <a:custGeom>
                <a:avLst/>
                <a:gdLst>
                  <a:gd name="T0" fmla="+- 0 5663 5571"/>
                  <a:gd name="T1" fmla="*/ T0 w 132"/>
                  <a:gd name="T2" fmla="+- 0 2388 2334"/>
                  <a:gd name="T3" fmla="*/ 2388 h 74"/>
                  <a:gd name="T4" fmla="+- 0 5654 5571"/>
                  <a:gd name="T5" fmla="*/ T4 w 132"/>
                  <a:gd name="T6" fmla="+- 0 2388 2334"/>
                  <a:gd name="T7" fmla="*/ 2388 h 74"/>
                  <a:gd name="T8" fmla="+- 0 5656 5571"/>
                  <a:gd name="T9" fmla="*/ T8 w 132"/>
                  <a:gd name="T10" fmla="+- 0 2393 2334"/>
                  <a:gd name="T11" fmla="*/ 2393 h 74"/>
                  <a:gd name="T12" fmla="+- 0 5657 5571"/>
                  <a:gd name="T13" fmla="*/ T12 w 132"/>
                  <a:gd name="T14" fmla="+- 0 2396 2334"/>
                  <a:gd name="T15" fmla="*/ 2396 h 74"/>
                  <a:gd name="T16" fmla="+- 0 5659 5571"/>
                  <a:gd name="T17" fmla="*/ T16 w 132"/>
                  <a:gd name="T18" fmla="+- 0 2399 2334"/>
                  <a:gd name="T19" fmla="*/ 2399 h 74"/>
                  <a:gd name="T20" fmla="+- 0 5663 5571"/>
                  <a:gd name="T21" fmla="*/ T20 w 132"/>
                  <a:gd name="T22" fmla="+- 0 2404 2334"/>
                  <a:gd name="T23" fmla="*/ 2404 h 74"/>
                  <a:gd name="T24" fmla="+- 0 5670 5571"/>
                  <a:gd name="T25" fmla="*/ T24 w 132"/>
                  <a:gd name="T26" fmla="+- 0 2407 2334"/>
                  <a:gd name="T27" fmla="*/ 2407 h 74"/>
                  <a:gd name="T28" fmla="+- 0 5692 5571"/>
                  <a:gd name="T29" fmla="*/ T28 w 132"/>
                  <a:gd name="T30" fmla="+- 0 2407 2334"/>
                  <a:gd name="T31" fmla="*/ 2407 h 74"/>
                  <a:gd name="T32" fmla="+- 0 5700 5571"/>
                  <a:gd name="T33" fmla="*/ T32 w 132"/>
                  <a:gd name="T34" fmla="+- 0 2400 2334"/>
                  <a:gd name="T35" fmla="*/ 2400 h 74"/>
                  <a:gd name="T36" fmla="+- 0 5670 5571"/>
                  <a:gd name="T37" fmla="*/ T36 w 132"/>
                  <a:gd name="T38" fmla="+- 0 2400 2334"/>
                  <a:gd name="T39" fmla="*/ 2400 h 74"/>
                  <a:gd name="T40" fmla="+- 0 5665 5571"/>
                  <a:gd name="T41" fmla="*/ T40 w 132"/>
                  <a:gd name="T42" fmla="+- 0 2396 2334"/>
                  <a:gd name="T43" fmla="*/ 2396 h 74"/>
                  <a:gd name="T44" fmla="+- 0 5663 5571"/>
                  <a:gd name="T45" fmla="*/ T44 w 132"/>
                  <a:gd name="T46" fmla="+- 0 2388 2334"/>
                  <a:gd name="T47" fmla="*/ 2388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32" h="74">
                    <a:moveTo>
                      <a:pt x="92" y="54"/>
                    </a:moveTo>
                    <a:lnTo>
                      <a:pt x="83" y="54"/>
                    </a:lnTo>
                    <a:lnTo>
                      <a:pt x="85" y="59"/>
                    </a:lnTo>
                    <a:lnTo>
                      <a:pt x="86" y="62"/>
                    </a:lnTo>
                    <a:lnTo>
                      <a:pt x="88" y="65"/>
                    </a:lnTo>
                    <a:lnTo>
                      <a:pt x="92" y="70"/>
                    </a:lnTo>
                    <a:lnTo>
                      <a:pt x="99" y="73"/>
                    </a:lnTo>
                    <a:lnTo>
                      <a:pt x="121" y="73"/>
                    </a:lnTo>
                    <a:lnTo>
                      <a:pt x="129" y="66"/>
                    </a:lnTo>
                    <a:lnTo>
                      <a:pt x="99" y="66"/>
                    </a:lnTo>
                    <a:lnTo>
                      <a:pt x="94" y="62"/>
                    </a:lnTo>
                    <a:lnTo>
                      <a:pt x="92" y="54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403" name="Freeform 246"/>
              <p:cNvSpPr>
                <a:spLocks/>
              </p:cNvSpPr>
              <p:nvPr/>
            </p:nvSpPr>
            <p:spPr bwMode="auto">
              <a:xfrm>
                <a:off x="5571" y="2334"/>
                <a:ext cx="132" cy="74"/>
              </a:xfrm>
              <a:custGeom>
                <a:avLst/>
                <a:gdLst>
                  <a:gd name="T0" fmla="+- 0 5701 5571"/>
                  <a:gd name="T1" fmla="*/ T0 w 132"/>
                  <a:gd name="T2" fmla="+- 0 2366 2334"/>
                  <a:gd name="T3" fmla="*/ 2366 h 74"/>
                  <a:gd name="T4" fmla="+- 0 5687 5571"/>
                  <a:gd name="T5" fmla="*/ T4 w 132"/>
                  <a:gd name="T6" fmla="+- 0 2366 2334"/>
                  <a:gd name="T7" fmla="*/ 2366 h 74"/>
                  <a:gd name="T8" fmla="+- 0 5693 5571"/>
                  <a:gd name="T9" fmla="*/ T8 w 132"/>
                  <a:gd name="T10" fmla="+- 0 2373 2334"/>
                  <a:gd name="T11" fmla="*/ 2373 h 74"/>
                  <a:gd name="T12" fmla="+- 0 5693 5571"/>
                  <a:gd name="T13" fmla="*/ T12 w 132"/>
                  <a:gd name="T14" fmla="+- 0 2393 2334"/>
                  <a:gd name="T15" fmla="*/ 2393 h 74"/>
                  <a:gd name="T16" fmla="+- 0 5687 5571"/>
                  <a:gd name="T17" fmla="*/ T16 w 132"/>
                  <a:gd name="T18" fmla="+- 0 2400 2334"/>
                  <a:gd name="T19" fmla="*/ 2400 h 74"/>
                  <a:gd name="T20" fmla="+- 0 5700 5571"/>
                  <a:gd name="T21" fmla="*/ T20 w 132"/>
                  <a:gd name="T22" fmla="+- 0 2400 2334"/>
                  <a:gd name="T23" fmla="*/ 2400 h 74"/>
                  <a:gd name="T24" fmla="+- 0 5702 5571"/>
                  <a:gd name="T25" fmla="*/ T24 w 132"/>
                  <a:gd name="T26" fmla="+- 0 2397 2334"/>
                  <a:gd name="T27" fmla="*/ 2397 h 74"/>
                  <a:gd name="T28" fmla="+- 0 5702 5571"/>
                  <a:gd name="T29" fmla="*/ T28 w 132"/>
                  <a:gd name="T30" fmla="+- 0 2368 2334"/>
                  <a:gd name="T31" fmla="*/ 2368 h 74"/>
                  <a:gd name="T32" fmla="+- 0 5701 5571"/>
                  <a:gd name="T33" fmla="*/ T32 w 132"/>
                  <a:gd name="T34" fmla="+- 0 2366 2334"/>
                  <a:gd name="T35" fmla="*/ 2366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32" h="74">
                    <a:moveTo>
                      <a:pt x="130" y="32"/>
                    </a:moveTo>
                    <a:lnTo>
                      <a:pt x="116" y="32"/>
                    </a:lnTo>
                    <a:lnTo>
                      <a:pt x="122" y="39"/>
                    </a:lnTo>
                    <a:lnTo>
                      <a:pt x="122" y="59"/>
                    </a:lnTo>
                    <a:lnTo>
                      <a:pt x="116" y="66"/>
                    </a:lnTo>
                    <a:lnTo>
                      <a:pt x="129" y="66"/>
                    </a:lnTo>
                    <a:lnTo>
                      <a:pt x="131" y="63"/>
                    </a:lnTo>
                    <a:lnTo>
                      <a:pt x="131" y="34"/>
                    </a:lnTo>
                    <a:lnTo>
                      <a:pt x="130" y="32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404" name="Freeform 245"/>
              <p:cNvSpPr>
                <a:spLocks/>
              </p:cNvSpPr>
              <p:nvPr/>
            </p:nvSpPr>
            <p:spPr bwMode="auto">
              <a:xfrm>
                <a:off x="5571" y="2334"/>
                <a:ext cx="132" cy="74"/>
              </a:xfrm>
              <a:custGeom>
                <a:avLst/>
                <a:gdLst>
                  <a:gd name="T0" fmla="+- 0 5699 5571"/>
                  <a:gd name="T1" fmla="*/ T0 w 132"/>
                  <a:gd name="T2" fmla="+- 0 2334 2334"/>
                  <a:gd name="T3" fmla="*/ 2334 h 74"/>
                  <a:gd name="T4" fmla="+- 0 5662 5571"/>
                  <a:gd name="T5" fmla="*/ T4 w 132"/>
                  <a:gd name="T6" fmla="+- 0 2334 2334"/>
                  <a:gd name="T7" fmla="*/ 2334 h 74"/>
                  <a:gd name="T8" fmla="+- 0 5657 5571"/>
                  <a:gd name="T9" fmla="*/ T8 w 132"/>
                  <a:gd name="T10" fmla="+- 0 2373 2334"/>
                  <a:gd name="T11" fmla="*/ 2373 h 74"/>
                  <a:gd name="T12" fmla="+- 0 5665 5571"/>
                  <a:gd name="T13" fmla="*/ T12 w 132"/>
                  <a:gd name="T14" fmla="+- 0 2373 2334"/>
                  <a:gd name="T15" fmla="*/ 2373 h 74"/>
                  <a:gd name="T16" fmla="+- 0 5669 5571"/>
                  <a:gd name="T17" fmla="*/ T16 w 132"/>
                  <a:gd name="T18" fmla="+- 0 2368 2334"/>
                  <a:gd name="T19" fmla="*/ 2368 h 74"/>
                  <a:gd name="T20" fmla="+- 0 5672 5571"/>
                  <a:gd name="T21" fmla="*/ T20 w 132"/>
                  <a:gd name="T22" fmla="+- 0 2366 2334"/>
                  <a:gd name="T23" fmla="*/ 2366 h 74"/>
                  <a:gd name="T24" fmla="+- 0 5701 5571"/>
                  <a:gd name="T25" fmla="*/ T24 w 132"/>
                  <a:gd name="T26" fmla="+- 0 2366 2334"/>
                  <a:gd name="T27" fmla="*/ 2366 h 74"/>
                  <a:gd name="T28" fmla="+- 0 5697 5571"/>
                  <a:gd name="T29" fmla="*/ T28 w 132"/>
                  <a:gd name="T30" fmla="+- 0 2363 2334"/>
                  <a:gd name="T31" fmla="*/ 2363 h 74"/>
                  <a:gd name="T32" fmla="+- 0 5666 5571"/>
                  <a:gd name="T33" fmla="*/ T32 w 132"/>
                  <a:gd name="T34" fmla="+- 0 2363 2334"/>
                  <a:gd name="T35" fmla="*/ 2363 h 74"/>
                  <a:gd name="T36" fmla="+- 0 5669 5571"/>
                  <a:gd name="T37" fmla="*/ T36 w 132"/>
                  <a:gd name="T38" fmla="+- 0 2343 2334"/>
                  <a:gd name="T39" fmla="*/ 2343 h 74"/>
                  <a:gd name="T40" fmla="+- 0 5699 5571"/>
                  <a:gd name="T41" fmla="*/ T40 w 132"/>
                  <a:gd name="T42" fmla="+- 0 2343 2334"/>
                  <a:gd name="T43" fmla="*/ 2343 h 74"/>
                  <a:gd name="T44" fmla="+- 0 5699 5571"/>
                  <a:gd name="T45" fmla="*/ T44 w 132"/>
                  <a:gd name="T46" fmla="+- 0 2334 2334"/>
                  <a:gd name="T47" fmla="*/ 2334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32" h="74">
                    <a:moveTo>
                      <a:pt x="128" y="0"/>
                    </a:moveTo>
                    <a:lnTo>
                      <a:pt x="91" y="0"/>
                    </a:lnTo>
                    <a:lnTo>
                      <a:pt x="86" y="39"/>
                    </a:lnTo>
                    <a:lnTo>
                      <a:pt x="94" y="39"/>
                    </a:lnTo>
                    <a:lnTo>
                      <a:pt x="98" y="34"/>
                    </a:lnTo>
                    <a:lnTo>
                      <a:pt x="101" y="32"/>
                    </a:lnTo>
                    <a:lnTo>
                      <a:pt x="130" y="32"/>
                    </a:lnTo>
                    <a:lnTo>
                      <a:pt x="126" y="29"/>
                    </a:lnTo>
                    <a:lnTo>
                      <a:pt x="95" y="29"/>
                    </a:lnTo>
                    <a:lnTo>
                      <a:pt x="98" y="9"/>
                    </a:lnTo>
                    <a:lnTo>
                      <a:pt x="128" y="9"/>
                    </a:lnTo>
                    <a:lnTo>
                      <a:pt x="128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405" name="Freeform 244"/>
              <p:cNvSpPr>
                <a:spLocks/>
              </p:cNvSpPr>
              <p:nvPr/>
            </p:nvSpPr>
            <p:spPr bwMode="auto">
              <a:xfrm>
                <a:off x="5571" y="2334"/>
                <a:ext cx="132" cy="74"/>
              </a:xfrm>
              <a:custGeom>
                <a:avLst/>
                <a:gdLst>
                  <a:gd name="T0" fmla="+- 0 5693 5571"/>
                  <a:gd name="T1" fmla="*/ T0 w 132"/>
                  <a:gd name="T2" fmla="+- 0 2358 2334"/>
                  <a:gd name="T3" fmla="*/ 2358 h 74"/>
                  <a:gd name="T4" fmla="+- 0 5674 5571"/>
                  <a:gd name="T5" fmla="*/ T4 w 132"/>
                  <a:gd name="T6" fmla="+- 0 2358 2334"/>
                  <a:gd name="T7" fmla="*/ 2358 h 74"/>
                  <a:gd name="T8" fmla="+- 0 5670 5571"/>
                  <a:gd name="T9" fmla="*/ T8 w 132"/>
                  <a:gd name="T10" fmla="+- 0 2360 2334"/>
                  <a:gd name="T11" fmla="*/ 2360 h 74"/>
                  <a:gd name="T12" fmla="+- 0 5666 5571"/>
                  <a:gd name="T13" fmla="*/ T12 w 132"/>
                  <a:gd name="T14" fmla="+- 0 2363 2334"/>
                  <a:gd name="T15" fmla="*/ 2363 h 74"/>
                  <a:gd name="T16" fmla="+- 0 5697 5571"/>
                  <a:gd name="T17" fmla="*/ T16 w 132"/>
                  <a:gd name="T18" fmla="+- 0 2363 2334"/>
                  <a:gd name="T19" fmla="*/ 2363 h 74"/>
                  <a:gd name="T20" fmla="+- 0 5693 5571"/>
                  <a:gd name="T21" fmla="*/ T20 w 132"/>
                  <a:gd name="T22" fmla="+- 0 2358 2334"/>
                  <a:gd name="T23" fmla="*/ 2358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32" h="74">
                    <a:moveTo>
                      <a:pt x="122" y="24"/>
                    </a:moveTo>
                    <a:lnTo>
                      <a:pt x="103" y="24"/>
                    </a:lnTo>
                    <a:lnTo>
                      <a:pt x="99" y="26"/>
                    </a:lnTo>
                    <a:lnTo>
                      <a:pt x="95" y="29"/>
                    </a:lnTo>
                    <a:lnTo>
                      <a:pt x="126" y="29"/>
                    </a:lnTo>
                    <a:lnTo>
                      <a:pt x="122" y="24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111" name="Group 238"/>
            <p:cNvGrpSpPr>
              <a:grpSpLocks/>
            </p:cNvGrpSpPr>
            <p:nvPr/>
          </p:nvGrpSpPr>
          <p:grpSpPr bwMode="auto">
            <a:xfrm>
              <a:off x="5570" y="2082"/>
              <a:ext cx="48" cy="74"/>
              <a:chOff x="5570" y="2082"/>
              <a:chExt cx="48" cy="74"/>
            </a:xfrm>
          </p:grpSpPr>
          <p:sp>
            <p:nvSpPr>
              <p:cNvPr id="4391" name="Freeform 242"/>
              <p:cNvSpPr>
                <a:spLocks/>
              </p:cNvSpPr>
              <p:nvPr/>
            </p:nvSpPr>
            <p:spPr bwMode="auto">
              <a:xfrm>
                <a:off x="5570" y="2082"/>
                <a:ext cx="48" cy="74"/>
              </a:xfrm>
              <a:custGeom>
                <a:avLst/>
                <a:gdLst>
                  <a:gd name="T0" fmla="+- 0 5579 5570"/>
                  <a:gd name="T1" fmla="*/ T0 w 48"/>
                  <a:gd name="T2" fmla="+- 0 2133 2082"/>
                  <a:gd name="T3" fmla="*/ 2133 h 74"/>
                  <a:gd name="T4" fmla="+- 0 5570 5570"/>
                  <a:gd name="T5" fmla="*/ T4 w 48"/>
                  <a:gd name="T6" fmla="+- 0 2133 2082"/>
                  <a:gd name="T7" fmla="*/ 2133 h 74"/>
                  <a:gd name="T8" fmla="+- 0 5571 5570"/>
                  <a:gd name="T9" fmla="*/ T8 w 48"/>
                  <a:gd name="T10" fmla="+- 0 2138 2082"/>
                  <a:gd name="T11" fmla="*/ 2138 h 74"/>
                  <a:gd name="T12" fmla="+- 0 5572 5570"/>
                  <a:gd name="T13" fmla="*/ T12 w 48"/>
                  <a:gd name="T14" fmla="+- 0 2142 2082"/>
                  <a:gd name="T15" fmla="*/ 2142 h 74"/>
                  <a:gd name="T16" fmla="+- 0 5577 5570"/>
                  <a:gd name="T17" fmla="*/ T16 w 48"/>
                  <a:gd name="T18" fmla="+- 0 2152 2082"/>
                  <a:gd name="T19" fmla="*/ 2152 h 74"/>
                  <a:gd name="T20" fmla="+- 0 5584 5570"/>
                  <a:gd name="T21" fmla="*/ T20 w 48"/>
                  <a:gd name="T22" fmla="+- 0 2156 2082"/>
                  <a:gd name="T23" fmla="*/ 2156 h 74"/>
                  <a:gd name="T24" fmla="+- 0 5609 5570"/>
                  <a:gd name="T25" fmla="*/ T24 w 48"/>
                  <a:gd name="T26" fmla="+- 0 2156 2082"/>
                  <a:gd name="T27" fmla="*/ 2156 h 74"/>
                  <a:gd name="T28" fmla="+- 0 5617 5570"/>
                  <a:gd name="T29" fmla="*/ T28 w 48"/>
                  <a:gd name="T30" fmla="+- 0 2148 2082"/>
                  <a:gd name="T31" fmla="*/ 2148 h 74"/>
                  <a:gd name="T32" fmla="+- 0 5585 5570"/>
                  <a:gd name="T33" fmla="*/ T32 w 48"/>
                  <a:gd name="T34" fmla="+- 0 2148 2082"/>
                  <a:gd name="T35" fmla="*/ 2148 h 74"/>
                  <a:gd name="T36" fmla="+- 0 5580 5570"/>
                  <a:gd name="T37" fmla="*/ T36 w 48"/>
                  <a:gd name="T38" fmla="+- 0 2143 2082"/>
                  <a:gd name="T39" fmla="*/ 2143 h 74"/>
                  <a:gd name="T40" fmla="+- 0 5579 5570"/>
                  <a:gd name="T41" fmla="*/ T40 w 48"/>
                  <a:gd name="T42" fmla="+- 0 2133 2082"/>
                  <a:gd name="T43" fmla="*/ 2133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48" h="74">
                    <a:moveTo>
                      <a:pt x="9" y="51"/>
                    </a:moveTo>
                    <a:lnTo>
                      <a:pt x="0" y="51"/>
                    </a:lnTo>
                    <a:lnTo>
                      <a:pt x="1" y="56"/>
                    </a:lnTo>
                    <a:lnTo>
                      <a:pt x="2" y="60"/>
                    </a:lnTo>
                    <a:lnTo>
                      <a:pt x="7" y="70"/>
                    </a:lnTo>
                    <a:lnTo>
                      <a:pt x="14" y="74"/>
                    </a:lnTo>
                    <a:lnTo>
                      <a:pt x="39" y="74"/>
                    </a:lnTo>
                    <a:lnTo>
                      <a:pt x="47" y="66"/>
                    </a:lnTo>
                    <a:lnTo>
                      <a:pt x="15" y="66"/>
                    </a:lnTo>
                    <a:lnTo>
                      <a:pt x="10" y="61"/>
                    </a:lnTo>
                    <a:lnTo>
                      <a:pt x="9" y="5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396" name="Freeform 241"/>
              <p:cNvSpPr>
                <a:spLocks/>
              </p:cNvSpPr>
              <p:nvPr/>
            </p:nvSpPr>
            <p:spPr bwMode="auto">
              <a:xfrm>
                <a:off x="5570" y="2082"/>
                <a:ext cx="48" cy="74"/>
              </a:xfrm>
              <a:custGeom>
                <a:avLst/>
                <a:gdLst>
                  <a:gd name="T0" fmla="+- 0 5615 5570"/>
                  <a:gd name="T1" fmla="*/ T0 w 48"/>
                  <a:gd name="T2" fmla="+- 0 2121 2082"/>
                  <a:gd name="T3" fmla="*/ 2121 h 74"/>
                  <a:gd name="T4" fmla="+- 0 5604 5570"/>
                  <a:gd name="T5" fmla="*/ T4 w 48"/>
                  <a:gd name="T6" fmla="+- 0 2121 2082"/>
                  <a:gd name="T7" fmla="*/ 2121 h 74"/>
                  <a:gd name="T8" fmla="+- 0 5609 5570"/>
                  <a:gd name="T9" fmla="*/ T8 w 48"/>
                  <a:gd name="T10" fmla="+- 0 2125 2082"/>
                  <a:gd name="T11" fmla="*/ 2125 h 74"/>
                  <a:gd name="T12" fmla="+- 0 5609 5570"/>
                  <a:gd name="T13" fmla="*/ T12 w 48"/>
                  <a:gd name="T14" fmla="+- 0 2142 2082"/>
                  <a:gd name="T15" fmla="*/ 2142 h 74"/>
                  <a:gd name="T16" fmla="+- 0 5603 5570"/>
                  <a:gd name="T17" fmla="*/ T16 w 48"/>
                  <a:gd name="T18" fmla="+- 0 2148 2082"/>
                  <a:gd name="T19" fmla="*/ 2148 h 74"/>
                  <a:gd name="T20" fmla="+- 0 5617 5570"/>
                  <a:gd name="T21" fmla="*/ T20 w 48"/>
                  <a:gd name="T22" fmla="+- 0 2148 2082"/>
                  <a:gd name="T23" fmla="*/ 2148 h 74"/>
                  <a:gd name="T24" fmla="+- 0 5618 5570"/>
                  <a:gd name="T25" fmla="*/ T24 w 48"/>
                  <a:gd name="T26" fmla="+- 0 2147 2082"/>
                  <a:gd name="T27" fmla="*/ 2147 h 74"/>
                  <a:gd name="T28" fmla="+- 0 5618 5570"/>
                  <a:gd name="T29" fmla="*/ T28 w 48"/>
                  <a:gd name="T30" fmla="+- 0 2124 2082"/>
                  <a:gd name="T31" fmla="*/ 2124 h 74"/>
                  <a:gd name="T32" fmla="+- 0 5615 5570"/>
                  <a:gd name="T33" fmla="*/ T32 w 48"/>
                  <a:gd name="T34" fmla="+- 0 2121 2082"/>
                  <a:gd name="T35" fmla="*/ 2121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48" h="74">
                    <a:moveTo>
                      <a:pt x="45" y="39"/>
                    </a:moveTo>
                    <a:lnTo>
                      <a:pt x="34" y="39"/>
                    </a:lnTo>
                    <a:lnTo>
                      <a:pt x="39" y="43"/>
                    </a:lnTo>
                    <a:lnTo>
                      <a:pt x="39" y="60"/>
                    </a:lnTo>
                    <a:lnTo>
                      <a:pt x="33" y="66"/>
                    </a:lnTo>
                    <a:lnTo>
                      <a:pt x="47" y="66"/>
                    </a:lnTo>
                    <a:lnTo>
                      <a:pt x="48" y="65"/>
                    </a:lnTo>
                    <a:lnTo>
                      <a:pt x="48" y="42"/>
                    </a:lnTo>
                    <a:lnTo>
                      <a:pt x="45" y="39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397" name="Freeform 240"/>
              <p:cNvSpPr>
                <a:spLocks/>
              </p:cNvSpPr>
              <p:nvPr/>
            </p:nvSpPr>
            <p:spPr bwMode="auto">
              <a:xfrm>
                <a:off x="5570" y="2082"/>
                <a:ext cx="48" cy="74"/>
              </a:xfrm>
              <a:custGeom>
                <a:avLst/>
                <a:gdLst>
                  <a:gd name="T0" fmla="+- 0 5616 5570"/>
                  <a:gd name="T1" fmla="*/ T0 w 48"/>
                  <a:gd name="T2" fmla="+- 0 2090 2082"/>
                  <a:gd name="T3" fmla="*/ 2090 h 74"/>
                  <a:gd name="T4" fmla="+- 0 5602 5570"/>
                  <a:gd name="T5" fmla="*/ T4 w 48"/>
                  <a:gd name="T6" fmla="+- 0 2090 2082"/>
                  <a:gd name="T7" fmla="*/ 2090 h 74"/>
                  <a:gd name="T8" fmla="+- 0 5607 5570"/>
                  <a:gd name="T9" fmla="*/ T8 w 48"/>
                  <a:gd name="T10" fmla="+- 0 2094 2082"/>
                  <a:gd name="T11" fmla="*/ 2094 h 74"/>
                  <a:gd name="T12" fmla="+- 0 5607 5570"/>
                  <a:gd name="T13" fmla="*/ T12 w 48"/>
                  <a:gd name="T14" fmla="+- 0 2107 2082"/>
                  <a:gd name="T15" fmla="*/ 2107 h 74"/>
                  <a:gd name="T16" fmla="+- 0 5605 5570"/>
                  <a:gd name="T17" fmla="*/ T16 w 48"/>
                  <a:gd name="T18" fmla="+- 0 2110 2082"/>
                  <a:gd name="T19" fmla="*/ 2110 h 74"/>
                  <a:gd name="T20" fmla="+- 0 5599 5570"/>
                  <a:gd name="T21" fmla="*/ T20 w 48"/>
                  <a:gd name="T22" fmla="+- 0 2113 2082"/>
                  <a:gd name="T23" fmla="*/ 2113 h 74"/>
                  <a:gd name="T24" fmla="+- 0 5596 5570"/>
                  <a:gd name="T25" fmla="*/ T24 w 48"/>
                  <a:gd name="T26" fmla="+- 0 2113 2082"/>
                  <a:gd name="T27" fmla="*/ 2113 h 74"/>
                  <a:gd name="T28" fmla="+- 0 5589 5570"/>
                  <a:gd name="T29" fmla="*/ T28 w 48"/>
                  <a:gd name="T30" fmla="+- 0 2113 2082"/>
                  <a:gd name="T31" fmla="*/ 2113 h 74"/>
                  <a:gd name="T32" fmla="+- 0 5589 5570"/>
                  <a:gd name="T33" fmla="*/ T32 w 48"/>
                  <a:gd name="T34" fmla="+- 0 2121 2082"/>
                  <a:gd name="T35" fmla="*/ 2121 h 74"/>
                  <a:gd name="T36" fmla="+- 0 5615 5570"/>
                  <a:gd name="T37" fmla="*/ T36 w 48"/>
                  <a:gd name="T38" fmla="+- 0 2121 2082"/>
                  <a:gd name="T39" fmla="*/ 2121 h 74"/>
                  <a:gd name="T40" fmla="+- 0 5614 5570"/>
                  <a:gd name="T41" fmla="*/ T40 w 48"/>
                  <a:gd name="T42" fmla="+- 0 2119 2082"/>
                  <a:gd name="T43" fmla="*/ 2119 h 74"/>
                  <a:gd name="T44" fmla="+- 0 5606 5570"/>
                  <a:gd name="T45" fmla="*/ T44 w 48"/>
                  <a:gd name="T46" fmla="+- 0 2116 2082"/>
                  <a:gd name="T47" fmla="*/ 2116 h 74"/>
                  <a:gd name="T48" fmla="+- 0 5613 5570"/>
                  <a:gd name="T49" fmla="*/ T48 w 48"/>
                  <a:gd name="T50" fmla="+- 0 2114 2082"/>
                  <a:gd name="T51" fmla="*/ 2114 h 74"/>
                  <a:gd name="T52" fmla="+- 0 5616 5570"/>
                  <a:gd name="T53" fmla="*/ T52 w 48"/>
                  <a:gd name="T54" fmla="+- 0 2109 2082"/>
                  <a:gd name="T55" fmla="*/ 2109 h 74"/>
                  <a:gd name="T56" fmla="+- 0 5616 5570"/>
                  <a:gd name="T57" fmla="*/ T56 w 48"/>
                  <a:gd name="T58" fmla="+- 0 2090 2082"/>
                  <a:gd name="T59" fmla="*/ 2090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48" h="74">
                    <a:moveTo>
                      <a:pt x="46" y="8"/>
                    </a:moveTo>
                    <a:lnTo>
                      <a:pt x="32" y="8"/>
                    </a:lnTo>
                    <a:lnTo>
                      <a:pt x="37" y="12"/>
                    </a:lnTo>
                    <a:lnTo>
                      <a:pt x="37" y="25"/>
                    </a:lnTo>
                    <a:lnTo>
                      <a:pt x="35" y="28"/>
                    </a:lnTo>
                    <a:lnTo>
                      <a:pt x="29" y="31"/>
                    </a:lnTo>
                    <a:lnTo>
                      <a:pt x="26" y="31"/>
                    </a:lnTo>
                    <a:lnTo>
                      <a:pt x="19" y="31"/>
                    </a:lnTo>
                    <a:lnTo>
                      <a:pt x="19" y="39"/>
                    </a:lnTo>
                    <a:lnTo>
                      <a:pt x="45" y="39"/>
                    </a:lnTo>
                    <a:lnTo>
                      <a:pt x="44" y="37"/>
                    </a:lnTo>
                    <a:lnTo>
                      <a:pt x="36" y="34"/>
                    </a:lnTo>
                    <a:lnTo>
                      <a:pt x="43" y="32"/>
                    </a:lnTo>
                    <a:lnTo>
                      <a:pt x="46" y="27"/>
                    </a:lnTo>
                    <a:lnTo>
                      <a:pt x="46" y="8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398" name="Freeform 239"/>
              <p:cNvSpPr>
                <a:spLocks/>
              </p:cNvSpPr>
              <p:nvPr/>
            </p:nvSpPr>
            <p:spPr bwMode="auto">
              <a:xfrm>
                <a:off x="5570" y="2082"/>
                <a:ext cx="48" cy="74"/>
              </a:xfrm>
              <a:custGeom>
                <a:avLst/>
                <a:gdLst>
                  <a:gd name="T0" fmla="+- 0 5608 5570"/>
                  <a:gd name="T1" fmla="*/ T0 w 48"/>
                  <a:gd name="T2" fmla="+- 0 2082 2082"/>
                  <a:gd name="T3" fmla="*/ 2082 h 74"/>
                  <a:gd name="T4" fmla="+- 0 5580 5570"/>
                  <a:gd name="T5" fmla="*/ T4 w 48"/>
                  <a:gd name="T6" fmla="+- 0 2082 2082"/>
                  <a:gd name="T7" fmla="*/ 2082 h 74"/>
                  <a:gd name="T8" fmla="+- 0 5572 5570"/>
                  <a:gd name="T9" fmla="*/ T8 w 48"/>
                  <a:gd name="T10" fmla="+- 0 2090 2082"/>
                  <a:gd name="T11" fmla="*/ 2090 h 74"/>
                  <a:gd name="T12" fmla="+- 0 5572 5570"/>
                  <a:gd name="T13" fmla="*/ T12 w 48"/>
                  <a:gd name="T14" fmla="+- 0 2105 2082"/>
                  <a:gd name="T15" fmla="*/ 2105 h 74"/>
                  <a:gd name="T16" fmla="+- 0 5581 5570"/>
                  <a:gd name="T17" fmla="*/ T16 w 48"/>
                  <a:gd name="T18" fmla="+- 0 2105 2082"/>
                  <a:gd name="T19" fmla="*/ 2105 h 74"/>
                  <a:gd name="T20" fmla="+- 0 5581 5570"/>
                  <a:gd name="T21" fmla="*/ T20 w 48"/>
                  <a:gd name="T22" fmla="+- 0 2101 2082"/>
                  <a:gd name="T23" fmla="*/ 2101 h 74"/>
                  <a:gd name="T24" fmla="+- 0 5581 5570"/>
                  <a:gd name="T25" fmla="*/ T24 w 48"/>
                  <a:gd name="T26" fmla="+- 0 2098 2082"/>
                  <a:gd name="T27" fmla="*/ 2098 h 74"/>
                  <a:gd name="T28" fmla="+- 0 5584 5570"/>
                  <a:gd name="T29" fmla="*/ T28 w 48"/>
                  <a:gd name="T30" fmla="+- 0 2092 2082"/>
                  <a:gd name="T31" fmla="*/ 2092 h 74"/>
                  <a:gd name="T32" fmla="+- 0 5589 5570"/>
                  <a:gd name="T33" fmla="*/ T32 w 48"/>
                  <a:gd name="T34" fmla="+- 0 2090 2082"/>
                  <a:gd name="T35" fmla="*/ 2090 h 74"/>
                  <a:gd name="T36" fmla="+- 0 5616 5570"/>
                  <a:gd name="T37" fmla="*/ T36 w 48"/>
                  <a:gd name="T38" fmla="+- 0 2090 2082"/>
                  <a:gd name="T39" fmla="*/ 2090 h 74"/>
                  <a:gd name="T40" fmla="+- 0 5616 5570"/>
                  <a:gd name="T41" fmla="*/ T40 w 48"/>
                  <a:gd name="T42" fmla="+- 0 2089 2082"/>
                  <a:gd name="T43" fmla="*/ 2089 h 74"/>
                  <a:gd name="T44" fmla="+- 0 5608 5570"/>
                  <a:gd name="T45" fmla="*/ T44 w 48"/>
                  <a:gd name="T46" fmla="+- 0 2082 2082"/>
                  <a:gd name="T47" fmla="*/ 2082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48" h="74">
                    <a:moveTo>
                      <a:pt x="38" y="0"/>
                    </a:moveTo>
                    <a:lnTo>
                      <a:pt x="10" y="0"/>
                    </a:lnTo>
                    <a:lnTo>
                      <a:pt x="2" y="8"/>
                    </a:lnTo>
                    <a:lnTo>
                      <a:pt x="2" y="23"/>
                    </a:lnTo>
                    <a:lnTo>
                      <a:pt x="11" y="23"/>
                    </a:lnTo>
                    <a:lnTo>
                      <a:pt x="11" y="19"/>
                    </a:lnTo>
                    <a:lnTo>
                      <a:pt x="11" y="16"/>
                    </a:lnTo>
                    <a:lnTo>
                      <a:pt x="14" y="10"/>
                    </a:lnTo>
                    <a:lnTo>
                      <a:pt x="19" y="8"/>
                    </a:lnTo>
                    <a:lnTo>
                      <a:pt x="46" y="8"/>
                    </a:lnTo>
                    <a:lnTo>
                      <a:pt x="46" y="7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112" name="Group 228"/>
            <p:cNvGrpSpPr>
              <a:grpSpLocks/>
            </p:cNvGrpSpPr>
            <p:nvPr/>
          </p:nvGrpSpPr>
          <p:grpSpPr bwMode="auto">
            <a:xfrm>
              <a:off x="5570" y="1830"/>
              <a:ext cx="132" cy="74"/>
              <a:chOff x="5570" y="1830"/>
              <a:chExt cx="132" cy="74"/>
            </a:xfrm>
          </p:grpSpPr>
          <p:sp>
            <p:nvSpPr>
              <p:cNvPr id="4126" name="Freeform 237"/>
              <p:cNvSpPr>
                <a:spLocks/>
              </p:cNvSpPr>
              <p:nvPr/>
            </p:nvSpPr>
            <p:spPr bwMode="auto">
              <a:xfrm>
                <a:off x="5570" y="1830"/>
                <a:ext cx="132" cy="74"/>
              </a:xfrm>
              <a:custGeom>
                <a:avLst/>
                <a:gdLst>
                  <a:gd name="T0" fmla="+- 0 5579 5570"/>
                  <a:gd name="T1" fmla="*/ T0 w 132"/>
                  <a:gd name="T2" fmla="+- 0 1881 1830"/>
                  <a:gd name="T3" fmla="*/ 1881 h 74"/>
                  <a:gd name="T4" fmla="+- 0 5570 5570"/>
                  <a:gd name="T5" fmla="*/ T4 w 132"/>
                  <a:gd name="T6" fmla="+- 0 1881 1830"/>
                  <a:gd name="T7" fmla="*/ 1881 h 74"/>
                  <a:gd name="T8" fmla="+- 0 5571 5570"/>
                  <a:gd name="T9" fmla="*/ T8 w 132"/>
                  <a:gd name="T10" fmla="+- 0 1887 1830"/>
                  <a:gd name="T11" fmla="*/ 1887 h 74"/>
                  <a:gd name="T12" fmla="+- 0 5572 5570"/>
                  <a:gd name="T13" fmla="*/ T12 w 132"/>
                  <a:gd name="T14" fmla="+- 0 1890 1830"/>
                  <a:gd name="T15" fmla="*/ 1890 h 74"/>
                  <a:gd name="T16" fmla="+- 0 5574 5570"/>
                  <a:gd name="T17" fmla="*/ T16 w 132"/>
                  <a:gd name="T18" fmla="+- 0 1893 1830"/>
                  <a:gd name="T19" fmla="*/ 1893 h 74"/>
                  <a:gd name="T20" fmla="+- 0 5577 5570"/>
                  <a:gd name="T21" fmla="*/ T20 w 132"/>
                  <a:gd name="T22" fmla="+- 0 1900 1830"/>
                  <a:gd name="T23" fmla="*/ 1900 h 74"/>
                  <a:gd name="T24" fmla="+- 0 5584 5570"/>
                  <a:gd name="T25" fmla="*/ T24 w 132"/>
                  <a:gd name="T26" fmla="+- 0 1904 1830"/>
                  <a:gd name="T27" fmla="*/ 1904 h 74"/>
                  <a:gd name="T28" fmla="+- 0 5609 5570"/>
                  <a:gd name="T29" fmla="*/ T28 w 132"/>
                  <a:gd name="T30" fmla="+- 0 1904 1830"/>
                  <a:gd name="T31" fmla="*/ 1904 h 74"/>
                  <a:gd name="T32" fmla="+- 0 5617 5570"/>
                  <a:gd name="T33" fmla="*/ T32 w 132"/>
                  <a:gd name="T34" fmla="+- 0 1896 1830"/>
                  <a:gd name="T35" fmla="*/ 1896 h 74"/>
                  <a:gd name="T36" fmla="+- 0 5585 5570"/>
                  <a:gd name="T37" fmla="*/ T36 w 132"/>
                  <a:gd name="T38" fmla="+- 0 1896 1830"/>
                  <a:gd name="T39" fmla="*/ 1896 h 74"/>
                  <a:gd name="T40" fmla="+- 0 5580 5570"/>
                  <a:gd name="T41" fmla="*/ T40 w 132"/>
                  <a:gd name="T42" fmla="+- 0 1891 1830"/>
                  <a:gd name="T43" fmla="*/ 1891 h 74"/>
                  <a:gd name="T44" fmla="+- 0 5579 5570"/>
                  <a:gd name="T45" fmla="*/ T44 w 132"/>
                  <a:gd name="T46" fmla="+- 0 1881 1830"/>
                  <a:gd name="T47" fmla="*/ 1881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32" h="74">
                    <a:moveTo>
                      <a:pt x="9" y="51"/>
                    </a:moveTo>
                    <a:lnTo>
                      <a:pt x="0" y="51"/>
                    </a:lnTo>
                    <a:lnTo>
                      <a:pt x="1" y="57"/>
                    </a:lnTo>
                    <a:lnTo>
                      <a:pt x="2" y="60"/>
                    </a:lnTo>
                    <a:lnTo>
                      <a:pt x="4" y="63"/>
                    </a:lnTo>
                    <a:lnTo>
                      <a:pt x="7" y="70"/>
                    </a:lnTo>
                    <a:lnTo>
                      <a:pt x="14" y="74"/>
                    </a:lnTo>
                    <a:lnTo>
                      <a:pt x="39" y="74"/>
                    </a:lnTo>
                    <a:lnTo>
                      <a:pt x="47" y="66"/>
                    </a:lnTo>
                    <a:lnTo>
                      <a:pt x="15" y="66"/>
                    </a:lnTo>
                    <a:lnTo>
                      <a:pt x="10" y="61"/>
                    </a:lnTo>
                    <a:lnTo>
                      <a:pt x="9" y="5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127" name="Freeform 236"/>
              <p:cNvSpPr>
                <a:spLocks/>
              </p:cNvSpPr>
              <p:nvPr/>
            </p:nvSpPr>
            <p:spPr bwMode="auto">
              <a:xfrm>
                <a:off x="5570" y="1830"/>
                <a:ext cx="132" cy="74"/>
              </a:xfrm>
              <a:custGeom>
                <a:avLst/>
                <a:gdLst>
                  <a:gd name="T0" fmla="+- 0 5615 5570"/>
                  <a:gd name="T1" fmla="*/ T0 w 132"/>
                  <a:gd name="T2" fmla="+- 0 1869 1830"/>
                  <a:gd name="T3" fmla="*/ 1869 h 74"/>
                  <a:gd name="T4" fmla="+- 0 5604 5570"/>
                  <a:gd name="T5" fmla="*/ T4 w 132"/>
                  <a:gd name="T6" fmla="+- 0 1869 1830"/>
                  <a:gd name="T7" fmla="*/ 1869 h 74"/>
                  <a:gd name="T8" fmla="+- 0 5609 5570"/>
                  <a:gd name="T9" fmla="*/ T8 w 132"/>
                  <a:gd name="T10" fmla="+- 0 1873 1830"/>
                  <a:gd name="T11" fmla="*/ 1873 h 74"/>
                  <a:gd name="T12" fmla="+- 0 5609 5570"/>
                  <a:gd name="T13" fmla="*/ T12 w 132"/>
                  <a:gd name="T14" fmla="+- 0 1891 1830"/>
                  <a:gd name="T15" fmla="*/ 1891 h 74"/>
                  <a:gd name="T16" fmla="+- 0 5603 5570"/>
                  <a:gd name="T17" fmla="*/ T16 w 132"/>
                  <a:gd name="T18" fmla="+- 0 1896 1830"/>
                  <a:gd name="T19" fmla="*/ 1896 h 74"/>
                  <a:gd name="T20" fmla="+- 0 5617 5570"/>
                  <a:gd name="T21" fmla="*/ T20 w 132"/>
                  <a:gd name="T22" fmla="+- 0 1896 1830"/>
                  <a:gd name="T23" fmla="*/ 1896 h 74"/>
                  <a:gd name="T24" fmla="+- 0 5618 5570"/>
                  <a:gd name="T25" fmla="*/ T24 w 132"/>
                  <a:gd name="T26" fmla="+- 0 1895 1830"/>
                  <a:gd name="T27" fmla="*/ 1895 h 74"/>
                  <a:gd name="T28" fmla="+- 0 5618 5570"/>
                  <a:gd name="T29" fmla="*/ T28 w 132"/>
                  <a:gd name="T30" fmla="+- 0 1873 1830"/>
                  <a:gd name="T31" fmla="*/ 1873 h 74"/>
                  <a:gd name="T32" fmla="+- 0 5615 5570"/>
                  <a:gd name="T33" fmla="*/ T32 w 132"/>
                  <a:gd name="T34" fmla="+- 0 1869 1830"/>
                  <a:gd name="T35" fmla="*/ 1869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32" h="74">
                    <a:moveTo>
                      <a:pt x="45" y="39"/>
                    </a:moveTo>
                    <a:lnTo>
                      <a:pt x="34" y="39"/>
                    </a:lnTo>
                    <a:lnTo>
                      <a:pt x="39" y="43"/>
                    </a:lnTo>
                    <a:lnTo>
                      <a:pt x="39" y="61"/>
                    </a:lnTo>
                    <a:lnTo>
                      <a:pt x="33" y="66"/>
                    </a:lnTo>
                    <a:lnTo>
                      <a:pt x="47" y="66"/>
                    </a:lnTo>
                    <a:lnTo>
                      <a:pt x="48" y="65"/>
                    </a:lnTo>
                    <a:lnTo>
                      <a:pt x="48" y="43"/>
                    </a:lnTo>
                    <a:lnTo>
                      <a:pt x="45" y="39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384" name="Freeform 235"/>
              <p:cNvSpPr>
                <a:spLocks/>
              </p:cNvSpPr>
              <p:nvPr/>
            </p:nvSpPr>
            <p:spPr bwMode="auto">
              <a:xfrm>
                <a:off x="5570" y="1830"/>
                <a:ext cx="132" cy="74"/>
              </a:xfrm>
              <a:custGeom>
                <a:avLst/>
                <a:gdLst>
                  <a:gd name="T0" fmla="+- 0 5616 5570"/>
                  <a:gd name="T1" fmla="*/ T0 w 132"/>
                  <a:gd name="T2" fmla="+- 0 1838 1830"/>
                  <a:gd name="T3" fmla="*/ 1838 h 74"/>
                  <a:gd name="T4" fmla="+- 0 5602 5570"/>
                  <a:gd name="T5" fmla="*/ T4 w 132"/>
                  <a:gd name="T6" fmla="+- 0 1838 1830"/>
                  <a:gd name="T7" fmla="*/ 1838 h 74"/>
                  <a:gd name="T8" fmla="+- 0 5607 5570"/>
                  <a:gd name="T9" fmla="*/ T8 w 132"/>
                  <a:gd name="T10" fmla="+- 0 1843 1830"/>
                  <a:gd name="T11" fmla="*/ 1843 h 74"/>
                  <a:gd name="T12" fmla="+- 0 5607 5570"/>
                  <a:gd name="T13" fmla="*/ T12 w 132"/>
                  <a:gd name="T14" fmla="+- 0 1855 1830"/>
                  <a:gd name="T15" fmla="*/ 1855 h 74"/>
                  <a:gd name="T16" fmla="+- 0 5605 5570"/>
                  <a:gd name="T17" fmla="*/ T16 w 132"/>
                  <a:gd name="T18" fmla="+- 0 1858 1830"/>
                  <a:gd name="T19" fmla="*/ 1858 h 74"/>
                  <a:gd name="T20" fmla="+- 0 5601 5570"/>
                  <a:gd name="T21" fmla="*/ T20 w 132"/>
                  <a:gd name="T22" fmla="+- 0 1860 1830"/>
                  <a:gd name="T23" fmla="*/ 1860 h 74"/>
                  <a:gd name="T24" fmla="+- 0 5599 5570"/>
                  <a:gd name="T25" fmla="*/ T24 w 132"/>
                  <a:gd name="T26" fmla="+- 0 1861 1830"/>
                  <a:gd name="T27" fmla="*/ 1861 h 74"/>
                  <a:gd name="T28" fmla="+- 0 5596 5570"/>
                  <a:gd name="T29" fmla="*/ T28 w 132"/>
                  <a:gd name="T30" fmla="+- 0 1861 1830"/>
                  <a:gd name="T31" fmla="*/ 1861 h 74"/>
                  <a:gd name="T32" fmla="+- 0 5589 5570"/>
                  <a:gd name="T33" fmla="*/ T32 w 132"/>
                  <a:gd name="T34" fmla="+- 0 1861 1830"/>
                  <a:gd name="T35" fmla="*/ 1861 h 74"/>
                  <a:gd name="T36" fmla="+- 0 5589 5570"/>
                  <a:gd name="T37" fmla="*/ T36 w 132"/>
                  <a:gd name="T38" fmla="+- 0 1869 1830"/>
                  <a:gd name="T39" fmla="*/ 1869 h 74"/>
                  <a:gd name="T40" fmla="+- 0 5615 5570"/>
                  <a:gd name="T41" fmla="*/ T40 w 132"/>
                  <a:gd name="T42" fmla="+- 0 1869 1830"/>
                  <a:gd name="T43" fmla="*/ 1869 h 74"/>
                  <a:gd name="T44" fmla="+- 0 5614 5570"/>
                  <a:gd name="T45" fmla="*/ T44 w 132"/>
                  <a:gd name="T46" fmla="+- 0 1868 1830"/>
                  <a:gd name="T47" fmla="*/ 1868 h 74"/>
                  <a:gd name="T48" fmla="+- 0 5606 5570"/>
                  <a:gd name="T49" fmla="*/ T48 w 132"/>
                  <a:gd name="T50" fmla="+- 0 1865 1830"/>
                  <a:gd name="T51" fmla="*/ 1865 h 74"/>
                  <a:gd name="T52" fmla="+- 0 5613 5570"/>
                  <a:gd name="T53" fmla="*/ T52 w 132"/>
                  <a:gd name="T54" fmla="+- 0 1862 1830"/>
                  <a:gd name="T55" fmla="*/ 1862 h 74"/>
                  <a:gd name="T56" fmla="+- 0 5616 5570"/>
                  <a:gd name="T57" fmla="*/ T56 w 132"/>
                  <a:gd name="T58" fmla="+- 0 1857 1830"/>
                  <a:gd name="T59" fmla="*/ 1857 h 74"/>
                  <a:gd name="T60" fmla="+- 0 5616 5570"/>
                  <a:gd name="T61" fmla="*/ T60 w 132"/>
                  <a:gd name="T62" fmla="+- 0 1838 1830"/>
                  <a:gd name="T63" fmla="*/ 1838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32" h="74">
                    <a:moveTo>
                      <a:pt x="46" y="8"/>
                    </a:moveTo>
                    <a:lnTo>
                      <a:pt x="32" y="8"/>
                    </a:lnTo>
                    <a:lnTo>
                      <a:pt x="37" y="13"/>
                    </a:lnTo>
                    <a:lnTo>
                      <a:pt x="37" y="25"/>
                    </a:lnTo>
                    <a:lnTo>
                      <a:pt x="35" y="28"/>
                    </a:lnTo>
                    <a:lnTo>
                      <a:pt x="31" y="30"/>
                    </a:lnTo>
                    <a:lnTo>
                      <a:pt x="29" y="31"/>
                    </a:lnTo>
                    <a:lnTo>
                      <a:pt x="26" y="31"/>
                    </a:lnTo>
                    <a:lnTo>
                      <a:pt x="19" y="31"/>
                    </a:lnTo>
                    <a:lnTo>
                      <a:pt x="19" y="39"/>
                    </a:lnTo>
                    <a:lnTo>
                      <a:pt x="45" y="39"/>
                    </a:lnTo>
                    <a:lnTo>
                      <a:pt x="44" y="38"/>
                    </a:lnTo>
                    <a:lnTo>
                      <a:pt x="36" y="35"/>
                    </a:lnTo>
                    <a:lnTo>
                      <a:pt x="43" y="32"/>
                    </a:lnTo>
                    <a:lnTo>
                      <a:pt x="46" y="27"/>
                    </a:lnTo>
                    <a:lnTo>
                      <a:pt x="46" y="8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385" name="Freeform 234"/>
              <p:cNvSpPr>
                <a:spLocks/>
              </p:cNvSpPr>
              <p:nvPr/>
            </p:nvSpPr>
            <p:spPr bwMode="auto">
              <a:xfrm>
                <a:off x="5570" y="1830"/>
                <a:ext cx="132" cy="74"/>
              </a:xfrm>
              <a:custGeom>
                <a:avLst/>
                <a:gdLst>
                  <a:gd name="T0" fmla="+- 0 5608 5570"/>
                  <a:gd name="T1" fmla="*/ T0 w 132"/>
                  <a:gd name="T2" fmla="+- 0 1830 1830"/>
                  <a:gd name="T3" fmla="*/ 1830 h 74"/>
                  <a:gd name="T4" fmla="+- 0 5580 5570"/>
                  <a:gd name="T5" fmla="*/ T4 w 132"/>
                  <a:gd name="T6" fmla="+- 0 1830 1830"/>
                  <a:gd name="T7" fmla="*/ 1830 h 74"/>
                  <a:gd name="T8" fmla="+- 0 5572 5570"/>
                  <a:gd name="T9" fmla="*/ T8 w 132"/>
                  <a:gd name="T10" fmla="+- 0 1838 1830"/>
                  <a:gd name="T11" fmla="*/ 1838 h 74"/>
                  <a:gd name="T12" fmla="+- 0 5572 5570"/>
                  <a:gd name="T13" fmla="*/ T12 w 132"/>
                  <a:gd name="T14" fmla="+- 0 1853 1830"/>
                  <a:gd name="T15" fmla="*/ 1853 h 74"/>
                  <a:gd name="T16" fmla="+- 0 5581 5570"/>
                  <a:gd name="T17" fmla="*/ T16 w 132"/>
                  <a:gd name="T18" fmla="+- 0 1853 1830"/>
                  <a:gd name="T19" fmla="*/ 1853 h 74"/>
                  <a:gd name="T20" fmla="+- 0 5581 5570"/>
                  <a:gd name="T21" fmla="*/ T20 w 132"/>
                  <a:gd name="T22" fmla="+- 0 1849 1830"/>
                  <a:gd name="T23" fmla="*/ 1849 h 74"/>
                  <a:gd name="T24" fmla="+- 0 5581 5570"/>
                  <a:gd name="T25" fmla="*/ T24 w 132"/>
                  <a:gd name="T26" fmla="+- 0 1847 1830"/>
                  <a:gd name="T27" fmla="*/ 1847 h 74"/>
                  <a:gd name="T28" fmla="+- 0 5584 5570"/>
                  <a:gd name="T29" fmla="*/ T28 w 132"/>
                  <a:gd name="T30" fmla="+- 0 1840 1830"/>
                  <a:gd name="T31" fmla="*/ 1840 h 74"/>
                  <a:gd name="T32" fmla="+- 0 5589 5570"/>
                  <a:gd name="T33" fmla="*/ T32 w 132"/>
                  <a:gd name="T34" fmla="+- 0 1838 1830"/>
                  <a:gd name="T35" fmla="*/ 1838 h 74"/>
                  <a:gd name="T36" fmla="+- 0 5616 5570"/>
                  <a:gd name="T37" fmla="*/ T36 w 132"/>
                  <a:gd name="T38" fmla="+- 0 1838 1830"/>
                  <a:gd name="T39" fmla="*/ 1838 h 74"/>
                  <a:gd name="T40" fmla="+- 0 5616 5570"/>
                  <a:gd name="T41" fmla="*/ T40 w 132"/>
                  <a:gd name="T42" fmla="+- 0 1838 1830"/>
                  <a:gd name="T43" fmla="*/ 1838 h 74"/>
                  <a:gd name="T44" fmla="+- 0 5608 5570"/>
                  <a:gd name="T45" fmla="*/ T44 w 132"/>
                  <a:gd name="T46" fmla="+- 0 1830 1830"/>
                  <a:gd name="T47" fmla="*/ 1830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32" h="74">
                    <a:moveTo>
                      <a:pt x="38" y="0"/>
                    </a:moveTo>
                    <a:lnTo>
                      <a:pt x="10" y="0"/>
                    </a:lnTo>
                    <a:lnTo>
                      <a:pt x="2" y="8"/>
                    </a:lnTo>
                    <a:lnTo>
                      <a:pt x="2" y="23"/>
                    </a:lnTo>
                    <a:lnTo>
                      <a:pt x="11" y="23"/>
                    </a:lnTo>
                    <a:lnTo>
                      <a:pt x="11" y="19"/>
                    </a:lnTo>
                    <a:lnTo>
                      <a:pt x="11" y="17"/>
                    </a:lnTo>
                    <a:lnTo>
                      <a:pt x="14" y="10"/>
                    </a:lnTo>
                    <a:lnTo>
                      <a:pt x="19" y="8"/>
                    </a:lnTo>
                    <a:lnTo>
                      <a:pt x="46" y="8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386" name="Freeform 233"/>
              <p:cNvSpPr>
                <a:spLocks/>
              </p:cNvSpPr>
              <p:nvPr/>
            </p:nvSpPr>
            <p:spPr bwMode="auto">
              <a:xfrm>
                <a:off x="5570" y="1830"/>
                <a:ext cx="132" cy="74"/>
              </a:xfrm>
              <a:custGeom>
                <a:avLst/>
                <a:gdLst>
                  <a:gd name="T0" fmla="+- 0 5642 5570"/>
                  <a:gd name="T1" fmla="*/ T0 w 132"/>
                  <a:gd name="T2" fmla="+- 0 1891 1830"/>
                  <a:gd name="T3" fmla="*/ 1891 h 74"/>
                  <a:gd name="T4" fmla="+- 0 5632 5570"/>
                  <a:gd name="T5" fmla="*/ T4 w 132"/>
                  <a:gd name="T6" fmla="+- 0 1891 1830"/>
                  <a:gd name="T7" fmla="*/ 1891 h 74"/>
                  <a:gd name="T8" fmla="+- 0 5632 5570"/>
                  <a:gd name="T9" fmla="*/ T8 w 132"/>
                  <a:gd name="T10" fmla="+- 0 1901 1830"/>
                  <a:gd name="T11" fmla="*/ 1901 h 74"/>
                  <a:gd name="T12" fmla="+- 0 5642 5570"/>
                  <a:gd name="T13" fmla="*/ T12 w 132"/>
                  <a:gd name="T14" fmla="+- 0 1901 1830"/>
                  <a:gd name="T15" fmla="*/ 1901 h 74"/>
                  <a:gd name="T16" fmla="+- 0 5642 5570"/>
                  <a:gd name="T17" fmla="*/ T16 w 132"/>
                  <a:gd name="T18" fmla="+- 0 1891 1830"/>
                  <a:gd name="T19" fmla="*/ 1891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32" h="74">
                    <a:moveTo>
                      <a:pt x="72" y="61"/>
                    </a:moveTo>
                    <a:lnTo>
                      <a:pt x="62" y="61"/>
                    </a:lnTo>
                    <a:lnTo>
                      <a:pt x="62" y="71"/>
                    </a:lnTo>
                    <a:lnTo>
                      <a:pt x="72" y="71"/>
                    </a:lnTo>
                    <a:lnTo>
                      <a:pt x="72" y="61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387" name="Freeform 232"/>
              <p:cNvSpPr>
                <a:spLocks/>
              </p:cNvSpPr>
              <p:nvPr/>
            </p:nvSpPr>
            <p:spPr bwMode="auto">
              <a:xfrm>
                <a:off x="5570" y="1830"/>
                <a:ext cx="132" cy="74"/>
              </a:xfrm>
              <a:custGeom>
                <a:avLst/>
                <a:gdLst>
                  <a:gd name="T0" fmla="+- 0 5663 5570"/>
                  <a:gd name="T1" fmla="*/ T0 w 132"/>
                  <a:gd name="T2" fmla="+- 0 1884 1830"/>
                  <a:gd name="T3" fmla="*/ 1884 h 74"/>
                  <a:gd name="T4" fmla="+- 0 5654 5570"/>
                  <a:gd name="T5" fmla="*/ T4 w 132"/>
                  <a:gd name="T6" fmla="+- 0 1884 1830"/>
                  <a:gd name="T7" fmla="*/ 1884 h 74"/>
                  <a:gd name="T8" fmla="+- 0 5656 5570"/>
                  <a:gd name="T9" fmla="*/ T8 w 132"/>
                  <a:gd name="T10" fmla="+- 0 1890 1830"/>
                  <a:gd name="T11" fmla="*/ 1890 h 74"/>
                  <a:gd name="T12" fmla="+- 0 5657 5570"/>
                  <a:gd name="T13" fmla="*/ T12 w 132"/>
                  <a:gd name="T14" fmla="+- 0 1893 1830"/>
                  <a:gd name="T15" fmla="*/ 1893 h 74"/>
                  <a:gd name="T16" fmla="+- 0 5659 5570"/>
                  <a:gd name="T17" fmla="*/ T16 w 132"/>
                  <a:gd name="T18" fmla="+- 0 1895 1830"/>
                  <a:gd name="T19" fmla="*/ 1895 h 74"/>
                  <a:gd name="T20" fmla="+- 0 5663 5570"/>
                  <a:gd name="T21" fmla="*/ T20 w 132"/>
                  <a:gd name="T22" fmla="+- 0 1901 1830"/>
                  <a:gd name="T23" fmla="*/ 1901 h 74"/>
                  <a:gd name="T24" fmla="+- 0 5670 5570"/>
                  <a:gd name="T25" fmla="*/ T24 w 132"/>
                  <a:gd name="T26" fmla="+- 0 1904 1830"/>
                  <a:gd name="T27" fmla="*/ 1904 h 74"/>
                  <a:gd name="T28" fmla="+- 0 5692 5570"/>
                  <a:gd name="T29" fmla="*/ T28 w 132"/>
                  <a:gd name="T30" fmla="+- 0 1904 1830"/>
                  <a:gd name="T31" fmla="*/ 1904 h 74"/>
                  <a:gd name="T32" fmla="+- 0 5700 5570"/>
                  <a:gd name="T33" fmla="*/ T32 w 132"/>
                  <a:gd name="T34" fmla="+- 0 1896 1830"/>
                  <a:gd name="T35" fmla="*/ 1896 h 74"/>
                  <a:gd name="T36" fmla="+- 0 5670 5570"/>
                  <a:gd name="T37" fmla="*/ T36 w 132"/>
                  <a:gd name="T38" fmla="+- 0 1896 1830"/>
                  <a:gd name="T39" fmla="*/ 1896 h 74"/>
                  <a:gd name="T40" fmla="+- 0 5665 5570"/>
                  <a:gd name="T41" fmla="*/ T40 w 132"/>
                  <a:gd name="T42" fmla="+- 0 1892 1830"/>
                  <a:gd name="T43" fmla="*/ 1892 h 74"/>
                  <a:gd name="T44" fmla="+- 0 5663 5570"/>
                  <a:gd name="T45" fmla="*/ T44 w 132"/>
                  <a:gd name="T46" fmla="+- 0 1884 1830"/>
                  <a:gd name="T47" fmla="*/ 1884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32" h="74">
                    <a:moveTo>
                      <a:pt x="93" y="54"/>
                    </a:moveTo>
                    <a:lnTo>
                      <a:pt x="84" y="54"/>
                    </a:lnTo>
                    <a:lnTo>
                      <a:pt x="86" y="60"/>
                    </a:lnTo>
                    <a:lnTo>
                      <a:pt x="87" y="63"/>
                    </a:lnTo>
                    <a:lnTo>
                      <a:pt x="89" y="65"/>
                    </a:lnTo>
                    <a:lnTo>
                      <a:pt x="93" y="71"/>
                    </a:lnTo>
                    <a:lnTo>
                      <a:pt x="100" y="74"/>
                    </a:lnTo>
                    <a:lnTo>
                      <a:pt x="122" y="74"/>
                    </a:lnTo>
                    <a:lnTo>
                      <a:pt x="130" y="66"/>
                    </a:lnTo>
                    <a:lnTo>
                      <a:pt x="100" y="66"/>
                    </a:lnTo>
                    <a:lnTo>
                      <a:pt x="95" y="62"/>
                    </a:lnTo>
                    <a:lnTo>
                      <a:pt x="93" y="54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388" name="Freeform 231"/>
              <p:cNvSpPr>
                <a:spLocks/>
              </p:cNvSpPr>
              <p:nvPr/>
            </p:nvSpPr>
            <p:spPr bwMode="auto">
              <a:xfrm>
                <a:off x="5570" y="1830"/>
                <a:ext cx="132" cy="74"/>
              </a:xfrm>
              <a:custGeom>
                <a:avLst/>
                <a:gdLst>
                  <a:gd name="T0" fmla="+- 0 5701 5570"/>
                  <a:gd name="T1" fmla="*/ T0 w 132"/>
                  <a:gd name="T2" fmla="+- 0 1862 1830"/>
                  <a:gd name="T3" fmla="*/ 1862 h 74"/>
                  <a:gd name="T4" fmla="+- 0 5687 5570"/>
                  <a:gd name="T5" fmla="*/ T4 w 132"/>
                  <a:gd name="T6" fmla="+- 0 1862 1830"/>
                  <a:gd name="T7" fmla="*/ 1862 h 74"/>
                  <a:gd name="T8" fmla="+- 0 5693 5570"/>
                  <a:gd name="T9" fmla="*/ T8 w 132"/>
                  <a:gd name="T10" fmla="+- 0 1869 1830"/>
                  <a:gd name="T11" fmla="*/ 1869 h 74"/>
                  <a:gd name="T12" fmla="+- 0 5693 5570"/>
                  <a:gd name="T13" fmla="*/ T12 w 132"/>
                  <a:gd name="T14" fmla="+- 0 1890 1830"/>
                  <a:gd name="T15" fmla="*/ 1890 h 74"/>
                  <a:gd name="T16" fmla="+- 0 5687 5570"/>
                  <a:gd name="T17" fmla="*/ T16 w 132"/>
                  <a:gd name="T18" fmla="+- 0 1896 1830"/>
                  <a:gd name="T19" fmla="*/ 1896 h 74"/>
                  <a:gd name="T20" fmla="+- 0 5700 5570"/>
                  <a:gd name="T21" fmla="*/ T20 w 132"/>
                  <a:gd name="T22" fmla="+- 0 1896 1830"/>
                  <a:gd name="T23" fmla="*/ 1896 h 74"/>
                  <a:gd name="T24" fmla="+- 0 5702 5570"/>
                  <a:gd name="T25" fmla="*/ T24 w 132"/>
                  <a:gd name="T26" fmla="+- 0 1893 1830"/>
                  <a:gd name="T27" fmla="*/ 1893 h 74"/>
                  <a:gd name="T28" fmla="+- 0 5702 5570"/>
                  <a:gd name="T29" fmla="*/ T28 w 132"/>
                  <a:gd name="T30" fmla="+- 0 1864 1830"/>
                  <a:gd name="T31" fmla="*/ 1864 h 74"/>
                  <a:gd name="T32" fmla="+- 0 5701 5570"/>
                  <a:gd name="T33" fmla="*/ T32 w 132"/>
                  <a:gd name="T34" fmla="+- 0 1862 1830"/>
                  <a:gd name="T35" fmla="*/ 1862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32" h="74">
                    <a:moveTo>
                      <a:pt x="131" y="32"/>
                    </a:moveTo>
                    <a:lnTo>
                      <a:pt x="117" y="32"/>
                    </a:lnTo>
                    <a:lnTo>
                      <a:pt x="123" y="39"/>
                    </a:lnTo>
                    <a:lnTo>
                      <a:pt x="123" y="60"/>
                    </a:lnTo>
                    <a:lnTo>
                      <a:pt x="117" y="66"/>
                    </a:lnTo>
                    <a:lnTo>
                      <a:pt x="130" y="66"/>
                    </a:lnTo>
                    <a:lnTo>
                      <a:pt x="132" y="63"/>
                    </a:lnTo>
                    <a:lnTo>
                      <a:pt x="132" y="34"/>
                    </a:lnTo>
                    <a:lnTo>
                      <a:pt x="131" y="32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389" name="Freeform 230"/>
              <p:cNvSpPr>
                <a:spLocks/>
              </p:cNvSpPr>
              <p:nvPr/>
            </p:nvSpPr>
            <p:spPr bwMode="auto">
              <a:xfrm>
                <a:off x="5570" y="1830"/>
                <a:ext cx="132" cy="74"/>
              </a:xfrm>
              <a:custGeom>
                <a:avLst/>
                <a:gdLst>
                  <a:gd name="T0" fmla="+- 0 5699 5570"/>
                  <a:gd name="T1" fmla="*/ T0 w 132"/>
                  <a:gd name="T2" fmla="+- 0 1830 1830"/>
                  <a:gd name="T3" fmla="*/ 1830 h 74"/>
                  <a:gd name="T4" fmla="+- 0 5662 5570"/>
                  <a:gd name="T5" fmla="*/ T4 w 132"/>
                  <a:gd name="T6" fmla="+- 0 1830 1830"/>
                  <a:gd name="T7" fmla="*/ 1830 h 74"/>
                  <a:gd name="T8" fmla="+- 0 5657 5570"/>
                  <a:gd name="T9" fmla="*/ T8 w 132"/>
                  <a:gd name="T10" fmla="+- 0 1869 1830"/>
                  <a:gd name="T11" fmla="*/ 1869 h 74"/>
                  <a:gd name="T12" fmla="+- 0 5665 5570"/>
                  <a:gd name="T13" fmla="*/ T12 w 132"/>
                  <a:gd name="T14" fmla="+- 0 1869 1830"/>
                  <a:gd name="T15" fmla="*/ 1869 h 74"/>
                  <a:gd name="T16" fmla="+- 0 5669 5570"/>
                  <a:gd name="T17" fmla="*/ T16 w 132"/>
                  <a:gd name="T18" fmla="+- 0 1864 1830"/>
                  <a:gd name="T19" fmla="*/ 1864 h 74"/>
                  <a:gd name="T20" fmla="+- 0 5672 5570"/>
                  <a:gd name="T21" fmla="*/ T20 w 132"/>
                  <a:gd name="T22" fmla="+- 0 1862 1830"/>
                  <a:gd name="T23" fmla="*/ 1862 h 74"/>
                  <a:gd name="T24" fmla="+- 0 5701 5570"/>
                  <a:gd name="T25" fmla="*/ T24 w 132"/>
                  <a:gd name="T26" fmla="+- 0 1862 1830"/>
                  <a:gd name="T27" fmla="*/ 1862 h 74"/>
                  <a:gd name="T28" fmla="+- 0 5697 5570"/>
                  <a:gd name="T29" fmla="*/ T28 w 132"/>
                  <a:gd name="T30" fmla="+- 0 1859 1830"/>
                  <a:gd name="T31" fmla="*/ 1859 h 74"/>
                  <a:gd name="T32" fmla="+- 0 5666 5570"/>
                  <a:gd name="T33" fmla="*/ T32 w 132"/>
                  <a:gd name="T34" fmla="+- 0 1859 1830"/>
                  <a:gd name="T35" fmla="*/ 1859 h 74"/>
                  <a:gd name="T36" fmla="+- 0 5669 5570"/>
                  <a:gd name="T37" fmla="*/ T36 w 132"/>
                  <a:gd name="T38" fmla="+- 0 1839 1830"/>
                  <a:gd name="T39" fmla="*/ 1839 h 74"/>
                  <a:gd name="T40" fmla="+- 0 5699 5570"/>
                  <a:gd name="T41" fmla="*/ T40 w 132"/>
                  <a:gd name="T42" fmla="+- 0 1839 1830"/>
                  <a:gd name="T43" fmla="*/ 1839 h 74"/>
                  <a:gd name="T44" fmla="+- 0 5699 5570"/>
                  <a:gd name="T45" fmla="*/ T44 w 132"/>
                  <a:gd name="T46" fmla="+- 0 1830 1830"/>
                  <a:gd name="T47" fmla="*/ 1830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32" h="74">
                    <a:moveTo>
                      <a:pt x="129" y="0"/>
                    </a:moveTo>
                    <a:lnTo>
                      <a:pt x="92" y="0"/>
                    </a:lnTo>
                    <a:lnTo>
                      <a:pt x="87" y="39"/>
                    </a:lnTo>
                    <a:lnTo>
                      <a:pt x="95" y="39"/>
                    </a:lnTo>
                    <a:lnTo>
                      <a:pt x="99" y="34"/>
                    </a:lnTo>
                    <a:lnTo>
                      <a:pt x="102" y="32"/>
                    </a:lnTo>
                    <a:lnTo>
                      <a:pt x="131" y="32"/>
                    </a:lnTo>
                    <a:lnTo>
                      <a:pt x="127" y="29"/>
                    </a:lnTo>
                    <a:lnTo>
                      <a:pt x="96" y="29"/>
                    </a:lnTo>
                    <a:lnTo>
                      <a:pt x="99" y="9"/>
                    </a:lnTo>
                    <a:lnTo>
                      <a:pt x="129" y="9"/>
                    </a:lnTo>
                    <a:lnTo>
                      <a:pt x="129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390" name="Freeform 229"/>
              <p:cNvSpPr>
                <a:spLocks/>
              </p:cNvSpPr>
              <p:nvPr/>
            </p:nvSpPr>
            <p:spPr bwMode="auto">
              <a:xfrm>
                <a:off x="5570" y="1830"/>
                <a:ext cx="132" cy="74"/>
              </a:xfrm>
              <a:custGeom>
                <a:avLst/>
                <a:gdLst>
                  <a:gd name="T0" fmla="+- 0 5693 5570"/>
                  <a:gd name="T1" fmla="*/ T0 w 132"/>
                  <a:gd name="T2" fmla="+- 0 1855 1830"/>
                  <a:gd name="T3" fmla="*/ 1855 h 74"/>
                  <a:gd name="T4" fmla="+- 0 5674 5570"/>
                  <a:gd name="T5" fmla="*/ T4 w 132"/>
                  <a:gd name="T6" fmla="+- 0 1855 1830"/>
                  <a:gd name="T7" fmla="*/ 1855 h 74"/>
                  <a:gd name="T8" fmla="+- 0 5670 5570"/>
                  <a:gd name="T9" fmla="*/ T8 w 132"/>
                  <a:gd name="T10" fmla="+- 0 1856 1830"/>
                  <a:gd name="T11" fmla="*/ 1856 h 74"/>
                  <a:gd name="T12" fmla="+- 0 5666 5570"/>
                  <a:gd name="T13" fmla="*/ T12 w 132"/>
                  <a:gd name="T14" fmla="+- 0 1859 1830"/>
                  <a:gd name="T15" fmla="*/ 1859 h 74"/>
                  <a:gd name="T16" fmla="+- 0 5697 5570"/>
                  <a:gd name="T17" fmla="*/ T16 w 132"/>
                  <a:gd name="T18" fmla="+- 0 1859 1830"/>
                  <a:gd name="T19" fmla="*/ 1859 h 74"/>
                  <a:gd name="T20" fmla="+- 0 5693 5570"/>
                  <a:gd name="T21" fmla="*/ T20 w 132"/>
                  <a:gd name="T22" fmla="+- 0 1855 1830"/>
                  <a:gd name="T23" fmla="*/ 1855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32" h="74">
                    <a:moveTo>
                      <a:pt x="123" y="25"/>
                    </a:moveTo>
                    <a:lnTo>
                      <a:pt x="104" y="25"/>
                    </a:lnTo>
                    <a:lnTo>
                      <a:pt x="100" y="26"/>
                    </a:lnTo>
                    <a:lnTo>
                      <a:pt x="96" y="29"/>
                    </a:lnTo>
                    <a:lnTo>
                      <a:pt x="127" y="29"/>
                    </a:lnTo>
                    <a:lnTo>
                      <a:pt x="123" y="25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113" name="Group 224"/>
            <p:cNvGrpSpPr>
              <a:grpSpLocks/>
            </p:cNvGrpSpPr>
            <p:nvPr/>
          </p:nvGrpSpPr>
          <p:grpSpPr bwMode="auto">
            <a:xfrm>
              <a:off x="5540" y="1701"/>
              <a:ext cx="50" cy="50"/>
              <a:chOff x="5540" y="1701"/>
              <a:chExt cx="50" cy="50"/>
            </a:xfrm>
          </p:grpSpPr>
          <p:sp>
            <p:nvSpPr>
              <p:cNvPr id="4123" name="Freeform 227"/>
              <p:cNvSpPr>
                <a:spLocks/>
              </p:cNvSpPr>
              <p:nvPr/>
            </p:nvSpPr>
            <p:spPr bwMode="auto">
              <a:xfrm>
                <a:off x="5540" y="1701"/>
                <a:ext cx="50" cy="50"/>
              </a:xfrm>
              <a:custGeom>
                <a:avLst/>
                <a:gdLst>
                  <a:gd name="T0" fmla="+- 0 5542 5540"/>
                  <a:gd name="T1" fmla="*/ T0 w 50"/>
                  <a:gd name="T2" fmla="+- 0 1701 1701"/>
                  <a:gd name="T3" fmla="*/ 1701 h 50"/>
                  <a:gd name="T4" fmla="+- 0 5541 5540"/>
                  <a:gd name="T5" fmla="*/ T4 w 50"/>
                  <a:gd name="T6" fmla="+- 0 1702 1701"/>
                  <a:gd name="T7" fmla="*/ 1702 h 50"/>
                  <a:gd name="T8" fmla="+- 0 5540 5540"/>
                  <a:gd name="T9" fmla="*/ T8 w 50"/>
                  <a:gd name="T10" fmla="+- 0 1703 1701"/>
                  <a:gd name="T11" fmla="*/ 1703 h 50"/>
                  <a:gd name="T12" fmla="+- 0 5540 5540"/>
                  <a:gd name="T13" fmla="*/ T12 w 50"/>
                  <a:gd name="T14" fmla="+- 0 1705 1701"/>
                  <a:gd name="T15" fmla="*/ 1705 h 50"/>
                  <a:gd name="T16" fmla="+- 0 5562 5540"/>
                  <a:gd name="T17" fmla="*/ T16 w 50"/>
                  <a:gd name="T18" fmla="+- 0 1726 1701"/>
                  <a:gd name="T19" fmla="*/ 1726 h 50"/>
                  <a:gd name="T20" fmla="+- 0 5540 5540"/>
                  <a:gd name="T21" fmla="*/ T20 w 50"/>
                  <a:gd name="T22" fmla="+- 0 1748 1701"/>
                  <a:gd name="T23" fmla="*/ 1748 h 50"/>
                  <a:gd name="T24" fmla="+- 0 5540 5540"/>
                  <a:gd name="T25" fmla="*/ T24 w 50"/>
                  <a:gd name="T26" fmla="+- 0 1749 1701"/>
                  <a:gd name="T27" fmla="*/ 1749 h 50"/>
                  <a:gd name="T28" fmla="+- 0 5541 5540"/>
                  <a:gd name="T29" fmla="*/ T28 w 50"/>
                  <a:gd name="T30" fmla="+- 0 1751 1701"/>
                  <a:gd name="T31" fmla="*/ 1751 h 50"/>
                  <a:gd name="T32" fmla="+- 0 5542 5540"/>
                  <a:gd name="T33" fmla="*/ T32 w 50"/>
                  <a:gd name="T34" fmla="+- 0 1751 1701"/>
                  <a:gd name="T35" fmla="*/ 1751 h 50"/>
                  <a:gd name="T36" fmla="+- 0 5544 5540"/>
                  <a:gd name="T37" fmla="*/ T36 w 50"/>
                  <a:gd name="T38" fmla="+- 0 1751 1701"/>
                  <a:gd name="T39" fmla="*/ 1751 h 50"/>
                  <a:gd name="T40" fmla="+- 0 5565 5540"/>
                  <a:gd name="T41" fmla="*/ T40 w 50"/>
                  <a:gd name="T42" fmla="+- 0 1729 1701"/>
                  <a:gd name="T43" fmla="*/ 1729 h 50"/>
                  <a:gd name="T44" fmla="+- 0 5571 5540"/>
                  <a:gd name="T45" fmla="*/ T44 w 50"/>
                  <a:gd name="T46" fmla="+- 0 1729 1701"/>
                  <a:gd name="T47" fmla="*/ 1729 h 50"/>
                  <a:gd name="T48" fmla="+- 0 5568 5540"/>
                  <a:gd name="T49" fmla="*/ T48 w 50"/>
                  <a:gd name="T50" fmla="+- 0 1726 1701"/>
                  <a:gd name="T51" fmla="*/ 1726 h 50"/>
                  <a:gd name="T52" fmla="+- 0 5571 5540"/>
                  <a:gd name="T53" fmla="*/ T52 w 50"/>
                  <a:gd name="T54" fmla="+- 0 1723 1701"/>
                  <a:gd name="T55" fmla="*/ 1723 h 50"/>
                  <a:gd name="T56" fmla="+- 0 5565 5540"/>
                  <a:gd name="T57" fmla="*/ T56 w 50"/>
                  <a:gd name="T58" fmla="+- 0 1723 1701"/>
                  <a:gd name="T59" fmla="*/ 1723 h 50"/>
                  <a:gd name="T60" fmla="+- 0 5544 5540"/>
                  <a:gd name="T61" fmla="*/ T60 w 50"/>
                  <a:gd name="T62" fmla="+- 0 1702 1701"/>
                  <a:gd name="T63" fmla="*/ 1702 h 50"/>
                  <a:gd name="T64" fmla="+- 0 5542 5540"/>
                  <a:gd name="T65" fmla="*/ T64 w 50"/>
                  <a:gd name="T66" fmla="+- 0 1701 1701"/>
                  <a:gd name="T67" fmla="*/ 1701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</a:cxnLst>
                <a:rect l="0" t="0" r="r" b="b"/>
                <a:pathLst>
                  <a:path w="50" h="50">
                    <a:moveTo>
                      <a:pt x="2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2" y="25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2" y="50"/>
                    </a:lnTo>
                    <a:lnTo>
                      <a:pt x="4" y="50"/>
                    </a:lnTo>
                    <a:lnTo>
                      <a:pt x="25" y="28"/>
                    </a:lnTo>
                    <a:lnTo>
                      <a:pt x="31" y="28"/>
                    </a:lnTo>
                    <a:lnTo>
                      <a:pt x="28" y="25"/>
                    </a:lnTo>
                    <a:lnTo>
                      <a:pt x="31" y="22"/>
                    </a:lnTo>
                    <a:lnTo>
                      <a:pt x="25" y="22"/>
                    </a:lnTo>
                    <a:lnTo>
                      <a:pt x="4" y="1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124" name="Freeform 226"/>
              <p:cNvSpPr>
                <a:spLocks/>
              </p:cNvSpPr>
              <p:nvPr/>
            </p:nvSpPr>
            <p:spPr bwMode="auto">
              <a:xfrm>
                <a:off x="5540" y="1701"/>
                <a:ext cx="50" cy="50"/>
              </a:xfrm>
              <a:custGeom>
                <a:avLst/>
                <a:gdLst>
                  <a:gd name="T0" fmla="+- 0 5571 5540"/>
                  <a:gd name="T1" fmla="*/ T0 w 50"/>
                  <a:gd name="T2" fmla="+- 0 1729 1701"/>
                  <a:gd name="T3" fmla="*/ 1729 h 50"/>
                  <a:gd name="T4" fmla="+- 0 5565 5540"/>
                  <a:gd name="T5" fmla="*/ T4 w 50"/>
                  <a:gd name="T6" fmla="+- 0 1729 1701"/>
                  <a:gd name="T7" fmla="*/ 1729 h 50"/>
                  <a:gd name="T8" fmla="+- 0 5586 5540"/>
                  <a:gd name="T9" fmla="*/ T8 w 50"/>
                  <a:gd name="T10" fmla="+- 0 1751 1701"/>
                  <a:gd name="T11" fmla="*/ 1751 h 50"/>
                  <a:gd name="T12" fmla="+- 0 5588 5540"/>
                  <a:gd name="T13" fmla="*/ T12 w 50"/>
                  <a:gd name="T14" fmla="+- 0 1751 1701"/>
                  <a:gd name="T15" fmla="*/ 1751 h 50"/>
                  <a:gd name="T16" fmla="+- 0 5589 5540"/>
                  <a:gd name="T17" fmla="*/ T16 w 50"/>
                  <a:gd name="T18" fmla="+- 0 1751 1701"/>
                  <a:gd name="T19" fmla="*/ 1751 h 50"/>
                  <a:gd name="T20" fmla="+- 0 5590 5540"/>
                  <a:gd name="T21" fmla="*/ T20 w 50"/>
                  <a:gd name="T22" fmla="+- 0 1749 1701"/>
                  <a:gd name="T23" fmla="*/ 1749 h 50"/>
                  <a:gd name="T24" fmla="+- 0 5589 5540"/>
                  <a:gd name="T25" fmla="*/ T24 w 50"/>
                  <a:gd name="T26" fmla="+- 0 1748 1701"/>
                  <a:gd name="T27" fmla="*/ 1748 h 50"/>
                  <a:gd name="T28" fmla="+- 0 5571 5540"/>
                  <a:gd name="T29" fmla="*/ T28 w 50"/>
                  <a:gd name="T30" fmla="+- 0 1729 1701"/>
                  <a:gd name="T31" fmla="*/ 1729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50" h="50">
                    <a:moveTo>
                      <a:pt x="31" y="28"/>
                    </a:moveTo>
                    <a:lnTo>
                      <a:pt x="25" y="28"/>
                    </a:lnTo>
                    <a:lnTo>
                      <a:pt x="46" y="50"/>
                    </a:lnTo>
                    <a:lnTo>
                      <a:pt x="48" y="50"/>
                    </a:lnTo>
                    <a:lnTo>
                      <a:pt x="49" y="50"/>
                    </a:lnTo>
                    <a:lnTo>
                      <a:pt x="50" y="48"/>
                    </a:lnTo>
                    <a:lnTo>
                      <a:pt x="49" y="47"/>
                    </a:lnTo>
                    <a:lnTo>
                      <a:pt x="31" y="28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125" name="Freeform 225"/>
              <p:cNvSpPr>
                <a:spLocks/>
              </p:cNvSpPr>
              <p:nvPr/>
            </p:nvSpPr>
            <p:spPr bwMode="auto">
              <a:xfrm>
                <a:off x="5540" y="1701"/>
                <a:ext cx="50" cy="50"/>
              </a:xfrm>
              <a:custGeom>
                <a:avLst/>
                <a:gdLst>
                  <a:gd name="T0" fmla="+- 0 5588 5540"/>
                  <a:gd name="T1" fmla="*/ T0 w 50"/>
                  <a:gd name="T2" fmla="+- 0 1701 1701"/>
                  <a:gd name="T3" fmla="*/ 1701 h 50"/>
                  <a:gd name="T4" fmla="+- 0 5586 5540"/>
                  <a:gd name="T5" fmla="*/ T4 w 50"/>
                  <a:gd name="T6" fmla="+- 0 1702 1701"/>
                  <a:gd name="T7" fmla="*/ 1702 h 50"/>
                  <a:gd name="T8" fmla="+- 0 5565 5540"/>
                  <a:gd name="T9" fmla="*/ T8 w 50"/>
                  <a:gd name="T10" fmla="+- 0 1723 1701"/>
                  <a:gd name="T11" fmla="*/ 1723 h 50"/>
                  <a:gd name="T12" fmla="+- 0 5571 5540"/>
                  <a:gd name="T13" fmla="*/ T12 w 50"/>
                  <a:gd name="T14" fmla="+- 0 1723 1701"/>
                  <a:gd name="T15" fmla="*/ 1723 h 50"/>
                  <a:gd name="T16" fmla="+- 0 5589 5540"/>
                  <a:gd name="T17" fmla="*/ T16 w 50"/>
                  <a:gd name="T18" fmla="+- 0 1705 1701"/>
                  <a:gd name="T19" fmla="*/ 1705 h 50"/>
                  <a:gd name="T20" fmla="+- 0 5590 5540"/>
                  <a:gd name="T21" fmla="*/ T20 w 50"/>
                  <a:gd name="T22" fmla="+- 0 1703 1701"/>
                  <a:gd name="T23" fmla="*/ 1703 h 50"/>
                  <a:gd name="T24" fmla="+- 0 5589 5540"/>
                  <a:gd name="T25" fmla="*/ T24 w 50"/>
                  <a:gd name="T26" fmla="+- 0 1702 1701"/>
                  <a:gd name="T27" fmla="*/ 1702 h 50"/>
                  <a:gd name="T28" fmla="+- 0 5588 5540"/>
                  <a:gd name="T29" fmla="*/ T28 w 50"/>
                  <a:gd name="T30" fmla="+- 0 1701 1701"/>
                  <a:gd name="T31" fmla="*/ 1701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50" h="50">
                    <a:moveTo>
                      <a:pt x="48" y="0"/>
                    </a:moveTo>
                    <a:lnTo>
                      <a:pt x="46" y="1"/>
                    </a:lnTo>
                    <a:lnTo>
                      <a:pt x="25" y="22"/>
                    </a:lnTo>
                    <a:lnTo>
                      <a:pt x="31" y="22"/>
                    </a:lnTo>
                    <a:lnTo>
                      <a:pt x="49" y="4"/>
                    </a:lnTo>
                    <a:lnTo>
                      <a:pt x="50" y="2"/>
                    </a:lnTo>
                    <a:lnTo>
                      <a:pt x="49" y="1"/>
                    </a:lnTo>
                    <a:lnTo>
                      <a:pt x="48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114" name="Group 220"/>
            <p:cNvGrpSpPr>
              <a:grpSpLocks/>
            </p:cNvGrpSpPr>
            <p:nvPr/>
          </p:nvGrpSpPr>
          <p:grpSpPr bwMode="auto">
            <a:xfrm>
              <a:off x="5622" y="1681"/>
              <a:ext cx="96" cy="73"/>
              <a:chOff x="5622" y="1681"/>
              <a:chExt cx="96" cy="73"/>
            </a:xfrm>
          </p:grpSpPr>
          <p:sp>
            <p:nvSpPr>
              <p:cNvPr id="4120" name="Freeform 223"/>
              <p:cNvSpPr>
                <a:spLocks/>
              </p:cNvSpPr>
              <p:nvPr/>
            </p:nvSpPr>
            <p:spPr bwMode="auto">
              <a:xfrm>
                <a:off x="5622" y="1681"/>
                <a:ext cx="96" cy="73"/>
              </a:xfrm>
              <a:custGeom>
                <a:avLst/>
                <a:gdLst>
                  <a:gd name="T0" fmla="+- 0 5647 5622"/>
                  <a:gd name="T1" fmla="*/ T0 w 96"/>
                  <a:gd name="T2" fmla="+- 0 1681 1681"/>
                  <a:gd name="T3" fmla="*/ 1681 h 73"/>
                  <a:gd name="T4" fmla="+- 0 5641 5622"/>
                  <a:gd name="T5" fmla="*/ T4 w 96"/>
                  <a:gd name="T6" fmla="+- 0 1681 1681"/>
                  <a:gd name="T7" fmla="*/ 1681 h 73"/>
                  <a:gd name="T8" fmla="+- 0 5638 5622"/>
                  <a:gd name="T9" fmla="*/ T8 w 96"/>
                  <a:gd name="T10" fmla="+- 0 1692 1681"/>
                  <a:gd name="T11" fmla="*/ 1692 h 73"/>
                  <a:gd name="T12" fmla="+- 0 5636 5622"/>
                  <a:gd name="T13" fmla="*/ T12 w 96"/>
                  <a:gd name="T14" fmla="+- 0 1693 1681"/>
                  <a:gd name="T15" fmla="*/ 1693 h 73"/>
                  <a:gd name="T16" fmla="+- 0 5622 5622"/>
                  <a:gd name="T17" fmla="*/ T16 w 96"/>
                  <a:gd name="T18" fmla="+- 0 1695 1681"/>
                  <a:gd name="T19" fmla="*/ 1695 h 73"/>
                  <a:gd name="T20" fmla="+- 0 5622 5622"/>
                  <a:gd name="T21" fmla="*/ T20 w 96"/>
                  <a:gd name="T22" fmla="+- 0 1701 1681"/>
                  <a:gd name="T23" fmla="*/ 1701 h 73"/>
                  <a:gd name="T24" fmla="+- 0 5638 5622"/>
                  <a:gd name="T25" fmla="*/ T24 w 96"/>
                  <a:gd name="T26" fmla="+- 0 1701 1681"/>
                  <a:gd name="T27" fmla="*/ 1701 h 73"/>
                  <a:gd name="T28" fmla="+- 0 5638 5622"/>
                  <a:gd name="T29" fmla="*/ T28 w 96"/>
                  <a:gd name="T30" fmla="+- 0 1752 1681"/>
                  <a:gd name="T31" fmla="*/ 1752 h 73"/>
                  <a:gd name="T32" fmla="+- 0 5647 5622"/>
                  <a:gd name="T33" fmla="*/ T32 w 96"/>
                  <a:gd name="T34" fmla="+- 0 1752 1681"/>
                  <a:gd name="T35" fmla="*/ 1752 h 73"/>
                  <a:gd name="T36" fmla="+- 0 5647 5622"/>
                  <a:gd name="T37" fmla="*/ T36 w 96"/>
                  <a:gd name="T38" fmla="+- 0 1681 1681"/>
                  <a:gd name="T39" fmla="*/ 1681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96" h="73">
                    <a:moveTo>
                      <a:pt x="25" y="0"/>
                    </a:moveTo>
                    <a:lnTo>
                      <a:pt x="19" y="0"/>
                    </a:lnTo>
                    <a:lnTo>
                      <a:pt x="16" y="11"/>
                    </a:lnTo>
                    <a:lnTo>
                      <a:pt x="14" y="12"/>
                    </a:lnTo>
                    <a:lnTo>
                      <a:pt x="0" y="14"/>
                    </a:lnTo>
                    <a:lnTo>
                      <a:pt x="0" y="20"/>
                    </a:lnTo>
                    <a:lnTo>
                      <a:pt x="16" y="20"/>
                    </a:lnTo>
                    <a:lnTo>
                      <a:pt x="16" y="71"/>
                    </a:lnTo>
                    <a:lnTo>
                      <a:pt x="25" y="71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121" name="Freeform 222"/>
              <p:cNvSpPr>
                <a:spLocks/>
              </p:cNvSpPr>
              <p:nvPr/>
            </p:nvSpPr>
            <p:spPr bwMode="auto">
              <a:xfrm>
                <a:off x="5622" y="1681"/>
                <a:ext cx="96" cy="73"/>
              </a:xfrm>
              <a:custGeom>
                <a:avLst/>
                <a:gdLst>
                  <a:gd name="T0" fmla="+- 0 5702 5622"/>
                  <a:gd name="T1" fmla="*/ T0 w 96"/>
                  <a:gd name="T2" fmla="+- 0 1681 1681"/>
                  <a:gd name="T3" fmla="*/ 1681 h 73"/>
                  <a:gd name="T4" fmla="+- 0 5689 5622"/>
                  <a:gd name="T5" fmla="*/ T4 w 96"/>
                  <a:gd name="T6" fmla="+- 0 1681 1681"/>
                  <a:gd name="T7" fmla="*/ 1681 h 73"/>
                  <a:gd name="T8" fmla="+- 0 5683 5622"/>
                  <a:gd name="T9" fmla="*/ T8 w 96"/>
                  <a:gd name="T10" fmla="+- 0 1684 1681"/>
                  <a:gd name="T11" fmla="*/ 1684 h 73"/>
                  <a:gd name="T12" fmla="+- 0 5675 5622"/>
                  <a:gd name="T13" fmla="*/ T12 w 96"/>
                  <a:gd name="T14" fmla="+- 0 1695 1681"/>
                  <a:gd name="T15" fmla="*/ 1695 h 73"/>
                  <a:gd name="T16" fmla="+- 0 5672 5622"/>
                  <a:gd name="T17" fmla="*/ T16 w 96"/>
                  <a:gd name="T18" fmla="+- 0 1704 1681"/>
                  <a:gd name="T19" fmla="*/ 1704 h 73"/>
                  <a:gd name="T20" fmla="+- 0 5672 5622"/>
                  <a:gd name="T21" fmla="*/ T20 w 96"/>
                  <a:gd name="T22" fmla="+- 0 1718 1681"/>
                  <a:gd name="T23" fmla="*/ 1718 h 73"/>
                  <a:gd name="T24" fmla="+- 0 5677 5622"/>
                  <a:gd name="T25" fmla="*/ T24 w 96"/>
                  <a:gd name="T26" fmla="+- 0 1743 1681"/>
                  <a:gd name="T27" fmla="*/ 1743 h 73"/>
                  <a:gd name="T28" fmla="+- 0 5692 5622"/>
                  <a:gd name="T29" fmla="*/ T28 w 96"/>
                  <a:gd name="T30" fmla="+- 0 1754 1681"/>
                  <a:gd name="T31" fmla="*/ 1754 h 73"/>
                  <a:gd name="T32" fmla="+- 0 5711 5622"/>
                  <a:gd name="T33" fmla="*/ T32 w 96"/>
                  <a:gd name="T34" fmla="+- 0 1747 1681"/>
                  <a:gd name="T35" fmla="*/ 1747 h 73"/>
                  <a:gd name="T36" fmla="+- 0 5686 5622"/>
                  <a:gd name="T37" fmla="*/ T36 w 96"/>
                  <a:gd name="T38" fmla="+- 0 1747 1681"/>
                  <a:gd name="T39" fmla="*/ 1747 h 73"/>
                  <a:gd name="T40" fmla="+- 0 5681 5622"/>
                  <a:gd name="T41" fmla="*/ T40 w 96"/>
                  <a:gd name="T42" fmla="+- 0 1737 1681"/>
                  <a:gd name="T43" fmla="*/ 1737 h 73"/>
                  <a:gd name="T44" fmla="+- 0 5681 5622"/>
                  <a:gd name="T45" fmla="*/ T44 w 96"/>
                  <a:gd name="T46" fmla="+- 0 1698 1681"/>
                  <a:gd name="T47" fmla="*/ 1698 h 73"/>
                  <a:gd name="T48" fmla="+- 0 5686 5622"/>
                  <a:gd name="T49" fmla="*/ T48 w 96"/>
                  <a:gd name="T50" fmla="+- 0 1689 1681"/>
                  <a:gd name="T51" fmla="*/ 1689 h 73"/>
                  <a:gd name="T52" fmla="+- 0 5712 5622"/>
                  <a:gd name="T53" fmla="*/ T52 w 96"/>
                  <a:gd name="T54" fmla="+- 0 1689 1681"/>
                  <a:gd name="T55" fmla="*/ 1689 h 73"/>
                  <a:gd name="T56" fmla="+- 0 5708 5622"/>
                  <a:gd name="T57" fmla="*/ T56 w 96"/>
                  <a:gd name="T58" fmla="+- 0 1684 1681"/>
                  <a:gd name="T59" fmla="*/ 1684 h 73"/>
                  <a:gd name="T60" fmla="+- 0 5702 5622"/>
                  <a:gd name="T61" fmla="*/ T60 w 96"/>
                  <a:gd name="T62" fmla="+- 0 1681 1681"/>
                  <a:gd name="T63" fmla="*/ 1681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96" h="73">
                    <a:moveTo>
                      <a:pt x="80" y="0"/>
                    </a:moveTo>
                    <a:lnTo>
                      <a:pt x="67" y="0"/>
                    </a:lnTo>
                    <a:lnTo>
                      <a:pt x="61" y="3"/>
                    </a:lnTo>
                    <a:lnTo>
                      <a:pt x="53" y="14"/>
                    </a:lnTo>
                    <a:lnTo>
                      <a:pt x="50" y="23"/>
                    </a:lnTo>
                    <a:lnTo>
                      <a:pt x="50" y="37"/>
                    </a:lnTo>
                    <a:lnTo>
                      <a:pt x="55" y="62"/>
                    </a:lnTo>
                    <a:lnTo>
                      <a:pt x="70" y="73"/>
                    </a:lnTo>
                    <a:lnTo>
                      <a:pt x="89" y="66"/>
                    </a:lnTo>
                    <a:lnTo>
                      <a:pt x="64" y="66"/>
                    </a:lnTo>
                    <a:lnTo>
                      <a:pt x="59" y="56"/>
                    </a:lnTo>
                    <a:lnTo>
                      <a:pt x="59" y="17"/>
                    </a:lnTo>
                    <a:lnTo>
                      <a:pt x="64" y="8"/>
                    </a:lnTo>
                    <a:lnTo>
                      <a:pt x="90" y="8"/>
                    </a:lnTo>
                    <a:lnTo>
                      <a:pt x="86" y="3"/>
                    </a:lnTo>
                    <a:lnTo>
                      <a:pt x="80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122" name="Freeform 221"/>
              <p:cNvSpPr>
                <a:spLocks/>
              </p:cNvSpPr>
              <p:nvPr/>
            </p:nvSpPr>
            <p:spPr bwMode="auto">
              <a:xfrm>
                <a:off x="5622" y="1681"/>
                <a:ext cx="96" cy="73"/>
              </a:xfrm>
              <a:custGeom>
                <a:avLst/>
                <a:gdLst>
                  <a:gd name="T0" fmla="+- 0 5712 5622"/>
                  <a:gd name="T1" fmla="*/ T0 w 96"/>
                  <a:gd name="T2" fmla="+- 0 1689 1681"/>
                  <a:gd name="T3" fmla="*/ 1689 h 73"/>
                  <a:gd name="T4" fmla="+- 0 5705 5622"/>
                  <a:gd name="T5" fmla="*/ T4 w 96"/>
                  <a:gd name="T6" fmla="+- 0 1689 1681"/>
                  <a:gd name="T7" fmla="*/ 1689 h 73"/>
                  <a:gd name="T8" fmla="+- 0 5710 5622"/>
                  <a:gd name="T9" fmla="*/ T8 w 96"/>
                  <a:gd name="T10" fmla="+- 0 1698 1681"/>
                  <a:gd name="T11" fmla="*/ 1698 h 73"/>
                  <a:gd name="T12" fmla="+- 0 5710 5622"/>
                  <a:gd name="T13" fmla="*/ T12 w 96"/>
                  <a:gd name="T14" fmla="+- 0 1738 1681"/>
                  <a:gd name="T15" fmla="*/ 1738 h 73"/>
                  <a:gd name="T16" fmla="+- 0 5705 5622"/>
                  <a:gd name="T17" fmla="*/ T16 w 96"/>
                  <a:gd name="T18" fmla="+- 0 1747 1681"/>
                  <a:gd name="T19" fmla="*/ 1747 h 73"/>
                  <a:gd name="T20" fmla="+- 0 5711 5622"/>
                  <a:gd name="T21" fmla="*/ T20 w 96"/>
                  <a:gd name="T22" fmla="+- 0 1747 1681"/>
                  <a:gd name="T23" fmla="*/ 1747 h 73"/>
                  <a:gd name="T24" fmla="+- 0 5719 5622"/>
                  <a:gd name="T25" fmla="*/ T24 w 96"/>
                  <a:gd name="T26" fmla="+- 0 1726 1681"/>
                  <a:gd name="T27" fmla="*/ 1726 h 73"/>
                  <a:gd name="T28" fmla="+- 0 5719 5622"/>
                  <a:gd name="T29" fmla="*/ T28 w 96"/>
                  <a:gd name="T30" fmla="+- 0 1704 1681"/>
                  <a:gd name="T31" fmla="*/ 1704 h 73"/>
                  <a:gd name="T32" fmla="+- 0 5717 5622"/>
                  <a:gd name="T33" fmla="*/ T32 w 96"/>
                  <a:gd name="T34" fmla="+- 0 1695 1681"/>
                  <a:gd name="T35" fmla="*/ 1695 h 73"/>
                  <a:gd name="T36" fmla="+- 0 5712 5622"/>
                  <a:gd name="T37" fmla="*/ T36 w 96"/>
                  <a:gd name="T38" fmla="+- 0 1689 1681"/>
                  <a:gd name="T39" fmla="*/ 1689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96" h="73">
                    <a:moveTo>
                      <a:pt x="90" y="8"/>
                    </a:moveTo>
                    <a:lnTo>
                      <a:pt x="83" y="8"/>
                    </a:lnTo>
                    <a:lnTo>
                      <a:pt x="88" y="17"/>
                    </a:lnTo>
                    <a:lnTo>
                      <a:pt x="88" y="57"/>
                    </a:lnTo>
                    <a:lnTo>
                      <a:pt x="83" y="66"/>
                    </a:lnTo>
                    <a:lnTo>
                      <a:pt x="89" y="66"/>
                    </a:lnTo>
                    <a:lnTo>
                      <a:pt x="97" y="45"/>
                    </a:lnTo>
                    <a:lnTo>
                      <a:pt x="97" y="23"/>
                    </a:lnTo>
                    <a:lnTo>
                      <a:pt x="95" y="14"/>
                    </a:lnTo>
                    <a:lnTo>
                      <a:pt x="90" y="8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115" name="Group 217"/>
            <p:cNvGrpSpPr>
              <a:grpSpLocks/>
            </p:cNvGrpSpPr>
            <p:nvPr/>
          </p:nvGrpSpPr>
          <p:grpSpPr bwMode="auto">
            <a:xfrm>
              <a:off x="5756" y="1647"/>
              <a:ext cx="78" cy="57"/>
              <a:chOff x="5756" y="1647"/>
              <a:chExt cx="78" cy="57"/>
            </a:xfrm>
          </p:grpSpPr>
          <p:sp>
            <p:nvSpPr>
              <p:cNvPr id="4118" name="Freeform 219"/>
              <p:cNvSpPr>
                <a:spLocks/>
              </p:cNvSpPr>
              <p:nvPr/>
            </p:nvSpPr>
            <p:spPr bwMode="auto">
              <a:xfrm>
                <a:off x="5756" y="1647"/>
                <a:ext cx="78" cy="57"/>
              </a:xfrm>
              <a:custGeom>
                <a:avLst/>
                <a:gdLst>
                  <a:gd name="T0" fmla="+- 0 5775 5756"/>
                  <a:gd name="T1" fmla="*/ T0 w 78"/>
                  <a:gd name="T2" fmla="+- 0 1647 1647"/>
                  <a:gd name="T3" fmla="*/ 1647 h 57"/>
                  <a:gd name="T4" fmla="+- 0 5771 5756"/>
                  <a:gd name="T5" fmla="*/ T4 w 78"/>
                  <a:gd name="T6" fmla="+- 0 1647 1647"/>
                  <a:gd name="T7" fmla="*/ 1647 h 57"/>
                  <a:gd name="T8" fmla="+- 0 5768 5756"/>
                  <a:gd name="T9" fmla="*/ T8 w 78"/>
                  <a:gd name="T10" fmla="+- 0 1656 1647"/>
                  <a:gd name="T11" fmla="*/ 1656 h 57"/>
                  <a:gd name="T12" fmla="+- 0 5767 5756"/>
                  <a:gd name="T13" fmla="*/ T12 w 78"/>
                  <a:gd name="T14" fmla="+- 0 1657 1647"/>
                  <a:gd name="T15" fmla="*/ 1657 h 57"/>
                  <a:gd name="T16" fmla="+- 0 5756 5756"/>
                  <a:gd name="T17" fmla="*/ T16 w 78"/>
                  <a:gd name="T18" fmla="+- 0 1659 1647"/>
                  <a:gd name="T19" fmla="*/ 1659 h 57"/>
                  <a:gd name="T20" fmla="+- 0 5756 5756"/>
                  <a:gd name="T21" fmla="*/ T20 w 78"/>
                  <a:gd name="T22" fmla="+- 0 1664 1647"/>
                  <a:gd name="T23" fmla="*/ 1664 h 57"/>
                  <a:gd name="T24" fmla="+- 0 5768 5756"/>
                  <a:gd name="T25" fmla="*/ T24 w 78"/>
                  <a:gd name="T26" fmla="+- 0 1664 1647"/>
                  <a:gd name="T27" fmla="*/ 1664 h 57"/>
                  <a:gd name="T28" fmla="+- 0 5768 5756"/>
                  <a:gd name="T29" fmla="*/ T28 w 78"/>
                  <a:gd name="T30" fmla="+- 0 1704 1647"/>
                  <a:gd name="T31" fmla="*/ 1704 h 57"/>
                  <a:gd name="T32" fmla="+- 0 5775 5756"/>
                  <a:gd name="T33" fmla="*/ T32 w 78"/>
                  <a:gd name="T34" fmla="+- 0 1704 1647"/>
                  <a:gd name="T35" fmla="*/ 1704 h 57"/>
                  <a:gd name="T36" fmla="+- 0 5775 5756"/>
                  <a:gd name="T37" fmla="*/ T36 w 78"/>
                  <a:gd name="T38" fmla="+- 0 1647 1647"/>
                  <a:gd name="T39" fmla="*/ 1647 h 5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78" h="57">
                    <a:moveTo>
                      <a:pt x="19" y="0"/>
                    </a:moveTo>
                    <a:lnTo>
                      <a:pt x="15" y="0"/>
                    </a:lnTo>
                    <a:lnTo>
                      <a:pt x="12" y="9"/>
                    </a:lnTo>
                    <a:lnTo>
                      <a:pt x="11" y="10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12" y="17"/>
                    </a:lnTo>
                    <a:lnTo>
                      <a:pt x="12" y="57"/>
                    </a:lnTo>
                    <a:lnTo>
                      <a:pt x="19" y="57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  <p:sp>
            <p:nvSpPr>
              <p:cNvPr id="4119" name="Freeform 218"/>
              <p:cNvSpPr>
                <a:spLocks/>
              </p:cNvSpPr>
              <p:nvPr/>
            </p:nvSpPr>
            <p:spPr bwMode="auto">
              <a:xfrm>
                <a:off x="5756" y="1647"/>
                <a:ext cx="78" cy="57"/>
              </a:xfrm>
              <a:custGeom>
                <a:avLst/>
                <a:gdLst>
                  <a:gd name="T0" fmla="+- 0 5834 5756"/>
                  <a:gd name="T1" fmla="*/ T0 w 78"/>
                  <a:gd name="T2" fmla="+- 0 1647 1647"/>
                  <a:gd name="T3" fmla="*/ 1647 h 57"/>
                  <a:gd name="T4" fmla="+- 0 5796 5756"/>
                  <a:gd name="T5" fmla="*/ T4 w 78"/>
                  <a:gd name="T6" fmla="+- 0 1647 1647"/>
                  <a:gd name="T7" fmla="*/ 1647 h 57"/>
                  <a:gd name="T8" fmla="+- 0 5796 5756"/>
                  <a:gd name="T9" fmla="*/ T8 w 78"/>
                  <a:gd name="T10" fmla="+- 0 1654 1647"/>
                  <a:gd name="T11" fmla="*/ 1654 h 57"/>
                  <a:gd name="T12" fmla="+- 0 5827 5756"/>
                  <a:gd name="T13" fmla="*/ T12 w 78"/>
                  <a:gd name="T14" fmla="+- 0 1654 1647"/>
                  <a:gd name="T15" fmla="*/ 1654 h 57"/>
                  <a:gd name="T16" fmla="+- 0 5815 5756"/>
                  <a:gd name="T17" fmla="*/ T16 w 78"/>
                  <a:gd name="T18" fmla="+- 0 1673 1647"/>
                  <a:gd name="T19" fmla="*/ 1673 h 57"/>
                  <a:gd name="T20" fmla="+- 0 5807 5756"/>
                  <a:gd name="T21" fmla="*/ T20 w 78"/>
                  <a:gd name="T22" fmla="+- 0 1690 1647"/>
                  <a:gd name="T23" fmla="*/ 1690 h 57"/>
                  <a:gd name="T24" fmla="+- 0 5811 5756"/>
                  <a:gd name="T25" fmla="*/ T24 w 78"/>
                  <a:gd name="T26" fmla="+- 0 1704 1647"/>
                  <a:gd name="T27" fmla="*/ 1704 h 57"/>
                  <a:gd name="T28" fmla="+- 0 5816 5756"/>
                  <a:gd name="T29" fmla="*/ T28 w 78"/>
                  <a:gd name="T30" fmla="+- 0 1686 1647"/>
                  <a:gd name="T31" fmla="*/ 1686 h 57"/>
                  <a:gd name="T32" fmla="+- 0 5834 5756"/>
                  <a:gd name="T33" fmla="*/ T32 w 78"/>
                  <a:gd name="T34" fmla="+- 0 1647 1647"/>
                  <a:gd name="T35" fmla="*/ 1647 h 5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78" h="57">
                    <a:moveTo>
                      <a:pt x="78" y="0"/>
                    </a:moveTo>
                    <a:lnTo>
                      <a:pt x="40" y="0"/>
                    </a:lnTo>
                    <a:lnTo>
                      <a:pt x="40" y="7"/>
                    </a:lnTo>
                    <a:lnTo>
                      <a:pt x="71" y="7"/>
                    </a:lnTo>
                    <a:lnTo>
                      <a:pt x="59" y="26"/>
                    </a:lnTo>
                    <a:lnTo>
                      <a:pt x="51" y="43"/>
                    </a:lnTo>
                    <a:lnTo>
                      <a:pt x="55" y="57"/>
                    </a:lnTo>
                    <a:lnTo>
                      <a:pt x="60" y="39"/>
                    </a:lnTo>
                    <a:lnTo>
                      <a:pt x="78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  <p:grpSp>
          <p:nvGrpSpPr>
            <p:cNvPr id="4116" name="Group 215"/>
            <p:cNvGrpSpPr>
              <a:grpSpLocks/>
            </p:cNvGrpSpPr>
            <p:nvPr/>
          </p:nvGrpSpPr>
          <p:grpSpPr bwMode="auto">
            <a:xfrm>
              <a:off x="5899" y="2708"/>
              <a:ext cx="5" cy="7"/>
              <a:chOff x="5899" y="2708"/>
              <a:chExt cx="5" cy="7"/>
            </a:xfrm>
          </p:grpSpPr>
          <p:sp>
            <p:nvSpPr>
              <p:cNvPr id="4117" name="Freeform 216"/>
              <p:cNvSpPr>
                <a:spLocks/>
              </p:cNvSpPr>
              <p:nvPr/>
            </p:nvSpPr>
            <p:spPr bwMode="auto">
              <a:xfrm>
                <a:off x="5899" y="2708"/>
                <a:ext cx="5" cy="7"/>
              </a:xfrm>
              <a:custGeom>
                <a:avLst/>
                <a:gdLst>
                  <a:gd name="T0" fmla="+- 0 5903 5899"/>
                  <a:gd name="T1" fmla="*/ T0 w 5"/>
                  <a:gd name="T2" fmla="+- 0 2708 2708"/>
                  <a:gd name="T3" fmla="*/ 2708 h 7"/>
                  <a:gd name="T4" fmla="+- 0 5903 5899"/>
                  <a:gd name="T5" fmla="*/ T4 w 5"/>
                  <a:gd name="T6" fmla="+- 0 2708 2708"/>
                  <a:gd name="T7" fmla="*/ 2708 h 7"/>
                  <a:gd name="T8" fmla="+- 0 5900 5899"/>
                  <a:gd name="T9" fmla="*/ T8 w 5"/>
                  <a:gd name="T10" fmla="+- 0 2709 2708"/>
                  <a:gd name="T11" fmla="*/ 2709 h 7"/>
                  <a:gd name="T12" fmla="+- 0 5899 5899"/>
                  <a:gd name="T13" fmla="*/ T12 w 5"/>
                  <a:gd name="T14" fmla="+- 0 2711 2708"/>
                  <a:gd name="T15" fmla="*/ 2711 h 7"/>
                  <a:gd name="T16" fmla="+- 0 5900 5899"/>
                  <a:gd name="T17" fmla="*/ T16 w 5"/>
                  <a:gd name="T18" fmla="+- 0 2713 2708"/>
                  <a:gd name="T19" fmla="*/ 2713 h 7"/>
                  <a:gd name="T20" fmla="+- 0 5901 5899"/>
                  <a:gd name="T21" fmla="*/ T20 w 5"/>
                  <a:gd name="T22" fmla="+- 0 2714 2708"/>
                  <a:gd name="T23" fmla="*/ 2714 h 7"/>
                  <a:gd name="T24" fmla="+- 0 5904 5899"/>
                  <a:gd name="T25" fmla="*/ T24 w 5"/>
                  <a:gd name="T26" fmla="+- 0 2715 2708"/>
                  <a:gd name="T27" fmla="*/ 2715 h 7"/>
                  <a:gd name="T28" fmla="+- 0 5904 5899"/>
                  <a:gd name="T29" fmla="*/ T28 w 5"/>
                  <a:gd name="T30" fmla="+- 0 2708 2708"/>
                  <a:gd name="T31" fmla="*/ 2708 h 7"/>
                  <a:gd name="T32" fmla="+- 0 5903 5899"/>
                  <a:gd name="T33" fmla="*/ T32 w 5"/>
                  <a:gd name="T34" fmla="+- 0 2708 2708"/>
                  <a:gd name="T35" fmla="*/ 270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5" h="7">
                    <a:moveTo>
                      <a:pt x="4" y="0"/>
                    </a:moveTo>
                    <a:lnTo>
                      <a:pt x="4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5" y="0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252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H"/>
              </a:p>
            </p:txBody>
          </p:sp>
        </p:grpSp>
      </p:grpSp>
      <p:sp>
        <p:nvSpPr>
          <p:cNvPr id="4435" name="Rectangle 301"/>
          <p:cNvSpPr>
            <a:spLocks noChangeArrowheads="1"/>
          </p:cNvSpPr>
          <p:nvPr/>
        </p:nvSpPr>
        <p:spPr bwMode="auto">
          <a:xfrm>
            <a:off x="952500" y="298970"/>
            <a:ext cx="15055242" cy="5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sp>
        <p:nvSpPr>
          <p:cNvPr id="308" name="Rectangle 307"/>
          <p:cNvSpPr/>
          <p:nvPr/>
        </p:nvSpPr>
        <p:spPr>
          <a:xfrm>
            <a:off x="65758" y="3916128"/>
            <a:ext cx="4521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dirty="0"/>
              <a:t> Simulation of 1/1 Kink mode Case</a:t>
            </a:r>
          </a:p>
          <a:p>
            <a:pPr marL="342900" indent="-342900">
              <a:buAutoNum type="arabicParenR"/>
            </a:pPr>
            <a:r>
              <a:rPr lang="en-US" dirty="0"/>
              <a:t>Start with W profile same as background ions</a:t>
            </a:r>
          </a:p>
          <a:p>
            <a:pPr marL="342900" indent="-342900">
              <a:buAutoNum type="arabicParenR"/>
            </a:pPr>
            <a:r>
              <a:rPr lang="en-US" dirty="0"/>
              <a:t>Rapidly evolves to on-axis peaking.  Speed of evolution is determined by rotation amplitude.  </a:t>
            </a:r>
          </a:p>
          <a:p>
            <a:pPr marL="342900" indent="-342900">
              <a:buAutoNum type="arabicParenR"/>
            </a:pPr>
            <a:r>
              <a:rPr lang="en-US" dirty="0"/>
              <a:t>Degree of on-axis peaking determined by amplitude of 1/1 mode and rotation.</a:t>
            </a:r>
          </a:p>
        </p:txBody>
      </p:sp>
      <p:pic>
        <p:nvPicPr>
          <p:cNvPr id="306" name="92181fast">
            <a:hlinkClick r:id="" action="ppaction://media"/>
            <a:extLst>
              <a:ext uri="{FF2B5EF4-FFF2-40B4-BE49-F238E27FC236}">
                <a16:creationId xmlns:a16="http://schemas.microsoft.com/office/drawing/2014/main" id="{FDFD24BE-65CB-4D46-99DE-368B525097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1032" y="3383273"/>
            <a:ext cx="3959965" cy="2969975"/>
          </a:xfrm>
          <a:prstGeom prst="rect">
            <a:avLst/>
          </a:prstGeom>
          <a:ln w="60325">
            <a:solidFill>
              <a:schemeClr val="bg1"/>
            </a:solidFill>
          </a:ln>
        </p:spPr>
      </p:pic>
      <p:sp>
        <p:nvSpPr>
          <p:cNvPr id="307" name="Footer Placeholder 3">
            <a:extLst>
              <a:ext uri="{FF2B5EF4-FFF2-40B4-BE49-F238E27FC236}">
                <a16:creationId xmlns:a16="http://schemas.microsoft.com/office/drawing/2014/main" id="{BE2DCC5E-E7D2-4DC8-9728-313D381FF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Ficker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 | </a:t>
            </a: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FTTF Mariánská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A2251F0B-1F62-4733-B88D-4D5961990C7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421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0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F22625-51C4-4F1C-A2B4-D240D2337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#9218</a:t>
            </a:r>
            <a:r>
              <a:rPr lang="cs-CZ" dirty="0"/>
              <a:t>2</a:t>
            </a:r>
            <a:r>
              <a:rPr lang="en-US" dirty="0"/>
              <a:t> – influx due to 1,1</a:t>
            </a:r>
          </a:p>
        </p:txBody>
      </p:sp>
      <p:sp>
        <p:nvSpPr>
          <p:cNvPr id="14" name="Zástupný symbol pro číslo snímku 4">
            <a:extLst>
              <a:ext uri="{FF2B5EF4-FFF2-40B4-BE49-F238E27FC236}">
                <a16:creationId xmlns:a16="http://schemas.microsoft.com/office/drawing/2014/main" id="{026B5C9F-E79E-4CCA-A6B4-AD714230D37E}"/>
              </a:ext>
            </a:extLst>
          </p:cNvPr>
          <p:cNvSpPr txBox="1">
            <a:spLocks/>
          </p:cNvSpPr>
          <p:nvPr/>
        </p:nvSpPr>
        <p:spPr>
          <a:xfrm>
            <a:off x="6838931" y="6452964"/>
            <a:ext cx="1601661" cy="3200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A18303-B9BF-4E03-B675-C49674AD51F4}" type="slidenum">
              <a:rPr lang="cs-CZ" smtClean="0"/>
              <a:pPr/>
              <a:t>15</a:t>
            </a:fld>
            <a:endParaRPr lang="cs-CZ"/>
          </a:p>
        </p:txBody>
      </p:sp>
      <p:pic>
        <p:nvPicPr>
          <p:cNvPr id="17" name="Obrázek 7">
            <a:extLst>
              <a:ext uri="{FF2B5EF4-FFF2-40B4-BE49-F238E27FC236}">
                <a16:creationId xmlns:a16="http://schemas.microsoft.com/office/drawing/2014/main" id="{198C7E0A-BF82-4B2E-B216-A994F56C5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7" y="3874023"/>
            <a:ext cx="3666479" cy="2458547"/>
          </a:xfrm>
          <a:prstGeom prst="rect">
            <a:avLst/>
          </a:prstGeom>
        </p:spPr>
      </p:pic>
      <p:pic>
        <p:nvPicPr>
          <p:cNvPr id="18" name="Obrázek 2">
            <a:extLst>
              <a:ext uri="{FF2B5EF4-FFF2-40B4-BE49-F238E27FC236}">
                <a16:creationId xmlns:a16="http://schemas.microsoft.com/office/drawing/2014/main" id="{7F11C1B0-3EC6-4589-A252-14C229364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8" y="1228940"/>
            <a:ext cx="3666478" cy="2424330"/>
          </a:xfrm>
          <a:prstGeom prst="rect">
            <a:avLst/>
          </a:prstGeom>
        </p:spPr>
      </p:pic>
      <p:sp>
        <p:nvSpPr>
          <p:cNvPr id="19" name="TextovéPole 3">
            <a:extLst>
              <a:ext uri="{FF2B5EF4-FFF2-40B4-BE49-F238E27FC236}">
                <a16:creationId xmlns:a16="http://schemas.microsoft.com/office/drawing/2014/main" id="{828EA5F4-1FEC-4CD0-8DBA-30187BA37E63}"/>
              </a:ext>
            </a:extLst>
          </p:cNvPr>
          <p:cNvSpPr txBox="1"/>
          <p:nvPr/>
        </p:nvSpPr>
        <p:spPr>
          <a:xfrm>
            <a:off x="82938" y="793587"/>
            <a:ext cx="2050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9218</a:t>
            </a:r>
            <a:r>
              <a:rPr lang="en-US" sz="2800" b="1" dirty="0"/>
              <a:t>2</a:t>
            </a:r>
            <a:endParaRPr lang="cs-CZ" sz="2800" b="1" dirty="0"/>
          </a:p>
        </p:txBody>
      </p:sp>
      <p:sp>
        <p:nvSpPr>
          <p:cNvPr id="20" name="TextovéPole 6">
            <a:extLst>
              <a:ext uri="{FF2B5EF4-FFF2-40B4-BE49-F238E27FC236}">
                <a16:creationId xmlns:a16="http://schemas.microsoft.com/office/drawing/2014/main" id="{F766EAFD-6ADF-4EDC-8F0C-BC2B28EEFC5F}"/>
              </a:ext>
            </a:extLst>
          </p:cNvPr>
          <p:cNvSpPr txBox="1"/>
          <p:nvPr/>
        </p:nvSpPr>
        <p:spPr>
          <a:xfrm>
            <a:off x="1751940" y="2678967"/>
            <a:ext cx="1447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MHD coil spectrogram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CB58FB6-5A89-4932-8FA6-761D3C99FBF3}"/>
              </a:ext>
            </a:extLst>
          </p:cNvPr>
          <p:cNvSpPr txBox="1"/>
          <p:nvPr/>
        </p:nvSpPr>
        <p:spPr>
          <a:xfrm>
            <a:off x="1638011" y="5424532"/>
            <a:ext cx="1447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SXR spectrogram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0A8E412F-11F8-4354-B0D5-423C15BC7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681" y="685493"/>
            <a:ext cx="2252562" cy="3005773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EF7C4B3F-B43D-4F15-93A7-A72B1E6DF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804" y="3852227"/>
            <a:ext cx="2249026" cy="3005773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DBFDB6FA-ED31-4EB9-A0A6-760DFEFD0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1812" y="3867993"/>
            <a:ext cx="2194506" cy="2980281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92B67E17-935D-4CE7-B5BB-304347DEB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2184" y="681905"/>
            <a:ext cx="2231646" cy="2980281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E90448C4-9B52-4CF3-B5E3-18351A0A6952}"/>
              </a:ext>
            </a:extLst>
          </p:cNvPr>
          <p:cNvSpPr txBox="1"/>
          <p:nvPr/>
        </p:nvSpPr>
        <p:spPr>
          <a:xfrm>
            <a:off x="4587631" y="550616"/>
            <a:ext cx="2249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Before mode onset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0878DC9A-F3A9-432C-899D-15F90CA96C08}"/>
              </a:ext>
            </a:extLst>
          </p:cNvPr>
          <p:cNvSpPr txBox="1"/>
          <p:nvPr/>
        </p:nvSpPr>
        <p:spPr>
          <a:xfrm>
            <a:off x="7183530" y="500827"/>
            <a:ext cx="187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After influx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6198ABBE-F37D-4A48-9568-64DC88D36481}"/>
              </a:ext>
            </a:extLst>
          </p:cNvPr>
          <p:cNvSpPr txBox="1"/>
          <p:nvPr/>
        </p:nvSpPr>
        <p:spPr>
          <a:xfrm>
            <a:off x="8146330" y="6296215"/>
            <a:ext cx="112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Bolo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CEDBA06C-72A2-4DED-AB31-93EA06777404}"/>
              </a:ext>
            </a:extLst>
          </p:cNvPr>
          <p:cNvSpPr txBox="1"/>
          <p:nvPr/>
        </p:nvSpPr>
        <p:spPr>
          <a:xfrm>
            <a:off x="5485088" y="6296215"/>
            <a:ext cx="112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Bolo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6CC994BE-A2A3-4F11-B39F-0E03B2D288A0}"/>
              </a:ext>
            </a:extLst>
          </p:cNvPr>
          <p:cNvSpPr txBox="1"/>
          <p:nvPr/>
        </p:nvSpPr>
        <p:spPr>
          <a:xfrm>
            <a:off x="5365729" y="3079167"/>
            <a:ext cx="112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SXR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719E536A-0FE6-4F15-9B11-7A83BEF0C40B}"/>
              </a:ext>
            </a:extLst>
          </p:cNvPr>
          <p:cNvSpPr txBox="1"/>
          <p:nvPr/>
        </p:nvSpPr>
        <p:spPr>
          <a:xfrm>
            <a:off x="8162194" y="3117515"/>
            <a:ext cx="112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SXR</a:t>
            </a:r>
          </a:p>
        </p:txBody>
      </p:sp>
    </p:spTree>
    <p:extLst>
      <p:ext uri="{BB962C8B-B14F-4D97-AF65-F5344CB8AC3E}">
        <p14:creationId xmlns:p14="http://schemas.microsoft.com/office/powerpoint/2010/main" val="796483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F22625-51C4-4F1C-A2B4-D240D2337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#92181 – influx due to 1,1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9C50C2B-6021-4AA3-AA05-CE311284E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46" y="2571065"/>
            <a:ext cx="2830147" cy="38141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DA23985-D414-4860-868F-B7AF4C40C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920" y="1844824"/>
            <a:ext cx="4739803" cy="376277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F8EC65D-4991-4BDE-940B-297D369A2094}"/>
              </a:ext>
            </a:extLst>
          </p:cNvPr>
          <p:cNvSpPr txBox="1"/>
          <p:nvPr/>
        </p:nvSpPr>
        <p:spPr>
          <a:xfrm>
            <a:off x="4561027" y="262796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#92181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75A4721-0FD9-49F3-8E80-9EF0B9FD273B}"/>
              </a:ext>
            </a:extLst>
          </p:cNvPr>
          <p:cNvSpPr txBox="1"/>
          <p:nvPr/>
        </p:nvSpPr>
        <p:spPr>
          <a:xfrm>
            <a:off x="333769" y="676700"/>
            <a:ext cx="77906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evolution of radiation from selected area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Useful for comparison of island/kink timing versus impurity influx nature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E.g. Pulse 92181 – SXR amplitude grows in both core and LFS region before 1,1 mode onset but drops on LFS and shoots up in core during the continuous 1,1 mode/fishbone existence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C82959B-5317-473E-ABC0-A70C00415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5416972"/>
            <a:ext cx="4032448" cy="96826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EA5D8D6-279F-4F1E-A204-E1A72F127007}"/>
              </a:ext>
            </a:extLst>
          </p:cNvPr>
          <p:cNvSpPr txBox="1">
            <a:spLocks/>
          </p:cNvSpPr>
          <p:nvPr/>
        </p:nvSpPr>
        <p:spPr>
          <a:xfrm>
            <a:off x="467544" y="6545237"/>
            <a:ext cx="8240228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cs-CZ">
                <a:solidFill>
                  <a:prstClr val="black"/>
                </a:solidFill>
              </a:rPr>
              <a:t>O Ficker </a:t>
            </a:r>
            <a:r>
              <a:rPr lang="en-GB">
                <a:solidFill>
                  <a:prstClr val="black"/>
                </a:solidFill>
              </a:rPr>
              <a:t>et al | </a:t>
            </a:r>
            <a:r>
              <a:rPr lang="cs-CZ">
                <a:solidFill>
                  <a:prstClr val="black"/>
                </a:solidFill>
              </a:rPr>
              <a:t>FTTF Mariánská </a:t>
            </a:r>
            <a:r>
              <a:rPr lang="en-GB">
                <a:solidFill>
                  <a:prstClr val="black"/>
                </a:solidFill>
              </a:rPr>
              <a:t>| Page </a:t>
            </a:r>
            <a:fld id="{A2251F0B-1F62-4733-B88D-4D5961990C70}" type="slidenum">
              <a:rPr lang="en-GB" smtClean="0">
                <a:solidFill>
                  <a:prstClr val="black"/>
                </a:solidFill>
              </a:rPr>
              <a:pPr algn="r">
                <a:defRPr/>
              </a:pPr>
              <a:t>16</a:t>
            </a:fld>
            <a:r>
              <a:rPr lang="en-GB">
                <a:solidFill>
                  <a:prstClr val="black"/>
                </a:solidFill>
              </a:rPr>
              <a:t> 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03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9" y="361"/>
            <a:ext cx="9145440" cy="96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</a:pPr>
            <a:r>
              <a:rPr lang="cs-CZ" altLang="cs-CZ" sz="2540" b="1" dirty="0" err="1">
                <a:solidFill>
                  <a:srgbClr val="FFFFFF"/>
                </a:solidFill>
              </a:rPr>
              <a:t>Summary</a:t>
            </a:r>
            <a:endParaRPr lang="cs-CZ" altLang="cs-CZ" sz="2540" b="1" dirty="0">
              <a:solidFill>
                <a:srgbClr val="FFFFFF"/>
              </a:solidFill>
            </a:endParaRP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0C95EC13-EC5A-4B28-95FB-2437E3202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56" y="1253331"/>
            <a:ext cx="6562263" cy="4750390"/>
          </a:xfrm>
        </p:spPr>
        <p:txBody>
          <a:bodyPr/>
          <a:lstStyle/>
          <a:p>
            <a:r>
              <a:rPr lang="en-US" dirty="0"/>
              <a:t>Runaway electron beams at COMPASS:</a:t>
            </a:r>
          </a:p>
          <a:p>
            <a:pPr lvl="1"/>
            <a:r>
              <a:rPr lang="en-US" dirty="0"/>
              <a:t>RE beams big issue for ITER</a:t>
            </a:r>
          </a:p>
          <a:p>
            <a:pPr lvl="1"/>
            <a:r>
              <a:rPr lang="en-US" dirty="0"/>
              <a:t>COMPASS experiments offer different detailed view (fast cameras, instabilities, large database of discharges, flexible RMP, special diagnostics)</a:t>
            </a:r>
          </a:p>
          <a:p>
            <a:r>
              <a:rPr lang="en-US" dirty="0"/>
              <a:t>Impurity influx due to 1,1 mode at JET</a:t>
            </a:r>
          </a:p>
          <a:p>
            <a:pPr lvl="1"/>
            <a:r>
              <a:rPr lang="en-US" dirty="0"/>
              <a:t>Another large issue for ITER</a:t>
            </a:r>
          </a:p>
          <a:p>
            <a:pPr lvl="1"/>
            <a:r>
              <a:rPr lang="en-US" dirty="0"/>
              <a:t>Cooperation of modelling and SXR tomographic analysis</a:t>
            </a:r>
          </a:p>
          <a:p>
            <a:pPr lvl="1"/>
            <a:r>
              <a:rPr lang="en-US" dirty="0"/>
              <a:t>3D effects may play key role in tokamaks</a:t>
            </a:r>
          </a:p>
          <a:p>
            <a:pPr lvl="1"/>
            <a:r>
              <a:rPr lang="en-US" dirty="0"/>
              <a:t>Must be solved in future JET campaigns</a:t>
            </a:r>
          </a:p>
          <a:p>
            <a:pPr lvl="2"/>
            <a:endParaRPr lang="cs-CZ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C7274A2-EC33-4C5A-BF09-8B901D858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15" name="Zástupný symbol pro datum 3">
            <a:extLst>
              <a:ext uri="{FF2B5EF4-FFF2-40B4-BE49-F238E27FC236}">
                <a16:creationId xmlns:a16="http://schemas.microsoft.com/office/drawing/2014/main" id="{DF668AC9-4946-4FAD-8AEE-46FC459947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821096E6-06DD-467E-823A-31A35FDF20CD}" type="datetime1">
              <a:rPr lang="cs-CZ" smtClean="0">
                <a:solidFill>
                  <a:schemeClr val="bg1"/>
                </a:solidFill>
              </a:rPr>
              <a:t>29.01.2018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6" name="Zástupný symbol pro zápatí 4">
            <a:extLst>
              <a:ext uri="{FF2B5EF4-FFF2-40B4-BE49-F238E27FC236}">
                <a16:creationId xmlns:a16="http://schemas.microsoft.com/office/drawing/2014/main" id="{BE26949D-54DE-4C60-82A8-C364E85FB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pt-BR">
                <a:solidFill>
                  <a:schemeClr val="bg1"/>
                </a:solidFill>
              </a:rPr>
              <a:t>RE COMPASS        O FICKER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Zástupný symbol pro číslo snímku 5">
            <a:extLst>
              <a:ext uri="{FF2B5EF4-FFF2-40B4-BE49-F238E27FC236}">
                <a16:creationId xmlns:a16="http://schemas.microsoft.com/office/drawing/2014/main" id="{119C262D-2B3F-49E2-B513-E98EDFEC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77A18303-B9BF-4E03-B675-C49674AD51F4}" type="slidenum">
              <a:rPr lang="cs-CZ" smtClean="0">
                <a:solidFill>
                  <a:schemeClr val="bg1"/>
                </a:solidFill>
              </a:rPr>
              <a:t>17</a:t>
            </a:fld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panic and runaway">
            <a:extLst>
              <a:ext uri="{FF2B5EF4-FFF2-40B4-BE49-F238E27FC236}">
                <a16:creationId xmlns:a16="http://schemas.microsoft.com/office/drawing/2014/main" id="{E62BC5F1-020E-4079-8736-01CC0CA7F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5" y="1156149"/>
            <a:ext cx="2402709" cy="240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35D2FCE-7C83-4A0C-9DC0-04C58AF37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382" y="3711288"/>
            <a:ext cx="2081814" cy="208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472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4605DD6-EDC7-46ED-90C7-21179A60F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236" y="3975143"/>
            <a:ext cx="3021407" cy="2265347"/>
          </a:xfrm>
          <a:prstGeom prst="rect">
            <a:avLst/>
          </a:prstGeom>
        </p:spPr>
      </p:pic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9" y="361"/>
            <a:ext cx="9145440" cy="96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</a:pPr>
            <a:r>
              <a:rPr lang="cs-CZ" altLang="cs-CZ" sz="2540" b="1" dirty="0" err="1">
                <a:solidFill>
                  <a:srgbClr val="FFFFFF"/>
                </a:solidFill>
              </a:rPr>
              <a:t>Outline</a:t>
            </a:r>
            <a:endParaRPr lang="cs-CZ" altLang="cs-CZ" sz="2540" b="1" dirty="0">
              <a:solidFill>
                <a:srgbClr val="FFFFFF"/>
              </a:solidFill>
            </a:endParaRP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0C95EC13-EC5A-4B28-95FB-2437E3202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57" y="1253331"/>
            <a:ext cx="6713184" cy="4750390"/>
          </a:xfrm>
        </p:spPr>
        <p:txBody>
          <a:bodyPr/>
          <a:lstStyle/>
          <a:p>
            <a:r>
              <a:rPr lang="en-US" dirty="0"/>
              <a:t>RE beams at COMPASS:</a:t>
            </a:r>
          </a:p>
          <a:p>
            <a:pPr lvl="1"/>
            <a:r>
              <a:rPr lang="en-US" dirty="0"/>
              <a:t>Motivation to study RE &amp; Introduction</a:t>
            </a:r>
          </a:p>
          <a:p>
            <a:pPr lvl="1"/>
            <a:r>
              <a:rPr lang="en-US" dirty="0"/>
              <a:t>Generation mechanisms, Disruptions</a:t>
            </a:r>
          </a:p>
          <a:p>
            <a:pPr lvl="1"/>
            <a:r>
              <a:rPr lang="en-US" dirty="0"/>
              <a:t>RE beams on COMPASS – </a:t>
            </a:r>
            <a:r>
              <a:rPr lang="en-US" dirty="0" err="1"/>
              <a:t>interesing</a:t>
            </a:r>
            <a:r>
              <a:rPr lang="en-US" dirty="0"/>
              <a:t> topics:</a:t>
            </a:r>
          </a:p>
          <a:p>
            <a:pPr lvl="2"/>
            <a:r>
              <a:rPr lang="en-US" dirty="0"/>
              <a:t>Ramp-up MGI scenario</a:t>
            </a:r>
          </a:p>
          <a:p>
            <a:pPr lvl="2"/>
            <a:r>
              <a:rPr lang="en-US" dirty="0"/>
              <a:t>Role of </a:t>
            </a:r>
            <a:r>
              <a:rPr lang="en-US" dirty="0" err="1"/>
              <a:t>Bt</a:t>
            </a:r>
            <a:r>
              <a:rPr lang="en-US" dirty="0"/>
              <a:t> and </a:t>
            </a:r>
            <a:r>
              <a:rPr lang="en-US" dirty="0" err="1"/>
              <a:t>q_edge</a:t>
            </a:r>
            <a:r>
              <a:rPr lang="en-US" dirty="0"/>
              <a:t>, gas species</a:t>
            </a:r>
          </a:p>
          <a:p>
            <a:pPr lvl="2"/>
            <a:r>
              <a:rPr lang="en-US" dirty="0"/>
              <a:t>On the long way to power balance</a:t>
            </a:r>
          </a:p>
          <a:p>
            <a:r>
              <a:rPr lang="en-US" dirty="0"/>
              <a:t>Impurity influx due to 1,1 mode at JET</a:t>
            </a:r>
          </a:p>
          <a:p>
            <a:pPr lvl="1"/>
            <a:r>
              <a:rPr lang="en-US" dirty="0"/>
              <a:t>Another large issue for ITER, but nice physics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pPr lvl="1"/>
            <a:r>
              <a:rPr lang="en-US" dirty="0"/>
              <a:t>Modelling (J Graves et al, SPC Lausanne)</a:t>
            </a:r>
          </a:p>
          <a:p>
            <a:pPr lvl="1"/>
            <a:r>
              <a:rPr lang="en-US" dirty="0"/>
              <a:t>Analysis of SXR experimental data by our tomography code</a:t>
            </a:r>
          </a:p>
          <a:p>
            <a:pPr lvl="2"/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FC8AA4B-53DE-4EB9-8CA8-8A6266AA0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503" y="1529548"/>
            <a:ext cx="2372566" cy="185728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4C09A3C-93DC-4F06-BAE9-A5D1C1AF4514}"/>
              </a:ext>
            </a:extLst>
          </p:cNvPr>
          <p:cNvSpPr txBox="1"/>
          <p:nvPr/>
        </p:nvSpPr>
        <p:spPr>
          <a:xfrm>
            <a:off x="6782541" y="3429000"/>
            <a:ext cx="189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Running</a:t>
            </a:r>
            <a:r>
              <a:rPr lang="cs-CZ" dirty="0"/>
              <a:t> </a:t>
            </a:r>
            <a:r>
              <a:rPr lang="cs-CZ" dirty="0" err="1"/>
              <a:t>electron</a:t>
            </a:r>
            <a:endParaRPr lang="en-US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2CBD1A9-8EFF-4148-8E50-DA3D47C06773}"/>
              </a:ext>
            </a:extLst>
          </p:cNvPr>
          <p:cNvSpPr txBox="1"/>
          <p:nvPr/>
        </p:nvSpPr>
        <p:spPr>
          <a:xfrm>
            <a:off x="7020249" y="5803504"/>
            <a:ext cx="189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JET SXR</a:t>
            </a:r>
            <a:endParaRPr lang="en-US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C7274A2-EC33-4C5A-BF09-8B901D858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15" name="Zástupný symbol pro datum 3">
            <a:extLst>
              <a:ext uri="{FF2B5EF4-FFF2-40B4-BE49-F238E27FC236}">
                <a16:creationId xmlns:a16="http://schemas.microsoft.com/office/drawing/2014/main" id="{DF668AC9-4946-4FAD-8AEE-46FC459947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821096E6-06DD-467E-823A-31A35FDF20CD}" type="datetime1">
              <a:rPr lang="cs-CZ" smtClean="0">
                <a:solidFill>
                  <a:schemeClr val="bg1"/>
                </a:solidFill>
              </a:rPr>
              <a:t>29.01.2018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6" name="Zástupný symbol pro zápatí 4">
            <a:extLst>
              <a:ext uri="{FF2B5EF4-FFF2-40B4-BE49-F238E27FC236}">
                <a16:creationId xmlns:a16="http://schemas.microsoft.com/office/drawing/2014/main" id="{BE26949D-54DE-4C60-82A8-C364E85FB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pt-BR">
                <a:solidFill>
                  <a:schemeClr val="bg1"/>
                </a:solidFill>
              </a:rPr>
              <a:t>RE COMPASS        O FICKER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Zástupný symbol pro číslo snímku 5">
            <a:extLst>
              <a:ext uri="{FF2B5EF4-FFF2-40B4-BE49-F238E27FC236}">
                <a16:creationId xmlns:a16="http://schemas.microsoft.com/office/drawing/2014/main" id="{119C262D-2B3F-49E2-B513-E98EDFEC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77A18303-B9BF-4E03-B675-C49674AD51F4}" type="slidenum">
              <a:rPr lang="cs-CZ" smtClean="0">
                <a:solidFill>
                  <a:schemeClr val="bg1"/>
                </a:solidFill>
              </a:rPr>
              <a:t>2</a:t>
            </a:fld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076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0" y="0"/>
            <a:ext cx="9145440" cy="96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-5759" y="6309001"/>
            <a:ext cx="9149760" cy="548640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</a:pPr>
            <a:r>
              <a:rPr lang="en-US" altLang="cs-CZ" sz="2540" b="1" dirty="0">
                <a:solidFill>
                  <a:srgbClr val="FFFFFF"/>
                </a:solidFill>
              </a:rPr>
              <a:t>What are runaway electrons?</a:t>
            </a:r>
            <a:endParaRPr lang="cs-CZ" altLang="cs-CZ" sz="2540" b="1" dirty="0">
              <a:solidFill>
                <a:srgbClr val="FFFFFF"/>
              </a:solidFill>
            </a:endParaRPr>
          </a:p>
        </p:txBody>
      </p:sp>
      <p:sp>
        <p:nvSpPr>
          <p:cNvPr id="9" name="Zástupný symbol pro obsah 8">
            <a:extLst>
              <a:ext uri="{FF2B5EF4-FFF2-40B4-BE49-F238E27FC236}">
                <a16:creationId xmlns:a16="http://schemas.microsoft.com/office/drawing/2014/main" id="{3888E242-D11F-4B90-AF00-7A5538DEF9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042" y="1531394"/>
            <a:ext cx="4782157" cy="4641442"/>
          </a:xfrm>
        </p:spPr>
        <p:txBody>
          <a:bodyPr>
            <a:normAutofit/>
          </a:bodyPr>
          <a:lstStyle/>
          <a:p>
            <a:r>
              <a:rPr lang="en-US" sz="2000" dirty="0"/>
              <a:t>RE = </a:t>
            </a:r>
            <a:r>
              <a:rPr lang="en-US" sz="2000" b="1" dirty="0"/>
              <a:t>relativistic electrons </a:t>
            </a:r>
            <a:r>
              <a:rPr lang="en-US" sz="2000" dirty="0"/>
              <a:t>present in plasma due to </a:t>
            </a:r>
            <a:r>
              <a:rPr lang="en-US" sz="2000" b="1" dirty="0"/>
              <a:t>imbalanced acceleration </a:t>
            </a:r>
            <a:r>
              <a:rPr lang="en-US" sz="2000" dirty="0"/>
              <a:t>and </a:t>
            </a:r>
            <a:r>
              <a:rPr lang="en-US" sz="2000" b="1" dirty="0"/>
              <a:t>friction forces</a:t>
            </a:r>
          </a:p>
          <a:p>
            <a:r>
              <a:rPr lang="en-US" sz="2000" b="1" dirty="0"/>
              <a:t>Toroidal E field – </a:t>
            </a:r>
            <a:r>
              <a:rPr lang="en-US" sz="2000" dirty="0"/>
              <a:t>present in tokamaks</a:t>
            </a:r>
          </a:p>
          <a:p>
            <a:r>
              <a:rPr lang="en-US" sz="2000" dirty="0"/>
              <a:t>Collisional friction force – </a:t>
            </a:r>
            <a:r>
              <a:rPr lang="en-US" sz="2000" dirty="0" err="1"/>
              <a:t>func</a:t>
            </a:r>
            <a:r>
              <a:rPr lang="en-US" sz="2000" dirty="0"/>
              <a:t> of n</a:t>
            </a:r>
            <a:r>
              <a:rPr lang="en-US" sz="2000" baseline="-25000" dirty="0"/>
              <a:t>e</a:t>
            </a:r>
            <a:r>
              <a:rPr lang="en-US" sz="2000" dirty="0"/>
              <a:t> ant </a:t>
            </a:r>
            <a:r>
              <a:rPr lang="en-US" sz="2000" dirty="0" err="1"/>
              <a:t>T</a:t>
            </a:r>
            <a:r>
              <a:rPr lang="en-US" sz="2000" baseline="-25000" dirty="0" err="1"/>
              <a:t>e</a:t>
            </a:r>
            <a:endParaRPr lang="en-US" sz="2000" baseline="-25000" dirty="0"/>
          </a:p>
          <a:p>
            <a:r>
              <a:rPr lang="en-US" sz="2000" dirty="0"/>
              <a:t>Low density and high electric field is risky</a:t>
            </a:r>
          </a:p>
          <a:p>
            <a:pPr lvl="1"/>
            <a:r>
              <a:rPr lang="en-US" sz="1600" dirty="0"/>
              <a:t>breakdown, disruption, …</a:t>
            </a:r>
          </a:p>
          <a:p>
            <a:r>
              <a:rPr lang="en-US" sz="2000" dirty="0"/>
              <a:t>MeV energies and large currents achievable </a:t>
            </a:r>
          </a:p>
          <a:p>
            <a:r>
              <a:rPr lang="en-US" sz="2000" b="1" dirty="0"/>
              <a:t>Significant destructive potential</a:t>
            </a:r>
            <a:r>
              <a:rPr lang="en-US" sz="2000" dirty="0"/>
              <a:t> -&gt; ITER</a:t>
            </a:r>
          </a:p>
          <a:p>
            <a:r>
              <a:rPr lang="en-US" sz="2000" b="1" dirty="0"/>
              <a:t>Research on almost all tokamaks</a:t>
            </a:r>
          </a:p>
          <a:p>
            <a:r>
              <a:rPr lang="en-US" sz="2000" b="1" dirty="0"/>
              <a:t>Special diagnostic methods (see talks by M. </a:t>
            </a:r>
            <a:r>
              <a:rPr lang="en-US" sz="2000" b="1" dirty="0" err="1"/>
              <a:t>Farník</a:t>
            </a:r>
            <a:r>
              <a:rPr lang="en-US" sz="2000" b="1" dirty="0"/>
              <a:t>, J. </a:t>
            </a:r>
            <a:r>
              <a:rPr lang="en-US" sz="2000" b="1" dirty="0" err="1"/>
              <a:t>Čeřovský</a:t>
            </a:r>
            <a:r>
              <a:rPr lang="en-US" sz="2000" b="1" dirty="0"/>
              <a:t>)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2695-F71F-44D6-BCFC-00F1ED54BBF6}" type="datetime1">
              <a:rPr lang="cs-CZ" smtClean="0"/>
              <a:t>29.01.2018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RE COMPASS &amp; JET    O Ficker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3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1D4EF64-F20E-43E4-A8C8-D8DD97455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778" y="1007469"/>
            <a:ext cx="4338222" cy="316446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7CB084D-1632-47D2-B1F5-5782B5B33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132" y="4227938"/>
            <a:ext cx="2662238" cy="2057331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56936F19-1783-4522-ABDD-D9EF7C7FB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971" y="6308944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13" name="Zástupný symbol pro datum 3">
            <a:extLst>
              <a:ext uri="{FF2B5EF4-FFF2-40B4-BE49-F238E27FC236}">
                <a16:creationId xmlns:a16="http://schemas.microsoft.com/office/drawing/2014/main" id="{9BD1AFF3-3431-4E17-8DA6-85362BCBEC1E}"/>
              </a:ext>
            </a:extLst>
          </p:cNvPr>
          <p:cNvSpPr txBox="1">
            <a:spLocks/>
          </p:cNvSpPr>
          <p:nvPr/>
        </p:nvSpPr>
        <p:spPr>
          <a:xfrm>
            <a:off x="619919" y="635599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1096E6-06DD-467E-823A-31A35FDF20CD}" type="datetime1">
              <a:rPr lang="cs-CZ" smtClean="0">
                <a:solidFill>
                  <a:schemeClr val="bg1"/>
                </a:solidFill>
              </a:rPr>
              <a:pPr/>
              <a:t>29.01.2018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4" name="Zástupný symbol pro zápatí 4">
            <a:extLst>
              <a:ext uri="{FF2B5EF4-FFF2-40B4-BE49-F238E27FC236}">
                <a16:creationId xmlns:a16="http://schemas.microsoft.com/office/drawing/2014/main" id="{1C9F3ABA-574A-4930-9A74-DF059162334B}"/>
              </a:ext>
            </a:extLst>
          </p:cNvPr>
          <p:cNvSpPr txBox="1">
            <a:spLocks/>
          </p:cNvSpPr>
          <p:nvPr/>
        </p:nvSpPr>
        <p:spPr>
          <a:xfrm>
            <a:off x="3020219" y="635599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>
                <a:solidFill>
                  <a:schemeClr val="bg1"/>
                </a:solidFill>
              </a:rPr>
              <a:t>RE COMPASS        O FICKER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5" name="Zástupný symbol pro číslo snímku 5">
            <a:extLst>
              <a:ext uri="{FF2B5EF4-FFF2-40B4-BE49-F238E27FC236}">
                <a16:creationId xmlns:a16="http://schemas.microsoft.com/office/drawing/2014/main" id="{46C8E062-DBAE-4C08-B8B5-2C7926FDBEE8}"/>
              </a:ext>
            </a:extLst>
          </p:cNvPr>
          <p:cNvSpPr txBox="1">
            <a:spLocks/>
          </p:cNvSpPr>
          <p:nvPr/>
        </p:nvSpPr>
        <p:spPr>
          <a:xfrm>
            <a:off x="6449219" y="635599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A18303-B9BF-4E03-B675-C49674AD51F4}" type="slidenum">
              <a:rPr lang="cs-CZ" smtClean="0">
                <a:solidFill>
                  <a:schemeClr val="bg1"/>
                </a:solidFill>
              </a:rPr>
              <a:pPr/>
              <a:t>3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D7AF890-94B4-41BD-AE34-AE9097323E69}"/>
              </a:ext>
            </a:extLst>
          </p:cNvPr>
          <p:cNvSpPr txBox="1"/>
          <p:nvPr/>
        </p:nvSpPr>
        <p:spPr>
          <a:xfrm>
            <a:off x="7990303" y="3910319"/>
            <a:ext cx="1065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Courtesy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M </a:t>
            </a:r>
            <a:r>
              <a:rPr lang="cs-CZ" sz="1400" dirty="0" err="1"/>
              <a:t>Vlainic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847678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0" y="0"/>
            <a:ext cx="9145440" cy="96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</a:pPr>
            <a:r>
              <a:rPr lang="en-US" altLang="cs-CZ" sz="2540" b="1" dirty="0">
                <a:solidFill>
                  <a:srgbClr val="FFFFFF"/>
                </a:solidFill>
              </a:rPr>
              <a:t>Generation mechanisms explained</a:t>
            </a:r>
            <a:endParaRPr lang="cs-CZ" altLang="cs-CZ" sz="2540" b="1" dirty="0">
              <a:solidFill>
                <a:srgbClr val="FFFFFF"/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/>
              <a:t>4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5DAA38A-AB89-4DC2-B957-4B6B74124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1728"/>
            <a:ext cx="9144000" cy="267043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8708499-1075-464D-8FDD-8F7E0D5C7718}"/>
              </a:ext>
            </a:extLst>
          </p:cNvPr>
          <p:cNvSpPr txBox="1"/>
          <p:nvPr/>
        </p:nvSpPr>
        <p:spPr>
          <a:xfrm>
            <a:off x="229248" y="5077926"/>
            <a:ext cx="30384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Typical for small tokamaks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 Electric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Short time scale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5FFC910-EEC1-413C-8C39-6238AC2E532F}"/>
              </a:ext>
            </a:extLst>
          </p:cNvPr>
          <p:cNvSpPr/>
          <p:nvPr/>
        </p:nvSpPr>
        <p:spPr>
          <a:xfrm>
            <a:off x="3267723" y="5354926"/>
            <a:ext cx="31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Occurs during large disruptions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faster T loss – the worse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82B416E-340F-49C2-8E4A-46A060F1A025}"/>
              </a:ext>
            </a:extLst>
          </p:cNvPr>
          <p:cNvSpPr txBox="1"/>
          <p:nvPr/>
        </p:nvSpPr>
        <p:spPr>
          <a:xfrm>
            <a:off x="6454134" y="5276828"/>
            <a:ext cx="2681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Exponential multiplication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Longer time scale, large machines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F1B50B4-50EA-4649-9E29-11452C6AA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310" y="4384274"/>
            <a:ext cx="2380442" cy="76829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2F74C95-3999-418E-B5E5-01F111581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90" y="4561275"/>
            <a:ext cx="4012467" cy="66627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56E9BE2-A4FC-43CB-A8E7-209C39F35A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1322" y="3849126"/>
            <a:ext cx="3126332" cy="666277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DDB4B36C-4D80-4D03-877E-6744DB627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972" y="6320553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13" name="Zástupný symbol pro datum 3">
            <a:extLst>
              <a:ext uri="{FF2B5EF4-FFF2-40B4-BE49-F238E27FC236}">
                <a16:creationId xmlns:a16="http://schemas.microsoft.com/office/drawing/2014/main" id="{8CBA058F-02FA-44C3-BD65-33180D232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9918" y="6367599"/>
            <a:ext cx="2057400" cy="365125"/>
          </a:xfrm>
        </p:spPr>
        <p:txBody>
          <a:bodyPr/>
          <a:lstStyle/>
          <a:p>
            <a:fld id="{821096E6-06DD-467E-823A-31A35FDF20CD}" type="datetime1">
              <a:rPr lang="cs-CZ" smtClean="0">
                <a:solidFill>
                  <a:schemeClr val="bg1"/>
                </a:solidFill>
              </a:rPr>
              <a:t>29.01.2018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4" name="Zástupný symbol pro zápatí 4">
            <a:extLst>
              <a:ext uri="{FF2B5EF4-FFF2-40B4-BE49-F238E27FC236}">
                <a16:creationId xmlns:a16="http://schemas.microsoft.com/office/drawing/2014/main" id="{FF84BD36-DFD9-48AF-9EDA-F18705E1D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0218" y="6367599"/>
            <a:ext cx="3086100" cy="365125"/>
          </a:xfrm>
        </p:spPr>
        <p:txBody>
          <a:bodyPr/>
          <a:lstStyle/>
          <a:p>
            <a:r>
              <a:rPr lang="pt-BR">
                <a:solidFill>
                  <a:schemeClr val="bg1"/>
                </a:solidFill>
              </a:rPr>
              <a:t>RE COMPASS        O FICKER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5" name="Zástupný symbol pro číslo snímku 5">
            <a:extLst>
              <a:ext uri="{FF2B5EF4-FFF2-40B4-BE49-F238E27FC236}">
                <a16:creationId xmlns:a16="http://schemas.microsoft.com/office/drawing/2014/main" id="{BDDBCC51-AC11-4CB7-AEDA-4DC65F93C31D}"/>
              </a:ext>
            </a:extLst>
          </p:cNvPr>
          <p:cNvSpPr txBox="1">
            <a:spLocks/>
          </p:cNvSpPr>
          <p:nvPr/>
        </p:nvSpPr>
        <p:spPr>
          <a:xfrm>
            <a:off x="6449218" y="63675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A18303-B9BF-4E03-B675-C49674AD51F4}" type="slidenum">
              <a:rPr lang="cs-CZ" smtClean="0">
                <a:solidFill>
                  <a:schemeClr val="bg1"/>
                </a:solidFill>
              </a:rPr>
              <a:pPr/>
              <a:t>4</a:t>
            </a:fld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2118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0045F59-79D4-4947-B03F-618C9F6B8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749" y="928897"/>
            <a:ext cx="2438452" cy="1862596"/>
          </a:xfrm>
          <a:prstGeom prst="rect">
            <a:avLst/>
          </a:prstGeom>
        </p:spPr>
      </p:pic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9" y="0"/>
            <a:ext cx="9145440" cy="96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</a:pPr>
            <a:r>
              <a:rPr lang="cs-CZ" altLang="cs-CZ" sz="2540" b="1" dirty="0" err="1">
                <a:solidFill>
                  <a:srgbClr val="FFFFFF"/>
                </a:solidFill>
              </a:rPr>
              <a:t>Disruption</a:t>
            </a:r>
            <a:r>
              <a:rPr lang="cs-CZ" altLang="cs-CZ" sz="2540" b="1" dirty="0">
                <a:solidFill>
                  <a:srgbClr val="FFFFFF"/>
                </a:solidFill>
              </a:rPr>
              <a:t> and RE </a:t>
            </a:r>
            <a:r>
              <a:rPr lang="cs-CZ" altLang="cs-CZ" sz="2540" b="1" dirty="0" err="1">
                <a:solidFill>
                  <a:srgbClr val="FFFFFF"/>
                </a:solidFill>
              </a:rPr>
              <a:t>beams</a:t>
            </a:r>
            <a:endParaRPr lang="cs-CZ" altLang="cs-CZ" sz="2540" b="1" dirty="0">
              <a:solidFill>
                <a:srgbClr val="FFFFFF"/>
              </a:solidFill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306406" y="2662256"/>
            <a:ext cx="8521109" cy="31562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Common in tokamaks, but in ITER must be avoided or well mitigated</a:t>
            </a:r>
          </a:p>
          <a:p>
            <a:r>
              <a:rPr lang="en-US" sz="2000" dirty="0"/>
              <a:t>Consequences:</a:t>
            </a:r>
          </a:p>
          <a:p>
            <a:pPr lvl="1"/>
            <a:r>
              <a:rPr lang="en-US" sz="1800" b="1" dirty="0"/>
              <a:t>Large forces (-&gt; vessel, support structure, coils)</a:t>
            </a:r>
          </a:p>
          <a:p>
            <a:pPr lvl="1"/>
            <a:r>
              <a:rPr lang="en-US" sz="1800" b="1" dirty="0"/>
              <a:t>Local overheating of plasma facing components</a:t>
            </a:r>
          </a:p>
          <a:p>
            <a:pPr lvl="1"/>
            <a:r>
              <a:rPr lang="en-US" sz="1800" b="1" dirty="0"/>
              <a:t>Large electric field -&gt; Generation of RE beam (up to 70% of </a:t>
            </a:r>
            <a:r>
              <a:rPr lang="en-US" sz="1800" b="1" dirty="0" err="1"/>
              <a:t>predisruptive</a:t>
            </a:r>
            <a:r>
              <a:rPr lang="en-US" sz="1800" b="1" dirty="0"/>
              <a:t> current)</a:t>
            </a:r>
          </a:p>
          <a:p>
            <a:r>
              <a:rPr lang="en-US" sz="1800" dirty="0"/>
              <a:t>Mitigation necessary:</a:t>
            </a:r>
          </a:p>
          <a:p>
            <a:pPr lvl="1"/>
            <a:r>
              <a:rPr lang="en-US" sz="1800" dirty="0"/>
              <a:t>Increase the radiated fraction of energy – inject large amount of gas, pellets, etc.</a:t>
            </a:r>
          </a:p>
          <a:p>
            <a:pPr lvl="1"/>
            <a:r>
              <a:rPr lang="en-US" sz="1800" dirty="0"/>
              <a:t>RE generation avoidance/mitigation not yet solved</a:t>
            </a:r>
          </a:p>
          <a:p>
            <a:pPr lvl="1"/>
            <a:r>
              <a:rPr lang="en-US" sz="1800" dirty="0"/>
              <a:t>Some mitigation methods make RE beam much worse</a:t>
            </a:r>
          </a:p>
          <a:p>
            <a:pPr lvl="1"/>
            <a:r>
              <a:rPr lang="en-US" sz="1800" dirty="0"/>
              <a:t>Mitigation of RE – error fields/RMP may help </a:t>
            </a:r>
          </a:p>
          <a:p>
            <a:pPr lvl="1"/>
            <a:r>
              <a:rPr lang="en-US" sz="1800" dirty="0"/>
              <a:t>Conductive vessel seems to be beneficial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09F8D50-402C-43F8-9D01-D899E97E0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14" name="Zástupný symbol pro datum 3">
            <a:extLst>
              <a:ext uri="{FF2B5EF4-FFF2-40B4-BE49-F238E27FC236}">
                <a16:creationId xmlns:a16="http://schemas.microsoft.com/office/drawing/2014/main" id="{5874DC80-6A98-49E5-8939-490A9156F7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821096E6-06DD-467E-823A-31A35FDF20CD}" type="datetime1">
              <a:rPr lang="cs-CZ" smtClean="0">
                <a:solidFill>
                  <a:schemeClr val="bg1"/>
                </a:solidFill>
              </a:rPr>
              <a:t>29.01.2018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5" name="Zástupný symbol pro zápatí 4">
            <a:extLst>
              <a:ext uri="{FF2B5EF4-FFF2-40B4-BE49-F238E27FC236}">
                <a16:creationId xmlns:a16="http://schemas.microsoft.com/office/drawing/2014/main" id="{8E6CDFDB-DB75-4638-9CD1-CAD52BA86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pt-BR">
                <a:solidFill>
                  <a:schemeClr val="bg1"/>
                </a:solidFill>
              </a:rPr>
              <a:t>RE COMPASS        O FICKER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6" name="Zástupný symbol pro číslo snímku 5">
            <a:extLst>
              <a:ext uri="{FF2B5EF4-FFF2-40B4-BE49-F238E27FC236}">
                <a16:creationId xmlns:a16="http://schemas.microsoft.com/office/drawing/2014/main" id="{8D86D0D2-658E-4FA3-9028-380650600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77A18303-B9BF-4E03-B675-C49674AD51F4}" type="slidenum">
              <a:rPr lang="cs-CZ" smtClean="0">
                <a:solidFill>
                  <a:schemeClr val="bg1"/>
                </a:solidFill>
              </a:rPr>
              <a:t>5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E4BB955E-E952-4586-B424-FCE6B486BCAD}"/>
              </a:ext>
            </a:extLst>
          </p:cNvPr>
          <p:cNvSpPr/>
          <p:nvPr/>
        </p:nvSpPr>
        <p:spPr>
          <a:xfrm>
            <a:off x="873137" y="116642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Disruption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= sudden loss of energy confinement, temperature (TQ) and plasma current (CQ)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47206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0" y="-16419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</a:pPr>
            <a:r>
              <a:rPr lang="en-US" altLang="cs-CZ" sz="2200" b="1" dirty="0">
                <a:solidFill>
                  <a:srgbClr val="FFFFFF"/>
                </a:solidFill>
              </a:rPr>
              <a:t>Ramp-up MGI</a:t>
            </a:r>
            <a:r>
              <a:rPr lang="cs-CZ" altLang="cs-CZ" sz="2200" b="1" dirty="0">
                <a:solidFill>
                  <a:srgbClr val="FFFFFF"/>
                </a:solidFill>
              </a:rPr>
              <a:t> I</a:t>
            </a:r>
            <a:r>
              <a:rPr lang="en-US" altLang="cs-CZ" sz="2200" b="1" dirty="0">
                <a:solidFill>
                  <a:srgbClr val="FFFFFF"/>
                </a:solidFill>
              </a:rPr>
              <a:t> –</a:t>
            </a:r>
            <a:r>
              <a:rPr lang="cs-CZ" altLang="cs-CZ" sz="2200" b="1" dirty="0">
                <a:solidFill>
                  <a:srgbClr val="FFFFFF"/>
                </a:solidFill>
              </a:rPr>
              <a:t>  </a:t>
            </a:r>
          </a:p>
          <a:p>
            <a:pPr algn="r" eaLnBrk="1" hangingPunct="1">
              <a:buSzPct val="100000"/>
            </a:pPr>
            <a:r>
              <a:rPr lang="cs-CZ" altLang="cs-CZ" sz="2200" b="1" dirty="0" err="1">
                <a:solidFill>
                  <a:srgbClr val="FFFFFF"/>
                </a:solidFill>
              </a:rPr>
              <a:t>Overview</a:t>
            </a:r>
            <a:endParaRPr lang="cs-CZ" altLang="cs-CZ" sz="2200" b="1" dirty="0">
              <a:solidFill>
                <a:srgbClr val="FFFFFF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648089" y="1496389"/>
            <a:ext cx="3389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7352DFB8-358B-49DB-BFB0-0271605789F6}"/>
              </a:ext>
            </a:extLst>
          </p:cNvPr>
          <p:cNvSpPr/>
          <p:nvPr/>
        </p:nvSpPr>
        <p:spPr>
          <a:xfrm>
            <a:off x="6060568" y="944162"/>
            <a:ext cx="2973993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Observed results of </a:t>
            </a:r>
            <a:r>
              <a:rPr lang="en-US" sz="1600" b="1" dirty="0" err="1"/>
              <a:t>Ar</a:t>
            </a:r>
            <a:r>
              <a:rPr lang="en-US" sz="1600" b="1" dirty="0"/>
              <a:t> injection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Disruption with no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Classical RE plateau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Slow decay of full current  RE beam</a:t>
            </a:r>
            <a:endParaRPr lang="en-US" sz="1600" b="1" baseline="-25000" dirty="0"/>
          </a:p>
          <a:p>
            <a:r>
              <a:rPr lang="en-US" sz="1600" b="1" dirty="0"/>
              <a:t>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 err="1"/>
              <a:t>B</a:t>
            </a:r>
            <a:r>
              <a:rPr lang="en-US" sz="1600" b="1" i="1" baseline="-25000" dirty="0" err="1"/>
              <a:t>t</a:t>
            </a:r>
            <a:r>
              <a:rPr lang="en-US" sz="1600" b="1" dirty="0"/>
              <a:t>=1.15 T, </a:t>
            </a:r>
            <a:r>
              <a:rPr lang="en-US" sz="1600" b="1" i="1" dirty="0" err="1"/>
              <a:t>I</a:t>
            </a:r>
            <a:r>
              <a:rPr lang="en-US" sz="1600" b="1" i="1" baseline="-25000" dirty="0" err="1"/>
              <a:t>p</a:t>
            </a:r>
            <a:r>
              <a:rPr lang="en-US" sz="1600" b="1" dirty="0"/>
              <a:t>=70 kA, </a:t>
            </a:r>
            <a:r>
              <a:rPr lang="en-US" sz="1600" b="1" i="1" dirty="0" err="1"/>
              <a:t>q</a:t>
            </a:r>
            <a:r>
              <a:rPr lang="en-US" sz="1600" b="1" i="1" baseline="-25000" dirty="0" err="1"/>
              <a:t>a</a:t>
            </a:r>
            <a:r>
              <a:rPr lang="en-US" sz="1600" b="1" dirty="0"/>
              <a:t>&gt;5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n</a:t>
            </a:r>
            <a:r>
              <a:rPr lang="en-US" sz="1600" b="1" i="1" baseline="-25000" dirty="0"/>
              <a:t>e</a:t>
            </a:r>
            <a:r>
              <a:rPr lang="en-US" sz="1600" b="1" dirty="0"/>
              <a:t>=1e19 m</a:t>
            </a:r>
            <a:r>
              <a:rPr lang="en-US" sz="1600" b="1" baseline="30000" dirty="0"/>
              <a:t>-3</a:t>
            </a:r>
            <a:r>
              <a:rPr lang="en-US" sz="1600" b="1" dirty="0"/>
              <a:t>, </a:t>
            </a:r>
            <a:r>
              <a:rPr lang="en-US" sz="1600" b="1" i="1" dirty="0" err="1"/>
              <a:t>T</a:t>
            </a:r>
            <a:r>
              <a:rPr lang="en-US" sz="1600" b="1" i="1" baseline="-25000" dirty="0" err="1"/>
              <a:t>e</a:t>
            </a:r>
            <a:r>
              <a:rPr lang="en-US" sz="1600" b="1" dirty="0"/>
              <a:t>=500 eV</a:t>
            </a:r>
          </a:p>
          <a:p>
            <a:r>
              <a:rPr lang="en-US" b="1" dirty="0"/>
              <a:t>Interesting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Large CH1 Cherenkov signal during CQ and drop after beam 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Mirnov</a:t>
            </a:r>
            <a:r>
              <a:rPr lang="en-US" sz="1600" dirty="0"/>
              <a:t> coil, loop voltage, HXR and CH1 spikes during CQ – </a:t>
            </a:r>
            <a:r>
              <a:rPr lang="en-US" sz="1600" i="1" dirty="0"/>
              <a:t>rational surfaces destroyed?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Gradual increase of Cherenkov signals, decrease of CH1 at 980 </a:t>
            </a:r>
            <a:r>
              <a:rPr lang="en-US" sz="1600" dirty="0" err="1"/>
              <a:t>ms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ECE, CH1 and </a:t>
            </a:r>
            <a:r>
              <a:rPr lang="en-US" sz="1600" b="1" dirty="0" err="1"/>
              <a:t>Mirnov</a:t>
            </a:r>
            <a:r>
              <a:rPr lang="en-US" sz="1600" b="1" dirty="0"/>
              <a:t> spikes in early beam phase – filaments – “</a:t>
            </a:r>
            <a:r>
              <a:rPr lang="en-US" sz="1600" i="1" dirty="0"/>
              <a:t>new” 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b="1" dirty="0"/>
              <a:t>	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DC8D2AC-822A-4D9F-88FE-0DD357ECC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40" y="944161"/>
            <a:ext cx="6071296" cy="5412189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32514CE5-94B0-4536-B3CF-D8A77ADA3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16" name="Zástupný symbol pro datum 3">
            <a:extLst>
              <a:ext uri="{FF2B5EF4-FFF2-40B4-BE49-F238E27FC236}">
                <a16:creationId xmlns:a16="http://schemas.microsoft.com/office/drawing/2014/main" id="{99946F41-49E3-4FFE-A925-641C7ACAF1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821096E6-06DD-467E-823A-31A35FDF20CD}" type="datetime1">
              <a:rPr lang="cs-CZ" smtClean="0">
                <a:solidFill>
                  <a:schemeClr val="bg1"/>
                </a:solidFill>
              </a:rPr>
              <a:t>29.01.2018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Zástupný symbol pro zápatí 4">
            <a:extLst>
              <a:ext uri="{FF2B5EF4-FFF2-40B4-BE49-F238E27FC236}">
                <a16:creationId xmlns:a16="http://schemas.microsoft.com/office/drawing/2014/main" id="{12F1FF08-678C-4220-A70A-76992680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pt-BR">
                <a:solidFill>
                  <a:schemeClr val="bg1"/>
                </a:solidFill>
              </a:rPr>
              <a:t>RE COMPASS        O FICKER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9" name="Zástupný symbol pro číslo snímku 5">
            <a:extLst>
              <a:ext uri="{FF2B5EF4-FFF2-40B4-BE49-F238E27FC236}">
                <a16:creationId xmlns:a16="http://schemas.microsoft.com/office/drawing/2014/main" id="{41865731-1791-46F8-B8DD-734CA3B93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77A18303-B9BF-4E03-B675-C49674AD51F4}" type="slidenum">
              <a:rPr lang="cs-CZ" smtClean="0">
                <a:solidFill>
                  <a:schemeClr val="bg1"/>
                </a:solidFill>
              </a:rPr>
              <a:t>6</a:t>
            </a:fld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25220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0" y="-16419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</a:pPr>
            <a:r>
              <a:rPr lang="en-US" altLang="cs-CZ" sz="2200" b="1" dirty="0">
                <a:solidFill>
                  <a:srgbClr val="FFFFFF"/>
                </a:solidFill>
              </a:rPr>
              <a:t>Ramp-up MGI</a:t>
            </a:r>
            <a:r>
              <a:rPr lang="cs-CZ" altLang="cs-CZ" sz="2200" b="1" dirty="0">
                <a:solidFill>
                  <a:srgbClr val="FFFFFF"/>
                </a:solidFill>
              </a:rPr>
              <a:t> II – </a:t>
            </a:r>
          </a:p>
          <a:p>
            <a:pPr algn="r" eaLnBrk="1" hangingPunct="1">
              <a:buSzPct val="100000"/>
            </a:pPr>
            <a:r>
              <a:rPr lang="cs-CZ" altLang="cs-CZ" sz="2200" b="1" dirty="0">
                <a:solidFill>
                  <a:srgbClr val="FFFFFF"/>
                </a:solidFill>
              </a:rPr>
              <a:t>CQ, f</a:t>
            </a:r>
            <a:r>
              <a:rPr lang="en-US" altLang="cs-CZ" sz="2200" b="1" dirty="0" err="1">
                <a:solidFill>
                  <a:srgbClr val="FFFFFF"/>
                </a:solidFill>
              </a:rPr>
              <a:t>ilaments</a:t>
            </a:r>
            <a:r>
              <a:rPr lang="en-US" altLang="cs-CZ" sz="2200" b="1" dirty="0">
                <a:solidFill>
                  <a:srgbClr val="FFFFFF"/>
                </a:solidFill>
              </a:rPr>
              <a:t> and beam edge instability</a:t>
            </a:r>
            <a:endParaRPr lang="cs-CZ" altLang="cs-CZ" sz="2200" b="1" dirty="0">
              <a:solidFill>
                <a:srgbClr val="FFFFFF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648089" y="1496389"/>
            <a:ext cx="3389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2935EE52-F733-4865-BC0A-3AC535E8C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298" y="3257532"/>
            <a:ext cx="2595075" cy="3021896"/>
          </a:xfrm>
          <a:prstGeom prst="rect">
            <a:avLst/>
          </a:prstGeom>
        </p:spPr>
      </p:pic>
      <p:sp>
        <p:nvSpPr>
          <p:cNvPr id="23" name="Zástupný symbol pro obsah 11">
            <a:extLst>
              <a:ext uri="{FF2B5EF4-FFF2-40B4-BE49-F238E27FC236}">
                <a16:creationId xmlns:a16="http://schemas.microsoft.com/office/drawing/2014/main" id="{2720A2CA-6E31-4FB9-85F0-BD98462B1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4074" y="1099203"/>
            <a:ext cx="3764646" cy="1909406"/>
          </a:xfrm>
        </p:spPr>
        <p:txBody>
          <a:bodyPr>
            <a:normAutofit/>
          </a:bodyPr>
          <a:lstStyle/>
          <a:p>
            <a:r>
              <a:rPr lang="en-US" sz="2000" dirty="0"/>
              <a:t>Filaments </a:t>
            </a:r>
            <a:r>
              <a:rPr lang="cs-CZ" sz="2000" dirty="0"/>
              <a:t>and </a:t>
            </a:r>
            <a:r>
              <a:rPr lang="en-US" sz="2000" dirty="0"/>
              <a:t>spikes in ECE and Cherenkov signals in early beam phase – seems to be correlated</a:t>
            </a:r>
          </a:p>
          <a:p>
            <a:r>
              <a:rPr lang="en-US" sz="2000" dirty="0"/>
              <a:t>Turbulence-like instability of RE beam edge later in the beam phase – decay mechanism?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0A28407-B9C3-4F8A-9EAA-15DF9F9BE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0032" y="3584488"/>
            <a:ext cx="2354565" cy="164730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46EC2E7-E402-417F-A8BE-9BAB4A8CF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2942" y="4830109"/>
            <a:ext cx="2136047" cy="1464258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6D93C581-3FF1-4940-A50B-8187F7ABED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16" y="742311"/>
            <a:ext cx="5882468" cy="2941234"/>
          </a:xfrm>
          <a:prstGeom prst="rect">
            <a:avLst/>
          </a:prstGeom>
        </p:spPr>
      </p:pic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6427A2D2-EC49-4A23-8D72-DCDD202C3607}"/>
              </a:ext>
            </a:extLst>
          </p:cNvPr>
          <p:cNvCxnSpPr>
            <a:cxnSpLocks/>
          </p:cNvCxnSpPr>
          <p:nvPr/>
        </p:nvCxnSpPr>
        <p:spPr>
          <a:xfrm flipH="1" flipV="1">
            <a:off x="3760237" y="3107094"/>
            <a:ext cx="457290" cy="1137764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A557301E-138B-4070-9CF1-9A8779EAF403}"/>
              </a:ext>
            </a:extLst>
          </p:cNvPr>
          <p:cNvCxnSpPr>
            <a:cxnSpLocks/>
          </p:cNvCxnSpPr>
          <p:nvPr/>
        </p:nvCxnSpPr>
        <p:spPr>
          <a:xfrm flipV="1">
            <a:off x="3330965" y="3257532"/>
            <a:ext cx="0" cy="190229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id="{CDF2C498-D350-4858-B17E-D8389623A1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11" y="3569922"/>
            <a:ext cx="1661385" cy="2713596"/>
          </a:xfrm>
          <a:prstGeom prst="rect">
            <a:avLst/>
          </a:prstGeom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A6FC477C-FD67-4BDE-9ADC-831C5A183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19" name="Zástupný symbol pro datum 3">
            <a:extLst>
              <a:ext uri="{FF2B5EF4-FFF2-40B4-BE49-F238E27FC236}">
                <a16:creationId xmlns:a16="http://schemas.microsoft.com/office/drawing/2014/main" id="{6EE6ECF4-F1B9-4E87-80F9-1C5D68A4A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821096E6-06DD-467E-823A-31A35FDF20CD}" type="datetime1">
              <a:rPr lang="cs-CZ" smtClean="0">
                <a:solidFill>
                  <a:schemeClr val="bg1"/>
                </a:solidFill>
              </a:rPr>
              <a:t>29.01.2018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0" name="Zástupný symbol pro zápatí 4">
            <a:extLst>
              <a:ext uri="{FF2B5EF4-FFF2-40B4-BE49-F238E27FC236}">
                <a16:creationId xmlns:a16="http://schemas.microsoft.com/office/drawing/2014/main" id="{8177E5FC-7587-4B94-8439-9AE1CB79E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pt-BR">
                <a:solidFill>
                  <a:schemeClr val="bg1"/>
                </a:solidFill>
              </a:rPr>
              <a:t>RE COMPASS        O FICKER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1" name="Zástupný symbol pro číslo snímku 5">
            <a:extLst>
              <a:ext uri="{FF2B5EF4-FFF2-40B4-BE49-F238E27FC236}">
                <a16:creationId xmlns:a16="http://schemas.microsoft.com/office/drawing/2014/main" id="{71423A8C-6838-4FF6-AF12-AE43E9A81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77A18303-B9BF-4E03-B675-C49674AD51F4}" type="slidenum">
              <a:rPr lang="cs-CZ" smtClean="0">
                <a:solidFill>
                  <a:schemeClr val="bg1"/>
                </a:solidFill>
              </a:rPr>
              <a:t>7</a:t>
            </a:fld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3696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9" y="361"/>
            <a:ext cx="9145440" cy="96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</a:pPr>
            <a:r>
              <a:rPr lang="en-US" altLang="cs-CZ" sz="2400" b="1" dirty="0">
                <a:solidFill>
                  <a:srgbClr val="FFFFFF"/>
                </a:solidFill>
              </a:rPr>
              <a:t>Toroidal field influence</a:t>
            </a:r>
            <a:r>
              <a:rPr lang="cs-CZ" altLang="cs-CZ" sz="2400" b="1" dirty="0">
                <a:solidFill>
                  <a:srgbClr val="FFFFFF"/>
                </a:solidFill>
              </a:rPr>
              <a:t> </a:t>
            </a:r>
            <a:r>
              <a:rPr lang="en-US" altLang="cs-CZ" sz="2400" b="1" dirty="0">
                <a:solidFill>
                  <a:srgbClr val="FFFFFF"/>
                </a:solidFill>
              </a:rPr>
              <a:t>– why?</a:t>
            </a:r>
            <a:endParaRPr lang="cs-CZ" altLang="cs-CZ" sz="2400" b="1" dirty="0">
              <a:solidFill>
                <a:srgbClr val="FFFFFF"/>
              </a:solidFill>
            </a:endParaRPr>
          </a:p>
        </p:txBody>
      </p:sp>
      <p:pic>
        <p:nvPicPr>
          <p:cNvPr id="1026" name="Picture 2" descr="BT_vs_Ire_rel_15812-15825.png">
            <a:extLst>
              <a:ext uri="{FF2B5EF4-FFF2-40B4-BE49-F238E27FC236}">
                <a16:creationId xmlns:a16="http://schemas.microsoft.com/office/drawing/2014/main" id="{2228FD4B-EE35-4AB5-8BD5-0B38C2AE8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6" y="1008190"/>
            <a:ext cx="4017857" cy="301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308B4AE-20C5-4729-AB50-B6A59FA0A1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148" y="1008189"/>
            <a:ext cx="4017859" cy="3013394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4F4F39DB-8935-443F-8ABE-212A2B85C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14" name="Zástupný symbol pro datum 3">
            <a:extLst>
              <a:ext uri="{FF2B5EF4-FFF2-40B4-BE49-F238E27FC236}">
                <a16:creationId xmlns:a16="http://schemas.microsoft.com/office/drawing/2014/main" id="{EDC18642-2DC4-4BBE-829C-048002910F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821096E6-06DD-467E-823A-31A35FDF20CD}" type="datetime1">
              <a:rPr lang="cs-CZ" smtClean="0">
                <a:solidFill>
                  <a:schemeClr val="bg1"/>
                </a:solidFill>
              </a:rPr>
              <a:t>29.01.2018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5" name="Zástupný symbol pro zápatí 4">
            <a:extLst>
              <a:ext uri="{FF2B5EF4-FFF2-40B4-BE49-F238E27FC236}">
                <a16:creationId xmlns:a16="http://schemas.microsoft.com/office/drawing/2014/main" id="{DB46C4B6-CF0C-4671-A55A-01F2B1DC8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pt-BR">
                <a:solidFill>
                  <a:schemeClr val="bg1"/>
                </a:solidFill>
              </a:rPr>
              <a:t>RE COMPASS        O FICKER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6" name="Zástupný symbol pro číslo snímku 5">
            <a:extLst>
              <a:ext uri="{FF2B5EF4-FFF2-40B4-BE49-F238E27FC236}">
                <a16:creationId xmlns:a16="http://schemas.microsoft.com/office/drawing/2014/main" id="{60897842-AFEA-406D-AEAA-FE6349498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77A18303-B9BF-4E03-B675-C49674AD51F4}" type="slidenum">
              <a:rPr lang="cs-CZ" smtClean="0">
                <a:solidFill>
                  <a:schemeClr val="bg1"/>
                </a:solidFill>
              </a:rPr>
              <a:t>8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3DBAF09-3D22-4C76-B65D-D3DD3F459052}"/>
              </a:ext>
            </a:extLst>
          </p:cNvPr>
          <p:cNvSpPr txBox="1"/>
          <p:nvPr/>
        </p:nvSpPr>
        <p:spPr>
          <a:xfrm>
            <a:off x="275208" y="4094567"/>
            <a:ext cx="38896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B</a:t>
            </a:r>
            <a:r>
              <a:rPr lang="en-US" i="1" baseline="-25000" dirty="0" err="1"/>
              <a:t>t</a:t>
            </a:r>
            <a:r>
              <a:rPr lang="en-US" i="1" baseline="-25000" dirty="0"/>
              <a:t> </a:t>
            </a:r>
            <a:r>
              <a:rPr lang="en-US" dirty="0"/>
              <a:t>scan in the last campaign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Reliable scenario, no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Threshold for beam generation around 1.1 T - unlike 2 T in (Zeng, PRL 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Thresholds very inconsistent among machines…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6AE9ADCD-12F4-4971-8655-C42429454C37}"/>
              </a:ext>
            </a:extLst>
          </p:cNvPr>
          <p:cNvSpPr/>
          <p:nvPr/>
        </p:nvSpPr>
        <p:spPr>
          <a:xfrm>
            <a:off x="5393856" y="3278357"/>
            <a:ext cx="2347472" cy="3567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CBCDF13B-670E-4DAF-BA05-0A5405643653}"/>
              </a:ext>
            </a:extLst>
          </p:cNvPr>
          <p:cNvSpPr/>
          <p:nvPr/>
        </p:nvSpPr>
        <p:spPr>
          <a:xfrm>
            <a:off x="5757841" y="1198485"/>
            <a:ext cx="2072264" cy="461639"/>
          </a:xfrm>
          <a:prstGeom prst="ellipse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C11F49F8-0B23-4641-801C-8429A9A7A25F}"/>
              </a:ext>
            </a:extLst>
          </p:cNvPr>
          <p:cNvSpPr/>
          <p:nvPr/>
        </p:nvSpPr>
        <p:spPr>
          <a:xfrm rot="2107505">
            <a:off x="7217546" y="988201"/>
            <a:ext cx="1180730" cy="2571745"/>
          </a:xfrm>
          <a:prstGeom prst="ellipse">
            <a:avLst/>
          </a:prstGeom>
          <a:noFill/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8FF6E94-F90B-4333-A0F6-A74026FE2CBA}"/>
              </a:ext>
            </a:extLst>
          </p:cNvPr>
          <p:cNvSpPr txBox="1"/>
          <p:nvPr/>
        </p:nvSpPr>
        <p:spPr>
          <a:xfrm>
            <a:off x="5393857" y="2894120"/>
            <a:ext cx="119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NO 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0F6BE1E9-9AFD-4977-B42C-3E2E69BC89C0}"/>
              </a:ext>
            </a:extLst>
          </p:cNvPr>
          <p:cNvSpPr txBox="1"/>
          <p:nvPr/>
        </p:nvSpPr>
        <p:spPr>
          <a:xfrm>
            <a:off x="5530788" y="1685756"/>
            <a:ext cx="1517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F0"/>
                </a:solidFill>
              </a:rPr>
              <a:t>SLOW DECAY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486FA14-9E9A-4FB8-B53B-327ECFE6660D}"/>
              </a:ext>
            </a:extLst>
          </p:cNvPr>
          <p:cNvSpPr txBox="1"/>
          <p:nvPr/>
        </p:nvSpPr>
        <p:spPr>
          <a:xfrm>
            <a:off x="7776561" y="3036163"/>
            <a:ext cx="994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STRONG BEAM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332FEE8-EA55-4A6C-8ECB-7A95C1E18CE2}"/>
              </a:ext>
            </a:extLst>
          </p:cNvPr>
          <p:cNvSpPr txBox="1"/>
          <p:nvPr/>
        </p:nvSpPr>
        <p:spPr>
          <a:xfrm>
            <a:off x="5116098" y="4094567"/>
            <a:ext cx="36550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q</a:t>
            </a:r>
            <a:r>
              <a:rPr lang="en-US" i="1" baseline="-25000" dirty="0"/>
              <a:t>95</a:t>
            </a:r>
            <a:r>
              <a:rPr lang="en-US" dirty="0"/>
              <a:t> seems to be an important parameter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Affects the duration of gas </a:t>
            </a:r>
            <a:r>
              <a:rPr lang="en-US" dirty="0" err="1"/>
              <a:t>penetraition</a:t>
            </a:r>
            <a:r>
              <a:rPr lang="en-US" dirty="0"/>
              <a:t> (TCV)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Relative beam current also at JET (</a:t>
            </a:r>
            <a:r>
              <a:rPr lang="en-US" dirty="0" err="1"/>
              <a:t>Reux</a:t>
            </a:r>
            <a:r>
              <a:rPr lang="en-US" dirty="0"/>
              <a:t>, EPS 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MHD turbulence -&gt; </a:t>
            </a:r>
            <a:r>
              <a:rPr lang="en-US" dirty="0" err="1"/>
              <a:t>promt</a:t>
            </a:r>
            <a:r>
              <a:rPr lang="en-US" dirty="0"/>
              <a:t> losses?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8681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0" y="-16419"/>
            <a:ext cx="9144960" cy="9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-6240" y="6309305"/>
            <a:ext cx="9150721" cy="5486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cs-CZ" sz="1633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096E6-06DD-467E-823A-31A35FDF20CD}" type="datetime1">
              <a:rPr lang="cs-CZ" smtClean="0">
                <a:solidFill>
                  <a:schemeClr val="bg1"/>
                </a:solidFill>
              </a:rPr>
              <a:t>29.01.2018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>
                <a:solidFill>
                  <a:schemeClr val="bg1"/>
                </a:solidFill>
              </a:rPr>
              <a:t>RE COMPASS        O FICKER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8303-B9BF-4E03-B675-C49674AD51F4}" type="slidenum">
              <a:rPr lang="cs-CZ" smtClean="0">
                <a:solidFill>
                  <a:schemeClr val="bg1"/>
                </a:solidFill>
              </a:rPr>
              <a:t>9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81121" y="333001"/>
            <a:ext cx="6553440" cy="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100000"/>
            </a:pPr>
            <a:r>
              <a:rPr lang="en-US" altLang="cs-CZ" sz="2200" b="1" dirty="0">
                <a:solidFill>
                  <a:srgbClr val="FFFFFF"/>
                </a:solidFill>
              </a:rPr>
              <a:t>Ramp-up MGI IV:</a:t>
            </a:r>
          </a:p>
          <a:p>
            <a:pPr algn="r" eaLnBrk="1" hangingPunct="1">
              <a:buSzPct val="100000"/>
            </a:pPr>
            <a:r>
              <a:rPr lang="en-US" altLang="cs-CZ" sz="2200" b="1" dirty="0" err="1">
                <a:solidFill>
                  <a:srgbClr val="FFFFFF"/>
                </a:solidFill>
              </a:rPr>
              <a:t>Ar</a:t>
            </a:r>
            <a:r>
              <a:rPr lang="en-US" altLang="cs-CZ" sz="2200" b="1" dirty="0">
                <a:solidFill>
                  <a:srgbClr val="FFFFFF"/>
                </a:solidFill>
              </a:rPr>
              <a:t> vs Ne </a:t>
            </a:r>
            <a:r>
              <a:rPr lang="en-US" altLang="cs-CZ" sz="2200" b="1" dirty="0" err="1">
                <a:solidFill>
                  <a:srgbClr val="FFFFFF"/>
                </a:solidFill>
              </a:rPr>
              <a:t>penet</a:t>
            </a:r>
            <a:r>
              <a:rPr lang="cs-CZ" altLang="cs-CZ" sz="2200" b="1" dirty="0">
                <a:solidFill>
                  <a:srgbClr val="FFFFFF"/>
                </a:solidFill>
              </a:rPr>
              <a:t>r</a:t>
            </a:r>
            <a:r>
              <a:rPr lang="en-US" altLang="cs-CZ" sz="2200" b="1" dirty="0" err="1">
                <a:solidFill>
                  <a:srgbClr val="FFFFFF"/>
                </a:solidFill>
              </a:rPr>
              <a:t>ation</a:t>
            </a:r>
            <a:endParaRPr lang="cs-CZ" altLang="cs-CZ" sz="2200" b="1" dirty="0">
              <a:solidFill>
                <a:srgbClr val="FFFFFF"/>
              </a:solidFill>
            </a:endParaRPr>
          </a:p>
        </p:txBody>
      </p:sp>
      <p:sp>
        <p:nvSpPr>
          <p:cNvPr id="10" name="Zástupný symbol pro obsah 9">
            <a:extLst>
              <a:ext uri="{FF2B5EF4-FFF2-40B4-BE49-F238E27FC236}">
                <a16:creationId xmlns:a16="http://schemas.microsoft.com/office/drawing/2014/main" id="{C1FAB712-F014-4881-BC69-B42075D3B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984" y="1004981"/>
            <a:ext cx="8080344" cy="5031744"/>
          </a:xfrm>
        </p:spPr>
        <p:txBody>
          <a:bodyPr>
            <a:normAutofit/>
          </a:bodyPr>
          <a:lstStyle/>
          <a:p>
            <a:r>
              <a:rPr lang="en-US" sz="2000" dirty="0"/>
              <a:t>Ne injection seems to result only in 2 options (disruption without a plateau and full </a:t>
            </a:r>
            <a:r>
              <a:rPr lang="en-US" sz="2000" dirty="0" err="1"/>
              <a:t>Ip</a:t>
            </a:r>
            <a:r>
              <a:rPr lang="en-US" sz="2000" dirty="0"/>
              <a:t> beam) – </a:t>
            </a:r>
            <a:r>
              <a:rPr lang="en-US" sz="2000" dirty="0">
                <a:solidFill>
                  <a:srgbClr val="FF0000"/>
                </a:solidFill>
              </a:rPr>
              <a:t>no classical RE plateau with Ne achieved!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Ne </a:t>
            </a:r>
            <a:r>
              <a:rPr lang="en-US" sz="2000" dirty="0"/>
              <a:t>seems to penetrate as</a:t>
            </a:r>
            <a:r>
              <a:rPr lang="en-US" sz="2000" dirty="0">
                <a:solidFill>
                  <a:srgbClr val="FF0000"/>
                </a:solidFill>
              </a:rPr>
              <a:t> a blob </a:t>
            </a:r>
            <a:r>
              <a:rPr lang="en-US" sz="2000" dirty="0"/>
              <a:t>while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Ar</a:t>
            </a:r>
            <a:r>
              <a:rPr lang="en-US" sz="2000" dirty="0">
                <a:solidFill>
                  <a:srgbClr val="0070C0"/>
                </a:solidFill>
              </a:rPr>
              <a:t> spreads poloidally </a:t>
            </a:r>
            <a:r>
              <a:rPr lang="en-US" sz="2000" dirty="0"/>
              <a:t>from the very beginning </a:t>
            </a:r>
          </a:p>
          <a:p>
            <a:r>
              <a:rPr lang="en-US" sz="2000" b="1" dirty="0"/>
              <a:t>Comparison: injection &amp; no plateau generation for both gasses: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62FAE1F-1CA1-4FCB-9A39-DC3E44046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44" y="3138780"/>
            <a:ext cx="2341132" cy="252499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C0D5DC7-A50B-4A6B-9FBD-30A13E1FBB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241" y="3151521"/>
            <a:ext cx="1893830" cy="2520842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B2189156-20FE-42A5-B420-3D5E1FDD3554}"/>
              </a:ext>
            </a:extLst>
          </p:cNvPr>
          <p:cNvSpPr txBox="1"/>
          <p:nvPr/>
        </p:nvSpPr>
        <p:spPr>
          <a:xfrm>
            <a:off x="6482877" y="3151521"/>
            <a:ext cx="80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4F2869C-489D-4F13-A7B8-F3160318E9EF}"/>
              </a:ext>
            </a:extLst>
          </p:cNvPr>
          <p:cNvSpPr txBox="1"/>
          <p:nvPr/>
        </p:nvSpPr>
        <p:spPr>
          <a:xfrm>
            <a:off x="8451970" y="3151521"/>
            <a:ext cx="5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Ar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40C8981D-8F02-4187-9DFA-AA53B1F2A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8" y="2690711"/>
            <a:ext cx="4868964" cy="352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067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9259</TotalTime>
  <Words>1552</Words>
  <Application>Microsoft Office PowerPoint</Application>
  <PresentationFormat>Předvádění na obrazovce (4:3)</PresentationFormat>
  <Paragraphs>227</Paragraphs>
  <Slides>17</Slides>
  <Notes>11</Notes>
  <HiddenSlides>0</HiddenSlides>
  <MMClips>1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17</vt:i4>
      </vt:variant>
    </vt:vector>
  </HeadingPairs>
  <TitlesOfParts>
    <vt:vector size="27" baseType="lpstr">
      <vt:lpstr>Microsoft YaHei</vt:lpstr>
      <vt:lpstr>Arial</vt:lpstr>
      <vt:lpstr>Calibri</vt:lpstr>
      <vt:lpstr>Calibri Light</vt:lpstr>
      <vt:lpstr>Cambria Math</vt:lpstr>
      <vt:lpstr>franklin-gothic-urw</vt:lpstr>
      <vt:lpstr>Times New Roman</vt:lpstr>
      <vt:lpstr>Wingdings</vt:lpstr>
      <vt:lpstr>Motiv Office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Impurity accumulation due to MHD instabilities in JET</vt:lpstr>
      <vt:lpstr>SXR tomography – brief introduction</vt:lpstr>
      <vt:lpstr>Modelling of Impurity Accumulation (SPC group)</vt:lpstr>
      <vt:lpstr>Impurity Accumulation 1/1 cont. mode</vt:lpstr>
      <vt:lpstr>#92182 – influx due to 1,1</vt:lpstr>
      <vt:lpstr>#92181 – influx due to 1,1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Ondrej Ficker</dc:creator>
  <cp:lastModifiedBy>Ondrej Ficker</cp:lastModifiedBy>
  <cp:revision>144</cp:revision>
  <dcterms:created xsi:type="dcterms:W3CDTF">2016-11-20T15:33:08Z</dcterms:created>
  <dcterms:modified xsi:type="dcterms:W3CDTF">2018-01-29T19:40:44Z</dcterms:modified>
</cp:coreProperties>
</file>