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58" r:id="rId4"/>
    <p:sldId id="261" r:id="rId5"/>
    <p:sldId id="259" r:id="rId6"/>
    <p:sldId id="260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36549-EE4A-4322-86A5-F4DFE964FDD1}" type="datetimeFigureOut">
              <a:rPr lang="en-AU" smtClean="0"/>
              <a:t>24/01/2018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9E1D8-5D51-4AC8-9D8B-6270F4AC7C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4878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5585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0678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4445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746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0874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8144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3330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4506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3988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0041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419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417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AU" dirty="0" smtClean="0"/>
              <a:t>24/01/2018</a:t>
            </a:r>
            <a:endParaRPr lang="en-AU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cs-CZ" dirty="0" smtClean="0"/>
              <a:t>SVK FTTF, Mariánska 2018</a:t>
            </a:r>
            <a:endParaRPr lang="en-AU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600"/>
            </a:lvl1pPr>
          </a:lstStyle>
          <a:p>
            <a:fld id="{A1892CB0-9070-4283-AF18-1FEABA90CFA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20258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4054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2121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7941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1929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41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AU" dirty="0" smtClean="0"/>
              <a:t>24/01/2018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AU" dirty="0" smtClean="0"/>
              <a:t>SVK FTTF, </a:t>
            </a:r>
            <a:r>
              <a:rPr lang="en-AU" dirty="0" err="1" smtClean="0"/>
              <a:t>Mariánska</a:t>
            </a:r>
            <a:r>
              <a:rPr lang="en-AU" dirty="0" smtClean="0"/>
              <a:t> 2018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A1892CB0-9070-4283-AF18-1FEABA90CFA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2511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516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485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055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532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887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SVK FTTF, Mariánska 2018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157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SVK FTTF, Mariánska 2018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812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55" y="253215"/>
            <a:ext cx="9144000" cy="2089125"/>
          </a:xfrm>
        </p:spPr>
        <p:txBody>
          <a:bodyPr/>
          <a:lstStyle/>
          <a:p>
            <a:r>
              <a:rPr lang="en-US" b="1" dirty="0" err="1" smtClean="0"/>
              <a:t>Projekty</a:t>
            </a:r>
            <a:r>
              <a:rPr lang="en-US" b="1" dirty="0" smtClean="0"/>
              <a:t> Joint Degree </a:t>
            </a:r>
            <a:r>
              <a:rPr lang="en-US" b="1" dirty="0" err="1" smtClean="0"/>
              <a:t>fúze</a:t>
            </a:r>
            <a:r>
              <a:rPr lang="en-US" b="1" dirty="0" smtClean="0"/>
              <a:t> a </a:t>
            </a:r>
            <a:r>
              <a:rPr lang="en-US" b="1" dirty="0" err="1" smtClean="0"/>
              <a:t>PlasmaLab@CTU</a:t>
            </a:r>
            <a:endParaRPr lang="en-AU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88516"/>
            <a:ext cx="9144000" cy="1655762"/>
          </a:xfrm>
        </p:spPr>
        <p:txBody>
          <a:bodyPr/>
          <a:lstStyle/>
          <a:p>
            <a:r>
              <a:rPr lang="en-US" i="1" dirty="0" smtClean="0"/>
              <a:t>Jana </a:t>
            </a:r>
            <a:r>
              <a:rPr lang="en-US" i="1" dirty="0" err="1" smtClean="0"/>
              <a:t>Brot</a:t>
            </a:r>
            <a:r>
              <a:rPr lang="cs-CZ" i="1" dirty="0" smtClean="0"/>
              <a:t>ánková, Jan Mlynář, Vojtěch Svoboda, David Břeň, Karel Kovařík, Jiří Matějíček, Miroslav Pfeifer, Martin Himmel, Vladimír Wagner, Eva Macúšová, Ondřej Ficker</a:t>
            </a:r>
            <a:endParaRPr lang="en-AU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3109"/>
            <a:ext cx="12192000" cy="191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1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MEP - </a:t>
            </a:r>
            <a:r>
              <a:rPr lang="en-US" dirty="0" err="1" smtClean="0"/>
              <a:t>Stend</a:t>
            </a:r>
            <a:r>
              <a:rPr lang="en-US" dirty="0" smtClean="0"/>
              <a:t> </a:t>
            </a:r>
            <a:r>
              <a:rPr lang="en-US" dirty="0" err="1" smtClean="0"/>
              <a:t>magnetického</a:t>
            </a:r>
            <a:r>
              <a:rPr lang="en-US" dirty="0" smtClean="0"/>
              <a:t> pole a </a:t>
            </a:r>
            <a:r>
              <a:rPr lang="en-US" dirty="0" err="1" smtClean="0"/>
              <a:t>magnetického</a:t>
            </a:r>
            <a:r>
              <a:rPr lang="en-US" dirty="0" smtClean="0"/>
              <a:t> </a:t>
            </a:r>
            <a:r>
              <a:rPr lang="en-US" dirty="0" err="1" smtClean="0"/>
              <a:t>měření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59737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Studium magnetického pole, výpočet magnetického pole kolem „sloupce plazmatu“</a:t>
            </a:r>
          </a:p>
          <a:p>
            <a:r>
              <a:rPr lang="cs-CZ" dirty="0" smtClean="0"/>
              <a:t>Zařízení: centrální vodič, set (8</a:t>
            </a:r>
            <a:r>
              <a:rPr lang="en-AU" dirty="0" smtClean="0"/>
              <a:t>+</a:t>
            </a:r>
            <a:r>
              <a:rPr lang="cs-CZ" dirty="0" smtClean="0"/>
              <a:t>1) cívek</a:t>
            </a:r>
          </a:p>
          <a:p>
            <a:r>
              <a:rPr lang="cs-CZ" dirty="0" smtClean="0"/>
              <a:t>Experiment: určení </a:t>
            </a:r>
            <a:r>
              <a:rPr lang="cs-CZ" smtClean="0"/>
              <a:t>proudu </a:t>
            </a:r>
            <a:r>
              <a:rPr lang="cs-CZ" smtClean="0"/>
              <a:t>v proudovém </a:t>
            </a:r>
            <a:r>
              <a:rPr lang="cs-CZ" dirty="0" smtClean="0"/>
              <a:t>vodiči</a:t>
            </a:r>
            <a:r>
              <a:rPr lang="en-AU" dirty="0" smtClean="0"/>
              <a:t>;</a:t>
            </a:r>
            <a:r>
              <a:rPr lang="cs-CZ" dirty="0" smtClean="0"/>
              <a:t> určení posunutí proudového vodiče</a:t>
            </a:r>
          </a:p>
          <a:p>
            <a:r>
              <a:rPr lang="cs-CZ" dirty="0" smtClean="0"/>
              <a:t>Fusion relevance: </a:t>
            </a:r>
            <a:r>
              <a:rPr lang="en-US" dirty="0"/>
              <a:t>Standard diagnostic for measurement of current or magnetic </a:t>
            </a:r>
            <a:r>
              <a:rPr lang="en-US" dirty="0" smtClean="0"/>
              <a:t>field</a:t>
            </a:r>
            <a:r>
              <a:rPr lang="cs-CZ" dirty="0" smtClean="0"/>
              <a:t>, </a:t>
            </a:r>
            <a:r>
              <a:rPr lang="cs-CZ" dirty="0" smtClean="0"/>
              <a:t>feed back</a:t>
            </a:r>
            <a:endParaRPr lang="en-AU" dirty="0"/>
          </a:p>
        </p:txBody>
      </p:sp>
      <p:pic>
        <p:nvPicPr>
          <p:cNvPr id="5" name="Picture 4" descr="Plasmalab: Magnetic Diagnosti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94" y="1977041"/>
            <a:ext cx="5731510" cy="4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393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MEP - Stend Langmuirových sond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9068" y="1993079"/>
            <a:ext cx="5459437" cy="4518905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Studium měření langmuirovými sondami, fyzika sheathu, určení elektronové teploty a hustoty</a:t>
            </a:r>
          </a:p>
          <a:p>
            <a:r>
              <a:rPr lang="cs-CZ" dirty="0" smtClean="0"/>
              <a:t>Zařízení: vakuová nádoba s plazmatem, langmuirovy sondy (single, double, triple), případně jiné (Ball-pen)</a:t>
            </a:r>
          </a:p>
          <a:p>
            <a:r>
              <a:rPr lang="cs-CZ" dirty="0" smtClean="0"/>
              <a:t>Experiment: měření VA charakteristiky sond a určení příslušnách parametrů plazmatu</a:t>
            </a:r>
          </a:p>
          <a:p>
            <a:r>
              <a:rPr lang="cs-CZ" dirty="0" smtClean="0"/>
              <a:t>Fusion relevance: </a:t>
            </a:r>
            <a:r>
              <a:rPr lang="en-US" dirty="0"/>
              <a:t>Basic measurements in edge/SOL of fusion plasma</a:t>
            </a:r>
            <a:endParaRPr lang="en-AU" dirty="0"/>
          </a:p>
        </p:txBody>
      </p:sp>
      <p:pic>
        <p:nvPicPr>
          <p:cNvPr id="6" name="Picture 5" descr="Plasmalab: Langmuir Prob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48" y="2093848"/>
            <a:ext cx="5336161" cy="401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0" y="1799258"/>
            <a:ext cx="5608320" cy="4587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561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MEP - Mikrovlnný stend</a:t>
            </a:r>
            <a:endParaRPr lang="en-A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16493"/>
            <a:ext cx="5181600" cy="38862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11769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Princip interferometrie, propagace mikrovln, nastaveni mikrovlnné aparatury</a:t>
            </a:r>
          </a:p>
          <a:p>
            <a:r>
              <a:rPr lang="cs-CZ" dirty="0" smtClean="0"/>
              <a:t>Zařízení: mikrovlnný interferometr s RF konverzí a fázovým detektorem</a:t>
            </a:r>
          </a:p>
          <a:p>
            <a:r>
              <a:rPr lang="cs-CZ" dirty="0" smtClean="0"/>
              <a:t>Experiment: Určit index lomu vzorku (sklo)</a:t>
            </a:r>
          </a:p>
          <a:p>
            <a:r>
              <a:rPr lang="cs-CZ" dirty="0" smtClean="0"/>
              <a:t>Fusion relevance: </a:t>
            </a:r>
            <a:r>
              <a:rPr lang="en-US" dirty="0"/>
              <a:t>Interferometers are key diagnostics for plasma density measurements</a:t>
            </a:r>
            <a:endParaRPr lang="en-AU" dirty="0"/>
          </a:p>
        </p:txBody>
      </p:sp>
      <p:pic>
        <p:nvPicPr>
          <p:cNvPr id="6" name="Picture 5" descr="Plasmalab: Interferomete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" y="1981556"/>
            <a:ext cx="5731510" cy="42748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802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OPT - Spektroskopická lavice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20697"/>
            <a:ext cx="5181600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Demonstrace laserových metod k měření teploty a hustoty plazmatu</a:t>
            </a:r>
          </a:p>
          <a:p>
            <a:r>
              <a:rPr lang="cs-CZ" dirty="0" smtClean="0"/>
              <a:t>Zařízení: single mode diodový laser, absorpční/fluorescenční komora s parami Rb</a:t>
            </a:r>
            <a:endParaRPr lang="en-US" dirty="0" smtClean="0"/>
          </a:p>
          <a:p>
            <a:r>
              <a:rPr lang="en-US" dirty="0" smtClean="0"/>
              <a:t>Experiment: </a:t>
            </a:r>
            <a:r>
              <a:rPr lang="cs-CZ" dirty="0" smtClean="0"/>
              <a:t>měření Dopplerova posunu spektra (termální rozšíření čáry, hlavní laser jedním směrem)</a:t>
            </a:r>
            <a:r>
              <a:rPr lang="en-AU" dirty="0" smtClean="0"/>
              <a:t>;</a:t>
            </a:r>
            <a:r>
              <a:rPr lang="cs-CZ" dirty="0" smtClean="0"/>
              <a:t> měření izotopů Rb (s vedlejším laserem v protisměru)</a:t>
            </a:r>
            <a:r>
              <a:rPr lang="en-AU" dirty="0" smtClean="0"/>
              <a:t>;</a:t>
            </a:r>
            <a:r>
              <a:rPr lang="cs-CZ" dirty="0" smtClean="0"/>
              <a:t> fluorescenční spektrum (kolmo)</a:t>
            </a:r>
            <a:endParaRPr lang="en-US" dirty="0" smtClean="0"/>
          </a:p>
          <a:p>
            <a:r>
              <a:rPr lang="en-US" dirty="0" smtClean="0"/>
              <a:t>Fusion relevance:</a:t>
            </a:r>
            <a:r>
              <a:rPr lang="cs-CZ" dirty="0" smtClean="0"/>
              <a:t> </a:t>
            </a:r>
            <a:r>
              <a:rPr lang="en-US" dirty="0"/>
              <a:t>Advanced techniques for density and temperature measurements in plasmas, like LIF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87" y="2020697"/>
            <a:ext cx="5453058" cy="409620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569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OPT - Generátor sonoluminiscence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57273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Demonstrace sonoluminiscence</a:t>
            </a:r>
          </a:p>
          <a:p>
            <a:r>
              <a:rPr lang="cs-CZ" dirty="0" smtClean="0"/>
              <a:t>Zařízení: skleněná trubice s kapalinou (voda)</a:t>
            </a:r>
          </a:p>
          <a:p>
            <a:r>
              <a:rPr lang="cs-CZ" dirty="0" smtClean="0"/>
              <a:t>Experiment: ve vodě budí zvuk stojaté vlnění (2 kmitny), které způsobuje kavitaci (vznik vakuových bublinek a jejich implozi), teplota v bublinkách je cca 10e5 K (10 eV)</a:t>
            </a:r>
          </a:p>
          <a:p>
            <a:r>
              <a:rPr lang="cs-CZ" dirty="0" smtClean="0"/>
              <a:t>Fusion relevance: optická měření vysoké teploty (</a:t>
            </a:r>
            <a:r>
              <a:rPr lang="en-AU" dirty="0" smtClean="0"/>
              <a:t>?), bubble fusion</a:t>
            </a:r>
            <a:endParaRPr lang="en-AU" dirty="0"/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057273"/>
            <a:ext cx="4227255" cy="424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898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927223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Projekty Joint Degree </a:t>
            </a:r>
            <a:r>
              <a:rPr lang="en-AU" dirty="0" smtClean="0"/>
              <a:t>&amp; </a:t>
            </a:r>
            <a:r>
              <a:rPr lang="en-AU" dirty="0" err="1" smtClean="0"/>
              <a:t>PlasmaLab</a:t>
            </a:r>
            <a:r>
              <a:rPr lang="cs-CZ" dirty="0"/>
              <a:t> </a:t>
            </a:r>
            <a:r>
              <a:rPr lang="en-AU" dirty="0" smtClean="0"/>
              <a:t>- r</a:t>
            </a:r>
            <a:r>
              <a:rPr lang="cs-CZ" dirty="0" smtClean="0"/>
              <a:t>ealizace v letech</a:t>
            </a:r>
            <a:r>
              <a:rPr lang="en-AU" dirty="0" smtClean="0"/>
              <a:t> </a:t>
            </a:r>
            <a:r>
              <a:rPr lang="cs-CZ" dirty="0" smtClean="0"/>
              <a:t>2017 </a:t>
            </a:r>
            <a:r>
              <a:rPr lang="en-AU" dirty="0" smtClean="0"/>
              <a:t>– 2022</a:t>
            </a:r>
            <a:endParaRPr lang="cs-CZ" dirty="0" smtClean="0"/>
          </a:p>
          <a:p>
            <a:r>
              <a:rPr lang="cs-CZ" dirty="0"/>
              <a:t>Co se </a:t>
            </a:r>
            <a:r>
              <a:rPr lang="cs-CZ" dirty="0" smtClean="0"/>
              <a:t>udělalo</a:t>
            </a:r>
          </a:p>
          <a:p>
            <a:pPr lvl="1"/>
            <a:r>
              <a:rPr lang="cs-CZ" dirty="0" smtClean="0"/>
              <a:t>Finální fáze výběrového řízení na:</a:t>
            </a:r>
          </a:p>
          <a:p>
            <a:pPr lvl="2"/>
            <a:r>
              <a:rPr lang="cs-CZ" dirty="0" smtClean="0"/>
              <a:t>Nábytek </a:t>
            </a:r>
            <a:r>
              <a:rPr lang="en-AU" dirty="0" smtClean="0"/>
              <a:t>– </a:t>
            </a:r>
            <a:r>
              <a:rPr lang="cs-CZ" dirty="0" smtClean="0"/>
              <a:t>vybavení učebny a zázemí</a:t>
            </a:r>
          </a:p>
          <a:p>
            <a:pPr lvl="2"/>
            <a:r>
              <a:rPr lang="cs-CZ" dirty="0" smtClean="0"/>
              <a:t>Vakuový hledač netěsností</a:t>
            </a:r>
          </a:p>
          <a:p>
            <a:pPr lvl="2"/>
            <a:r>
              <a:rPr lang="cs-CZ" dirty="0" smtClean="0"/>
              <a:t>VF generátor</a:t>
            </a:r>
            <a:endParaRPr lang="cs-CZ" dirty="0"/>
          </a:p>
          <a:p>
            <a:r>
              <a:rPr lang="cs-CZ" dirty="0"/>
              <a:t>Co se </a:t>
            </a:r>
            <a:r>
              <a:rPr lang="cs-CZ" dirty="0" smtClean="0"/>
              <a:t>musí udělat letos</a:t>
            </a:r>
          </a:p>
          <a:p>
            <a:pPr lvl="1"/>
            <a:r>
              <a:rPr lang="cs-CZ" dirty="0" smtClean="0"/>
              <a:t>Vypsat výběrová řízení na přístrojové vybavení (do června)</a:t>
            </a:r>
            <a:r>
              <a:rPr lang="en-AU" dirty="0" smtClean="0"/>
              <a:t>, </a:t>
            </a:r>
            <a:r>
              <a:rPr lang="cs-CZ" dirty="0" smtClean="0"/>
              <a:t>dokončit výše uvedené</a:t>
            </a:r>
          </a:p>
          <a:p>
            <a:r>
              <a:rPr lang="cs-CZ" dirty="0" smtClean="0"/>
              <a:t>Co se musí udělat dále</a:t>
            </a:r>
          </a:p>
          <a:p>
            <a:pPr lvl="1"/>
            <a:r>
              <a:rPr lang="cs-CZ" dirty="0" smtClean="0"/>
              <a:t>Joint degree:</a:t>
            </a:r>
          </a:p>
          <a:p>
            <a:pPr lvl="2"/>
            <a:r>
              <a:rPr lang="cs-CZ" dirty="0"/>
              <a:t>První dva roky: příprava společného studijního programu </a:t>
            </a:r>
          </a:p>
          <a:p>
            <a:pPr lvl="2"/>
            <a:r>
              <a:rPr lang="cs-CZ" dirty="0"/>
              <a:t>První tři až pět let: příprava studijních podkladů</a:t>
            </a:r>
          </a:p>
          <a:p>
            <a:pPr lvl="2"/>
            <a:r>
              <a:rPr lang="cs-CZ" dirty="0"/>
              <a:t>Třetí rok: získat akreditaci oboru</a:t>
            </a:r>
          </a:p>
          <a:p>
            <a:pPr lvl="2"/>
            <a:r>
              <a:rPr lang="cs-CZ" dirty="0"/>
              <a:t>Čtvrtý až pátý rok: spustit </a:t>
            </a:r>
            <a:r>
              <a:rPr lang="cs-CZ" dirty="0" smtClean="0"/>
              <a:t>obor</a:t>
            </a:r>
          </a:p>
          <a:p>
            <a:pPr lvl="1"/>
            <a:r>
              <a:rPr lang="cs-CZ" dirty="0" smtClean="0"/>
              <a:t>PlasmaLab:</a:t>
            </a:r>
          </a:p>
          <a:p>
            <a:pPr lvl="2"/>
            <a:r>
              <a:rPr lang="cs-CZ" dirty="0" smtClean="0"/>
              <a:t>Dokončit do roku 2021</a:t>
            </a:r>
          </a:p>
          <a:p>
            <a:pPr lvl="1"/>
            <a:endParaRPr lang="cs-CZ" dirty="0" smtClean="0"/>
          </a:p>
          <a:p>
            <a:endParaRPr lang="cs-CZ" dirty="0"/>
          </a:p>
          <a:p>
            <a:pPr lvl="1"/>
            <a:endParaRPr lang="en-A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Z</a:t>
            </a:r>
            <a:r>
              <a:rPr lang="cs-CZ" dirty="0" smtClean="0"/>
              <a:t>ávěr</a:t>
            </a:r>
            <a:endParaRPr lang="en-A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 smtClean="0"/>
              <a:t>SVK FTTF, Mariánska 2018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30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smtClean="0"/>
              <a:t>Úvod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3200" b="1" dirty="0" smtClean="0">
                <a:solidFill>
                  <a:schemeClr val="accent1">
                    <a:lumMod val="75000"/>
                  </a:schemeClr>
                </a:solidFill>
              </a:rPr>
              <a:t>Joint degree fúze </a:t>
            </a:r>
          </a:p>
          <a:p>
            <a:r>
              <a:rPr lang="pl-PL" dirty="0" smtClean="0"/>
              <a:t>Plný název: Mezinárodní doktorský program vysokoteplotního plazmatu a jaderné fúze </a:t>
            </a:r>
          </a:p>
          <a:p>
            <a:r>
              <a:rPr lang="pl-PL" dirty="0" smtClean="0"/>
              <a:t>Cíl projektu: Akreditace joint degree s Univerzitou v Gentu </a:t>
            </a:r>
          </a:p>
          <a:p>
            <a:pPr marL="0" indent="0">
              <a:buNone/>
            </a:pPr>
            <a:r>
              <a:rPr lang="pl-PL" sz="3200" b="1" dirty="0" smtClean="0">
                <a:solidFill>
                  <a:schemeClr val="accent1">
                    <a:lumMod val="75000"/>
                  </a:schemeClr>
                </a:solidFill>
              </a:rPr>
              <a:t>PlasmaLab@CTU</a:t>
            </a:r>
            <a:r>
              <a:rPr lang="pl-PL" dirty="0" smtClean="0"/>
              <a:t> </a:t>
            </a:r>
          </a:p>
          <a:p>
            <a:r>
              <a:rPr lang="pl-PL" dirty="0" smtClean="0"/>
              <a:t>Plný název: Laboratoř horkého plazmatu a fúzní techniky </a:t>
            </a:r>
          </a:p>
          <a:p>
            <a:r>
              <a:rPr lang="pl-PL" dirty="0" smtClean="0"/>
              <a:t>Cíl projektu: Vybudovat vzdělávací laboratoř v oboru fyziky horkého plazmatu a techniky fúze v kombinaci s rozvojem tokamaku GOLEM</a:t>
            </a:r>
          </a:p>
          <a:p>
            <a:endParaRPr lang="pl-PL" dirty="0"/>
          </a:p>
          <a:p>
            <a:r>
              <a:rPr lang="pl-PL" dirty="0" smtClean="0"/>
              <a:t>Oba projekty mají podporu od října 2017 do září 2022</a:t>
            </a:r>
            <a:endParaRPr lang="pl-P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 smtClean="0"/>
              <a:t>SVK FTTF, Mariánska 2018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981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smtClean="0"/>
              <a:t>Motivace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Join Degree: </a:t>
            </a:r>
          </a:p>
          <a:p>
            <a:pPr lvl="1"/>
            <a:r>
              <a:rPr lang="cs-CZ" dirty="0" smtClean="0"/>
              <a:t>Aby </a:t>
            </a:r>
            <a:r>
              <a:rPr lang="cs-CZ" dirty="0" smtClean="0"/>
              <a:t>mohli zahraniční studenti studovat na FJFI termojadernou fúzi</a:t>
            </a:r>
          </a:p>
          <a:p>
            <a:pPr lvl="1"/>
            <a:r>
              <a:rPr lang="cs-CZ" dirty="0" smtClean="0"/>
              <a:t>Aby se rozšířil tým výuky termojaderné fúze</a:t>
            </a:r>
          </a:p>
          <a:p>
            <a:r>
              <a:rPr lang="cs-CZ" dirty="0" smtClean="0"/>
              <a:t>Pro schválení </a:t>
            </a:r>
            <a:r>
              <a:rPr lang="cs-CZ" dirty="0" smtClean="0"/>
              <a:t>Joint </a:t>
            </a:r>
            <a:r>
              <a:rPr lang="cs-CZ" dirty="0" smtClean="0"/>
              <a:t>Degree </a:t>
            </a:r>
            <a:r>
              <a:rPr lang="cs-CZ" dirty="0" smtClean="0"/>
              <a:t>musí být realizován i PlasmaLab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 smtClean="0"/>
              <a:t>SVK FTTF, Mariánska 2018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957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U" b="1" dirty="0" err="1"/>
              <a:t>Mezinárodní</a:t>
            </a:r>
            <a:r>
              <a:rPr lang="en-AU" b="1" dirty="0"/>
              <a:t> </a:t>
            </a:r>
            <a:r>
              <a:rPr lang="en-AU" b="1" dirty="0" err="1"/>
              <a:t>doktorský</a:t>
            </a:r>
            <a:r>
              <a:rPr lang="en-AU" b="1" dirty="0"/>
              <a:t> </a:t>
            </a:r>
            <a:r>
              <a:rPr lang="en-AU" b="1" dirty="0" smtClean="0"/>
              <a:t>program</a:t>
            </a:r>
            <a:r>
              <a:rPr lang="cs-CZ" b="1" dirty="0" smtClean="0"/>
              <a:t> Joint Degree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err="1" smtClean="0"/>
              <a:t>Tvorba</a:t>
            </a:r>
            <a:r>
              <a:rPr lang="en-AU" dirty="0" smtClean="0"/>
              <a:t> </a:t>
            </a:r>
            <a:r>
              <a:rPr lang="en-AU" dirty="0" err="1" smtClean="0"/>
              <a:t>výzkumně</a:t>
            </a:r>
            <a:r>
              <a:rPr lang="en-AU" dirty="0" smtClean="0"/>
              <a:t> </a:t>
            </a:r>
            <a:r>
              <a:rPr lang="en-AU" dirty="0" err="1" smtClean="0"/>
              <a:t>zaměřeného</a:t>
            </a:r>
            <a:r>
              <a:rPr lang="en-AU" dirty="0" smtClean="0"/>
              <a:t> </a:t>
            </a:r>
            <a:r>
              <a:rPr lang="en-AU" dirty="0" err="1" smtClean="0"/>
              <a:t>studijního</a:t>
            </a:r>
            <a:r>
              <a:rPr lang="cs-CZ" dirty="0" smtClean="0"/>
              <a:t> </a:t>
            </a:r>
            <a:r>
              <a:rPr lang="en-AU" dirty="0" err="1" smtClean="0"/>
              <a:t>programu</a:t>
            </a:r>
            <a:r>
              <a:rPr lang="en-AU" dirty="0" smtClean="0"/>
              <a:t> </a:t>
            </a:r>
            <a:r>
              <a:rPr lang="en-AU" dirty="0" err="1" smtClean="0"/>
              <a:t>typu</a:t>
            </a:r>
            <a:r>
              <a:rPr lang="en-AU" dirty="0" smtClean="0"/>
              <a:t> joint degree</a:t>
            </a:r>
            <a:endParaRPr lang="cs-CZ" dirty="0" smtClean="0"/>
          </a:p>
          <a:p>
            <a:r>
              <a:rPr lang="en-AU" dirty="0" err="1" smtClean="0"/>
              <a:t>Podpora</a:t>
            </a:r>
            <a:r>
              <a:rPr lang="en-AU" dirty="0" smtClean="0"/>
              <a:t> Ph.D. </a:t>
            </a:r>
            <a:r>
              <a:rPr lang="en-AU" dirty="0" err="1" smtClean="0"/>
              <a:t>studentů</a:t>
            </a:r>
            <a:r>
              <a:rPr lang="en-AU" dirty="0" smtClean="0"/>
              <a:t> </a:t>
            </a:r>
            <a:endParaRPr lang="cs-CZ" dirty="0" smtClean="0"/>
          </a:p>
          <a:p>
            <a:r>
              <a:rPr lang="en-AU" dirty="0" err="1" smtClean="0"/>
              <a:t>Zapojení</a:t>
            </a:r>
            <a:r>
              <a:rPr lang="en-AU" dirty="0" smtClean="0"/>
              <a:t> </a:t>
            </a:r>
            <a:r>
              <a:rPr lang="en-AU" dirty="0" err="1" smtClean="0"/>
              <a:t>odborníků</a:t>
            </a:r>
            <a:r>
              <a:rPr lang="en-AU" dirty="0" smtClean="0"/>
              <a:t> </a:t>
            </a:r>
            <a:r>
              <a:rPr lang="en-AU" dirty="0" err="1" smtClean="0"/>
              <a:t>ze</a:t>
            </a:r>
            <a:r>
              <a:rPr lang="en-AU" dirty="0" smtClean="0"/>
              <a:t> </a:t>
            </a:r>
            <a:r>
              <a:rPr lang="en-AU" dirty="0" err="1" smtClean="0"/>
              <a:t>zahr</a:t>
            </a:r>
            <a:r>
              <a:rPr lang="cs-CZ" dirty="0" smtClean="0"/>
              <a:t>aničí</a:t>
            </a:r>
            <a:endParaRPr lang="cs-CZ" dirty="0"/>
          </a:p>
          <a:p>
            <a:r>
              <a:rPr lang="en-AU" dirty="0" err="1" smtClean="0"/>
              <a:t>Podpora</a:t>
            </a:r>
            <a:r>
              <a:rPr lang="en-AU" dirty="0" smtClean="0"/>
              <a:t> </a:t>
            </a:r>
            <a:r>
              <a:rPr lang="en-AU" dirty="0" err="1" smtClean="0"/>
              <a:t>zahraničních</a:t>
            </a:r>
            <a:r>
              <a:rPr lang="en-AU" dirty="0" smtClean="0"/>
              <a:t> </a:t>
            </a:r>
            <a:r>
              <a:rPr lang="en-AU" dirty="0" err="1" smtClean="0"/>
              <a:t>stáží</a:t>
            </a:r>
            <a:endParaRPr lang="en-AU" dirty="0" smtClean="0"/>
          </a:p>
          <a:p>
            <a:r>
              <a:rPr lang="en-AU" dirty="0" err="1" smtClean="0"/>
              <a:t>Praxe</a:t>
            </a:r>
            <a:r>
              <a:rPr lang="en-AU" dirty="0" smtClean="0"/>
              <a:t> a </a:t>
            </a:r>
            <a:r>
              <a:rPr lang="en-AU" dirty="0" err="1" smtClean="0"/>
              <a:t>stáže</a:t>
            </a:r>
            <a:r>
              <a:rPr lang="en-AU" dirty="0" smtClean="0"/>
              <a:t> </a:t>
            </a:r>
            <a:r>
              <a:rPr lang="en-AU" dirty="0" err="1" smtClean="0"/>
              <a:t>studentů</a:t>
            </a:r>
            <a:r>
              <a:rPr lang="en-AU" dirty="0" smtClean="0"/>
              <a:t> VŠ</a:t>
            </a:r>
            <a:endParaRPr lang="cs-CZ" dirty="0" smtClean="0"/>
          </a:p>
          <a:p>
            <a:r>
              <a:rPr lang="en-AU" dirty="0" err="1" smtClean="0"/>
              <a:t>Zapojení</a:t>
            </a:r>
            <a:r>
              <a:rPr lang="en-AU" dirty="0" smtClean="0"/>
              <a:t> </a:t>
            </a:r>
            <a:r>
              <a:rPr lang="en-AU" dirty="0" err="1" smtClean="0"/>
              <a:t>pregraduálních</a:t>
            </a:r>
            <a:r>
              <a:rPr lang="en-AU" dirty="0" smtClean="0"/>
              <a:t> </a:t>
            </a:r>
            <a:r>
              <a:rPr lang="en-AU" dirty="0" err="1" smtClean="0"/>
              <a:t>studentů</a:t>
            </a:r>
            <a:r>
              <a:rPr lang="en-AU" dirty="0" smtClean="0"/>
              <a:t> do </a:t>
            </a:r>
            <a:r>
              <a:rPr lang="en-AU" dirty="0" err="1" smtClean="0"/>
              <a:t>výzkumu</a:t>
            </a:r>
            <a:endParaRPr lang="cs-CZ" dirty="0"/>
          </a:p>
          <a:p>
            <a:r>
              <a:rPr lang="cs-CZ" dirty="0" smtClean="0"/>
              <a:t>Z</a:t>
            </a:r>
            <a:r>
              <a:rPr lang="en-AU" dirty="0" err="1" smtClean="0"/>
              <a:t>ískávání</a:t>
            </a:r>
            <a:r>
              <a:rPr lang="en-AU" dirty="0" smtClean="0"/>
              <a:t> a </a:t>
            </a:r>
            <a:r>
              <a:rPr lang="en-AU" dirty="0" err="1" smtClean="0"/>
              <a:t>zapracování</a:t>
            </a:r>
            <a:r>
              <a:rPr lang="en-AU" dirty="0" smtClean="0"/>
              <a:t> </a:t>
            </a:r>
            <a:r>
              <a:rPr lang="en-AU" dirty="0" err="1" smtClean="0"/>
              <a:t>klíčových</a:t>
            </a:r>
            <a:r>
              <a:rPr lang="en-AU" dirty="0" smtClean="0"/>
              <a:t> </a:t>
            </a:r>
            <a:r>
              <a:rPr lang="cs-CZ" dirty="0" smtClean="0"/>
              <a:t>a </a:t>
            </a:r>
            <a:r>
              <a:rPr lang="en-AU" dirty="0" err="1" smtClean="0"/>
              <a:t>perspektivních</a:t>
            </a:r>
            <a:r>
              <a:rPr lang="en-AU" dirty="0" smtClean="0"/>
              <a:t> </a:t>
            </a:r>
            <a:r>
              <a:rPr lang="en-AU" dirty="0" err="1" smtClean="0"/>
              <a:t>výzkumných</a:t>
            </a:r>
            <a:r>
              <a:rPr lang="en-AU" dirty="0" smtClean="0"/>
              <a:t> a </a:t>
            </a:r>
            <a:r>
              <a:rPr lang="en-AU" dirty="0" err="1" smtClean="0"/>
              <a:t>akademických</a:t>
            </a:r>
            <a:r>
              <a:rPr lang="cs-CZ" dirty="0"/>
              <a:t> </a:t>
            </a:r>
            <a:r>
              <a:rPr lang="en-AU" dirty="0" err="1" smtClean="0"/>
              <a:t>pracovníků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 smtClean="0"/>
              <a:t>SVK FTTF, Mariánska 2018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624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U" dirty="0" err="1" smtClean="0"/>
              <a:t>Laboratoř</a:t>
            </a:r>
            <a:r>
              <a:rPr lang="en-AU" dirty="0" smtClean="0"/>
              <a:t> </a:t>
            </a:r>
            <a:r>
              <a:rPr lang="en-AU" dirty="0" err="1" smtClean="0"/>
              <a:t>horkého</a:t>
            </a:r>
            <a:r>
              <a:rPr lang="en-AU" dirty="0" smtClean="0"/>
              <a:t> </a:t>
            </a:r>
            <a:r>
              <a:rPr lang="en-AU" dirty="0" err="1" smtClean="0"/>
              <a:t>plazmatu</a:t>
            </a:r>
            <a:r>
              <a:rPr lang="en-AU" dirty="0" smtClean="0"/>
              <a:t> </a:t>
            </a:r>
            <a:r>
              <a:rPr lang="en-AU" dirty="0" err="1" smtClean="0"/>
              <a:t>PlasmaLab@CTU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 err="1" smtClean="0"/>
              <a:t>Zajištění</a:t>
            </a:r>
            <a:r>
              <a:rPr lang="en-AU" dirty="0" smtClean="0"/>
              <a:t> </a:t>
            </a:r>
            <a:r>
              <a:rPr lang="en-AU" dirty="0" err="1" smtClean="0"/>
              <a:t>přístrojového</a:t>
            </a:r>
            <a:r>
              <a:rPr lang="en-AU" dirty="0" smtClean="0"/>
              <a:t> a </a:t>
            </a:r>
            <a:r>
              <a:rPr lang="en-AU" dirty="0" err="1" smtClean="0"/>
              <a:t>laboratorního</a:t>
            </a:r>
            <a:r>
              <a:rPr lang="en-AU" dirty="0" smtClean="0"/>
              <a:t> </a:t>
            </a:r>
            <a:r>
              <a:rPr lang="en-AU" dirty="0" err="1" smtClean="0"/>
              <a:t>vybavení</a:t>
            </a:r>
            <a:r>
              <a:rPr lang="en-AU" dirty="0" smtClean="0"/>
              <a:t> pro </a:t>
            </a:r>
            <a:r>
              <a:rPr lang="en-AU" dirty="0" err="1" smtClean="0"/>
              <a:t>výzkumně</a:t>
            </a:r>
            <a:r>
              <a:rPr lang="en-AU" dirty="0" smtClean="0"/>
              <a:t> </a:t>
            </a:r>
            <a:r>
              <a:rPr lang="en-AU" dirty="0" err="1" smtClean="0"/>
              <a:t>zaměřené</a:t>
            </a:r>
            <a:r>
              <a:rPr lang="en-AU" dirty="0" smtClean="0"/>
              <a:t> </a:t>
            </a:r>
            <a:r>
              <a:rPr lang="en-AU" dirty="0" err="1" smtClean="0"/>
              <a:t>studijní</a:t>
            </a:r>
            <a:r>
              <a:rPr lang="en-AU" dirty="0" smtClean="0"/>
              <a:t> </a:t>
            </a:r>
            <a:r>
              <a:rPr lang="en-AU" dirty="0" err="1" smtClean="0"/>
              <a:t>programy</a:t>
            </a:r>
            <a:endParaRPr lang="cs-CZ" dirty="0"/>
          </a:p>
          <a:p>
            <a:r>
              <a:rPr lang="en-AU" dirty="0" err="1" smtClean="0"/>
              <a:t>Zajištění</a:t>
            </a:r>
            <a:r>
              <a:rPr lang="en-AU" dirty="0" smtClean="0"/>
              <a:t> </a:t>
            </a:r>
            <a:r>
              <a:rPr lang="en-AU" dirty="0" err="1" smtClean="0"/>
              <a:t>dodatečného</a:t>
            </a:r>
            <a:r>
              <a:rPr lang="en-AU" dirty="0" smtClean="0"/>
              <a:t> </a:t>
            </a:r>
            <a:r>
              <a:rPr lang="en-AU" dirty="0" err="1" smtClean="0"/>
              <a:t>podpůrného</a:t>
            </a:r>
            <a:r>
              <a:rPr lang="en-AU" dirty="0" smtClean="0"/>
              <a:t> </a:t>
            </a:r>
            <a:r>
              <a:rPr lang="en-AU" dirty="0" err="1" smtClean="0"/>
              <a:t>vybavení</a:t>
            </a:r>
            <a:r>
              <a:rPr lang="en-AU" dirty="0" smtClean="0"/>
              <a:t> </a:t>
            </a:r>
            <a:r>
              <a:rPr lang="en-AU" dirty="0" err="1" smtClean="0"/>
              <a:t>nezbytného</a:t>
            </a:r>
            <a:r>
              <a:rPr lang="en-AU" dirty="0" smtClean="0"/>
              <a:t> pro </a:t>
            </a:r>
            <a:r>
              <a:rPr lang="en-AU" dirty="0" err="1" smtClean="0"/>
              <a:t>kvalitu</a:t>
            </a:r>
            <a:r>
              <a:rPr lang="en-AU" dirty="0" smtClean="0"/>
              <a:t> </a:t>
            </a:r>
            <a:r>
              <a:rPr lang="en-AU" dirty="0" err="1" smtClean="0"/>
              <a:t>výzkumně</a:t>
            </a:r>
            <a:r>
              <a:rPr lang="en-AU" dirty="0" smtClean="0"/>
              <a:t> </a:t>
            </a:r>
            <a:r>
              <a:rPr lang="en-AU" dirty="0" err="1" smtClean="0"/>
              <a:t>zaměřených</a:t>
            </a:r>
            <a:r>
              <a:rPr lang="en-AU" dirty="0" smtClean="0"/>
              <a:t> </a:t>
            </a:r>
            <a:r>
              <a:rPr lang="en-AU" dirty="0" err="1" smtClean="0"/>
              <a:t>programů</a:t>
            </a:r>
            <a:r>
              <a:rPr lang="en-AU" dirty="0" smtClean="0"/>
              <a:t> </a:t>
            </a:r>
            <a:r>
              <a:rPr lang="en-AU" dirty="0" err="1" smtClean="0"/>
              <a:t>včetně</a:t>
            </a:r>
            <a:r>
              <a:rPr lang="en-AU" dirty="0" smtClean="0"/>
              <a:t> </a:t>
            </a:r>
            <a:r>
              <a:rPr lang="en-AU" dirty="0" err="1" smtClean="0"/>
              <a:t>informační</a:t>
            </a:r>
            <a:r>
              <a:rPr lang="en-AU" dirty="0" smtClean="0"/>
              <a:t> </a:t>
            </a:r>
            <a:r>
              <a:rPr lang="en-AU" dirty="0" err="1" smtClean="0"/>
              <a:t>infrastruktury</a:t>
            </a:r>
            <a:endParaRPr lang="en-AU" dirty="0" smtClean="0"/>
          </a:p>
          <a:p>
            <a:r>
              <a:rPr lang="en-AU" dirty="0" err="1" smtClean="0"/>
              <a:t>Existuj</a:t>
            </a:r>
            <a:r>
              <a:rPr lang="cs-CZ" dirty="0" smtClean="0"/>
              <a:t>ící PlasmaLaby: Eindhoven</a:t>
            </a:r>
            <a:r>
              <a:rPr lang="en-AU" dirty="0" smtClean="0"/>
              <a:t> (TU)</a:t>
            </a:r>
            <a:r>
              <a:rPr lang="cs-CZ" dirty="0" smtClean="0"/>
              <a:t>,</a:t>
            </a:r>
            <a:r>
              <a:rPr lang="en-AU" dirty="0" smtClean="0"/>
              <a:t> Madison (Wisconsin University)</a:t>
            </a:r>
            <a:r>
              <a:rPr lang="cs-CZ" dirty="0" smtClean="0"/>
              <a:t> Lisabon</a:t>
            </a:r>
            <a:r>
              <a:rPr lang="en-AU" dirty="0" smtClean="0"/>
              <a:t> (IST), Gent (Gent University)</a:t>
            </a:r>
            <a:endParaRPr lang="cs-CZ" dirty="0" smtClean="0"/>
          </a:p>
          <a:p>
            <a:r>
              <a:rPr lang="cs-CZ" dirty="0" smtClean="0"/>
              <a:t>Pracoviště nové laboratoře: </a:t>
            </a:r>
          </a:p>
          <a:p>
            <a:pPr lvl="1"/>
            <a:r>
              <a:rPr lang="cs-CZ" dirty="0" smtClean="0"/>
              <a:t>PLA – Plazma</a:t>
            </a:r>
          </a:p>
          <a:p>
            <a:pPr lvl="1"/>
            <a:r>
              <a:rPr lang="cs-CZ" dirty="0" smtClean="0"/>
              <a:t>MEP – Magnetická a elektrická pole</a:t>
            </a:r>
          </a:p>
          <a:p>
            <a:pPr lvl="1"/>
            <a:r>
              <a:rPr lang="cs-CZ" dirty="0" smtClean="0"/>
              <a:t>OPT – Optika</a:t>
            </a:r>
          </a:p>
          <a:p>
            <a:pPr lvl="1"/>
            <a:r>
              <a:rPr lang="cs-CZ" dirty="0" smtClean="0"/>
              <a:t>GOL – Golem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 smtClean="0"/>
              <a:t>SVK FTTF, Mariánska 2018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045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smtClean="0"/>
              <a:t>Úlohy nové laboratoře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AU" b="1" dirty="0" err="1"/>
              <a:t>Pracoviště</a:t>
            </a:r>
            <a:r>
              <a:rPr lang="en-AU" b="1" dirty="0"/>
              <a:t> 1 – </a:t>
            </a:r>
            <a:r>
              <a:rPr lang="en-AU" b="1" dirty="0" err="1"/>
              <a:t>Plazma</a:t>
            </a:r>
            <a:endParaRPr lang="en-AU" dirty="0"/>
          </a:p>
          <a:p>
            <a:pPr lvl="1"/>
            <a:r>
              <a:rPr lang="en-AU" dirty="0" err="1"/>
              <a:t>Plazmový</a:t>
            </a:r>
            <a:r>
              <a:rPr lang="en-AU" dirty="0"/>
              <a:t> </a:t>
            </a:r>
            <a:r>
              <a:rPr lang="en-AU" dirty="0" err="1"/>
              <a:t>stend</a:t>
            </a:r>
            <a:r>
              <a:rPr lang="en-AU" dirty="0"/>
              <a:t> - </a:t>
            </a:r>
            <a:r>
              <a:rPr lang="en-AU" dirty="0" err="1"/>
              <a:t>lineární</a:t>
            </a:r>
            <a:r>
              <a:rPr lang="en-AU" dirty="0"/>
              <a:t> </a:t>
            </a:r>
            <a:r>
              <a:rPr lang="en-AU" dirty="0" err="1"/>
              <a:t>magnetická</a:t>
            </a:r>
            <a:r>
              <a:rPr lang="en-AU" dirty="0"/>
              <a:t> past (</a:t>
            </a:r>
            <a:r>
              <a:rPr lang="en-AU" dirty="0" err="1"/>
              <a:t>plazmové</a:t>
            </a:r>
            <a:r>
              <a:rPr lang="en-AU" dirty="0"/>
              <a:t> </a:t>
            </a:r>
            <a:r>
              <a:rPr lang="en-AU" dirty="0" err="1"/>
              <a:t>vlny</a:t>
            </a:r>
            <a:r>
              <a:rPr lang="en-AU" dirty="0"/>
              <a:t>)</a:t>
            </a:r>
          </a:p>
          <a:p>
            <a:pPr lvl="1"/>
            <a:r>
              <a:rPr lang="en-AU" dirty="0" err="1"/>
              <a:t>Měření</a:t>
            </a:r>
            <a:r>
              <a:rPr lang="en-AU" dirty="0"/>
              <a:t> </a:t>
            </a:r>
            <a:r>
              <a:rPr lang="en-AU" dirty="0" err="1"/>
              <a:t>Paschenovy</a:t>
            </a:r>
            <a:r>
              <a:rPr lang="en-AU" dirty="0"/>
              <a:t> </a:t>
            </a:r>
            <a:r>
              <a:rPr lang="en-AU" dirty="0" err="1"/>
              <a:t>křivky</a:t>
            </a:r>
            <a:r>
              <a:rPr lang="en-AU" dirty="0"/>
              <a:t> </a:t>
            </a:r>
          </a:p>
          <a:p>
            <a:pPr lvl="1"/>
            <a:r>
              <a:rPr lang="en-AU" dirty="0" err="1"/>
              <a:t>Vakuová</a:t>
            </a:r>
            <a:r>
              <a:rPr lang="en-AU" dirty="0"/>
              <a:t> </a:t>
            </a:r>
            <a:r>
              <a:rPr lang="en-AU" dirty="0" err="1"/>
              <a:t>nádoba</a:t>
            </a:r>
            <a:r>
              <a:rPr lang="en-AU" dirty="0"/>
              <a:t> a set </a:t>
            </a:r>
            <a:r>
              <a:rPr lang="en-AU" dirty="0" err="1"/>
              <a:t>výbojových</a:t>
            </a:r>
            <a:r>
              <a:rPr lang="en-AU" dirty="0"/>
              <a:t> </a:t>
            </a:r>
            <a:r>
              <a:rPr lang="en-AU" dirty="0" err="1"/>
              <a:t>trubic</a:t>
            </a:r>
            <a:r>
              <a:rPr lang="en-AU" dirty="0"/>
              <a:t> se </a:t>
            </a:r>
            <a:r>
              <a:rPr lang="en-AU" dirty="0" err="1"/>
              <a:t>zdroji</a:t>
            </a:r>
            <a:r>
              <a:rPr lang="en-AU" dirty="0"/>
              <a:t> </a:t>
            </a:r>
          </a:p>
          <a:p>
            <a:pPr lvl="1"/>
            <a:r>
              <a:rPr lang="en-AU" dirty="0" err="1"/>
              <a:t>Rezonanční</a:t>
            </a:r>
            <a:r>
              <a:rPr lang="en-AU" dirty="0"/>
              <a:t> </a:t>
            </a:r>
            <a:r>
              <a:rPr lang="en-AU" dirty="0" err="1"/>
              <a:t>dutina</a:t>
            </a:r>
            <a:r>
              <a:rPr lang="en-AU" dirty="0"/>
              <a:t> s </a:t>
            </a:r>
            <a:r>
              <a:rPr lang="en-AU" dirty="0" err="1"/>
              <a:t>diagnostikou</a:t>
            </a:r>
            <a:r>
              <a:rPr lang="en-AU" dirty="0"/>
              <a:t> </a:t>
            </a:r>
            <a:r>
              <a:rPr lang="en-AU" dirty="0" err="1"/>
              <a:t>mikrovlnného</a:t>
            </a:r>
            <a:r>
              <a:rPr lang="en-AU" dirty="0"/>
              <a:t> </a:t>
            </a:r>
            <a:r>
              <a:rPr lang="en-AU" dirty="0" err="1"/>
              <a:t>výboje</a:t>
            </a:r>
            <a:r>
              <a:rPr lang="en-AU" dirty="0"/>
              <a:t> </a:t>
            </a:r>
          </a:p>
          <a:p>
            <a:pPr lvl="0"/>
            <a:r>
              <a:rPr lang="en-AU" b="1" dirty="0" err="1"/>
              <a:t>Pracoviště</a:t>
            </a:r>
            <a:r>
              <a:rPr lang="en-AU" b="1" dirty="0"/>
              <a:t> 2 – </a:t>
            </a:r>
            <a:r>
              <a:rPr lang="en-AU" b="1" dirty="0" err="1"/>
              <a:t>Magnetická</a:t>
            </a:r>
            <a:r>
              <a:rPr lang="en-AU" b="1" dirty="0"/>
              <a:t> a </a:t>
            </a:r>
            <a:r>
              <a:rPr lang="en-AU" b="1" dirty="0" err="1"/>
              <a:t>elektrická</a:t>
            </a:r>
            <a:r>
              <a:rPr lang="en-AU" b="1" dirty="0"/>
              <a:t> pole</a:t>
            </a:r>
            <a:endParaRPr lang="en-AU" dirty="0"/>
          </a:p>
          <a:p>
            <a:pPr lvl="1"/>
            <a:r>
              <a:rPr lang="en-AU" dirty="0" err="1"/>
              <a:t>Stend</a:t>
            </a:r>
            <a:r>
              <a:rPr lang="en-AU" dirty="0"/>
              <a:t> </a:t>
            </a:r>
            <a:r>
              <a:rPr lang="en-AU" dirty="0" err="1"/>
              <a:t>magnetického</a:t>
            </a:r>
            <a:r>
              <a:rPr lang="en-AU" dirty="0"/>
              <a:t> pole a </a:t>
            </a:r>
            <a:r>
              <a:rPr lang="en-AU" dirty="0" err="1"/>
              <a:t>magnetického</a:t>
            </a:r>
            <a:r>
              <a:rPr lang="en-AU" dirty="0"/>
              <a:t> </a:t>
            </a:r>
            <a:r>
              <a:rPr lang="en-AU" dirty="0" err="1"/>
              <a:t>měření</a:t>
            </a:r>
            <a:endParaRPr lang="en-AU" dirty="0"/>
          </a:p>
          <a:p>
            <a:pPr lvl="1"/>
            <a:r>
              <a:rPr lang="en-AU" dirty="0" err="1"/>
              <a:t>Stend</a:t>
            </a:r>
            <a:r>
              <a:rPr lang="en-AU" dirty="0"/>
              <a:t> </a:t>
            </a:r>
            <a:r>
              <a:rPr lang="en-AU" dirty="0" err="1"/>
              <a:t>Langmuirových</a:t>
            </a:r>
            <a:r>
              <a:rPr lang="en-AU" dirty="0"/>
              <a:t> </a:t>
            </a:r>
            <a:r>
              <a:rPr lang="en-AU" dirty="0" err="1"/>
              <a:t>sond</a:t>
            </a:r>
            <a:r>
              <a:rPr lang="en-AU" dirty="0"/>
              <a:t> </a:t>
            </a:r>
          </a:p>
          <a:p>
            <a:pPr lvl="1"/>
            <a:r>
              <a:rPr lang="en-AU" dirty="0" err="1"/>
              <a:t>Mikrovlnný</a:t>
            </a:r>
            <a:r>
              <a:rPr lang="en-AU" dirty="0"/>
              <a:t> </a:t>
            </a:r>
            <a:r>
              <a:rPr lang="en-AU" dirty="0" err="1"/>
              <a:t>stend</a:t>
            </a:r>
            <a:r>
              <a:rPr lang="en-AU" dirty="0"/>
              <a:t> </a:t>
            </a:r>
          </a:p>
          <a:p>
            <a:pPr lvl="0"/>
            <a:r>
              <a:rPr lang="en-AU" b="1" dirty="0" err="1"/>
              <a:t>Pracoviště</a:t>
            </a:r>
            <a:r>
              <a:rPr lang="en-AU" b="1" dirty="0"/>
              <a:t> 3 – </a:t>
            </a:r>
            <a:r>
              <a:rPr lang="en-AU" b="1" dirty="0" err="1"/>
              <a:t>Optika</a:t>
            </a:r>
            <a:endParaRPr lang="en-AU" dirty="0"/>
          </a:p>
          <a:p>
            <a:pPr lvl="1"/>
            <a:r>
              <a:rPr lang="en-AU" dirty="0" err="1"/>
              <a:t>Spektroskopická</a:t>
            </a:r>
            <a:r>
              <a:rPr lang="en-AU" dirty="0"/>
              <a:t> </a:t>
            </a:r>
            <a:r>
              <a:rPr lang="en-AU" dirty="0" err="1"/>
              <a:t>lavice</a:t>
            </a:r>
            <a:r>
              <a:rPr lang="en-AU" dirty="0"/>
              <a:t> </a:t>
            </a:r>
          </a:p>
          <a:p>
            <a:pPr lvl="1"/>
            <a:r>
              <a:rPr lang="en-AU" dirty="0" err="1"/>
              <a:t>Generátor</a:t>
            </a:r>
            <a:r>
              <a:rPr lang="en-AU" dirty="0"/>
              <a:t> </a:t>
            </a:r>
            <a:r>
              <a:rPr lang="en-AU" dirty="0" err="1"/>
              <a:t>sonoluminiscence</a:t>
            </a:r>
            <a:endParaRPr lang="en-AU" dirty="0"/>
          </a:p>
          <a:p>
            <a:pPr lvl="1"/>
            <a:r>
              <a:rPr lang="en-AU" dirty="0" err="1"/>
              <a:t>Mikroskop</a:t>
            </a:r>
            <a:r>
              <a:rPr lang="en-AU" dirty="0"/>
              <a:t> </a:t>
            </a:r>
            <a:r>
              <a:rPr lang="en-AU" dirty="0" smtClean="0"/>
              <a:t>3D</a:t>
            </a:r>
          </a:p>
          <a:p>
            <a:r>
              <a:rPr lang="en-AU" b="1" dirty="0" err="1" smtClean="0"/>
              <a:t>Pracovi</a:t>
            </a:r>
            <a:r>
              <a:rPr lang="cs-CZ" b="1" dirty="0" smtClean="0"/>
              <a:t>ště 4 – GOLEM</a:t>
            </a:r>
          </a:p>
          <a:p>
            <a:pPr lvl="1"/>
            <a:r>
              <a:rPr lang="cs-CZ" dirty="0" smtClean="0"/>
              <a:t>Řízený zdroj pro poloidální pole</a:t>
            </a:r>
          </a:p>
          <a:p>
            <a:pPr lvl="1"/>
            <a:r>
              <a:rPr lang="cs-CZ" dirty="0" smtClean="0"/>
              <a:t>Modernizace interferometrie</a:t>
            </a:r>
          </a:p>
          <a:p>
            <a:pPr lvl="1"/>
            <a:r>
              <a:rPr lang="cs-CZ" dirty="0" smtClean="0"/>
              <a:t>Stabilizované zdroje</a:t>
            </a:r>
          </a:p>
          <a:p>
            <a:pPr lvl="1"/>
            <a:r>
              <a:rPr lang="cs-CZ" dirty="0" smtClean="0"/>
              <a:t>Systémy sběru dat</a:t>
            </a:r>
          </a:p>
          <a:p>
            <a:endParaRPr lang="en-AU" dirty="0"/>
          </a:p>
          <a:p>
            <a:pPr lvl="0"/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 smtClean="0"/>
              <a:t>SVK FTTF, Mariánska 2018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0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Plazma - </a:t>
            </a:r>
            <a:r>
              <a:rPr lang="en-AU" dirty="0" err="1" smtClean="0"/>
              <a:t>Lineární</a:t>
            </a:r>
            <a:r>
              <a:rPr lang="en-AU" dirty="0" smtClean="0"/>
              <a:t> </a:t>
            </a:r>
            <a:r>
              <a:rPr lang="en-AU" dirty="0" err="1" smtClean="0"/>
              <a:t>magnetická</a:t>
            </a:r>
            <a:r>
              <a:rPr lang="en-AU" dirty="0" smtClean="0"/>
              <a:t> past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0742" y="1825625"/>
            <a:ext cx="7043057" cy="4351338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Propagace</a:t>
            </a:r>
            <a:r>
              <a:rPr lang="en-US" dirty="0" smtClean="0"/>
              <a:t> </a:t>
            </a:r>
            <a:r>
              <a:rPr lang="en-US" dirty="0" err="1" smtClean="0"/>
              <a:t>vln</a:t>
            </a:r>
            <a:r>
              <a:rPr lang="en-US" dirty="0" smtClean="0"/>
              <a:t> v </a:t>
            </a:r>
            <a:r>
              <a:rPr lang="en-US" dirty="0" err="1" smtClean="0"/>
              <a:t>plazmatu</a:t>
            </a:r>
            <a:r>
              <a:rPr lang="en-US" dirty="0" smtClean="0"/>
              <a:t> pro r</a:t>
            </a:r>
            <a:r>
              <a:rPr lang="cs-CZ" dirty="0" smtClean="0"/>
              <a:t>ůzné módy a polarizace</a:t>
            </a:r>
            <a:r>
              <a:rPr lang="en-AU" dirty="0"/>
              <a:t>;</a:t>
            </a:r>
            <a:r>
              <a:rPr lang="cs-CZ" dirty="0" smtClean="0"/>
              <a:t> </a:t>
            </a:r>
            <a:r>
              <a:rPr lang="en-AU" dirty="0" smtClean="0"/>
              <a:t>d</a:t>
            </a:r>
            <a:r>
              <a:rPr lang="cs-CZ" dirty="0" smtClean="0"/>
              <a:t>ielektrický tenzor</a:t>
            </a:r>
          </a:p>
          <a:p>
            <a:r>
              <a:rPr lang="cs-CZ" dirty="0" smtClean="0"/>
              <a:t>Zařízení: vakuová nádoba s plazmatem, cívky magnetického pole, mikrovlnný vysílač a přijímač</a:t>
            </a:r>
          </a:p>
          <a:p>
            <a:r>
              <a:rPr lang="cs-CZ" dirty="0" smtClean="0"/>
              <a:t>Experiment: Pozorování propagace vln v plazmatu s </a:t>
            </a:r>
            <a:r>
              <a:rPr lang="cs-CZ" dirty="0" smtClean="0"/>
              <a:t>různou </a:t>
            </a:r>
            <a:r>
              <a:rPr lang="cs-CZ" dirty="0" smtClean="0"/>
              <a:t>polarizací, velikostí magnetického pole a hustoty plazmatu</a:t>
            </a:r>
          </a:p>
          <a:p>
            <a:r>
              <a:rPr lang="cs-CZ" dirty="0" smtClean="0"/>
              <a:t>Fusion relevance: </a:t>
            </a:r>
            <a:r>
              <a:rPr lang="en-US" dirty="0"/>
              <a:t>wave heating, wave access and wave diagnostics: ICRH, ECRH, ECE, </a:t>
            </a:r>
            <a:r>
              <a:rPr lang="en-US" dirty="0" smtClean="0"/>
              <a:t>reflectometry etc.</a:t>
            </a:r>
            <a:endParaRPr lang="cs-CZ" dirty="0" smtClean="0"/>
          </a:p>
          <a:p>
            <a:endParaRPr lang="cs-CZ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7</a:t>
            </a:fld>
            <a:endParaRPr lang="en-AU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9939" y="2703764"/>
            <a:ext cx="4832690" cy="30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73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Plazma - </a:t>
            </a:r>
            <a:r>
              <a:rPr lang="en-AU" dirty="0" err="1" smtClean="0"/>
              <a:t>Měření</a:t>
            </a:r>
            <a:r>
              <a:rPr lang="en-AU" dirty="0" smtClean="0"/>
              <a:t> </a:t>
            </a:r>
            <a:r>
              <a:rPr lang="en-AU" dirty="0" err="1" smtClean="0"/>
              <a:t>Paschenovy</a:t>
            </a:r>
            <a:r>
              <a:rPr lang="en-AU" dirty="0" smtClean="0"/>
              <a:t> </a:t>
            </a:r>
            <a:r>
              <a:rPr lang="en-AU" dirty="0" err="1" smtClean="0"/>
              <a:t>křivky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5601" y="1825625"/>
            <a:ext cx="7188200" cy="4351338"/>
          </a:xfrm>
        </p:spPr>
        <p:txBody>
          <a:bodyPr>
            <a:normAutofit/>
          </a:bodyPr>
          <a:lstStyle/>
          <a:p>
            <a:r>
              <a:rPr lang="en-AU" dirty="0" smtClean="0"/>
              <a:t>M</a:t>
            </a:r>
            <a:r>
              <a:rPr lang="cs-CZ" dirty="0" smtClean="0"/>
              <a:t>ěř</a:t>
            </a:r>
            <a:r>
              <a:rPr lang="en-AU" dirty="0" err="1" smtClean="0"/>
              <a:t>en</a:t>
            </a:r>
            <a:r>
              <a:rPr lang="cs-CZ" dirty="0" smtClean="0"/>
              <a:t>í</a:t>
            </a:r>
            <a:r>
              <a:rPr lang="en-AU" dirty="0" smtClean="0"/>
              <a:t> z</a:t>
            </a:r>
            <a:r>
              <a:rPr lang="cs-CZ" dirty="0" smtClean="0"/>
              <a:t>á</a:t>
            </a:r>
            <a:r>
              <a:rPr lang="en-AU" dirty="0" err="1" smtClean="0"/>
              <a:t>paln</a:t>
            </a:r>
            <a:r>
              <a:rPr lang="cs-CZ" dirty="0" smtClean="0"/>
              <a:t>é</a:t>
            </a:r>
            <a:r>
              <a:rPr lang="en-AU" dirty="0" err="1" smtClean="0"/>
              <a:t>ho</a:t>
            </a:r>
            <a:r>
              <a:rPr lang="en-AU" dirty="0" smtClean="0"/>
              <a:t> nap</a:t>
            </a:r>
            <a:r>
              <a:rPr lang="cs-CZ" dirty="0" smtClean="0"/>
              <a:t>ě</a:t>
            </a:r>
            <a:r>
              <a:rPr lang="en-AU" dirty="0" smtClean="0"/>
              <a:t>t</a:t>
            </a:r>
            <a:r>
              <a:rPr lang="cs-CZ" dirty="0" smtClean="0"/>
              <a:t>í</a:t>
            </a:r>
            <a:r>
              <a:rPr lang="en-AU" dirty="0" smtClean="0"/>
              <a:t> (breakdown) v z</a:t>
            </a:r>
            <a:r>
              <a:rPr lang="cs-CZ" dirty="0" smtClean="0"/>
              <a:t>á</a:t>
            </a:r>
            <a:r>
              <a:rPr lang="en-AU" dirty="0" err="1" smtClean="0"/>
              <a:t>vislosti</a:t>
            </a:r>
            <a:r>
              <a:rPr lang="en-AU" dirty="0" smtClean="0"/>
              <a:t> </a:t>
            </a:r>
            <a:r>
              <a:rPr lang="en-AU" dirty="0" err="1" smtClean="0"/>
              <a:t>na</a:t>
            </a:r>
            <a:r>
              <a:rPr lang="en-AU" dirty="0" smtClean="0"/>
              <a:t> </a:t>
            </a:r>
            <a:r>
              <a:rPr lang="en-AU" i="1" dirty="0" err="1" smtClean="0"/>
              <a:t>pd</a:t>
            </a:r>
            <a:r>
              <a:rPr lang="en-AU" dirty="0" smtClean="0"/>
              <a:t>, </a:t>
            </a:r>
            <a:r>
              <a:rPr lang="en-AU" dirty="0" err="1" smtClean="0"/>
              <a:t>kde</a:t>
            </a:r>
            <a:r>
              <a:rPr lang="en-AU" dirty="0" smtClean="0"/>
              <a:t> </a:t>
            </a:r>
            <a:r>
              <a:rPr lang="cs-CZ" i="1" dirty="0" smtClean="0"/>
              <a:t>p</a:t>
            </a:r>
            <a:r>
              <a:rPr lang="en-AU" dirty="0" smtClean="0"/>
              <a:t> je </a:t>
            </a:r>
            <a:r>
              <a:rPr lang="en-AU" dirty="0" err="1" smtClean="0"/>
              <a:t>tlak</a:t>
            </a:r>
            <a:r>
              <a:rPr lang="en-AU" dirty="0" smtClean="0"/>
              <a:t> a </a:t>
            </a:r>
            <a:r>
              <a:rPr lang="en-AU" i="1" dirty="0" smtClean="0"/>
              <a:t>d</a:t>
            </a:r>
            <a:r>
              <a:rPr lang="en-AU" dirty="0" smtClean="0"/>
              <a:t> je </a:t>
            </a:r>
            <a:r>
              <a:rPr lang="en-AU" dirty="0" err="1" smtClean="0"/>
              <a:t>vzd</a:t>
            </a:r>
            <a:r>
              <a:rPr lang="cs-CZ" dirty="0" smtClean="0"/>
              <a:t>á</a:t>
            </a:r>
            <a:r>
              <a:rPr lang="en-AU" dirty="0" err="1" smtClean="0"/>
              <a:t>lenost</a:t>
            </a:r>
            <a:r>
              <a:rPr lang="en-AU" dirty="0" smtClean="0"/>
              <a:t> </a:t>
            </a:r>
            <a:r>
              <a:rPr lang="en-AU" dirty="0" err="1" smtClean="0"/>
              <a:t>mezi</a:t>
            </a:r>
            <a:r>
              <a:rPr lang="en-AU" dirty="0" smtClean="0"/>
              <a:t> </a:t>
            </a:r>
            <a:r>
              <a:rPr lang="en-AU" dirty="0" err="1" smtClean="0"/>
              <a:t>sondami</a:t>
            </a:r>
            <a:r>
              <a:rPr lang="en-AU" dirty="0" smtClean="0"/>
              <a:t> v r</a:t>
            </a:r>
            <a:r>
              <a:rPr lang="cs-CZ" dirty="0" smtClean="0"/>
              <a:t>ů</a:t>
            </a:r>
            <a:r>
              <a:rPr lang="en-AU" dirty="0" err="1" smtClean="0"/>
              <a:t>zn</a:t>
            </a:r>
            <a:r>
              <a:rPr lang="cs-CZ" dirty="0" smtClean="0"/>
              <a:t>ý</a:t>
            </a:r>
            <a:r>
              <a:rPr lang="en-AU" dirty="0" err="1" smtClean="0"/>
              <a:t>ch</a:t>
            </a:r>
            <a:r>
              <a:rPr lang="en-AU" dirty="0" smtClean="0"/>
              <a:t> </a:t>
            </a:r>
            <a:r>
              <a:rPr lang="en-AU" dirty="0" err="1" smtClean="0"/>
              <a:t>plynech</a:t>
            </a:r>
            <a:endParaRPr lang="cs-CZ" dirty="0" smtClean="0"/>
          </a:p>
          <a:p>
            <a:r>
              <a:rPr lang="cs-CZ" dirty="0" smtClean="0"/>
              <a:t>Zařízení: 100 mm vakuová nádoba s pracovním plynem a dvěma pohyblivými elektrodami</a:t>
            </a:r>
          </a:p>
          <a:p>
            <a:r>
              <a:rPr lang="cs-CZ" dirty="0" smtClean="0"/>
              <a:t>Experiment: měření průrazu s v</a:t>
            </a:r>
            <a:r>
              <a:rPr lang="en-AU" dirty="0" err="1" smtClean="0"/>
              <a:t>ariace</a:t>
            </a:r>
            <a:r>
              <a:rPr lang="cs-CZ" dirty="0" smtClean="0"/>
              <a:t>mi</a:t>
            </a:r>
            <a:r>
              <a:rPr lang="en-AU" dirty="0" smtClean="0"/>
              <a:t> </a:t>
            </a:r>
            <a:r>
              <a:rPr lang="en-AU" dirty="0" err="1" smtClean="0"/>
              <a:t>tlaku</a:t>
            </a:r>
            <a:r>
              <a:rPr lang="cs-CZ" dirty="0"/>
              <a:t> </a:t>
            </a:r>
            <a:r>
              <a:rPr lang="en-AU" dirty="0" smtClean="0"/>
              <a:t>(0.1 – 1e4 Pa)</a:t>
            </a:r>
            <a:r>
              <a:rPr lang="cs-CZ" dirty="0" smtClean="0"/>
              <a:t>, </a:t>
            </a:r>
            <a:r>
              <a:rPr lang="en-AU" dirty="0" err="1" smtClean="0"/>
              <a:t>vzd</a:t>
            </a:r>
            <a:r>
              <a:rPr lang="cs-CZ" dirty="0" smtClean="0"/>
              <a:t>á</a:t>
            </a:r>
            <a:r>
              <a:rPr lang="en-AU" dirty="0" err="1" smtClean="0"/>
              <a:t>lenosti</a:t>
            </a:r>
            <a:r>
              <a:rPr lang="cs-CZ" dirty="0" smtClean="0"/>
              <a:t>, pracovního plynu (Ar), napětí</a:t>
            </a:r>
          </a:p>
          <a:p>
            <a:r>
              <a:rPr lang="cs-CZ" dirty="0" smtClean="0"/>
              <a:t>Fusion relevance: break-down, plasma start-up</a:t>
            </a:r>
            <a:endParaRPr lang="en-AU" dirty="0" smtClean="0"/>
          </a:p>
        </p:txBody>
      </p:sp>
      <p:pic>
        <p:nvPicPr>
          <p:cNvPr id="5" name="Picture 2" descr="http://plasmalab.eu/wp-content/uploads/2011/11/paschen_cur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90713"/>
            <a:ext cx="3074987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378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Plazma - </a:t>
            </a:r>
            <a:r>
              <a:rPr lang="en-AU" dirty="0" err="1" smtClean="0"/>
              <a:t>Rezonanční</a:t>
            </a:r>
            <a:r>
              <a:rPr lang="en-AU" dirty="0" smtClean="0"/>
              <a:t> </a:t>
            </a:r>
            <a:r>
              <a:rPr lang="en-AU" dirty="0" err="1" smtClean="0"/>
              <a:t>dutina</a:t>
            </a:r>
            <a:r>
              <a:rPr lang="en-AU" dirty="0" smtClean="0"/>
              <a:t> s </a:t>
            </a:r>
            <a:r>
              <a:rPr lang="en-AU" dirty="0" err="1" smtClean="0"/>
              <a:t>diagnostikou</a:t>
            </a:r>
            <a:r>
              <a:rPr lang="en-AU" dirty="0" smtClean="0"/>
              <a:t> </a:t>
            </a:r>
            <a:r>
              <a:rPr lang="en-AU" dirty="0" err="1" smtClean="0"/>
              <a:t>mikrovlnného</a:t>
            </a:r>
            <a:r>
              <a:rPr lang="en-AU" dirty="0" smtClean="0"/>
              <a:t> </a:t>
            </a:r>
            <a:r>
              <a:rPr lang="en-AU" dirty="0" err="1" smtClean="0"/>
              <a:t>výboje</a:t>
            </a:r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20697"/>
            <a:ext cx="5181600" cy="4351338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Studie interakce mikrovln s plazmatem</a:t>
            </a:r>
          </a:p>
          <a:p>
            <a:r>
              <a:rPr lang="cs-CZ" dirty="0" smtClean="0"/>
              <a:t>Zařízení: vakuová nádoba s rezonanční dutinou, plazma se tvoří mezi dutinou a nádobou (stojaté vlny), difunduje dovnitř</a:t>
            </a:r>
          </a:p>
          <a:p>
            <a:r>
              <a:rPr lang="cs-CZ" dirty="0" smtClean="0"/>
              <a:t>Experiment: studium odrazu mikrovln na vysokovodivostním povrchu</a:t>
            </a:r>
            <a:r>
              <a:rPr lang="en-AU" dirty="0" smtClean="0"/>
              <a:t>;</a:t>
            </a:r>
            <a:r>
              <a:rPr lang="cs-CZ" dirty="0" smtClean="0"/>
              <a:t> určení dielektrické konstanty z rezonanční frekvence a Q-faktoru</a:t>
            </a:r>
          </a:p>
          <a:p>
            <a:r>
              <a:rPr lang="en-US" dirty="0" smtClean="0"/>
              <a:t>Fusion Relevance: Microwaves (ECRH) are a prime heating tool for fusion plasmas</a:t>
            </a:r>
            <a:endParaRPr lang="en-AU" dirty="0"/>
          </a:p>
        </p:txBody>
      </p:sp>
      <p:pic>
        <p:nvPicPr>
          <p:cNvPr id="5" name="Picture 4" descr="Plasmalab: Microwave Resonance Cavit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17" y="2053876"/>
            <a:ext cx="5731510" cy="428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17" y="2053876"/>
            <a:ext cx="5757546" cy="431815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smtClean="0"/>
              <a:t>24/01/2018</a:t>
            </a:r>
            <a:endParaRPr lang="en-A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2018</a:t>
            </a:r>
            <a:endParaRPr lang="en-A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546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518</TotalTime>
  <Words>842</Words>
  <Application>Microsoft Office PowerPoint</Application>
  <PresentationFormat>Widescreen</PresentationFormat>
  <Paragraphs>152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Custom Design</vt:lpstr>
      <vt:lpstr>Projekty Joint Degree fúze a PlasmaLab@CTU</vt:lpstr>
      <vt:lpstr>Úvod</vt:lpstr>
      <vt:lpstr>Motivace</vt:lpstr>
      <vt:lpstr>Mezinárodní doktorský program Joint Degree</vt:lpstr>
      <vt:lpstr>Laboratoř horkého plazmatu PlasmaLab@CTU</vt:lpstr>
      <vt:lpstr>Úlohy nové laboratoře</vt:lpstr>
      <vt:lpstr>Plazma - Lineární magnetická past</vt:lpstr>
      <vt:lpstr>Plazma - Měření Paschenovy křivky</vt:lpstr>
      <vt:lpstr>Plazma - Rezonanční dutina s diagnostikou mikrovlnného výboje </vt:lpstr>
      <vt:lpstr>MEP - Stend magnetického pole a magnetického měření</vt:lpstr>
      <vt:lpstr>MEP - Stend Langmuirových sond</vt:lpstr>
      <vt:lpstr>MEP - Mikrovlnný stend</vt:lpstr>
      <vt:lpstr>OPT - Spektroskopická lavice</vt:lpstr>
      <vt:lpstr>OPT - Generátor sonoluminiscence</vt:lpstr>
      <vt:lpstr>Závěr</vt:lpstr>
    </vt:vector>
  </TitlesOfParts>
  <Company>James Cook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Projekty Joint Degree fúze a PlasmaLab@CTU</dc:title>
  <dc:creator>Jana Brotankova</dc:creator>
  <cp:lastModifiedBy>Jana Brotankova</cp:lastModifiedBy>
  <cp:revision>47</cp:revision>
  <dcterms:created xsi:type="dcterms:W3CDTF">2018-01-23T15:27:55Z</dcterms:created>
  <dcterms:modified xsi:type="dcterms:W3CDTF">2018-01-24T18:53:23Z</dcterms:modified>
</cp:coreProperties>
</file>