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54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9EF7E64-7D1E-4B68-97D9-A5D4A4D658D3}" type="slidenum">
              <a:t>‹#›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85098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454FF5F-561C-49BD-A169-4537169585A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736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x-none" sz="2000" b="0" i="0" u="none" strike="noStrike" kern="1200">
        <a:ln>
          <a:noFill/>
        </a:ln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5528DC-13C7-4495-A413-AB6C83541CD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172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F0D37B-4F24-4229-A469-8A98ACDA500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92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CEDD9D-83DF-49A8-B9BA-935E6E2F8EA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961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44BCF5-EC67-4970-84E1-FCE5BD48131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846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91DF6C-3136-434C-A892-2464217387E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561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D6E10A-A046-42A7-8068-51666AF4D4E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844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E46A31-0F38-45B9-815F-2CC956EF400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239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56BE6C-95EB-42C4-9B6F-20794B2D7E48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048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622793-8532-4DC1-B9C3-04D348DE261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190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D1849E-0107-4132-BEEA-0F099AFFA35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544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1B8E6E-9CB6-410E-981C-E43CECBD906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620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x-none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42392F0-2E34-4F52-B49F-6F130CD10598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0000" y="2179800"/>
            <a:ext cx="9071640" cy="25002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Arial" pitchFamily="18"/>
                <a:cs typeface="Tahoma" pitchFamily="2"/>
              </a:rPr>
              <a:t>Měření poloidálních asymetrií toku okrajového plazmatu na tokamaku GOLEM pomocí ringu Machových sond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Machova sonda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444360" y="1440000"/>
            <a:ext cx="3455640" cy="144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>
              <a:buNone/>
            </a:pPr>
            <a:endParaRPr lang="x-none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6623999" y="1620000"/>
            <a:ext cx="2916000" cy="56480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200"/>
              <a:t>na obr. je poloidálne pole 8 Machových sond</a:t>
            </a:r>
          </a:p>
          <a:p>
            <a:pPr lvl="0"/>
            <a:r>
              <a:rPr lang="cs-CZ" sz="2200"/>
              <a:t>Machova sonda pozostáva z dvoch plochých Langmuirových sond vzájomne izolovaných teflónom</a:t>
            </a:r>
          </a:p>
          <a:p>
            <a:pPr lvl="0"/>
            <a:r>
              <a:rPr lang="cs-CZ" sz="2200"/>
              <a:t>plocha Machovej sondy je umiestnená kolmo na smer  toroidálneho elektrického poľa    a prúdu plazmou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360000" y="5940000"/>
            <a:ext cx="5436000" cy="126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200"/>
              <a:t>používa sa na určenie Machovho čísla  M = v/c</a:t>
            </a:r>
          </a:p>
          <a:p>
            <a:pPr lvl="0"/>
            <a:r>
              <a:rPr lang="cs-CZ" sz="2200"/>
              <a:t>M = ln(I_up/I_down)x0,4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8680" y="1800000"/>
            <a:ext cx="6241320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Experimentálne usporiadanie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495720" y="5650200"/>
            <a:ext cx="8684280" cy="142452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200"/>
              <a:t>elektróda, na ktorú dopadajú prednostne ióny, sa označuje ako upstream elektróda, druhá sa označuje ako downstream elektróda</a:t>
            </a:r>
          </a:p>
          <a:p>
            <a:pPr lvl="0"/>
            <a:r>
              <a:rPr lang="cs-CZ" sz="2200"/>
              <a:t>označenie upstream/downstream teda závisí od smeru elektrického poľa a teda aj od smeru prúdu plazmou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20000" y="1620000"/>
            <a:ext cx="477468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720000" y="4646160"/>
            <a:ext cx="3960000" cy="7538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200"/>
              <a:t>ring v toroidálnom reze komorou</a:t>
            </a:r>
          </a:p>
        </p:txBody>
      </p:sp>
      <p:sp>
        <p:nvSpPr>
          <p:cNvPr id="6" name="Zástupný symbol pro text 5"/>
          <p:cNvSpPr txBox="1">
            <a:spLocks noGrp="1"/>
          </p:cNvSpPr>
          <p:nvPr>
            <p:ph type="body" idx="4294967295"/>
          </p:nvPr>
        </p:nvSpPr>
        <p:spPr>
          <a:xfrm>
            <a:off x="5400000" y="4646160"/>
            <a:ext cx="3960000" cy="7538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200"/>
              <a:t>ring v poloidálnom reze komorou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" y="1620000"/>
            <a:ext cx="5040000" cy="2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Návrh nového ringu Machových sond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980000"/>
            <a:ext cx="8460000" cy="539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468360" y="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Výsledky merania</a:t>
            </a:r>
            <a:br>
              <a:rPr lang="x-none" sz="3600">
                <a:latin typeface="Arial" pitchFamily="18"/>
                <a:cs typeface="Tahoma" pitchFamily="2"/>
              </a:rPr>
            </a:br>
            <a:r>
              <a:rPr lang="x-none" sz="3600">
                <a:latin typeface="Arial" pitchFamily="18"/>
                <a:cs typeface="Tahoma" pitchFamily="2"/>
              </a:rPr>
              <a:t> - </a:t>
            </a:r>
            <a:r>
              <a:rPr lang="x-none" sz="2400">
                <a:latin typeface="Arial" pitchFamily="18"/>
                <a:cs typeface="Tahoma" pitchFamily="2"/>
              </a:rPr>
              <a:t>závislosť Machovho čísla na čase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440000"/>
            <a:ext cx="432000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60000" y="1440000"/>
            <a:ext cx="4860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180000" y="6120000"/>
            <a:ext cx="4680000" cy="93348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200"/>
              <a:t>Mchovo číslo v závislosti na čase (toroidálne elektrické pole CW, toroidálne magnetické pole ACW)  </a:t>
            </a:r>
          </a:p>
        </p:txBody>
      </p:sp>
      <p:sp>
        <p:nvSpPr>
          <p:cNvPr id="6" name="Zástupný symbol pro text 5"/>
          <p:cNvSpPr txBox="1">
            <a:spLocks noGrp="1"/>
          </p:cNvSpPr>
          <p:nvPr>
            <p:ph type="body" idx="4294967295"/>
          </p:nvPr>
        </p:nvSpPr>
        <p:spPr>
          <a:xfrm>
            <a:off x="5040000" y="6106679"/>
            <a:ext cx="4680000" cy="96228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200"/>
              <a:t>Mchovo číslo v závislosti na čase, (toroidálne elektrické pole ACW, toroidálne magnetické pole CW)</a:t>
            </a:r>
            <a:r>
              <a:rPr lang="cs-CZ" sz="240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0000" y="-2160"/>
            <a:ext cx="9071640" cy="108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Poloidálna asymetria toku plazmy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080000"/>
            <a:ext cx="6120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180000" y="5760000"/>
            <a:ext cx="3240000" cy="90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200"/>
              <a:t>E - CW, B - ACW</a:t>
            </a:r>
          </a:p>
          <a:p>
            <a:pPr lvl="0"/>
            <a:r>
              <a:rPr lang="cs-CZ" sz="2600"/>
              <a:t> 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3420000" y="5760000"/>
            <a:ext cx="3240000" cy="90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400"/>
              <a:t>E - ACW, B - CW</a:t>
            </a:r>
          </a:p>
          <a:p>
            <a:pPr lvl="0"/>
            <a:r>
              <a:rPr lang="cs-CZ" sz="2600"/>
              <a:t> </a:t>
            </a:r>
          </a:p>
        </p:txBody>
      </p:sp>
      <p:sp>
        <p:nvSpPr>
          <p:cNvPr id="6" name="Zástupný symbol pro text 5"/>
          <p:cNvSpPr txBox="1">
            <a:spLocks noGrp="1"/>
          </p:cNvSpPr>
          <p:nvPr>
            <p:ph type="body" idx="4294967295"/>
          </p:nvPr>
        </p:nvSpPr>
        <p:spPr>
          <a:xfrm>
            <a:off x="6480000" y="1260000"/>
            <a:ext cx="3420000" cy="321767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200"/>
              <a:t>závislosť Machovho čísla na poloidálnom uhle v 4 rôznych časoch počas výboju  </a:t>
            </a:r>
          </a:p>
          <a:p>
            <a:pPr lvl="0"/>
            <a:r>
              <a:rPr lang="cs-CZ" sz="2200"/>
              <a:t>Machovo číslo je v jednotlivých časoch dané priemerom cez interval s dĺžkou 0.5 ms</a:t>
            </a:r>
          </a:p>
          <a:p>
            <a:pPr lvl="0"/>
            <a:r>
              <a:rPr lang="cs-CZ" sz="2600"/>
              <a:t> 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80000" y="4140000"/>
            <a:ext cx="360000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Arial" pitchFamily="18"/>
                <a:cs typeface="Tahoma" pitchFamily="2"/>
              </a:rPr>
              <a:t>Ďakujem za pozornosť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1980000"/>
            <a:ext cx="5682960" cy="523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Motivácia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400"/>
              <a:t>nezrovnalosti medzi experimentmi a modelmi tokov v SOL sú zatiaľ nevyriešeným problémom vo fyzike okrajovej plazmy</a:t>
            </a:r>
          </a:p>
          <a:p>
            <a:pPr lvl="0"/>
            <a:r>
              <a:rPr lang="cs-CZ" sz="2400"/>
              <a:t>transport plazmy v SOL má zásadný význam pre pochopenie tokov energie a častíc na divertor a odtienenie plazmy od nečistôt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40000" y="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Prečo tokamak GOLEM?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48360" y="5220000"/>
            <a:ext cx="9071640" cy="190871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400"/>
              <a:t>vďaka jeho malým rozmerom a kruhovému poloidálnemu rezu je možné zaviesť poloidálny ring Machových sond s unikátne veľkým priestorovým rozlíšením</a:t>
            </a:r>
          </a:p>
          <a:p>
            <a:pPr lvl="0"/>
            <a:r>
              <a:rPr lang="cs-CZ" sz="2400"/>
              <a:t>na tokamaku je možné meniť smer toroidálneho magnetického a elektrického poľa pri výboji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1080000"/>
            <a:ext cx="5400000" cy="3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Ciele práce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400"/>
              <a:t>rešerš</a:t>
            </a:r>
          </a:p>
          <a:p>
            <a:pPr lvl="0"/>
            <a:r>
              <a:rPr lang="cs-CZ" sz="2400"/>
              <a:t>zostavenie 2. verzie ringu Machových sond a jeho inštalácia</a:t>
            </a:r>
          </a:p>
          <a:p>
            <a:pPr lvl="0"/>
            <a:r>
              <a:rPr lang="cs-CZ" sz="2400"/>
              <a:t>potlačenie generácie runaway elektrónov</a:t>
            </a:r>
          </a:p>
          <a:p>
            <a:pPr lvl="0"/>
            <a:r>
              <a:rPr lang="cs-CZ" sz="2400"/>
              <a:t>meranie poloidálnej závislosť toku plazmy </a:t>
            </a:r>
            <a:r>
              <a:rPr lang="cs-CZ" sz="26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Okrajová plazma - SOL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620000"/>
            <a:ext cx="972000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Tok v SOL s kruhovým prierezom tokamaku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2520000"/>
            <a:ext cx="5040000" cy="48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600" y="2520000"/>
            <a:ext cx="5180400" cy="48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180000"/>
            <a:ext cx="9071640" cy="1260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Tok v SOL v divertorovom tokamaku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03800" y="1260000"/>
            <a:ext cx="4696200" cy="6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Príčiny asymetrií transportu v SOL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400"/>
              <a:t>pfirschov-schluterov prúd</a:t>
            </a:r>
          </a:p>
          <a:p>
            <a:pPr lvl="0"/>
            <a:r>
              <a:rPr lang="cs-CZ" sz="2400"/>
              <a:t>grad-B drift</a:t>
            </a:r>
          </a:p>
          <a:p>
            <a:pPr lvl="0"/>
            <a:r>
              <a:rPr lang="cs-CZ" sz="2400"/>
              <a:t>ExB drift</a:t>
            </a:r>
          </a:p>
          <a:p>
            <a:pPr lvl="0"/>
            <a:r>
              <a:rPr lang="cs-CZ" sz="2400"/>
              <a:t>rotácia plazmy</a:t>
            </a:r>
          </a:p>
          <a:p>
            <a:pPr lvl="0"/>
            <a:r>
              <a:rPr lang="cs-CZ" sz="2400"/>
              <a:t>vyparovanie povrchu sondy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503999" y="0"/>
            <a:ext cx="9071640" cy="1563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3600">
                <a:latin typeface="Arial" pitchFamily="18"/>
                <a:cs typeface="Tahoma" pitchFamily="2"/>
              </a:rPr>
              <a:t>Langmuirova sonda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940000" y="1240920"/>
            <a:ext cx="3780000" cy="631908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</a:defRPr>
            </a:lvl9pPr>
          </a:lstStyle>
          <a:p>
            <a:pPr lvl="0"/>
            <a:r>
              <a:rPr lang="cs-CZ" sz="2000" dirty="0" err="1"/>
              <a:t>Langmuirova</a:t>
            </a:r>
            <a:r>
              <a:rPr lang="cs-CZ" sz="2000" dirty="0"/>
              <a:t> sonda </a:t>
            </a:r>
            <a:r>
              <a:rPr lang="cs-CZ" sz="2000" dirty="0" err="1"/>
              <a:t>pozostáva</a:t>
            </a:r>
            <a:r>
              <a:rPr lang="cs-CZ" sz="2000" dirty="0"/>
              <a:t> z </a:t>
            </a:r>
            <a:r>
              <a:rPr lang="cs-CZ" sz="2000" dirty="0" err="1"/>
              <a:t>vodiča</a:t>
            </a:r>
            <a:r>
              <a:rPr lang="cs-CZ" sz="2000" dirty="0"/>
              <a:t> </a:t>
            </a:r>
            <a:r>
              <a:rPr lang="cs-CZ" sz="2000" dirty="0" err="1"/>
              <a:t>umiestneného</a:t>
            </a:r>
            <a:r>
              <a:rPr lang="cs-CZ" sz="2000" dirty="0"/>
              <a:t> na </a:t>
            </a:r>
            <a:r>
              <a:rPr lang="cs-CZ" sz="2000" dirty="0" err="1"/>
              <a:t>izolovanej</a:t>
            </a:r>
            <a:r>
              <a:rPr lang="cs-CZ" sz="2000" dirty="0"/>
              <a:t> </a:t>
            </a:r>
            <a:r>
              <a:rPr lang="cs-CZ" sz="2000" dirty="0" err="1"/>
              <a:t>päte</a:t>
            </a:r>
            <a:endParaRPr lang="cs-CZ" sz="2000" dirty="0"/>
          </a:p>
          <a:p>
            <a:pPr lvl="0"/>
            <a:r>
              <a:rPr lang="cs-CZ" sz="2000" dirty="0"/>
              <a:t>sonda je vložená </a:t>
            </a:r>
            <a:r>
              <a:rPr lang="cs-CZ" sz="2000" dirty="0" err="1"/>
              <a:t>priamo</a:t>
            </a:r>
            <a:r>
              <a:rPr lang="cs-CZ" sz="2000" dirty="0"/>
              <a:t> do </a:t>
            </a:r>
            <a:r>
              <a:rPr lang="cs-CZ" sz="2000" dirty="0" err="1"/>
              <a:t>okrajovej</a:t>
            </a:r>
            <a:r>
              <a:rPr lang="cs-CZ" sz="2000" dirty="0"/>
              <a:t> plazmy</a:t>
            </a:r>
          </a:p>
          <a:p>
            <a:pPr lvl="0"/>
            <a:r>
              <a:rPr lang="cs-CZ" sz="2000" dirty="0"/>
              <a:t>jedno </a:t>
            </a:r>
            <a:r>
              <a:rPr lang="cs-CZ" sz="2000" dirty="0" err="1"/>
              <a:t>zo</a:t>
            </a:r>
            <a:r>
              <a:rPr lang="cs-CZ" sz="2000" dirty="0"/>
              <a:t> základných </a:t>
            </a:r>
            <a:r>
              <a:rPr lang="cs-CZ" sz="2000" dirty="0" err="1"/>
              <a:t>využítí</a:t>
            </a:r>
            <a:r>
              <a:rPr lang="cs-CZ" sz="2000" dirty="0"/>
              <a:t> </a:t>
            </a:r>
            <a:r>
              <a:rPr lang="cs-CZ" sz="2000" dirty="0" err="1"/>
              <a:t>Langmuirových</a:t>
            </a:r>
            <a:r>
              <a:rPr lang="cs-CZ" sz="2000" dirty="0"/>
              <a:t> sond je </a:t>
            </a:r>
            <a:r>
              <a:rPr lang="cs-CZ" sz="2000" dirty="0" err="1"/>
              <a:t>meranie</a:t>
            </a:r>
            <a:r>
              <a:rPr lang="cs-CZ" sz="2000" dirty="0"/>
              <a:t> </a:t>
            </a:r>
            <a:r>
              <a:rPr lang="cs-CZ" sz="2000" dirty="0" err="1"/>
              <a:t>iónového</a:t>
            </a:r>
            <a:r>
              <a:rPr lang="cs-CZ" sz="2000" dirty="0"/>
              <a:t> </a:t>
            </a:r>
            <a:r>
              <a:rPr lang="cs-CZ" sz="2000" dirty="0" err="1"/>
              <a:t>nasýteného</a:t>
            </a:r>
            <a:r>
              <a:rPr lang="cs-CZ" sz="2000" dirty="0"/>
              <a:t> </a:t>
            </a:r>
            <a:r>
              <a:rPr lang="cs-CZ" sz="2000" dirty="0" err="1"/>
              <a:t>prúdu</a:t>
            </a:r>
            <a:r>
              <a:rPr lang="cs-CZ" sz="2000" dirty="0"/>
              <a:t>:             I = U/47</a:t>
            </a:r>
            <a:r>
              <a:rPr lang="el-GR" sz="2000" dirty="0">
                <a:latin typeface="Arial" pitchFamily="32"/>
                <a:cs typeface="Arial" pitchFamily="32"/>
              </a:rPr>
              <a:t>Ω</a:t>
            </a:r>
          </a:p>
          <a:p>
            <a:pPr lvl="0"/>
            <a:r>
              <a:rPr lang="cs-CZ" sz="2000" dirty="0" err="1">
                <a:latin typeface="Arial" pitchFamily="32"/>
                <a:cs typeface="Arial" pitchFamily="32"/>
              </a:rPr>
              <a:t>iónový</a:t>
            </a:r>
            <a:r>
              <a:rPr lang="cs-CZ" sz="2000" dirty="0">
                <a:latin typeface="Arial" pitchFamily="32"/>
                <a:cs typeface="Arial" pitchFamily="32"/>
              </a:rPr>
              <a:t> </a:t>
            </a:r>
            <a:r>
              <a:rPr lang="cs-CZ" sz="2000" dirty="0" err="1">
                <a:latin typeface="Arial" pitchFamily="32"/>
                <a:cs typeface="Arial" pitchFamily="32"/>
              </a:rPr>
              <a:t>nasýtený</a:t>
            </a:r>
            <a:r>
              <a:rPr lang="cs-CZ" sz="2000" dirty="0">
                <a:latin typeface="Arial" pitchFamily="32"/>
                <a:cs typeface="Arial" pitchFamily="32"/>
              </a:rPr>
              <a:t> </a:t>
            </a:r>
            <a:r>
              <a:rPr lang="cs-CZ" sz="2000" dirty="0" err="1">
                <a:latin typeface="Arial" pitchFamily="32"/>
                <a:cs typeface="Arial" pitchFamily="32"/>
              </a:rPr>
              <a:t>prúd</a:t>
            </a:r>
            <a:r>
              <a:rPr lang="cs-CZ" sz="2000" dirty="0">
                <a:latin typeface="Arial" pitchFamily="32"/>
                <a:cs typeface="Arial" pitchFamily="32"/>
              </a:rPr>
              <a:t> je </a:t>
            </a:r>
            <a:r>
              <a:rPr lang="cs-CZ" sz="2000" dirty="0" err="1">
                <a:latin typeface="Arial" pitchFamily="32"/>
                <a:cs typeface="Arial" pitchFamily="32"/>
              </a:rPr>
              <a:t>meraný</a:t>
            </a:r>
            <a:r>
              <a:rPr lang="cs-CZ" sz="2000" dirty="0">
                <a:latin typeface="Arial" pitchFamily="32"/>
                <a:cs typeface="Arial" pitchFamily="32"/>
              </a:rPr>
              <a:t> v </a:t>
            </a:r>
            <a:r>
              <a:rPr lang="cs-CZ" sz="2000" dirty="0" err="1">
                <a:latin typeface="Arial" pitchFamily="32"/>
                <a:cs typeface="Arial" pitchFamily="32"/>
              </a:rPr>
              <a:t>ľavej</a:t>
            </a:r>
            <a:r>
              <a:rPr lang="cs-CZ" sz="2000" dirty="0">
                <a:latin typeface="Arial" pitchFamily="32"/>
                <a:cs typeface="Arial" pitchFamily="32"/>
              </a:rPr>
              <a:t> časti volt-</a:t>
            </a:r>
            <a:r>
              <a:rPr lang="cs-CZ" sz="2000" dirty="0" err="1">
                <a:latin typeface="Arial" pitchFamily="32"/>
                <a:cs typeface="Arial" pitchFamily="32"/>
              </a:rPr>
              <a:t>ampérovej</a:t>
            </a:r>
            <a:r>
              <a:rPr lang="cs-CZ" sz="2000" dirty="0">
                <a:latin typeface="Arial" pitchFamily="32"/>
                <a:cs typeface="Arial" pitchFamily="32"/>
              </a:rPr>
              <a:t> charakteristiky</a:t>
            </a:r>
          </a:p>
          <a:p>
            <a:pPr lvl="0"/>
            <a:r>
              <a:rPr lang="cs-CZ" sz="2000" dirty="0">
                <a:latin typeface="Arial" pitchFamily="32"/>
                <a:cs typeface="Arial" pitchFamily="32"/>
              </a:rPr>
              <a:t>na sondu je </a:t>
            </a:r>
            <a:r>
              <a:rPr lang="cs-CZ" sz="2000" dirty="0" err="1">
                <a:latin typeface="Arial" pitchFamily="32"/>
                <a:cs typeface="Arial" pitchFamily="32"/>
              </a:rPr>
              <a:t>privedený</a:t>
            </a:r>
            <a:r>
              <a:rPr lang="cs-CZ" sz="2000" dirty="0">
                <a:latin typeface="Arial" pitchFamily="32"/>
                <a:cs typeface="Arial" pitchFamily="32"/>
              </a:rPr>
              <a:t> potenciál </a:t>
            </a:r>
            <a:r>
              <a:rPr lang="el-GR" sz="2000" dirty="0">
                <a:latin typeface="Arial" pitchFamily="32"/>
                <a:cs typeface="Arial" pitchFamily="32"/>
              </a:rPr>
              <a:t>φ = -90</a:t>
            </a:r>
            <a:r>
              <a:rPr lang="cs-CZ" sz="2000" dirty="0">
                <a:latin typeface="Arial" pitchFamily="32"/>
                <a:cs typeface="Arial" pitchFamily="32"/>
              </a:rPr>
              <a:t>V, </a:t>
            </a:r>
            <a:r>
              <a:rPr lang="cs-CZ" sz="2000" dirty="0" err="1">
                <a:latin typeface="Arial" pitchFamily="32"/>
                <a:cs typeface="Arial" pitchFamily="32"/>
              </a:rPr>
              <a:t>ktorý</a:t>
            </a:r>
            <a:r>
              <a:rPr lang="cs-CZ" sz="2000" dirty="0">
                <a:latin typeface="Arial" pitchFamily="32"/>
                <a:cs typeface="Arial" pitchFamily="32"/>
              </a:rPr>
              <a:t> odpudí </a:t>
            </a:r>
            <a:r>
              <a:rPr lang="cs-CZ" sz="2000" dirty="0" err="1">
                <a:latin typeface="Arial" pitchFamily="32"/>
                <a:cs typeface="Arial" pitchFamily="32"/>
              </a:rPr>
              <a:t>takmer</a:t>
            </a:r>
            <a:r>
              <a:rPr lang="cs-CZ" sz="2000" dirty="0">
                <a:latin typeface="Arial" pitchFamily="32"/>
                <a:cs typeface="Arial" pitchFamily="32"/>
              </a:rPr>
              <a:t> </a:t>
            </a:r>
            <a:r>
              <a:rPr lang="cs-CZ" sz="2000" dirty="0" err="1">
                <a:latin typeface="Arial" pitchFamily="32"/>
                <a:cs typeface="Arial" pitchFamily="32"/>
              </a:rPr>
              <a:t>všetky</a:t>
            </a:r>
            <a:r>
              <a:rPr lang="cs-CZ" sz="2000" dirty="0">
                <a:latin typeface="Arial" pitchFamily="32"/>
                <a:cs typeface="Arial" pitchFamily="32"/>
              </a:rPr>
              <a:t> </a:t>
            </a:r>
            <a:r>
              <a:rPr lang="cs-CZ" sz="2000" dirty="0" err="1">
                <a:latin typeface="Arial" pitchFamily="32"/>
                <a:cs typeface="Arial" pitchFamily="32"/>
              </a:rPr>
              <a:t>elektróny</a:t>
            </a:r>
            <a:endParaRPr lang="cs-CZ" sz="2000" dirty="0">
              <a:latin typeface="Arial" pitchFamily="32"/>
              <a:cs typeface="Arial" pitchFamily="3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5320" y="1426680"/>
            <a:ext cx="4774680" cy="25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1560" y="4140000"/>
            <a:ext cx="515844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389</Words>
  <Application>Microsoft Office PowerPoint</Application>
  <PresentationFormat>Předvádění na obrazovce (4:3)</PresentationFormat>
  <Paragraphs>51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Default</vt:lpstr>
      <vt:lpstr>Měření poloidálních asymetrií toku okrajového plazmatu na tokamaku GOLEM pomocí ringu Machových sond</vt:lpstr>
      <vt:lpstr>Motivácia</vt:lpstr>
      <vt:lpstr>Prečo tokamak GOLEM?</vt:lpstr>
      <vt:lpstr>Ciele práce</vt:lpstr>
      <vt:lpstr>Okrajová plazma - SOL</vt:lpstr>
      <vt:lpstr>Tok v SOL s kruhovým prierezom tokamaku</vt:lpstr>
      <vt:lpstr>Tok v SOL v divertorovom tokamaku</vt:lpstr>
      <vt:lpstr>Príčiny asymetrií transportu v SOL</vt:lpstr>
      <vt:lpstr>Langmuirova sonda</vt:lpstr>
      <vt:lpstr>Machova sonda</vt:lpstr>
      <vt:lpstr>Experimentálne usporiadanie</vt:lpstr>
      <vt:lpstr>Návrh nového ringu Machových sond</vt:lpstr>
      <vt:lpstr>Výsledky merania  - závislosť Machovho čísla na čase</vt:lpstr>
      <vt:lpstr>Poloidálna asymetria toku plazmy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poloidálních asymetrií toku okrajového plazmatu na tokamaku GOLEM pomocí ringu Machových sond</dc:title>
  <dc:creator>David Bren</dc:creator>
  <cp:lastModifiedBy>David Bren</cp:lastModifiedBy>
  <cp:revision>23</cp:revision>
  <dcterms:created xsi:type="dcterms:W3CDTF">2009-04-16T11:32:32Z</dcterms:created>
  <dcterms:modified xsi:type="dcterms:W3CDTF">2015-02-16T12:41:46Z</dcterms:modified>
</cp:coreProperties>
</file>