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66" d="100"/>
          <a:sy n="66" d="100"/>
        </p:scale>
        <p:origin x="-149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9F479-EF80-4A38-932C-0807193F797A}" type="datetimeFigureOut">
              <a:rPr lang="cs-CZ" smtClean="0"/>
              <a:t>13.1.2015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DE6EC-B0A0-48F8-BA1F-56DD8497C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01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1AB1E-A04B-4260-94E4-3F671ADBE66E}" type="datetimeFigureOut">
              <a:rPr lang="cs-CZ" smtClean="0"/>
              <a:t>13.1.2015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DF5E-D4AB-4498-A89A-B3C73322AE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89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DF5E-D4AB-4498-A89A-B3C73322AE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59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D543-AA8E-4E58-9DF4-09D3104B2F04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3C3-D114-49AA-AE8C-311366A8CD95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3396-1DCF-4B09-9FF3-8214E4FCB9FD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5BE-CDDF-4C3E-8E3E-9C14FE56CEFF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5EE7-B576-456C-9495-94E848CCA467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9FA8-27DE-4DED-965E-9E799F685DF0}" type="datetime1">
              <a:rPr lang="cs-CZ" smtClean="0"/>
              <a:t>13.1.2015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B61-6D4E-4CA1-8F50-4E6ADDBBB4F6}" type="datetime1">
              <a:rPr lang="cs-CZ" smtClean="0"/>
              <a:t>13.1.2015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272-45F6-405E-B555-6154C1BCA891}" type="datetime1">
              <a:rPr lang="cs-CZ" smtClean="0"/>
              <a:t>13.1.2015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9320-71DD-4A71-A9B7-A1ADA256E0ED}" type="datetime1">
              <a:rPr lang="cs-CZ" smtClean="0"/>
              <a:t>13.1.2015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CA9-EC5D-44B5-8D13-C13907D9B563}" type="datetime1">
              <a:rPr lang="cs-CZ" smtClean="0"/>
              <a:t>13.1.2015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E320-5B5D-47AB-BA18-2C7D2D76E6C1}" type="datetime1">
              <a:rPr lang="cs-CZ" smtClean="0"/>
              <a:t>13.1.2015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B86D5D-DCF9-4E9E-96C6-235325551014}" type="datetime1">
              <a:rPr lang="cs-CZ" smtClean="0"/>
              <a:t>13.1.2015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1369103-2E4E-4A16-AA34-530BA7F5FF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927225"/>
          </a:xfrm>
        </p:spPr>
        <p:txBody>
          <a:bodyPr/>
          <a:lstStyle/>
          <a:p>
            <a:r>
              <a:rPr lang="cs-CZ" sz="3600" dirty="0" smtClean="0"/>
              <a:t>Zpětnovazební řízení polohy plazmatu na tokamaku GOLEM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67400" y="4728865"/>
            <a:ext cx="3100589" cy="457200"/>
          </a:xfrm>
        </p:spPr>
        <p:txBody>
          <a:bodyPr/>
          <a:lstStyle/>
          <a:p>
            <a:r>
              <a:rPr lang="cs-CZ" dirty="0" smtClean="0"/>
              <a:t>Jindřich </a:t>
            </a:r>
            <a:r>
              <a:rPr lang="cs-CZ" dirty="0"/>
              <a:t>K</a:t>
            </a:r>
            <a:r>
              <a:rPr lang="cs-CZ" dirty="0" smtClean="0"/>
              <a:t>ocman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4749799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Mariánská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Tokamak GOLEM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10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8" y="457200"/>
            <a:ext cx="731583" cy="8657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Kruhový průřez plazmatu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=0.25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24259" b="13519"/>
          <a:stretch/>
        </p:blipFill>
        <p:spPr>
          <a:xfrm>
            <a:off x="1219200" y="2552700"/>
            <a:ext cx="6565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Diagnostiky pro určení polohy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Tokamak GOLEM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</a:t>
            </a:r>
            <a:r>
              <a:rPr lang="cs-CZ" dirty="0" err="1" smtClean="0"/>
              <a:t>Mirnovovy</a:t>
            </a:r>
            <a:r>
              <a:rPr lang="cs-CZ" dirty="0" smtClean="0"/>
              <a:t> cívky pro měření </a:t>
            </a:r>
            <a:r>
              <a:rPr lang="cs-CZ" dirty="0" err="1" smtClean="0"/>
              <a:t>poloidálního</a:t>
            </a:r>
            <a:r>
              <a:rPr lang="cs-CZ" dirty="0" smtClean="0"/>
              <a:t> pole</a:t>
            </a:r>
          </a:p>
          <a:p>
            <a:r>
              <a:rPr lang="cs-CZ" dirty="0" smtClean="0"/>
              <a:t>Žádný flux </a:t>
            </a:r>
            <a:r>
              <a:rPr lang="cs-CZ" dirty="0" err="1" smtClean="0"/>
              <a:t>loop</a:t>
            </a:r>
            <a:r>
              <a:rPr lang="cs-CZ" dirty="0" smtClean="0"/>
              <a:t> → využití starého kvadrupólu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971800"/>
            <a:ext cx="5334000" cy="33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Rovnice pro </a:t>
            </a:r>
            <a:r>
              <a:rPr lang="cs-CZ" dirty="0" err="1" smtClean="0"/>
              <a:t>GOLEMa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Tokamak GOLEM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53883"/>
            <a:ext cx="5791200" cy="657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0"/>
            <a:ext cx="2124075" cy="4762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209800"/>
            <a:ext cx="44577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Poloidální</a:t>
            </a:r>
            <a:r>
              <a:rPr lang="cs-CZ" dirty="0" smtClean="0"/>
              <a:t> cívky pro řízení polohy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13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Tokamak GOLEM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systémy pro řízení polohy – vertikální a horizontální </a:t>
            </a:r>
          </a:p>
          <a:p>
            <a:r>
              <a:rPr lang="cs-CZ" dirty="0" smtClean="0"/>
              <a:t>Proudový zdroj schopný  +/- 500 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14557"/>
            <a:ext cx="4114800" cy="35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Zpětnovazební řízení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 současnosti funguje pouze u vertikální polohy</a:t>
                </a:r>
              </a:p>
              <a:p>
                <a:r>
                  <a:rPr lang="cs-CZ" dirty="0" smtClean="0"/>
                  <a:t>Uživatel může zadat předdefinovaný časový průběh proudu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𝑝𝑑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a koeficient zpětné vazby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𝑓𝑏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Výsledný proud v cívkách je pak dán signálem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              </m:t>
                    </m:r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  <m:r>
                          <a:rPr lang="cs-CZ" b="0" i="1" smtClean="0">
                            <a:latin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𝑝𝑑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𝑓𝑏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smtClean="0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Zpětnovazební řízení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238"/>
            <a:ext cx="6248400" cy="6446762"/>
          </a:xfrm>
        </p:spPr>
      </p:pic>
    </p:spTree>
    <p:extLst>
      <p:ext uri="{BB962C8B-B14F-4D97-AF65-F5344CB8AC3E}">
        <p14:creationId xmlns:p14="http://schemas.microsoft.com/office/powerpoint/2010/main" val="30117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do systému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16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Zpětnovazební řízení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Časové průběhy jako parametr při zadávání výboje</a:t>
            </a:r>
          </a:p>
          <a:p>
            <a:r>
              <a:rPr lang="cs-CZ" dirty="0" smtClean="0"/>
              <a:t>Pokud nevyhovují uložené průběhy, možnost „nakreslit“ vlastní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7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17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Zpětnovazební řízení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0" y="838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Předdefinový</a:t>
            </a:r>
            <a:r>
              <a:rPr lang="cs-CZ" dirty="0" smtClean="0"/>
              <a:t> průběh proudu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315200" cy="52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18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Zpětnovazební řízení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0" y="609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Průběh proudu se zpětnou vazbou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705600" cy="4369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6705600" cy="16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Měření polohy plazmatu</a:t>
            </a:r>
          </a:p>
          <a:p>
            <a:pPr lvl="1"/>
            <a:r>
              <a:rPr lang="cs-CZ" dirty="0" smtClean="0"/>
              <a:t>Funkce </a:t>
            </a:r>
            <a:r>
              <a:rPr lang="cs-CZ" dirty="0" err="1" smtClean="0"/>
              <a:t>poloidálního</a:t>
            </a:r>
            <a:r>
              <a:rPr lang="cs-CZ" dirty="0" smtClean="0"/>
              <a:t> magnetického toku</a:t>
            </a:r>
          </a:p>
          <a:p>
            <a:pPr lvl="1"/>
            <a:r>
              <a:rPr lang="cs-CZ" dirty="0" smtClean="0"/>
              <a:t>Výpočet polohy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Tokamak GOLEM</a:t>
            </a:r>
          </a:p>
          <a:p>
            <a:pPr lvl="1"/>
            <a:r>
              <a:rPr lang="cs-CZ" dirty="0" smtClean="0"/>
              <a:t>Popis</a:t>
            </a:r>
          </a:p>
          <a:p>
            <a:pPr lvl="1"/>
            <a:r>
              <a:rPr lang="cs-CZ" dirty="0" smtClean="0"/>
              <a:t>Diagnostiky</a:t>
            </a:r>
          </a:p>
          <a:p>
            <a:pPr lvl="1"/>
            <a:r>
              <a:rPr lang="cs-CZ" dirty="0" smtClean="0"/>
              <a:t>Řízení polohy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Zpětnovazební </a:t>
            </a:r>
            <a:r>
              <a:rPr lang="cs-CZ" dirty="0" smtClean="0"/>
              <a:t>řízení</a:t>
            </a:r>
            <a:endParaRPr lang="cs-CZ" dirty="0" smtClean="0"/>
          </a:p>
          <a:p>
            <a:pPr lvl="1"/>
            <a:r>
              <a:rPr lang="cs-CZ" dirty="0" smtClean="0"/>
              <a:t>Schéma</a:t>
            </a:r>
            <a:endParaRPr lang="cs-CZ" dirty="0" smtClean="0"/>
          </a:p>
          <a:p>
            <a:pPr lvl="1"/>
            <a:r>
              <a:rPr lang="cs-CZ" dirty="0" smtClean="0"/>
              <a:t>Integrace do řídícího systému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Výsledky</a:t>
            </a:r>
          </a:p>
          <a:p>
            <a:pPr lvl="1"/>
            <a:r>
              <a:rPr lang="cs-CZ" dirty="0" smtClean="0"/>
              <a:t>Řízení </a:t>
            </a:r>
            <a:r>
              <a:rPr lang="cs-CZ" smtClean="0"/>
              <a:t>vertikální </a:t>
            </a:r>
            <a:r>
              <a:rPr lang="cs-CZ" smtClean="0"/>
              <a:t>polohy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0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poloidálního</a:t>
            </a:r>
            <a:r>
              <a:rPr lang="cs-CZ" dirty="0" smtClean="0"/>
              <a:t> magnetického toku</a:t>
            </a:r>
          </a:p>
          <a:p>
            <a:r>
              <a:rPr lang="cs-CZ" dirty="0" smtClean="0"/>
              <a:t>Definuje se jako </a:t>
            </a:r>
          </a:p>
          <a:p>
            <a:endParaRPr lang="cs-CZ" dirty="0" smtClean="0"/>
          </a:p>
          <a:p>
            <a:r>
              <a:rPr lang="cs-CZ" dirty="0" smtClean="0"/>
              <a:t>Platí                       →  konstantní      vytváří plochu -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magnetické  plochy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Získání magnetického pole z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3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1666875" cy="6381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73099"/>
            <a:ext cx="561975" cy="7143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619375"/>
            <a:ext cx="1638300" cy="4572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3051175"/>
            <a:ext cx="1171575" cy="8572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304800" cy="3429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05300"/>
            <a:ext cx="304800" cy="3429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4800600"/>
            <a:ext cx="43243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Předpoklady</a:t>
            </a:r>
          </a:p>
          <a:p>
            <a:pPr lvl="1"/>
            <a:r>
              <a:rPr lang="cs-CZ" dirty="0" smtClean="0"/>
              <a:t>Kruhový průřez plazmatu, malý inverzní aspekt, v blízkosti plazmatu (r &lt;&lt; R</a:t>
            </a:r>
            <a:r>
              <a:rPr lang="cs-CZ" dirty="0" smtClean="0"/>
              <a:t>), r &gt; a (poloměr plazmatu)</a:t>
            </a:r>
            <a:endParaRPr lang="cs-CZ" dirty="0" smtClean="0"/>
          </a:p>
          <a:p>
            <a:r>
              <a:rPr lang="cs-CZ" dirty="0" err="1" smtClean="0"/>
              <a:t>Fce</a:t>
            </a:r>
            <a:r>
              <a:rPr lang="cs-CZ" dirty="0" smtClean="0"/>
              <a:t>     má v okolí plazmatu tvar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kde c1 a c2 jsou konstanty závislé na okrajových  podmínkách. Ve vakuu mezi plazmatem a </a:t>
            </a:r>
            <a:r>
              <a:rPr lang="cs-CZ" dirty="0" err="1" smtClean="0"/>
              <a:t>poloidálními</a:t>
            </a:r>
            <a:r>
              <a:rPr lang="cs-CZ" dirty="0" smtClean="0"/>
              <a:t> cívkami</a:t>
            </a:r>
          </a:p>
          <a:p>
            <a:pPr lvl="1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4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73099"/>
            <a:ext cx="561975" cy="714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19400"/>
            <a:ext cx="304800" cy="342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10455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5638800"/>
            <a:ext cx="82200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     a </a:t>
            </a:r>
            <a:r>
              <a:rPr lang="cs-CZ" dirty="0" err="1" smtClean="0"/>
              <a:t>poloidální</a:t>
            </a:r>
            <a:r>
              <a:rPr lang="cs-CZ" dirty="0" smtClean="0"/>
              <a:t> pole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5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73099"/>
            <a:ext cx="561975" cy="714375"/>
          </a:xfrm>
          <a:prstGeom prst="rect">
            <a:avLst/>
          </a:prstGeom>
        </p:spPr>
      </p:pic>
      <p:pic>
        <p:nvPicPr>
          <p:cNvPr id="16" name="Zástupný symbol pro obsah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895600"/>
            <a:ext cx="3975100" cy="39751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390650"/>
            <a:ext cx="83248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     a </a:t>
            </a:r>
            <a:r>
              <a:rPr lang="cs-CZ" dirty="0" err="1" smtClean="0"/>
              <a:t>poloidální</a:t>
            </a:r>
            <a:r>
              <a:rPr lang="cs-CZ" dirty="0" smtClean="0"/>
              <a:t> pole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6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73099"/>
            <a:ext cx="561975" cy="714375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229600" cy="144620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819400"/>
            <a:ext cx="8924925" cy="13144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0501"/>
            <a:ext cx="3124200" cy="2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poloha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7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Poloidální</a:t>
            </a:r>
            <a:r>
              <a:rPr lang="cs-CZ" dirty="0" smtClean="0"/>
              <a:t> pole nad a pod plazmatem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Vertikální poloha plazmatu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81200"/>
            <a:ext cx="4495800" cy="762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352800"/>
            <a:ext cx="45910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poloha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8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" y="5334000"/>
            <a:ext cx="8924925" cy="13144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447800"/>
            <a:ext cx="8324850" cy="1733550"/>
          </a:xfrm>
          <a:prstGeom prst="rect">
            <a:avLst/>
          </a:prstGeom>
        </p:spPr>
      </p:pic>
      <p:pic>
        <p:nvPicPr>
          <p:cNvPr id="10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3429000"/>
            <a:ext cx="8229600" cy="1446205"/>
          </a:xfrm>
        </p:spPr>
      </p:pic>
      <p:sp>
        <p:nvSpPr>
          <p:cNvPr id="3" name="Ovál 2"/>
          <p:cNvSpPr/>
          <p:nvPr/>
        </p:nvSpPr>
        <p:spPr>
          <a:xfrm>
            <a:off x="5029200" y="25146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648200" y="42672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029200" y="60198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7086600" y="2286000"/>
            <a:ext cx="533400" cy="4191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7010400" y="4076700"/>
            <a:ext cx="533400" cy="4191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696200" y="5791200"/>
            <a:ext cx="533400" cy="4191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5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poloha - standartní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103-2E4E-4A16-AA34-530BA7F5FFBC}" type="slidenum">
              <a:rPr lang="cs-CZ" smtClean="0"/>
              <a:t>9</a:t>
            </a:fld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28600" y="-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Měření polohy plazmatu</a:t>
            </a:r>
            <a:endParaRPr lang="cs-CZ" sz="28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81350"/>
            <a:ext cx="2124075" cy="4762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704975"/>
            <a:ext cx="4295775" cy="657225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5781675" cy="619125"/>
          </a:xfrm>
          <a:prstGeom prst="rect">
            <a:avLst/>
          </a:prstGeom>
        </p:spPr>
      </p:pic>
      <p:pic>
        <p:nvPicPr>
          <p:cNvPr id="26" name="Zástupný symbol pro obsah 2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5334000" cy="3399116"/>
          </a:xfrm>
        </p:spPr>
      </p:pic>
    </p:spTree>
    <p:extLst>
      <p:ext uri="{BB962C8B-B14F-4D97-AF65-F5344CB8AC3E}">
        <p14:creationId xmlns:p14="http://schemas.microsoft.com/office/powerpoint/2010/main" val="745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821</TotalTime>
  <Words>358</Words>
  <Application>Microsoft Office PowerPoint</Application>
  <PresentationFormat>Předvádění na obrazovce (4:3)</PresentationFormat>
  <Paragraphs>110</Paragraphs>
  <Slides>18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Přehlednost</vt:lpstr>
      <vt:lpstr>Zpětnovazební řízení polohy plazmatu na tokamaku GOLEM</vt:lpstr>
      <vt:lpstr>Osnova</vt:lpstr>
      <vt:lpstr>Funkce</vt:lpstr>
      <vt:lpstr>Funkce</vt:lpstr>
      <vt:lpstr>Funkce      a poloidální pole</vt:lpstr>
      <vt:lpstr>Funkce      a poloidální pole</vt:lpstr>
      <vt:lpstr>Vertikální poloha</vt:lpstr>
      <vt:lpstr>Vertikální poloha</vt:lpstr>
      <vt:lpstr>Vertikální poloha - standartní</vt:lpstr>
      <vt:lpstr>Tokamak GOLEM</vt:lpstr>
      <vt:lpstr>Diagnostiky pro určení polohy</vt:lpstr>
      <vt:lpstr>Rovnice pro GOLEMa</vt:lpstr>
      <vt:lpstr>Poloidální cívky pro řízení polohy</vt:lpstr>
      <vt:lpstr>Zpětnovazební řízení</vt:lpstr>
      <vt:lpstr>Schéma</vt:lpstr>
      <vt:lpstr>Integrace do systému</vt:lpstr>
      <vt:lpstr>Výsledky</vt:lpstr>
      <vt:lpstr>Výsledky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Zpětnovazební řízení polohy plazmatu na tokamaku GOLEM</dc:title>
  <dc:creator>Kocman Jindřich</dc:creator>
  <cp:lastModifiedBy>Kocman Jindřich</cp:lastModifiedBy>
  <cp:revision>30</cp:revision>
  <dcterms:created xsi:type="dcterms:W3CDTF">2015-01-12T15:37:56Z</dcterms:created>
  <dcterms:modified xsi:type="dcterms:W3CDTF">2015-01-13T19:07:08Z</dcterms:modified>
</cp:coreProperties>
</file>