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9.png" ContentType="image/png"/>
  <Override PartName="/ppt/media/image44.wmf" ContentType="image/x-wmf"/>
  <Override PartName="/ppt/media/image36.png" ContentType="image/png"/>
  <Override PartName="/ppt/media/image32.png" ContentType="image/png"/>
  <Override PartName="/ppt/media/image31.png" ContentType="image/png"/>
  <Override PartName="/ppt/media/image45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8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22.wmf" ContentType="image/x-wmf"/>
  <Override PartName="/ppt/media/image41.jpeg" ContentType="image/jpeg"/>
  <Override PartName="/ppt/media/image24.png" ContentType="image/png"/>
  <Override PartName="/ppt/media/image21.png" ContentType="image/png"/>
  <Override PartName="/ppt/media/image19.png" ContentType="image/png"/>
  <Override PartName="/ppt/media/image16.jpeg" ContentType="image/jpeg"/>
  <Override PartName="/ppt/media/image17.png" ContentType="image/png"/>
  <Override PartName="/ppt/media/image42.wmf" ContentType="image/x-wmf"/>
  <Override PartName="/ppt/media/image14.png" ContentType="image/png"/>
  <Override PartName="/ppt/media/image23.jpeg" ContentType="image/jpeg"/>
  <Override PartName="/ppt/media/image46.png" ContentType="image/png"/>
  <Override PartName="/ppt/media/image13.png" ContentType="image/png"/>
  <Override PartName="/ppt/media/image43.wmf" ContentType="image/x-wmf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48.png" ContentType="image/png"/>
  <Override PartName="/ppt/media/image37.jpeg" ContentType="image/jpe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20.wmf" ContentType="image/x-wmf"/>
  <Override PartName="/ppt/media/image18.png" ContentType="image/png"/>
  <Override PartName="/ppt/media/image3.png" ContentType="image/png"/>
  <Override PartName="/ppt/media/image47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1000" cy="7417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1000" cy="7417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1000" cy="7417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1000" cy="7417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1000" cy="7417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1000" cy="7417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ubTitle"/>
          </p:nvPr>
        </p:nvSpPr>
        <p:spPr>
          <a:xfrm>
            <a:off x="609480" y="0"/>
            <a:ext cx="10971000" cy="7417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6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6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600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27772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75996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127772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39" name="CustomShape 2"/>
          <p:cNvSpPr/>
          <p:nvPr/>
        </p:nvSpPr>
        <p:spPr>
          <a:xfrm>
            <a:off x="75996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127772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77" name="CustomShape 2"/>
          <p:cNvSpPr/>
          <p:nvPr/>
        </p:nvSpPr>
        <p:spPr>
          <a:xfrm>
            <a:off x="75996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78" name="PlaceHolder 3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5998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127772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115" name="CustomShape 2"/>
          <p:cNvSpPr/>
          <p:nvPr/>
        </p:nvSpPr>
        <p:spPr>
          <a:xfrm>
            <a:off x="75996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11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127772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153" name="CustomShape 2"/>
          <p:cNvSpPr/>
          <p:nvPr/>
        </p:nvSpPr>
        <p:spPr>
          <a:xfrm>
            <a:off x="75996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15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127772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191" name="CustomShape 2"/>
          <p:cNvSpPr/>
          <p:nvPr/>
        </p:nvSpPr>
        <p:spPr>
          <a:xfrm>
            <a:off x="75996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192" name="PlaceHolder 3"/>
          <p:cNvSpPr>
            <a:spLocks noGrp="1"/>
          </p:cNvSpPr>
          <p:nvPr>
            <p:ph type="title"/>
          </p:nvPr>
        </p:nvSpPr>
        <p:spPr>
          <a:xfrm>
            <a:off x="609480" y="0"/>
            <a:ext cx="10971000" cy="15998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127772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230" name="CustomShape 2"/>
          <p:cNvSpPr/>
          <p:nvPr/>
        </p:nvSpPr>
        <p:spPr>
          <a:xfrm>
            <a:off x="759960" y="6499080"/>
            <a:ext cx="110520" cy="82440"/>
          </a:xfrm>
          <a:prstGeom prst="ellipse">
            <a:avLst/>
          </a:prstGeom>
          <a:solidFill>
            <a:srgbClr val="808080"/>
          </a:solidFill>
          <a:ln w="12600">
            <a:noFill/>
          </a:ln>
        </p:spPr>
      </p:sp>
      <p:sp>
        <p:nvSpPr>
          <p:cNvPr id="23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6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6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6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6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wmf"/><Relationship Id="rId4" Type="http://schemas.openxmlformats.org/officeDocument/2006/relationships/image" Target="../media/image21.png"/><Relationship Id="rId5" Type="http://schemas.openxmlformats.org/officeDocument/2006/relationships/image" Target="../media/image22.wmf"/><Relationship Id="rId6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6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6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914400" y="609480"/>
            <a:ext cx="10361520" cy="426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6600">
                <a:solidFill>
                  <a:srgbClr val="2f5897"/>
                </a:solidFill>
                <a:latin typeface="Palatino Linotype"/>
              </a:rPr>
              <a:t>Studium mg. pole pinče pomocí deflektometrie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1828800" y="4952880"/>
            <a:ext cx="8532720" cy="121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Vojtěch Munzar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69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847520" y="1389960"/>
            <a:ext cx="1342800" cy="4311360"/>
          </a:xfrm>
          <a:prstGeom prst="rect">
            <a:avLst/>
          </a:prstGeom>
          <a:ln>
            <a:noFill/>
          </a:ln>
        </p:spPr>
      </p:pic>
      <p:pic>
        <p:nvPicPr>
          <p:cNvPr id="270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477360"/>
            <a:ext cx="1370880" cy="2468520"/>
          </a:xfrm>
          <a:prstGeom prst="rect">
            <a:avLst/>
          </a:prstGeom>
          <a:ln>
            <a:noFill/>
          </a:ln>
        </p:spPr>
      </p:pic>
      <p:pic>
        <p:nvPicPr>
          <p:cNvPr id="271" name="Picture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14760" y="221760"/>
            <a:ext cx="3160440" cy="233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09480" y="0"/>
            <a:ext cx="10971000" cy="159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Cíl výzkumného úkolu</a:t>
            </a: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Studium topologie proudu a magnetického pole pinče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Mechanismus urychlovaní iontů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Simulace problému a porovnání s měřením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09480" y="0"/>
            <a:ext cx="1097100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Proud a magnetické pole pinče</a:t>
            </a:r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609480" y="2212920"/>
            <a:ext cx="5387040" cy="391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Nestability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Pinč je konečného poloměru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Proud nemusí být homogenní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12" name="Zástupný symbol pro obsah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46240" y="4400280"/>
            <a:ext cx="3160800" cy="2179080"/>
          </a:xfrm>
          <a:prstGeom prst="rect">
            <a:avLst/>
          </a:prstGeom>
          <a:ln>
            <a:noFill/>
          </a:ln>
        </p:spPr>
      </p:pic>
      <p:pic>
        <p:nvPicPr>
          <p:cNvPr id="313" name="Obrázek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029520" y="2209680"/>
            <a:ext cx="3068640" cy="2115360"/>
          </a:xfrm>
          <a:prstGeom prst="rect">
            <a:avLst/>
          </a:prstGeom>
          <a:ln>
            <a:noFill/>
          </a:ln>
        </p:spPr>
      </p:pic>
      <p:pic>
        <p:nvPicPr>
          <p:cNvPr id="314" name="Obrázek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646240" y="2205360"/>
            <a:ext cx="3160800" cy="2179080"/>
          </a:xfrm>
          <a:prstGeom prst="rect">
            <a:avLst/>
          </a:prstGeom>
          <a:ln>
            <a:noFill/>
          </a:ln>
        </p:spPr>
      </p:pic>
      <p:pic>
        <p:nvPicPr>
          <p:cNvPr id="315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807400" y="4400280"/>
            <a:ext cx="3322080" cy="219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487800" y="0"/>
            <a:ext cx="1109304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Možné mechanismy urychlovaní iontů </a:t>
            </a:r>
            <a:endParaRPr/>
          </a:p>
        </p:txBody>
      </p:sp>
      <p:pic>
        <p:nvPicPr>
          <p:cNvPr id="317" name="Zástupný symbol pro obsah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97760" y="1823760"/>
            <a:ext cx="3271320" cy="2477520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487800" y="1600200"/>
            <a:ext cx="538704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m = 0 nestabilita -&gt; přerušení kanálu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Část horkého materiálu je vyvržena z pinče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Přepojování mg. siločar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a další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487800" y="0"/>
            <a:ext cx="1109304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Experiment</a:t>
            </a:r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487800" y="1600200"/>
            <a:ext cx="538704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Experimentální měření magnetického pole pinče pomocí deflektometrie – JEN JEDNOU (2012)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M. J.-E. Manuel (2012) :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600">
                <a:solidFill>
                  <a:srgbClr val="000000"/>
                </a:solidFill>
                <a:latin typeface="Century Gothic"/>
              </a:rPr>
              <a:t>Mapping return currents in laser-generated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Z-pinch plasmas using proton deflectometry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entury Gothic"/>
              </a:rPr>
              <a:t>Experimenty v ICF s vnějším magnetickým polem –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Century Gothic"/>
              </a:rPr>
              <a:t>      </a:t>
            </a:r>
            <a:r>
              <a:rPr lang="en-US" sz="1600">
                <a:solidFill>
                  <a:srgbClr val="000000"/>
                </a:solidFill>
                <a:latin typeface="Century Gothic"/>
              </a:rPr>
              <a:t>M. Hohenberger (2012)</a:t>
            </a:r>
            <a:endParaRPr/>
          </a:p>
        </p:txBody>
      </p:sp>
      <p:pic>
        <p:nvPicPr>
          <p:cNvPr id="321" name="Obrázek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215200" y="3381120"/>
            <a:ext cx="3617280" cy="2957760"/>
          </a:xfrm>
          <a:prstGeom prst="rect">
            <a:avLst/>
          </a:prstGeom>
          <a:ln>
            <a:noFill/>
          </a:ln>
        </p:spPr>
      </p:pic>
      <p:pic>
        <p:nvPicPr>
          <p:cNvPr id="322" name="Zástupný symbol pro obsah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146080" y="373320"/>
            <a:ext cx="3686400" cy="3006000"/>
          </a:xfrm>
          <a:prstGeom prst="rect">
            <a:avLst/>
          </a:prstGeom>
          <a:ln>
            <a:noFill/>
          </a:ln>
        </p:spPr>
      </p:pic>
      <p:pic>
        <p:nvPicPr>
          <p:cNvPr id="323" name="Obrázek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525480" y="4454640"/>
            <a:ext cx="4478400" cy="214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87800" y="0"/>
            <a:ext cx="1109304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 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Detektory CR-39</a:t>
            </a:r>
            <a:endParaRPr/>
          </a:p>
        </p:txBody>
      </p:sp>
      <p:pic>
        <p:nvPicPr>
          <p:cNvPr id="325" name="Zástupný symbol pro obsah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249240" y="1856880"/>
            <a:ext cx="5389560" cy="4094280"/>
          </a:xfrm>
          <a:prstGeom prst="rect">
            <a:avLst/>
          </a:prstGeom>
          <a:ln>
            <a:noFill/>
          </a:ln>
        </p:spPr>
      </p:pic>
      <p:sp>
        <p:nvSpPr>
          <p:cNvPr id="326" name="CustomShape 2"/>
          <p:cNvSpPr/>
          <p:nvPr/>
        </p:nvSpPr>
        <p:spPr>
          <a:xfrm>
            <a:off x="487800" y="1600200"/>
            <a:ext cx="538704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Allyldiglykokarbonát – polymer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Prostorové rozdělení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Detekuje nabité částice, ale i neutrony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Nedetekuje beta a gama zaření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Částice při průletu poničí řetězce polymeru – leptání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Citlivost detektoru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609480" y="0"/>
            <a:ext cx="1097100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Možné numerické metody</a:t>
            </a:r>
            <a:endParaRPr/>
          </a:p>
        </p:txBody>
      </p:sp>
      <p:sp>
        <p:nvSpPr>
          <p:cNvPr id="328" name="CustomShape 2"/>
          <p:cNvSpPr/>
          <p:nvPr/>
        </p:nvSpPr>
        <p:spPr>
          <a:xfrm>
            <a:off x="609480" y="1600200"/>
            <a:ext cx="5385240" cy="60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Boris-Buneman</a:t>
            </a:r>
            <a:endParaRPr/>
          </a:p>
        </p:txBody>
      </p:sp>
      <p:sp>
        <p:nvSpPr>
          <p:cNvPr id="329" name="CustomShape 3"/>
          <p:cNvSpPr/>
          <p:nvPr/>
        </p:nvSpPr>
        <p:spPr>
          <a:xfrm>
            <a:off x="6228000" y="1600200"/>
            <a:ext cx="5356800" cy="607680"/>
          </a:xfrm>
          <a:prstGeom prst="rect">
            <a:avLst/>
          </a:prstGeom>
          <a:noFill/>
          <a:ln>
            <a:noFill/>
          </a:ln>
        </p:spPr>
        <p:txBody>
          <a:bodyPr lIns="45720" rIns="90000" tIns="45000" bIns="45000" anchor="b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595959"/>
                </a:solidFill>
                <a:latin typeface="Century Gothic"/>
              </a:rPr>
              <a:t>Runge Kutta 4</a:t>
            </a:r>
            <a:endParaRPr/>
          </a:p>
        </p:txBody>
      </p:sp>
      <p:pic>
        <p:nvPicPr>
          <p:cNvPr id="330" name="Zástupný symbol pro obsah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95160" y="2212920"/>
            <a:ext cx="3416400" cy="3911400"/>
          </a:xfrm>
          <a:prstGeom prst="rect">
            <a:avLst/>
          </a:prstGeom>
          <a:ln>
            <a:noFill/>
          </a:ln>
        </p:spPr>
      </p:pic>
      <p:pic>
        <p:nvPicPr>
          <p:cNvPr id="331" name="Zástupný symbol pro obsah 8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28000" y="2209680"/>
            <a:ext cx="5387760" cy="2051640"/>
          </a:xfrm>
          <a:prstGeom prst="rect">
            <a:avLst/>
          </a:prstGeom>
          <a:ln>
            <a:noFill/>
          </a:ln>
        </p:spPr>
      </p:pic>
      <p:pic>
        <p:nvPicPr>
          <p:cNvPr id="332" name="Obrázek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28000" y="4840560"/>
            <a:ext cx="5387760" cy="128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609480" y="0"/>
            <a:ext cx="1097100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Možné numerické metody</a:t>
            </a:r>
            <a:endParaRPr/>
          </a:p>
        </p:txBody>
      </p:sp>
      <p:sp>
        <p:nvSpPr>
          <p:cNvPr id="334" name="CustomShape 2"/>
          <p:cNvSpPr/>
          <p:nvPr/>
        </p:nvSpPr>
        <p:spPr>
          <a:xfrm>
            <a:off x="609480" y="1600200"/>
            <a:ext cx="5385240" cy="60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Boris-Buneman</a:t>
            </a:r>
            <a:endParaRPr/>
          </a:p>
        </p:txBody>
      </p:sp>
      <p:sp>
        <p:nvSpPr>
          <p:cNvPr id="335" name="CustomShape 3"/>
          <p:cNvSpPr/>
          <p:nvPr/>
        </p:nvSpPr>
        <p:spPr>
          <a:xfrm>
            <a:off x="6228000" y="1600200"/>
            <a:ext cx="5356800" cy="607680"/>
          </a:xfrm>
          <a:prstGeom prst="rect">
            <a:avLst/>
          </a:prstGeom>
          <a:noFill/>
          <a:ln>
            <a:noFill/>
          </a:ln>
        </p:spPr>
        <p:txBody>
          <a:bodyPr lIns="45720" rIns="90000" tIns="45000" bIns="45000" anchor="b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595959"/>
                </a:solidFill>
                <a:latin typeface="Century Gothic"/>
              </a:rPr>
              <a:t>Runge Kutta 4</a:t>
            </a:r>
            <a:endParaRPr/>
          </a:p>
        </p:txBody>
      </p:sp>
      <p:pic>
        <p:nvPicPr>
          <p:cNvPr id="336" name="Zástupný symbol pro obsah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569640" y="2212920"/>
            <a:ext cx="4670640" cy="3911400"/>
          </a:xfrm>
          <a:prstGeom prst="rect">
            <a:avLst/>
          </a:prstGeom>
          <a:ln>
            <a:noFill/>
          </a:ln>
        </p:spPr>
      </p:pic>
      <p:pic>
        <p:nvPicPr>
          <p:cNvPr id="337" name="Zástupný symbol pro obsah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68040" y="2212920"/>
            <a:ext cx="4670640" cy="391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487800" y="0"/>
            <a:ext cx="1109304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Vlastní program</a:t>
            </a:r>
            <a:endParaRPr/>
          </a:p>
        </p:txBody>
      </p:sp>
      <p:pic>
        <p:nvPicPr>
          <p:cNvPr id="339" name="Zástupný symbol pro obsah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71840" y="2901960"/>
            <a:ext cx="2095200" cy="614160"/>
          </a:xfrm>
          <a:prstGeom prst="rect">
            <a:avLst/>
          </a:prstGeom>
          <a:ln>
            <a:noFill/>
          </a:ln>
        </p:spPr>
      </p:pic>
      <p:sp>
        <p:nvSpPr>
          <p:cNvPr id="340" name="CustomShape 2"/>
          <p:cNvSpPr/>
          <p:nvPr/>
        </p:nvSpPr>
        <p:spPr>
          <a:xfrm>
            <a:off x="487800" y="1600200"/>
            <a:ext cx="538704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Vodič je definován prostorovou funkcí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Je rozsekán na daný počet kusů (délkových elementů)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Biot-Savartův zákon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Částice nalétávají na pinč z dané vzdálenosti a s danou rychlostí (BB)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41" name="Obrázek 5" descr="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6760800" y="731160"/>
            <a:ext cx="920880" cy="2685960"/>
          </a:xfrm>
          <a:prstGeom prst="rect">
            <a:avLst/>
          </a:prstGeom>
          <a:ln>
            <a:noFill/>
          </a:ln>
        </p:spPr>
      </p:pic>
      <p:pic>
        <p:nvPicPr>
          <p:cNvPr id="342" name="Obrázek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645160" y="3629520"/>
            <a:ext cx="3853080" cy="322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87800" y="0"/>
            <a:ext cx="1109304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Co je ještě potřeba?</a:t>
            </a:r>
            <a:endParaRPr/>
          </a:p>
        </p:txBody>
      </p:sp>
      <p:sp>
        <p:nvSpPr>
          <p:cNvPr id="344" name="CustomShape 2"/>
          <p:cNvSpPr/>
          <p:nvPr/>
        </p:nvSpPr>
        <p:spPr>
          <a:xfrm>
            <a:off x="6197760" y="1600200"/>
            <a:ext cx="5383080" cy="452412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CustomShape 3"/>
          <p:cNvSpPr/>
          <p:nvPr/>
        </p:nvSpPr>
        <p:spPr>
          <a:xfrm>
            <a:off x="457200" y="1599480"/>
            <a:ext cx="5387040" cy="452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Interpolace pole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m = 0 nestabilita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Proud může protékat jen na okraji plazmatu.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Bodový zdroj nahodných částic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Optimalizace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609480" y="1847520"/>
            <a:ext cx="1097100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Děkuji za pozornost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609480" y="0"/>
            <a:ext cx="10971000" cy="15984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CustomShape 2"/>
          <p:cNvSpPr/>
          <p:nvPr/>
        </p:nvSpPr>
        <p:spPr>
          <a:xfrm>
            <a:off x="609480" y="1600200"/>
            <a:ext cx="10971000" cy="452412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CustomShape 3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Osnova</a:t>
            </a:r>
            <a:endParaRPr/>
          </a:p>
        </p:txBody>
      </p:sp>
      <p:sp>
        <p:nvSpPr>
          <p:cNvPr id="275" name="CustomShape 4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Fyzika z-pinče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Aplikace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Výzkumný úkol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609480" y="1847520"/>
            <a:ext cx="1097100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Princip Z-pinče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609480" y="0"/>
            <a:ext cx="1097100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                       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Pinč efekt</a:t>
            </a:r>
            <a:endParaRPr/>
          </a:p>
        </p:txBody>
      </p:sp>
      <p:pic>
        <p:nvPicPr>
          <p:cNvPr id="278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14760" y="2695680"/>
            <a:ext cx="3160440" cy="2333520"/>
          </a:xfrm>
          <a:prstGeom prst="rect">
            <a:avLst/>
          </a:prstGeom>
          <a:ln>
            <a:noFill/>
          </a:ln>
        </p:spPr>
      </p:pic>
      <p:pic>
        <p:nvPicPr>
          <p:cNvPr id="279" name="Pictur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23880" y="1044720"/>
            <a:ext cx="2636640" cy="3103200"/>
          </a:xfrm>
          <a:prstGeom prst="rect">
            <a:avLst/>
          </a:prstGeom>
          <a:ln>
            <a:noFill/>
          </a:ln>
        </p:spPr>
      </p:pic>
      <p:pic>
        <p:nvPicPr>
          <p:cNvPr id="280" name="Picture 1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609560" y="4149720"/>
            <a:ext cx="2323800" cy="2422440"/>
          </a:xfrm>
          <a:prstGeom prst="rect">
            <a:avLst/>
          </a:prstGeom>
          <a:ln>
            <a:noFill/>
          </a:ln>
        </p:spPr>
      </p:pic>
      <p:pic>
        <p:nvPicPr>
          <p:cNvPr id="281" name="Picture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040600" y="3189240"/>
            <a:ext cx="2636640" cy="3693960"/>
          </a:xfrm>
          <a:prstGeom prst="rect">
            <a:avLst/>
          </a:prstGeom>
          <a:ln>
            <a:noFill/>
          </a:ln>
        </p:spPr>
      </p:pic>
      <p:pic>
        <p:nvPicPr>
          <p:cNvPr id="282" name="Picture 17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8191440" y="1600200"/>
            <a:ext cx="2323800" cy="785520"/>
          </a:xfrm>
          <a:prstGeom prst="rect">
            <a:avLst/>
          </a:prstGeom>
          <a:ln>
            <a:noFill/>
          </a:ln>
        </p:spPr>
      </p:pic>
      <p:sp>
        <p:nvSpPr>
          <p:cNvPr id="283" name="CustomShape 2"/>
          <p:cNvSpPr/>
          <p:nvPr/>
        </p:nvSpPr>
        <p:spPr>
          <a:xfrm>
            <a:off x="2035800" y="3681360"/>
            <a:ext cx="153612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Palatino Linotype"/>
              </a:rPr>
              <a:t>A. Amper</a:t>
            </a:r>
            <a:endParaRPr/>
          </a:p>
        </p:txBody>
      </p:sp>
      <p:sp>
        <p:nvSpPr>
          <p:cNvPr id="284" name="CustomShape 3"/>
          <p:cNvSpPr/>
          <p:nvPr/>
        </p:nvSpPr>
        <p:spPr>
          <a:xfrm>
            <a:off x="8370360" y="6400800"/>
            <a:ext cx="19674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Palatino Linotype"/>
              </a:rPr>
              <a:t>H.A. Lorentz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609480" y="0"/>
            <a:ext cx="1097100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Bennettova rovnováha</a:t>
            </a:r>
            <a:endParaRPr/>
          </a:p>
        </p:txBody>
      </p:sp>
      <p:sp>
        <p:nvSpPr>
          <p:cNvPr id="286" name="CustomShape 2"/>
          <p:cNvSpPr/>
          <p:nvPr/>
        </p:nvSpPr>
        <p:spPr>
          <a:xfrm>
            <a:off x="609480" y="1600200"/>
            <a:ext cx="109710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Rovnováha mezi mezi magnetickým a kinetickým tlakem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Bennettův vztah proud, při kterém k rovnováze dochází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Bennettova pinče nebylo zatím dosaženo, zejména kvůli nestabilitám.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8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050480" y="127080"/>
            <a:ext cx="1903320" cy="2436480"/>
          </a:xfrm>
          <a:prstGeom prst="rect">
            <a:avLst/>
          </a:prstGeom>
          <a:ln>
            <a:noFill/>
          </a:ln>
        </p:spPr>
      </p:pic>
      <p:sp>
        <p:nvSpPr>
          <p:cNvPr id="288" name="CustomShape 3"/>
          <p:cNvSpPr/>
          <p:nvPr/>
        </p:nvSpPr>
        <p:spPr>
          <a:xfrm>
            <a:off x="10142640" y="2106000"/>
            <a:ext cx="1719000" cy="455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Palatino Linotype"/>
              </a:rPr>
              <a:t>W. Bennett</a:t>
            </a:r>
            <a:endParaRPr/>
          </a:p>
        </p:txBody>
      </p:sp>
      <p:pic>
        <p:nvPicPr>
          <p:cNvPr id="289" name="Obrázek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320" y="3558240"/>
            <a:ext cx="4189680" cy="60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09480" y="0"/>
            <a:ext cx="10971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	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	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	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	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	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	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	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 </a:t>
            </a:r>
            <a:r>
              <a:rPr lang="en-US" sz="5400">
                <a:solidFill>
                  <a:srgbClr val="2f5897"/>
                </a:solidFill>
                <a:latin typeface="Palatino Linotype"/>
              </a:rPr>
              <a:t>Nestability</a:t>
            </a:r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609480" y="1600200"/>
            <a:ext cx="5385240" cy="60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entury Gothic"/>
              </a:rPr>
              <a:t>Korálková (m=0) nestabilita</a:t>
            </a:r>
            <a:endParaRPr/>
          </a:p>
        </p:txBody>
      </p:sp>
      <p:sp>
        <p:nvSpPr>
          <p:cNvPr id="292" name="CustomShape 3"/>
          <p:cNvSpPr/>
          <p:nvPr/>
        </p:nvSpPr>
        <p:spPr>
          <a:xfrm>
            <a:off x="6197760" y="1600200"/>
            <a:ext cx="5387400" cy="607680"/>
          </a:xfrm>
          <a:prstGeom prst="rect">
            <a:avLst/>
          </a:prstGeom>
          <a:noFill/>
          <a:ln>
            <a:noFill/>
          </a:ln>
        </p:spPr>
        <p:txBody>
          <a:bodyPr lIns="45720" rIns="90000" tIns="45000" bIns="45000" anchor="b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Century Gothic"/>
              </a:rPr>
              <a:t>Smyčková (m=1) nestabilita</a:t>
            </a:r>
            <a:endParaRPr/>
          </a:p>
        </p:txBody>
      </p:sp>
      <p:pic>
        <p:nvPicPr>
          <p:cNvPr id="293" name="Obrázek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76160" y="1072440"/>
            <a:ext cx="6314040" cy="569880"/>
          </a:xfrm>
          <a:prstGeom prst="rect">
            <a:avLst/>
          </a:prstGeom>
          <a:ln>
            <a:noFill/>
          </a:ln>
        </p:spPr>
      </p:pic>
      <p:pic>
        <p:nvPicPr>
          <p:cNvPr id="294" name="Zástupný symbol pro obsah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160" y="2212920"/>
            <a:ext cx="3524760" cy="3911400"/>
          </a:xfrm>
          <a:prstGeom prst="rect">
            <a:avLst/>
          </a:prstGeom>
          <a:ln>
            <a:noFill/>
          </a:ln>
        </p:spPr>
      </p:pic>
      <p:pic>
        <p:nvPicPr>
          <p:cNvPr id="295" name="Zástupný symbol pro obsah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29440" y="2319120"/>
            <a:ext cx="5387760" cy="3698640"/>
          </a:xfrm>
          <a:prstGeom prst="rect">
            <a:avLst/>
          </a:prstGeom>
          <a:ln>
            <a:noFill/>
          </a:ln>
        </p:spPr>
      </p:pic>
      <p:pic>
        <p:nvPicPr>
          <p:cNvPr id="296" name="Obrázek 1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541160" y="6126120"/>
            <a:ext cx="5454720" cy="47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487800" y="0"/>
            <a:ext cx="11093040" cy="1152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Aplikace Z-pinče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6197760" y="1600200"/>
            <a:ext cx="5383080" cy="452412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CustomShape 3"/>
          <p:cNvSpPr/>
          <p:nvPr/>
        </p:nvSpPr>
        <p:spPr>
          <a:xfrm>
            <a:off x="487800" y="1154520"/>
            <a:ext cx="5542920" cy="49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nejúčinnější a nejvýkonnější zdroj rtg a neutronového záření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Century Gothic"/>
              </a:rPr>
              <a:t>Z – machine 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(SNL Albuquerque):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26 MA 300 TW zářivého rtg výkonu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až 40% energie do plazmatu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    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(z toho 15% záření)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7f7f7f"/>
                </a:solidFill>
                <a:latin typeface="Century Gothic"/>
              </a:rPr>
              <a:t>     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využítí ? jako driver v ICF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  <a:latin typeface="Century Gothic"/>
              </a:rPr>
              <a:t>Dynamický hohlraum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peletka absorbovala 24 kJ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až 10</a:t>
            </a:r>
            <a:r>
              <a:rPr lang="en-US" sz="2400" baseline="30000">
                <a:solidFill>
                  <a:srgbClr val="000000"/>
                </a:solidFill>
                <a:latin typeface="Century Gothic"/>
              </a:rPr>
              <a:t>11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 DD neutronů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0000"/>
                </a:solidFill>
                <a:latin typeface="Century Gothic"/>
              </a:rPr>
              <a:t>    </a:t>
            </a:r>
            <a:endParaRPr/>
          </a:p>
        </p:txBody>
      </p:sp>
      <p:pic>
        <p:nvPicPr>
          <p:cNvPr id="300" name="Zástupný symbol pro obsah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92720" y="2097720"/>
            <a:ext cx="5387760" cy="2931840"/>
          </a:xfrm>
          <a:prstGeom prst="rect">
            <a:avLst/>
          </a:prstGeom>
          <a:ln>
            <a:noFill/>
          </a:ln>
        </p:spPr>
      </p:pic>
      <p:pic>
        <p:nvPicPr>
          <p:cNvPr id="301" name="Zástupný symbol pro obsah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192720" y="5232240"/>
            <a:ext cx="5387760" cy="69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87800" y="0"/>
            <a:ext cx="1109304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MagLIF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4618800" y="1600200"/>
            <a:ext cx="6961680" cy="4524120"/>
          </a:xfrm>
          <a:prstGeom prst="rect">
            <a:avLst/>
          </a:prstGeom>
          <a:noFill/>
          <a:ln>
            <a:noFill/>
          </a:ln>
        </p:spPr>
        <p:txBody>
          <a:bodyPr lIns="90000" rIns="45720" tIns="45000" bIns="45000"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Dutina s palivem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Palivo se předmagnetizuje (B = 10-30 T).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Laserem Z beamlet 1 TW předehřeje (na teplotu 300 - 400 eV).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Dutina imploduje a stlačí magnetické pole a zvýší na B</a:t>
            </a:r>
            <a:r>
              <a:rPr lang="en-US" sz="2400" baseline="-25000">
                <a:solidFill>
                  <a:srgbClr val="000000"/>
                </a:solidFill>
                <a:latin typeface="Century Gothic"/>
              </a:rPr>
              <a:t>max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 = 10 kT.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Problémem je MRT nestabilita.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Úspěšný experiment (2014)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              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19 MA, 10</a:t>
            </a:r>
            <a:r>
              <a:rPr lang="en-US" sz="2400" baseline="33000">
                <a:solidFill>
                  <a:srgbClr val="000000"/>
                </a:solidFill>
                <a:latin typeface="Century Gothic"/>
              </a:rPr>
              <a:t>12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 NY  DD 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entury Gothic"/>
              </a:rPr>
              <a:t>                </a:t>
            </a:r>
            <a:r>
              <a:rPr lang="en-US" sz="2400">
                <a:solidFill>
                  <a:srgbClr val="000000"/>
                </a:solidFill>
                <a:latin typeface="Century Gothic"/>
              </a:rPr>
              <a:t>Ti , Te = 3,5 keV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4" name="CustomShape 3"/>
          <p:cNvSpPr/>
          <p:nvPr/>
        </p:nvSpPr>
        <p:spPr>
          <a:xfrm>
            <a:off x="4618800" y="1600200"/>
            <a:ext cx="6961680" cy="4524120"/>
          </a:xfrm>
          <a:prstGeom prst="rect">
            <a:avLst/>
          </a:prstGeom>
          <a:noFill/>
          <a:ln>
            <a:noFill/>
          </a:ln>
        </p:spPr>
        <p:txBody>
          <a:bodyPr lIns="90000" rIns="45720" tIns="45000" bIns="45000"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Century Gothic"/>
              </a:rPr>
              <a:t> </a:t>
            </a:r>
            <a:endParaRPr/>
          </a:p>
        </p:txBody>
      </p:sp>
      <p:pic>
        <p:nvPicPr>
          <p:cNvPr id="305" name="Zástupný symbol pro obsah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13120" y="419760"/>
            <a:ext cx="2878560" cy="5930640"/>
          </a:xfrm>
          <a:prstGeom prst="rect">
            <a:avLst/>
          </a:prstGeom>
          <a:ln>
            <a:noFill/>
          </a:ln>
        </p:spPr>
      </p:pic>
      <p:pic>
        <p:nvPicPr>
          <p:cNvPr id="306" name="Obrázek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965120" y="6126120"/>
            <a:ext cx="5643720" cy="51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609480" y="1847520"/>
            <a:ext cx="10971000" cy="159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ts val="32"/>
              </a:lnSpc>
            </a:pPr>
            <a:r>
              <a:rPr lang="en-US" sz="5400">
                <a:solidFill>
                  <a:srgbClr val="2f5897"/>
                </a:solidFill>
                <a:latin typeface="Palatino Linotype"/>
              </a:rPr>
              <a:t>Výzkumný úkol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