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22"/>
  </p:notesMasterIdLst>
  <p:handoutMasterIdLst>
    <p:handoutMasterId r:id="rId23"/>
  </p:handoutMasterIdLst>
  <p:sldIdLst>
    <p:sldId id="258" r:id="rId2"/>
    <p:sldId id="267" r:id="rId3"/>
    <p:sldId id="283" r:id="rId4"/>
    <p:sldId id="268" r:id="rId5"/>
    <p:sldId id="269" r:id="rId6"/>
    <p:sldId id="270" r:id="rId7"/>
    <p:sldId id="271" r:id="rId8"/>
    <p:sldId id="273" r:id="rId9"/>
    <p:sldId id="277" r:id="rId10"/>
    <p:sldId id="274" r:id="rId11"/>
    <p:sldId id="275" r:id="rId12"/>
    <p:sldId id="276" r:id="rId13"/>
    <p:sldId id="278" r:id="rId14"/>
    <p:sldId id="279" r:id="rId15"/>
    <p:sldId id="280" r:id="rId16"/>
    <p:sldId id="281" r:id="rId17"/>
    <p:sldId id="284" r:id="rId18"/>
    <p:sldId id="287" r:id="rId19"/>
    <p:sldId id="286" r:id="rId20"/>
    <p:sldId id="285" r:id="rId21"/>
  </p:sldIdLst>
  <p:sldSz cx="9144000" cy="6858000" type="screen4x3"/>
  <p:notesSz cx="67945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FFFFFF"/>
    <a:srgbClr val="66FFFF"/>
    <a:srgbClr val="FFCC66"/>
    <a:srgbClr val="FFCC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05" autoAdjust="0"/>
    <p:restoredTop sz="94678" autoAdjust="0"/>
  </p:normalViewPr>
  <p:slideViewPr>
    <p:cSldViewPr showGuides="1">
      <p:cViewPr>
        <p:scale>
          <a:sx n="66" d="100"/>
          <a:sy n="66" d="100"/>
        </p:scale>
        <p:origin x="-13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-1308" y="-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2200260-44A0-40EB-B098-D247140F5D8D}" type="datetimeFigureOut">
              <a:rPr lang="en-US"/>
              <a:pPr>
                <a:defRPr/>
              </a:pPr>
              <a:t>1/7/2014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2FE5029-5B35-4C28-BC94-ACA2E23524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35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8981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08981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3798A67-5934-4AB5-9D05-7E9BD6ED5D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582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98A67-5934-4AB5-9D05-7E9BD6ED5DB9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732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98A67-5934-4AB5-9D05-7E9BD6ED5DB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416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Vysvětlit povrchy </a:t>
            </a:r>
            <a:r>
              <a:rPr lang="cs-CZ" dirty="0" err="1" smtClean="0"/>
              <a:t>konst</a:t>
            </a:r>
            <a:r>
              <a:rPr lang="cs-CZ" dirty="0" smtClean="0"/>
              <a:t>. magnetického toku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98A67-5934-4AB5-9D05-7E9BD6ED5DB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505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98A67-5934-4AB5-9D05-7E9BD6ED5DB9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654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98A67-5934-4AB5-9D05-7E9BD6ED5DB9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905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Váha</a:t>
            </a:r>
            <a:r>
              <a:rPr lang="cs-CZ" baseline="0" dirty="0" smtClean="0"/>
              <a:t> 20tun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98A67-5934-4AB5-9D05-7E9BD6ED5DB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498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Polom</a:t>
            </a:r>
            <a:r>
              <a:rPr lang="cs-CZ" dirty="0" err="1" smtClean="0"/>
              <a:t>ěr</a:t>
            </a:r>
            <a:r>
              <a:rPr lang="cs-CZ" baseline="0" dirty="0" smtClean="0"/>
              <a:t> 0.7 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98A67-5934-4AB5-9D05-7E9BD6ED5DB9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15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Stilbene - </a:t>
            </a:r>
            <a:r>
              <a:rPr lang="cs-CZ" dirty="0" err="1" smtClean="0"/>
              <a:t>diphenylethylene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98A67-5934-4AB5-9D05-7E9BD6ED5DB9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6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98A67-5934-4AB5-9D05-7E9BD6ED5DB9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515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98A67-5934-4AB5-9D05-7E9BD6ED5DB9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061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98A67-5934-4AB5-9D05-7E9BD6ED5DB9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992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98A67-5934-4AB5-9D05-7E9BD6ED5DB9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5411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Zdrojem </a:t>
            </a:r>
            <a:r>
              <a:rPr lang="cs-CZ" baseline="0" dirty="0" err="1" smtClean="0"/>
              <a:t>info</a:t>
            </a:r>
            <a:r>
              <a:rPr lang="cs-CZ" baseline="0" dirty="0" smtClean="0"/>
              <a:t> o  průběhu fúzních reakcí, je to prestižní,  jedná se o velmi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98A67-5934-4AB5-9D05-7E9BD6ED5DB9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053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98A67-5934-4AB5-9D05-7E9BD6ED5DB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286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98A67-5934-4AB5-9D05-7E9BD6ED5DB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635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98A67-5934-4AB5-9D05-7E9BD6ED5DB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465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Response </a:t>
            </a:r>
            <a:r>
              <a:rPr lang="en-US" dirty="0" smtClean="0"/>
              <a:t>~100</a:t>
            </a:r>
            <a:r>
              <a:rPr lang="en-US" baseline="0" dirty="0" smtClean="0"/>
              <a:t> ns </a:t>
            </a:r>
            <a:r>
              <a:rPr lang="cs-CZ" dirty="0" smtClean="0"/>
              <a:t>Fluorid boritý</a:t>
            </a:r>
            <a:r>
              <a:rPr lang="cs-CZ" smtClean="0"/>
              <a:t>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98A67-5934-4AB5-9D05-7E9BD6ED5DB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96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40 x</a:t>
            </a:r>
            <a:r>
              <a:rPr lang="cs-CZ" baseline="0" dirty="0" smtClean="0"/>
              <a:t> 5 poloh. MCNP – monte </a:t>
            </a:r>
            <a:r>
              <a:rPr lang="cs-CZ" baseline="0" dirty="0" err="1" smtClean="0"/>
              <a:t>carlo</a:t>
            </a:r>
            <a:r>
              <a:rPr lang="cs-CZ" baseline="0" dirty="0" smtClean="0"/>
              <a:t> n-</a:t>
            </a:r>
            <a:r>
              <a:rPr lang="cs-CZ" baseline="0" dirty="0" err="1" smtClean="0"/>
              <a:t>particle</a:t>
            </a:r>
            <a:r>
              <a:rPr lang="cs-CZ" baseline="0" dirty="0" smtClean="0"/>
              <a:t> transport </a:t>
            </a:r>
            <a:r>
              <a:rPr lang="cs-CZ" baseline="0" dirty="0" err="1" smtClean="0"/>
              <a:t>code</a:t>
            </a:r>
            <a:r>
              <a:rPr lang="cs-CZ" baseline="0" dirty="0" smtClean="0"/>
              <a:t>. In – metastabilní excitace, Si – </a:t>
            </a:r>
            <a:r>
              <a:rPr lang="cs-CZ" baseline="0" dirty="0" err="1" smtClean="0"/>
              <a:t>p,n</a:t>
            </a:r>
            <a:r>
              <a:rPr lang="cs-CZ" baseline="0" dirty="0" smtClean="0"/>
              <a:t>)Al, </a:t>
            </a:r>
            <a:r>
              <a:rPr lang="cs-CZ" baseline="0" dirty="0" err="1" smtClean="0"/>
              <a:t>Cu</a:t>
            </a:r>
            <a:r>
              <a:rPr lang="cs-CZ" baseline="0" dirty="0" smtClean="0"/>
              <a:t> – n,2n), </a:t>
            </a:r>
            <a:r>
              <a:rPr lang="cs-CZ" baseline="0" dirty="0" err="1" smtClean="0"/>
              <a:t>Fe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n,p</a:t>
            </a:r>
            <a:r>
              <a:rPr lang="cs-CZ" baseline="0" dirty="0" smtClean="0"/>
              <a:t>)</a:t>
            </a:r>
            <a:r>
              <a:rPr lang="cs-CZ" baseline="0" dirty="0" err="1" smtClean="0"/>
              <a:t>Mn</a:t>
            </a:r>
            <a:r>
              <a:rPr lang="cs-CZ" baseline="0" dirty="0" smtClean="0"/>
              <a:t>, U, </a:t>
            </a:r>
            <a:r>
              <a:rPr lang="cs-CZ" baseline="0" dirty="0" err="1" smtClean="0"/>
              <a:t>Th</a:t>
            </a:r>
            <a:r>
              <a:rPr lang="cs-CZ" baseline="0" dirty="0" smtClean="0"/>
              <a:t> – počítá zpožděné neutrony, </a:t>
            </a:r>
            <a:r>
              <a:rPr lang="cs-CZ" baseline="0" dirty="0" err="1" smtClean="0"/>
              <a:t>trhochu</a:t>
            </a:r>
            <a:r>
              <a:rPr lang="cs-CZ" baseline="0" smtClean="0"/>
              <a:t> přesnější.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98A67-5934-4AB5-9D05-7E9BD6ED5DB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523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Super-</a:t>
            </a:r>
            <a:r>
              <a:rPr lang="cs-CZ" dirty="0" err="1" smtClean="0"/>
              <a:t>heated</a:t>
            </a:r>
            <a:r>
              <a:rPr lang="cs-CZ" baseline="0" dirty="0" smtClean="0"/>
              <a:t> fluid </a:t>
            </a:r>
            <a:r>
              <a:rPr lang="cs-CZ" baseline="0" dirty="0" err="1" smtClean="0"/>
              <a:t>detectors</a:t>
            </a:r>
            <a:r>
              <a:rPr lang="cs-CZ" baseline="0" dirty="0" smtClean="0"/>
              <a:t>, BD-PND type </a:t>
            </a:r>
            <a:r>
              <a:rPr lang="cs-CZ" baseline="0" dirty="0" err="1" smtClean="0"/>
              <a:t>for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fluence</a:t>
            </a:r>
            <a:r>
              <a:rPr lang="cs-CZ" baseline="0" dirty="0" smtClean="0"/>
              <a:t>, BDS type </a:t>
            </a:r>
            <a:r>
              <a:rPr lang="cs-CZ" baseline="0" dirty="0" err="1" smtClean="0"/>
              <a:t>for</a:t>
            </a:r>
            <a:r>
              <a:rPr lang="cs-CZ" baseline="0" dirty="0" smtClean="0"/>
              <a:t> neutron </a:t>
            </a:r>
            <a:r>
              <a:rPr lang="cs-CZ" baseline="0" dirty="0" err="1" smtClean="0"/>
              <a:t>energy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distribution</a:t>
            </a:r>
            <a:r>
              <a:rPr lang="cs-CZ" baseline="0" dirty="0" smtClean="0"/>
              <a:t> and DEFENDER </a:t>
            </a:r>
            <a:r>
              <a:rPr lang="cs-CZ" baseline="0" dirty="0" err="1" smtClean="0"/>
              <a:t>for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beam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imaging</a:t>
            </a:r>
            <a:r>
              <a:rPr lang="cs-CZ" baseline="0" dirty="0" smtClean="0"/>
              <a:t>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98A67-5934-4AB5-9D05-7E9BD6ED5DB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201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EJ 410 používáme</a:t>
            </a:r>
            <a:r>
              <a:rPr lang="cs-CZ" baseline="0" dirty="0" smtClean="0"/>
              <a:t> na COMPASS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98A67-5934-4AB5-9D05-7E9BD6ED5DB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3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07315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07315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260350"/>
            <a:ext cx="65627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Fyzika tokamaků</a:t>
            </a: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1: Úvod, opakování</a:t>
            </a: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A8F35B8E-8C39-4154-BF90-00C663B291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79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260350"/>
            <a:ext cx="65627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875" y="6381750"/>
            <a:ext cx="3132138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Fyzika tokamaků</a:t>
            </a:r>
            <a:endParaRPr lang="en-GB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59338" y="6381750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1: Úvod, opakování</a:t>
            </a:r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3817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411C2E1-BF4B-435E-AE1D-34155A44E2D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10" Type="http://schemas.openxmlformats.org/officeDocument/2006/relationships/image" Target="../media/image35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11" Type="http://schemas.openxmlformats.org/officeDocument/2006/relationships/oleObject" Target="../embeddings/oleObject3.bin"/><Relationship Id="rId5" Type="http://schemas.microsoft.com/office/2007/relationships/hdphoto" Target="../media/hdphoto1.wdp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10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-252536" y="0"/>
            <a:ext cx="2952328" cy="2211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3933056"/>
            <a:ext cx="8581195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Měření fúzních neutronů na zařízeních typu tokamak</a:t>
            </a:r>
          </a:p>
          <a:p>
            <a:pPr>
              <a:spcBef>
                <a:spcPts val="1200"/>
              </a:spcBef>
            </a:pPr>
            <a:endParaRPr lang="cs-CZ" dirty="0"/>
          </a:p>
          <a:p>
            <a:r>
              <a:rPr lang="cs-CZ" dirty="0" smtClean="0"/>
              <a:t>Jan Mlynář</a:t>
            </a:r>
          </a:p>
          <a:p>
            <a:r>
              <a:rPr lang="cs-CZ" dirty="0" smtClean="0"/>
              <a:t>Zimní škola Mariánská</a:t>
            </a:r>
            <a:endParaRPr lang="cs-CZ" dirty="0"/>
          </a:p>
          <a:p>
            <a:r>
              <a:rPr lang="cs-CZ" dirty="0" smtClean="0"/>
              <a:t>8</a:t>
            </a:r>
            <a:r>
              <a:rPr lang="cs-CZ" dirty="0" smtClean="0"/>
              <a:t>. </a:t>
            </a:r>
            <a:r>
              <a:rPr lang="cs-CZ" dirty="0" smtClean="0"/>
              <a:t>ledna 2014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17" name="Picture 35" descr="https://encrypted-tbn2.gstatic.com/images?q=tbn:ANd9GcStIBNsxQh6jEOSK_IuZnWDKTfx5v9iMURzVBlVelVJgKk_jZ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97" y="2060848"/>
            <a:ext cx="1711584" cy="128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http://images.wikia.com/necyklopedie/images/archive/8/85/20100208191203%21Logo_fjfi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5791"/>
            <a:ext cx="1724580" cy="150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08" y="-27384"/>
            <a:ext cx="5508104" cy="3672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4" name="Picture 38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738" b="1532"/>
          <a:stretch/>
        </p:blipFill>
        <p:spPr bwMode="auto">
          <a:xfrm rot="5400000" flipH="1">
            <a:off x="4964662" y="-2982588"/>
            <a:ext cx="1196751" cy="716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04025" y="6453336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0B19BC-9407-4736-A54E-E0F63FFDD78C}" type="slidenum">
              <a:rPr lang="en-GB" smtClean="0"/>
              <a:pPr eaLnBrk="1" hangingPunct="1"/>
              <a:t>10</a:t>
            </a:fld>
            <a:r>
              <a:rPr lang="en-GB" dirty="0" smtClean="0"/>
              <a:t>/20</a:t>
            </a:r>
          </a:p>
        </p:txBody>
      </p:sp>
      <p:pic>
        <p:nvPicPr>
          <p:cNvPr id="4131" name="Picture 35" descr="https://encrypted-tbn2.gstatic.com/images?q=tbn:ANd9GcStIBNsxQh6jEOSK_IuZnWDKTfx5v9iMURzVBlVelVJgKk_jZi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76" y="226162"/>
            <a:ext cx="1147400" cy="8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203849" y="260648"/>
            <a:ext cx="57606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cs-CZ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Monitor profilu neutronů</a:t>
            </a:r>
            <a:endParaRPr lang="cs-CZ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2586"/>
            <a:ext cx="467677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964378" y="1052736"/>
            <a:ext cx="4179349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cs-CZ" sz="2400" dirty="0" smtClean="0">
                <a:solidFill>
                  <a:srgbClr val="000000"/>
                </a:solidFill>
              </a:rPr>
              <a:t>Každý z 19 kanálů obsahuje: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0000"/>
                </a:solidFill>
              </a:rPr>
              <a:t>NE213 kapalný scintilátor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měří DD i DT neutrony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p</a:t>
            </a:r>
            <a:r>
              <a:rPr lang="cs-CZ" sz="2400" dirty="0" smtClean="0">
                <a:solidFill>
                  <a:srgbClr val="000000"/>
                </a:solidFill>
              </a:rPr>
              <a:t>lastický scintilátor 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(bicron418) měří 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pouze DT neutrony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400" dirty="0" err="1" smtClean="0">
                <a:solidFill>
                  <a:srgbClr val="000000"/>
                </a:solidFill>
              </a:rPr>
              <a:t>CsI</a:t>
            </a:r>
            <a:r>
              <a:rPr lang="cs-CZ" sz="2400" dirty="0" smtClean="0">
                <a:solidFill>
                  <a:srgbClr val="000000"/>
                </a:solidFill>
              </a:rPr>
              <a:t>(</a:t>
            </a:r>
            <a:r>
              <a:rPr lang="cs-CZ" sz="2400" dirty="0" err="1" smtClean="0">
                <a:solidFill>
                  <a:srgbClr val="000000"/>
                </a:solidFill>
              </a:rPr>
              <a:t>Tl</a:t>
            </a:r>
            <a:r>
              <a:rPr lang="cs-CZ" sz="2400" dirty="0" smtClean="0">
                <a:solidFill>
                  <a:srgbClr val="000000"/>
                </a:solidFill>
              </a:rPr>
              <a:t>) fotodiody 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k měření HXR</a:t>
            </a:r>
          </a:p>
          <a:p>
            <a:endParaRPr lang="cs-CZ" sz="2400" dirty="0">
              <a:solidFill>
                <a:srgbClr val="000000"/>
              </a:solidFill>
            </a:endParaRPr>
          </a:p>
          <a:p>
            <a:r>
              <a:rPr lang="cs-CZ" sz="2400" dirty="0" smtClean="0">
                <a:solidFill>
                  <a:srgbClr val="000000"/>
                </a:solidFill>
              </a:rPr>
              <a:t>Detektory jsou absolutně 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kalibrované v jednotkách m</a:t>
            </a:r>
            <a:r>
              <a:rPr lang="en-US" sz="2400" baseline="30000" dirty="0" smtClean="0">
                <a:solidFill>
                  <a:srgbClr val="000000"/>
                </a:solidFill>
              </a:rPr>
              <a:t>-2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   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sz="2400" dirty="0" err="1" smtClean="0">
                <a:solidFill>
                  <a:srgbClr val="000000"/>
                </a:solidFill>
                <a:sym typeface="Wingdings" pitchFamily="2" charset="2"/>
              </a:rPr>
              <a:t>tomografie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sym typeface="Wingdings" pitchFamily="2" charset="2"/>
              </a:rPr>
              <a:t>neutronů</a:t>
            </a:r>
            <a:r>
              <a:rPr lang="cs-CZ" sz="2400" dirty="0" smtClean="0">
                <a:solidFill>
                  <a:srgbClr val="000000"/>
                </a:solidFill>
              </a:rPr>
              <a:t>   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2393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4" name="Picture 38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738" b="1532"/>
          <a:stretch/>
        </p:blipFill>
        <p:spPr bwMode="auto">
          <a:xfrm rot="5400000" flipH="1">
            <a:off x="4964662" y="-2982588"/>
            <a:ext cx="1196751" cy="716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04025" y="6453336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0B19BC-9407-4736-A54E-E0F63FFDD78C}" type="slidenum">
              <a:rPr lang="en-GB" smtClean="0"/>
              <a:pPr eaLnBrk="1" hangingPunct="1"/>
              <a:t>11</a:t>
            </a:fld>
            <a:r>
              <a:rPr lang="en-GB" dirty="0" smtClean="0"/>
              <a:t>/20</a:t>
            </a:r>
          </a:p>
        </p:txBody>
      </p:sp>
      <p:pic>
        <p:nvPicPr>
          <p:cNvPr id="4131" name="Picture 35" descr="https://encrypted-tbn2.gstatic.com/images?q=tbn:ANd9GcStIBNsxQh6jEOSK_IuZnWDKTfx5v9iMURzVBlVelVJgKk_jZi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76" y="226162"/>
            <a:ext cx="1147400" cy="8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08511" y="260648"/>
            <a:ext cx="43559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cs-CZ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Tomografie neutronů</a:t>
            </a:r>
            <a:endParaRPr lang="cs-CZ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038475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27133"/>
              </p:ext>
            </p:extLst>
          </p:nvPr>
        </p:nvGraphicFramePr>
        <p:xfrm>
          <a:off x="5122893" y="4380428"/>
          <a:ext cx="2308225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" name="Equation" r:id="rId8" imgW="1054100" imgH="508000" progId="Equation.DSMT4">
                  <p:embed/>
                </p:oleObj>
              </mc:Choice>
              <mc:Fallback>
                <p:oleObj name="Equation" r:id="rId8" imgW="10541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893" y="4380428"/>
                        <a:ext cx="2308225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bdélník 2"/>
          <p:cNvSpPr>
            <a:spLocks noChangeArrowheads="1"/>
          </p:cNvSpPr>
          <p:nvPr/>
        </p:nvSpPr>
        <p:spPr bwMode="auto">
          <a:xfrm>
            <a:off x="4473606" y="3356992"/>
            <a:ext cx="40782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dirty="0" smtClean="0"/>
              <a:t>měření      matice    hustota   chyby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         </a:t>
            </a:r>
            <a:r>
              <a:rPr lang="cs-CZ" dirty="0" smtClean="0"/>
              <a:t>    příspěvků    zdrojů </a:t>
            </a:r>
            <a:endParaRPr lang="cs-CZ" dirty="0"/>
          </a:p>
        </p:txBody>
      </p:sp>
      <p:cxnSp>
        <p:nvCxnSpPr>
          <p:cNvPr id="11" name="Přímá spojnice se šipkou 4"/>
          <p:cNvCxnSpPr>
            <a:cxnSpLocks noChangeShapeType="1"/>
          </p:cNvCxnSpPr>
          <p:nvPr/>
        </p:nvCxnSpPr>
        <p:spPr bwMode="auto">
          <a:xfrm>
            <a:off x="4953031" y="3751778"/>
            <a:ext cx="319087" cy="8445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Přímá spojnice se šipkou 22"/>
          <p:cNvCxnSpPr>
            <a:cxnSpLocks noChangeShapeType="1"/>
          </p:cNvCxnSpPr>
          <p:nvPr/>
        </p:nvCxnSpPr>
        <p:spPr bwMode="auto">
          <a:xfrm>
            <a:off x="6146831" y="4074041"/>
            <a:ext cx="268287" cy="571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Přímá spojnice se šipkou 25"/>
          <p:cNvCxnSpPr>
            <a:cxnSpLocks noChangeShapeType="1"/>
          </p:cNvCxnSpPr>
          <p:nvPr/>
        </p:nvCxnSpPr>
        <p:spPr bwMode="auto">
          <a:xfrm flipH="1">
            <a:off x="6686581" y="4174053"/>
            <a:ext cx="99918" cy="4714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Přímá spojnice se šipkou 27"/>
          <p:cNvCxnSpPr>
            <a:cxnSpLocks noChangeShapeType="1"/>
          </p:cNvCxnSpPr>
          <p:nvPr/>
        </p:nvCxnSpPr>
        <p:spPr bwMode="auto">
          <a:xfrm flipH="1">
            <a:off x="7354918" y="3834328"/>
            <a:ext cx="431800" cy="8112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Obdélník 2"/>
          <p:cNvSpPr/>
          <p:nvPr/>
        </p:nvSpPr>
        <p:spPr>
          <a:xfrm>
            <a:off x="4067575" y="1597144"/>
            <a:ext cx="4158511" cy="1723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solidFill>
                  <a:srgbClr val="000000"/>
                </a:solidFill>
                <a:sym typeface="Wingdings" pitchFamily="2" charset="2"/>
              </a:rPr>
              <a:t>Jde o inverzní úlohu, tedy</a:t>
            </a:r>
            <a:br>
              <a:rPr lang="cs-CZ" sz="2400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cs-CZ" sz="2400" dirty="0" smtClean="0">
                <a:solidFill>
                  <a:srgbClr val="000000"/>
                </a:solidFill>
                <a:sym typeface="Wingdings" pitchFamily="2" charset="2"/>
              </a:rPr>
              <a:t>o špatně podmíněnou úlohu.</a:t>
            </a:r>
          </a:p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000000"/>
                </a:solidFill>
                <a:sym typeface="Wingdings" pitchFamily="2" charset="2"/>
              </a:rPr>
              <a:t>V algebraickém přiblížení </a:t>
            </a:r>
            <a:br>
              <a:rPr lang="cs-CZ" sz="2400" dirty="0">
                <a:solidFill>
                  <a:srgbClr val="000000"/>
                </a:solidFill>
                <a:sym typeface="Wingdings" pitchFamily="2" charset="2"/>
              </a:rPr>
            </a:br>
            <a:r>
              <a:rPr lang="cs-CZ" sz="2400" dirty="0">
                <a:solidFill>
                  <a:srgbClr val="000000"/>
                </a:solidFill>
                <a:sym typeface="Wingdings" pitchFamily="2" charset="2"/>
              </a:rPr>
              <a:t>(metoda pixelů</a:t>
            </a:r>
            <a:r>
              <a:rPr lang="cs-CZ" sz="2400" dirty="0" smtClean="0">
                <a:solidFill>
                  <a:srgbClr val="000000"/>
                </a:solidFill>
                <a:sym typeface="Wingdings" pitchFamily="2" charset="2"/>
              </a:rPr>
              <a:t>):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 </a:t>
            </a:r>
            <a:endParaRPr lang="cs-CZ" sz="2400" dirty="0"/>
          </a:p>
        </p:txBody>
      </p:sp>
      <p:sp>
        <p:nvSpPr>
          <p:cNvPr id="6" name="Obdélník 5"/>
          <p:cNvSpPr/>
          <p:nvPr/>
        </p:nvSpPr>
        <p:spPr>
          <a:xfrm>
            <a:off x="4032448" y="555033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dirty="0" smtClean="0">
                <a:solidFill>
                  <a:srgbClr val="000000"/>
                </a:solidFill>
                <a:sym typeface="Wingdings" pitchFamily="2" charset="2"/>
              </a:rPr>
              <a:t>Metoda řešení: </a:t>
            </a:r>
            <a:r>
              <a:rPr lang="cs-CZ" sz="2400" dirty="0" err="1" smtClean="0">
                <a:solidFill>
                  <a:srgbClr val="000000"/>
                </a:solidFill>
                <a:sym typeface="Wingdings" pitchFamily="2" charset="2"/>
              </a:rPr>
              <a:t>Tichonovova</a:t>
            </a:r>
            <a:r>
              <a:rPr lang="cs-CZ" sz="24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sym typeface="Wingdings" pitchFamily="2" charset="2"/>
              </a:rPr>
              <a:t>regularizace</a:t>
            </a:r>
            <a:r>
              <a:rPr lang="cs-CZ" sz="2400" dirty="0" smtClean="0">
                <a:solidFill>
                  <a:srgbClr val="000000"/>
                </a:solidFill>
                <a:sym typeface="Wingdings" pitchFamily="2" charset="2"/>
              </a:rPr>
              <a:t> s řadou omezení.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086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4" name="Picture 38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738" b="1532"/>
          <a:stretch/>
        </p:blipFill>
        <p:spPr bwMode="auto">
          <a:xfrm rot="5400000" flipH="1">
            <a:off x="4964662" y="-2982588"/>
            <a:ext cx="1196751" cy="716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04025" y="6453336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0B19BC-9407-4736-A54E-E0F63FFDD78C}" type="slidenum">
              <a:rPr lang="en-GB" smtClean="0"/>
              <a:pPr eaLnBrk="1" hangingPunct="1"/>
              <a:t>12</a:t>
            </a:fld>
            <a:r>
              <a:rPr lang="en-GB" dirty="0" smtClean="0"/>
              <a:t>/20</a:t>
            </a:r>
          </a:p>
        </p:txBody>
      </p:sp>
      <p:pic>
        <p:nvPicPr>
          <p:cNvPr id="4131" name="Picture 35" descr="https://encrypted-tbn2.gstatic.com/images?q=tbn:ANd9GcStIBNsxQh6jEOSK_IuZnWDKTfx5v9iMURzVBlVelVJgKk_jZi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76" y="226162"/>
            <a:ext cx="1147400" cy="8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491881" y="260648"/>
            <a:ext cx="54726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cs-CZ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Stanovení transportu tritia</a:t>
            </a:r>
            <a:endParaRPr lang="cs-CZ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401691" cy="466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499992" y="5301208"/>
            <a:ext cx="4572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dirty="0" smtClean="0">
                <a:solidFill>
                  <a:srgbClr val="000000"/>
                </a:solidFill>
                <a:sym typeface="Wingdings" pitchFamily="2" charset="2"/>
              </a:rPr>
              <a:t>Vycházejí difuzní koeficienty</a:t>
            </a:r>
            <a:br>
              <a:rPr lang="cs-CZ" sz="2400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cs-CZ" sz="2400" dirty="0" smtClean="0">
                <a:solidFill>
                  <a:srgbClr val="000000"/>
                </a:solidFill>
                <a:sym typeface="Wingdings" pitchFamily="2" charset="2"/>
              </a:rPr>
              <a:t>T v rozsahu 0,2 – 0,4 m</a:t>
            </a:r>
            <a:r>
              <a:rPr lang="cs-CZ" sz="2400" baseline="30000" dirty="0" smtClean="0">
                <a:solidFill>
                  <a:srgbClr val="000000"/>
                </a:solidFill>
                <a:sym typeface="Wingdings" pitchFamily="2" charset="2"/>
              </a:rPr>
              <a:t>2</a:t>
            </a:r>
            <a:r>
              <a:rPr lang="cs-CZ" sz="2400" dirty="0" smtClean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cs-CZ" sz="2400" baseline="30000" dirty="0" smtClean="0">
                <a:solidFill>
                  <a:srgbClr val="000000"/>
                </a:solidFill>
                <a:sym typeface="Wingdings" pitchFamily="2" charset="2"/>
              </a:rPr>
              <a:t>-1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000000"/>
                </a:solidFill>
                <a:sym typeface="Wingdings" pitchFamily="2" charset="2"/>
              </a:rPr>
              <a:t>[Bo</a:t>
            </a:r>
            <a:r>
              <a:rPr lang="cs-CZ" sz="1600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sz="1600" dirty="0" err="1" smtClean="0">
                <a:solidFill>
                  <a:srgbClr val="000000"/>
                </a:solidFill>
                <a:sym typeface="Wingdings" pitchFamily="2" charset="2"/>
              </a:rPr>
              <a:t>heure</a:t>
            </a:r>
            <a:r>
              <a:rPr lang="en-US" sz="1600" dirty="0" smtClean="0">
                <a:solidFill>
                  <a:srgbClr val="000000"/>
                </a:solidFill>
                <a:sym typeface="Wingdings" pitchFamily="2" charset="2"/>
              </a:rPr>
              <a:t> G.</a:t>
            </a:r>
            <a:r>
              <a:rPr lang="cs-CZ" sz="1600" dirty="0" smtClean="0">
                <a:solidFill>
                  <a:srgbClr val="000000"/>
                </a:solidFill>
                <a:sym typeface="Wingdings" pitchFamily="2" charset="2"/>
              </a:rPr>
              <a:t> et al</a:t>
            </a:r>
            <a:r>
              <a:rPr lang="en-US" sz="1600" dirty="0" smtClean="0">
                <a:solidFill>
                  <a:srgbClr val="000000"/>
                </a:solidFill>
                <a:sym typeface="Wingdings" pitchFamily="2" charset="2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sym typeface="Wingdings" pitchFamily="2" charset="2"/>
              </a:rPr>
              <a:t>Nucl</a:t>
            </a:r>
            <a:r>
              <a:rPr lang="en-US" sz="16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sym typeface="Wingdings" pitchFamily="2" charset="2"/>
              </a:rPr>
              <a:t>Fus</a:t>
            </a:r>
            <a:r>
              <a:rPr lang="en-US" sz="1600" dirty="0" smtClean="0">
                <a:solidFill>
                  <a:srgbClr val="000000"/>
                </a:solidFill>
                <a:sym typeface="Wingdings" pitchFamily="2" charset="2"/>
              </a:rPr>
              <a:t> 49 (2009) </a:t>
            </a:r>
            <a:r>
              <a:rPr lang="cs-CZ" sz="1600" dirty="0"/>
              <a:t>085025</a:t>
            </a:r>
            <a:r>
              <a:rPr lang="en-US" sz="1600" dirty="0" smtClean="0">
                <a:solidFill>
                  <a:srgbClr val="000000"/>
                </a:solidFill>
                <a:sym typeface="Wingdings" pitchFamily="2" charset="2"/>
              </a:rPr>
              <a:t>]</a:t>
            </a:r>
            <a:endParaRPr lang="cs-CZ" sz="16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641" y="1628800"/>
            <a:ext cx="2234185" cy="366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2278971" cy="367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754898" y="1228110"/>
            <a:ext cx="4172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  <a:sym typeface="Wingdings" pitchFamily="2" charset="2"/>
              </a:rPr>
              <a:t>Vývoj </a:t>
            </a:r>
            <a:r>
              <a:rPr lang="cs-CZ" dirty="0" err="1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cs-CZ" baseline="-25000" dirty="0" err="1" smtClean="0">
                <a:solidFill>
                  <a:srgbClr val="000000"/>
                </a:solidFill>
                <a:sym typeface="Wingdings" pitchFamily="2" charset="2"/>
              </a:rPr>
              <a:t>T</a:t>
            </a:r>
            <a:r>
              <a:rPr lang="cs-CZ" dirty="0" smtClean="0">
                <a:solidFill>
                  <a:srgbClr val="000000"/>
                </a:solidFill>
                <a:sym typeface="Wingdings" pitchFamily="2" charset="2"/>
              </a:rPr>
              <a:t>/</a:t>
            </a:r>
            <a:r>
              <a:rPr lang="cs-CZ" dirty="0" err="1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cs-CZ" baseline="-25000" dirty="0" err="1" smtClean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cs-CZ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p</a:t>
            </a:r>
            <a:r>
              <a:rPr lang="cs-CZ" dirty="0" err="1" smtClean="0">
                <a:solidFill>
                  <a:srgbClr val="000000"/>
                </a:solidFill>
                <a:sym typeface="Wingdings" pitchFamily="2" charset="2"/>
              </a:rPr>
              <a:t>ři</a:t>
            </a:r>
            <a:r>
              <a:rPr lang="cs-CZ" dirty="0" smtClean="0">
                <a:solidFill>
                  <a:srgbClr val="000000"/>
                </a:solidFill>
                <a:sym typeface="Wingdings" pitchFamily="2" charset="2"/>
              </a:rPr>
              <a:t> nízké a vysoké hustotě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05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4" name="Picture 38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738" b="1532"/>
          <a:stretch/>
        </p:blipFill>
        <p:spPr bwMode="auto">
          <a:xfrm rot="5400000" flipH="1">
            <a:off x="4964662" y="-2982588"/>
            <a:ext cx="1196751" cy="716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04025" y="6453336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0B19BC-9407-4736-A54E-E0F63FFDD78C}" type="slidenum">
              <a:rPr lang="en-GB" smtClean="0"/>
              <a:pPr eaLnBrk="1" hangingPunct="1"/>
              <a:t>13</a:t>
            </a:fld>
            <a:r>
              <a:rPr lang="en-GB" dirty="0" smtClean="0"/>
              <a:t>/20</a:t>
            </a:r>
          </a:p>
        </p:txBody>
      </p:sp>
      <p:pic>
        <p:nvPicPr>
          <p:cNvPr id="4131" name="Picture 35" descr="https://encrypted-tbn2.gstatic.com/images?q=tbn:ANd9GcStIBNsxQh6jEOSK_IuZnWDKTfx5v9iMURzVBlVelVJgKk_jZi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76" y="226162"/>
            <a:ext cx="1147400" cy="8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851921" y="260648"/>
            <a:ext cx="51125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cs-CZ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Spektroskopie neutronů</a:t>
            </a:r>
            <a:endParaRPr lang="cs-CZ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343548"/>
            <a:ext cx="18002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Skupina 3"/>
          <p:cNvGrpSpPr>
            <a:grpSpLocks/>
          </p:cNvGrpSpPr>
          <p:nvPr/>
        </p:nvGrpSpPr>
        <p:grpSpPr bwMode="auto">
          <a:xfrm>
            <a:off x="250825" y="1686198"/>
            <a:ext cx="2613025" cy="1903412"/>
            <a:chOff x="87313" y="2473325"/>
            <a:chExt cx="3162300" cy="2314575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3" y="2473325"/>
              <a:ext cx="3162300" cy="2314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863" y="3848100"/>
              <a:ext cx="17145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5142185"/>
            <a:ext cx="11620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bdélník 12"/>
          <p:cNvSpPr>
            <a:spLocks noChangeArrowheads="1"/>
          </p:cNvSpPr>
          <p:nvPr/>
        </p:nvSpPr>
        <p:spPr bwMode="auto">
          <a:xfrm>
            <a:off x="328613" y="1254398"/>
            <a:ext cx="8491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2400" dirty="0">
                <a:solidFill>
                  <a:srgbClr val="000000"/>
                </a:solidFill>
                <a:sym typeface="Wingdings" pitchFamily="2" charset="2"/>
              </a:rPr>
              <a:t>Tři principy měření spektra kolimovaného svazku neutronů:</a:t>
            </a:r>
          </a:p>
        </p:txBody>
      </p:sp>
      <p:sp>
        <p:nvSpPr>
          <p:cNvPr id="17" name="Obdélník 2"/>
          <p:cNvSpPr>
            <a:spLocks noChangeArrowheads="1"/>
          </p:cNvSpPr>
          <p:nvPr/>
        </p:nvSpPr>
        <p:spPr bwMode="auto">
          <a:xfrm>
            <a:off x="2843213" y="1998935"/>
            <a:ext cx="57943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ts val="1200"/>
              </a:spcBef>
              <a:buFontTx/>
              <a:buAutoNum type="arabicPeriod"/>
            </a:pPr>
            <a:r>
              <a:rPr lang="cs-CZ" sz="2400" dirty="0">
                <a:solidFill>
                  <a:srgbClr val="000000"/>
                </a:solidFill>
                <a:sym typeface="Wingdings" pitchFamily="2" charset="2"/>
              </a:rPr>
              <a:t>„</a:t>
            </a:r>
            <a:r>
              <a:rPr lang="cs-CZ" sz="2400" b="1" dirty="0" err="1">
                <a:solidFill>
                  <a:srgbClr val="0000FF"/>
                </a:solidFill>
                <a:sym typeface="Wingdings" pitchFamily="2" charset="2"/>
              </a:rPr>
              <a:t>M</a:t>
            </a:r>
            <a:r>
              <a:rPr lang="cs-CZ" sz="2400" dirty="0" err="1">
                <a:solidFill>
                  <a:srgbClr val="0000FF"/>
                </a:solidFill>
                <a:sym typeface="Wingdings" pitchFamily="2" charset="2"/>
              </a:rPr>
              <a:t>agnetic</a:t>
            </a:r>
            <a:r>
              <a:rPr lang="cs-CZ" sz="24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cs-CZ" sz="2400" b="1" dirty="0" smtClean="0">
                <a:solidFill>
                  <a:srgbClr val="0000FF"/>
                </a:solidFill>
                <a:sym typeface="Wingdings" pitchFamily="2" charset="2"/>
              </a:rPr>
              <a:t>P</a:t>
            </a:r>
            <a:r>
              <a:rPr lang="cs-CZ" sz="2400" dirty="0" smtClean="0">
                <a:solidFill>
                  <a:srgbClr val="0000FF"/>
                </a:solidFill>
                <a:sym typeface="Wingdings" pitchFamily="2" charset="2"/>
              </a:rPr>
              <a:t>roton </a:t>
            </a:r>
            <a:r>
              <a:rPr lang="cs-CZ" sz="2400" b="1" dirty="0" err="1">
                <a:solidFill>
                  <a:srgbClr val="0000FF"/>
                </a:solidFill>
                <a:sym typeface="Wingdings" pitchFamily="2" charset="2"/>
              </a:rPr>
              <a:t>R</a:t>
            </a:r>
            <a:r>
              <a:rPr lang="cs-CZ" sz="2400" dirty="0" err="1" smtClean="0">
                <a:solidFill>
                  <a:srgbClr val="0000FF"/>
                </a:solidFill>
                <a:sym typeface="Wingdings" pitchFamily="2" charset="2"/>
              </a:rPr>
              <a:t>ecoil</a:t>
            </a:r>
            <a:r>
              <a:rPr lang="cs-CZ" sz="2400" dirty="0">
                <a:solidFill>
                  <a:srgbClr val="000000"/>
                </a:solidFill>
                <a:sym typeface="Wingdings" pitchFamily="2" charset="2"/>
              </a:rPr>
              <a:t>“: měření energie čelně vyražených protonů</a:t>
            </a:r>
            <a:br>
              <a:rPr lang="cs-CZ" sz="2400" dirty="0">
                <a:solidFill>
                  <a:srgbClr val="000000"/>
                </a:solidFill>
                <a:sym typeface="Wingdings" pitchFamily="2" charset="2"/>
              </a:rPr>
            </a:br>
            <a:r>
              <a:rPr lang="cs-CZ" sz="2400" dirty="0">
                <a:solidFill>
                  <a:srgbClr val="000000"/>
                </a:solidFill>
                <a:sym typeface="Wingdings" pitchFamily="2" charset="2"/>
              </a:rPr>
              <a:t>pomocí magnetického pole </a:t>
            </a:r>
          </a:p>
          <a:p>
            <a:pPr marL="457200" indent="-457200">
              <a:spcBef>
                <a:spcPts val="1200"/>
              </a:spcBef>
              <a:buFontTx/>
              <a:buAutoNum type="arabicPeriod"/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18" name="Obdélník 13"/>
          <p:cNvSpPr>
            <a:spLocks noChangeArrowheads="1"/>
          </p:cNvSpPr>
          <p:nvPr/>
        </p:nvSpPr>
        <p:spPr bwMode="auto">
          <a:xfrm>
            <a:off x="574675" y="3659460"/>
            <a:ext cx="579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ts val="1200"/>
              </a:spcBef>
              <a:buFontTx/>
              <a:buAutoNum type="arabicPeriod" startAt="2"/>
            </a:pPr>
            <a:r>
              <a:rPr lang="cs-CZ" sz="2400" dirty="0">
                <a:solidFill>
                  <a:srgbClr val="000000"/>
                </a:solidFill>
                <a:sym typeface="Wingdings" pitchFamily="2" charset="2"/>
              </a:rPr>
              <a:t>„</a:t>
            </a:r>
            <a:r>
              <a:rPr lang="cs-CZ" sz="2400" b="1" dirty="0" err="1">
                <a:solidFill>
                  <a:srgbClr val="0000FF"/>
                </a:solidFill>
                <a:sym typeface="Wingdings" pitchFamily="2" charset="2"/>
              </a:rPr>
              <a:t>T</a:t>
            </a:r>
            <a:r>
              <a:rPr lang="cs-CZ" sz="2400" dirty="0" err="1">
                <a:solidFill>
                  <a:srgbClr val="0000FF"/>
                </a:solidFill>
                <a:sym typeface="Wingdings" pitchFamily="2" charset="2"/>
              </a:rPr>
              <a:t>ime</a:t>
            </a:r>
            <a:r>
              <a:rPr lang="cs-CZ" sz="24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cs-CZ" sz="2400" b="1" dirty="0" err="1">
                <a:solidFill>
                  <a:srgbClr val="0000FF"/>
                </a:solidFill>
                <a:sym typeface="Wingdings" pitchFamily="2" charset="2"/>
              </a:rPr>
              <a:t>O</a:t>
            </a:r>
            <a:r>
              <a:rPr lang="cs-CZ" sz="2400" dirty="0" err="1">
                <a:solidFill>
                  <a:srgbClr val="0000FF"/>
                </a:solidFill>
                <a:sym typeface="Wingdings" pitchFamily="2" charset="2"/>
              </a:rPr>
              <a:t>f</a:t>
            </a:r>
            <a:r>
              <a:rPr lang="cs-CZ" sz="24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cs-CZ" sz="2400" b="1" dirty="0" err="1">
                <a:solidFill>
                  <a:srgbClr val="0000FF"/>
                </a:solidFill>
                <a:sym typeface="Wingdings" pitchFamily="2" charset="2"/>
              </a:rPr>
              <a:t>F</a:t>
            </a:r>
            <a:r>
              <a:rPr lang="cs-CZ" sz="2400" dirty="0" err="1">
                <a:solidFill>
                  <a:srgbClr val="0000FF"/>
                </a:solidFill>
                <a:sym typeface="Wingdings" pitchFamily="2" charset="2"/>
              </a:rPr>
              <a:t>light</a:t>
            </a:r>
            <a:r>
              <a:rPr lang="cs-CZ" sz="24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cs-CZ" sz="2400" dirty="0" err="1">
                <a:solidFill>
                  <a:srgbClr val="0000FF"/>
                </a:solidFill>
                <a:sym typeface="Wingdings" pitchFamily="2" charset="2"/>
              </a:rPr>
              <a:t>for</a:t>
            </a:r>
            <a:r>
              <a:rPr lang="cs-CZ" sz="24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cs-CZ" sz="2400" b="1" dirty="0" err="1">
                <a:solidFill>
                  <a:srgbClr val="0000FF"/>
                </a:solidFill>
                <a:sym typeface="Wingdings" pitchFamily="2" charset="2"/>
              </a:rPr>
              <a:t>O</a:t>
            </a:r>
            <a:r>
              <a:rPr lang="cs-CZ" sz="2400" dirty="0" err="1">
                <a:solidFill>
                  <a:srgbClr val="0000FF"/>
                </a:solidFill>
                <a:sym typeface="Wingdings" pitchFamily="2" charset="2"/>
              </a:rPr>
              <a:t>ptimised</a:t>
            </a:r>
            <a:r>
              <a:rPr lang="cs-CZ" sz="24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cs-CZ" sz="2400" b="1" dirty="0" err="1">
                <a:solidFill>
                  <a:srgbClr val="0000FF"/>
                </a:solidFill>
                <a:sym typeface="Wingdings" pitchFamily="2" charset="2"/>
              </a:rPr>
              <a:t>R</a:t>
            </a:r>
            <a:r>
              <a:rPr lang="cs-CZ" sz="2400" dirty="0" err="1">
                <a:solidFill>
                  <a:srgbClr val="0000FF"/>
                </a:solidFill>
                <a:sym typeface="Wingdings" pitchFamily="2" charset="2"/>
              </a:rPr>
              <a:t>ate</a:t>
            </a:r>
            <a:r>
              <a:rPr lang="cs-CZ" sz="2400" dirty="0">
                <a:solidFill>
                  <a:srgbClr val="000000"/>
                </a:solidFill>
                <a:sym typeface="Wingdings" pitchFamily="2" charset="2"/>
              </a:rPr>
              <a:t>“:</a:t>
            </a:r>
            <a:br>
              <a:rPr lang="cs-CZ" sz="2400" dirty="0">
                <a:solidFill>
                  <a:srgbClr val="000000"/>
                </a:solidFill>
                <a:sym typeface="Wingdings" pitchFamily="2" charset="2"/>
              </a:rPr>
            </a:br>
            <a:r>
              <a:rPr lang="cs-CZ" sz="2400" dirty="0">
                <a:solidFill>
                  <a:srgbClr val="000000"/>
                </a:solidFill>
                <a:sym typeface="Wingdings" pitchFamily="2" charset="2"/>
              </a:rPr>
              <a:t>doba letu mezi dvěma detektory</a:t>
            </a:r>
            <a:br>
              <a:rPr lang="cs-CZ" sz="2400" dirty="0">
                <a:solidFill>
                  <a:srgbClr val="000000"/>
                </a:solidFill>
                <a:sym typeface="Wingdings" pitchFamily="2" charset="2"/>
              </a:rPr>
            </a:br>
            <a:r>
              <a:rPr lang="cs-CZ" sz="2400" dirty="0">
                <a:solidFill>
                  <a:srgbClr val="000000"/>
                </a:solidFill>
                <a:sym typeface="Wingdings" pitchFamily="2" charset="2"/>
              </a:rPr>
              <a:t>(koincidenční měření)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19" name="Ovál 18"/>
          <p:cNvSpPr/>
          <p:nvPr/>
        </p:nvSpPr>
        <p:spPr bwMode="auto">
          <a:xfrm>
            <a:off x="6289675" y="3270523"/>
            <a:ext cx="1377950" cy="1347787"/>
          </a:xfrm>
          <a:prstGeom prst="ellips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cs-CZ" b="1"/>
          </a:p>
        </p:txBody>
      </p:sp>
      <p:sp>
        <p:nvSpPr>
          <p:cNvPr id="29" name="Obdélník 6"/>
          <p:cNvSpPr>
            <a:spLocks noChangeArrowheads="1"/>
          </p:cNvSpPr>
          <p:nvPr/>
        </p:nvSpPr>
        <p:spPr bwMode="auto">
          <a:xfrm>
            <a:off x="2916238" y="5099323"/>
            <a:ext cx="63722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ts val="1200"/>
              </a:spcBef>
              <a:buFontTx/>
              <a:buAutoNum type="arabicPeriod" startAt="3"/>
            </a:pPr>
            <a:r>
              <a:rPr lang="cs-CZ" sz="2400" dirty="0">
                <a:solidFill>
                  <a:srgbClr val="000000"/>
                </a:solidFill>
                <a:sym typeface="Wingdings" pitchFamily="2" charset="2"/>
              </a:rPr>
              <a:t>„</a:t>
            </a:r>
            <a:r>
              <a:rPr lang="cs-CZ" sz="2400" b="1" dirty="0" err="1">
                <a:solidFill>
                  <a:srgbClr val="0000FF"/>
                </a:solidFill>
                <a:sym typeface="Wingdings" pitchFamily="2" charset="2"/>
              </a:rPr>
              <a:t>C</a:t>
            </a:r>
            <a:r>
              <a:rPr lang="cs-CZ" sz="2400" dirty="0" err="1">
                <a:solidFill>
                  <a:srgbClr val="0000FF"/>
                </a:solidFill>
                <a:sym typeface="Wingdings" pitchFamily="2" charset="2"/>
              </a:rPr>
              <a:t>ompact</a:t>
            </a:r>
            <a:r>
              <a:rPr lang="cs-CZ" sz="24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cs-CZ" sz="2400" b="1" dirty="0">
                <a:solidFill>
                  <a:srgbClr val="0000FF"/>
                </a:solidFill>
                <a:sym typeface="Wingdings" pitchFamily="2" charset="2"/>
              </a:rPr>
              <a:t>N</a:t>
            </a:r>
            <a:r>
              <a:rPr lang="cs-CZ" sz="2400" dirty="0">
                <a:solidFill>
                  <a:srgbClr val="0000FF"/>
                </a:solidFill>
                <a:sym typeface="Wingdings" pitchFamily="2" charset="2"/>
              </a:rPr>
              <a:t>eutron </a:t>
            </a:r>
            <a:r>
              <a:rPr lang="cs-CZ" sz="2400" b="1" dirty="0" err="1">
                <a:solidFill>
                  <a:srgbClr val="0000FF"/>
                </a:solidFill>
                <a:sym typeface="Wingdings" pitchFamily="2" charset="2"/>
              </a:rPr>
              <a:t>S</a:t>
            </a:r>
            <a:r>
              <a:rPr lang="cs-CZ" sz="2400" dirty="0" err="1">
                <a:solidFill>
                  <a:srgbClr val="0000FF"/>
                </a:solidFill>
                <a:sym typeface="Wingdings" pitchFamily="2" charset="2"/>
              </a:rPr>
              <a:t>pectrometers</a:t>
            </a:r>
            <a:r>
              <a:rPr lang="cs-CZ" sz="2400" dirty="0">
                <a:solidFill>
                  <a:srgbClr val="000000"/>
                </a:solidFill>
                <a:sym typeface="Wingdings" pitchFamily="2" charset="2"/>
              </a:rPr>
              <a:t>“:</a:t>
            </a:r>
            <a:br>
              <a:rPr lang="cs-CZ" sz="2400" dirty="0">
                <a:solidFill>
                  <a:srgbClr val="000000"/>
                </a:solidFill>
                <a:sym typeface="Wingdings" pitchFamily="2" charset="2"/>
              </a:rPr>
            </a:br>
            <a:r>
              <a:rPr lang="cs-CZ" sz="2400" dirty="0" err="1">
                <a:solidFill>
                  <a:srgbClr val="000000"/>
                </a:solidFill>
                <a:sym typeface="Wingdings" pitchFamily="2" charset="2"/>
              </a:rPr>
              <a:t>dekonvoluce</a:t>
            </a:r>
            <a:r>
              <a:rPr lang="cs-CZ" sz="2400" dirty="0">
                <a:solidFill>
                  <a:srgbClr val="000000"/>
                </a:solidFill>
                <a:sym typeface="Wingdings" pitchFamily="2" charset="2"/>
              </a:rPr>
              <a:t> ze spektra rozptýlených </a:t>
            </a:r>
            <a:br>
              <a:rPr lang="cs-CZ" sz="2400" dirty="0">
                <a:solidFill>
                  <a:srgbClr val="000000"/>
                </a:solidFill>
                <a:sym typeface="Wingdings" pitchFamily="2" charset="2"/>
              </a:rPr>
            </a:br>
            <a:r>
              <a:rPr lang="cs-CZ" sz="2400" dirty="0">
                <a:solidFill>
                  <a:srgbClr val="000000"/>
                </a:solidFill>
                <a:sym typeface="Wingdings" pitchFamily="2" charset="2"/>
              </a:rPr>
              <a:t>nabitých částic (např. ve scintilátoru)</a:t>
            </a:r>
            <a:br>
              <a:rPr lang="cs-CZ" sz="2400" dirty="0">
                <a:solidFill>
                  <a:srgbClr val="000000"/>
                </a:solidFill>
                <a:sym typeface="Wingdings" pitchFamily="2" charset="2"/>
              </a:rPr>
            </a:br>
            <a:endParaRPr lang="cs-CZ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30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4" name="Picture 38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738" b="1532"/>
          <a:stretch/>
        </p:blipFill>
        <p:spPr bwMode="auto">
          <a:xfrm rot="5400000" flipH="1">
            <a:off x="4964662" y="-2982588"/>
            <a:ext cx="1196751" cy="716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04025" y="6453336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0B19BC-9407-4736-A54E-E0F63FFDD78C}" type="slidenum">
              <a:rPr lang="en-GB" smtClean="0"/>
              <a:pPr eaLnBrk="1" hangingPunct="1"/>
              <a:t>14</a:t>
            </a:fld>
            <a:r>
              <a:rPr lang="en-GB" dirty="0" smtClean="0"/>
              <a:t>/20</a:t>
            </a:r>
          </a:p>
        </p:txBody>
      </p:sp>
      <p:pic>
        <p:nvPicPr>
          <p:cNvPr id="4131" name="Picture 35" descr="https://encrypted-tbn2.gstatic.com/images?q=tbn:ANd9GcStIBNsxQh6jEOSK_IuZnWDKTfx5v9iMURzVBlVelVJgKk_jZi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76" y="226162"/>
            <a:ext cx="1147400" cy="8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08511" y="260648"/>
            <a:ext cx="43559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cs-CZ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MPRu</a:t>
            </a:r>
            <a:endParaRPr lang="cs-CZ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2772" name="Picture 4" descr="http://www.efda.org/wpcms/wp-content/uploads/2011/07/sweden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4882"/>
            <a:ext cx="27432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Skupina 2"/>
          <p:cNvGrpSpPr/>
          <p:nvPr/>
        </p:nvGrpSpPr>
        <p:grpSpPr>
          <a:xfrm>
            <a:off x="-74308" y="1285593"/>
            <a:ext cx="5880022" cy="4255503"/>
            <a:chOff x="-74308" y="1243499"/>
            <a:chExt cx="5880022" cy="4255503"/>
          </a:xfrm>
        </p:grpSpPr>
        <p:pic>
          <p:nvPicPr>
            <p:cNvPr id="32770" name="Picture 2" descr="http://ej.iop.org/images/0741-3335/55/7/074014/Full/ppcf451471f03_online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893"/>
            <a:stretch/>
          </p:blipFill>
          <p:spPr bwMode="auto">
            <a:xfrm>
              <a:off x="41273" y="1412776"/>
              <a:ext cx="5764441" cy="4086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5148064" y="3090446"/>
              <a:ext cx="65274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cívky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4932040" y="4365104"/>
              <a:ext cx="73129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</a:t>
              </a:r>
              <a:r>
                <a:rPr lang="cs-CZ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ipól  </a:t>
              </a:r>
              <a:endParaRPr lang="cs-CZ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4355976" y="1516349"/>
              <a:ext cx="73129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</a:t>
              </a:r>
              <a:r>
                <a:rPr lang="cs-CZ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ipól  </a:t>
              </a:r>
              <a:endParaRPr lang="cs-CZ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5087266" y="1837632"/>
              <a:ext cx="68800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endPara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cs-CZ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past  </a:t>
              </a:r>
              <a:endParaRPr lang="cs-CZ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2771800" y="1243499"/>
              <a:ext cx="136287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cs-CZ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kolimátor   </a:t>
              </a:r>
              <a:endParaRPr lang="cs-CZ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1043608" y="1260541"/>
              <a:ext cx="136287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cs-CZ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kolimátor   </a:t>
              </a:r>
              <a:endParaRPr lang="cs-CZ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459887" y="2636912"/>
              <a:ext cx="144302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cs-CZ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CH</a:t>
              </a:r>
              <a:r>
                <a:rPr lang="cs-CZ" sz="1600" baseline="-25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</a:t>
              </a:r>
              <a:r>
                <a:rPr lang="cs-CZ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terčík</a:t>
              </a:r>
              <a:endParaRPr lang="cs-CZ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827584" y="2996952"/>
              <a:ext cx="144142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cs-CZ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</a:t>
              </a:r>
            </a:p>
            <a:p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cs-CZ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scintilátory</a:t>
              </a:r>
              <a:endParaRPr lang="cs-CZ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167034" y="4170566"/>
              <a:ext cx="41549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cs-CZ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</a:t>
              </a:r>
              <a:endParaRPr lang="cs-CZ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17325" y="2117780"/>
              <a:ext cx="70403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     </a:t>
              </a:r>
              <a:endParaRPr lang="cs-CZ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0" y="2082547"/>
              <a:ext cx="64633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    </a:t>
              </a:r>
              <a:endParaRPr lang="cs-CZ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-74308" y="2082334"/>
              <a:ext cx="10459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cs-CZ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neutrony</a:t>
              </a:r>
            </a:p>
          </p:txBody>
        </p:sp>
      </p:grpSp>
      <p:sp>
        <p:nvSpPr>
          <p:cNvPr id="24" name="Obdélník 2"/>
          <p:cNvSpPr>
            <a:spLocks noChangeArrowheads="1"/>
          </p:cNvSpPr>
          <p:nvPr/>
        </p:nvSpPr>
        <p:spPr bwMode="auto">
          <a:xfrm>
            <a:off x="118045" y="5847358"/>
            <a:ext cx="9134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000000"/>
                </a:solidFill>
                <a:sym typeface="Wingdings" pitchFamily="2" charset="2"/>
              </a:rPr>
              <a:t>Zejména pro DT. Rozlišení až 2,5 </a:t>
            </a:r>
            <a:r>
              <a:rPr lang="en-US" sz="2400" dirty="0">
                <a:solidFill>
                  <a:srgbClr val="000000"/>
                </a:solidFill>
                <a:sym typeface="Wingdings" pitchFamily="2" charset="2"/>
              </a:rPr>
              <a:t>%, </a:t>
            </a:r>
            <a:r>
              <a:rPr lang="cs-CZ" sz="2400" dirty="0">
                <a:solidFill>
                  <a:srgbClr val="000000"/>
                </a:solidFill>
                <a:sym typeface="Wingdings" pitchFamily="2" charset="2"/>
              </a:rPr>
              <a:t>účinnost jen zlomky promile.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258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4" name="Picture 38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738" b="1532"/>
          <a:stretch/>
        </p:blipFill>
        <p:spPr bwMode="auto">
          <a:xfrm rot="5400000" flipH="1">
            <a:off x="4964662" y="-2982588"/>
            <a:ext cx="1196751" cy="716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04025" y="6453336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0B19BC-9407-4736-A54E-E0F63FFDD78C}" type="slidenum">
              <a:rPr lang="en-GB" smtClean="0"/>
              <a:pPr eaLnBrk="1" hangingPunct="1"/>
              <a:t>15</a:t>
            </a:fld>
            <a:r>
              <a:rPr lang="en-GB" dirty="0" smtClean="0"/>
              <a:t>/20</a:t>
            </a:r>
          </a:p>
        </p:txBody>
      </p:sp>
      <p:pic>
        <p:nvPicPr>
          <p:cNvPr id="4131" name="Picture 35" descr="https://encrypted-tbn2.gstatic.com/images?q=tbn:ANd9GcStIBNsxQh6jEOSK_IuZnWDKTfx5v9iMURzVBlVelVJgKk_jZi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76" y="226162"/>
            <a:ext cx="1147400" cy="8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08511" y="260648"/>
            <a:ext cx="43559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cs-CZ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TOFOR</a:t>
            </a:r>
            <a:endParaRPr lang="cs-CZ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9698" name="Picture 2" descr="C:\Users\jan\Documents\tomoha\prednaska\tex\obrazky\tofor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9"/>
            <a:ext cx="364807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Skupina 2"/>
          <p:cNvGrpSpPr/>
          <p:nvPr/>
        </p:nvGrpSpPr>
        <p:grpSpPr>
          <a:xfrm>
            <a:off x="395536" y="1196752"/>
            <a:ext cx="3552825" cy="5334000"/>
            <a:chOff x="395536" y="1196751"/>
            <a:chExt cx="3552825" cy="5334000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196751"/>
              <a:ext cx="3552825" cy="533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Obdélník 1"/>
            <p:cNvSpPr/>
            <p:nvPr/>
          </p:nvSpPr>
          <p:spPr>
            <a:xfrm>
              <a:off x="1691680" y="3074318"/>
              <a:ext cx="864096" cy="4266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2728820" y="3501008"/>
              <a:ext cx="1176561" cy="30297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Obdélník 11"/>
            <p:cNvSpPr/>
            <p:nvPr/>
          </p:nvSpPr>
          <p:spPr>
            <a:xfrm>
              <a:off x="546668" y="3501008"/>
              <a:ext cx="1000995" cy="4266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396798" y="2579418"/>
              <a:ext cx="864096" cy="4266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4" name="Obdélník 2"/>
          <p:cNvSpPr>
            <a:spLocks noChangeArrowheads="1"/>
          </p:cNvSpPr>
          <p:nvPr/>
        </p:nvSpPr>
        <p:spPr bwMode="auto">
          <a:xfrm>
            <a:off x="3502025" y="5157192"/>
            <a:ext cx="57086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2400" dirty="0">
                <a:solidFill>
                  <a:srgbClr val="000000"/>
                </a:solidFill>
                <a:sym typeface="Wingdings" pitchFamily="2" charset="2"/>
              </a:rPr>
              <a:t>Měří pouze DD neutrony. Rozlišení přibližně 6 </a:t>
            </a:r>
            <a:r>
              <a:rPr lang="en-US" sz="2400" dirty="0">
                <a:solidFill>
                  <a:srgbClr val="000000"/>
                </a:solidFill>
                <a:sym typeface="Wingdings" pitchFamily="2" charset="2"/>
              </a:rPr>
              <a:t>%, </a:t>
            </a:r>
            <a:r>
              <a:rPr lang="cs-CZ" sz="2400" dirty="0">
                <a:solidFill>
                  <a:srgbClr val="000000"/>
                </a:solidFill>
                <a:sym typeface="Wingdings" pitchFamily="2" charset="2"/>
              </a:rPr>
              <a:t>účinnost v řádu procent.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8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4" name="Picture 38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738" b="1532"/>
          <a:stretch/>
        </p:blipFill>
        <p:spPr bwMode="auto">
          <a:xfrm rot="5400000" flipH="1">
            <a:off x="4964662" y="-2982588"/>
            <a:ext cx="1196751" cy="716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04025" y="6453336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0B19BC-9407-4736-A54E-E0F63FFDD78C}" type="slidenum">
              <a:rPr lang="en-GB" smtClean="0"/>
              <a:pPr eaLnBrk="1" hangingPunct="1"/>
              <a:t>16</a:t>
            </a:fld>
            <a:r>
              <a:rPr lang="cs-CZ" dirty="0" smtClean="0"/>
              <a:t>/20</a:t>
            </a:r>
            <a:endParaRPr lang="en-GB" dirty="0" smtClean="0"/>
          </a:p>
        </p:txBody>
      </p:sp>
      <p:pic>
        <p:nvPicPr>
          <p:cNvPr id="4131" name="Picture 35" descr="https://encrypted-tbn2.gstatic.com/images?q=tbn:ANd9GcStIBNsxQh6jEOSK_IuZnWDKTfx5v9iMURzVBlVelVJgKk_jZi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76" y="226162"/>
            <a:ext cx="1147400" cy="8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131841" y="260648"/>
            <a:ext cx="58326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cs-CZ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Kompaktní spektrometr</a:t>
            </a:r>
            <a:endParaRPr lang="cs-CZ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42" y="3212976"/>
            <a:ext cx="412097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Skupina 2"/>
          <p:cNvGrpSpPr/>
          <p:nvPr/>
        </p:nvGrpSpPr>
        <p:grpSpPr>
          <a:xfrm>
            <a:off x="5592639" y="1295859"/>
            <a:ext cx="3371850" cy="5105400"/>
            <a:chOff x="5592639" y="1295859"/>
            <a:chExt cx="3371850" cy="5105400"/>
          </a:xfrm>
        </p:grpSpPr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2639" y="1295859"/>
              <a:ext cx="3371850" cy="510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Obdélník 1"/>
            <p:cNvSpPr/>
            <p:nvPr/>
          </p:nvSpPr>
          <p:spPr>
            <a:xfrm>
              <a:off x="7668344" y="3933056"/>
              <a:ext cx="79208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7380312" y="4725144"/>
              <a:ext cx="79208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7524328" y="5589240"/>
              <a:ext cx="79208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Obdélník 11"/>
            <p:cNvSpPr/>
            <p:nvPr/>
          </p:nvSpPr>
          <p:spPr>
            <a:xfrm>
              <a:off x="8100392" y="3284984"/>
              <a:ext cx="79208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7956376" y="3429000"/>
              <a:ext cx="79208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6746754" y="6093296"/>
              <a:ext cx="79208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6" name="Obdélník 14"/>
          <p:cNvSpPr>
            <a:spLocks noChangeArrowheads="1"/>
          </p:cNvSpPr>
          <p:nvPr/>
        </p:nvSpPr>
        <p:spPr bwMode="auto">
          <a:xfrm>
            <a:off x="593130" y="1412776"/>
            <a:ext cx="57070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2400" dirty="0">
                <a:solidFill>
                  <a:srgbClr val="000000"/>
                </a:solidFill>
                <a:sym typeface="Wingdings" pitchFamily="2" charset="2"/>
              </a:rPr>
              <a:t>CNS: testují se zejména scintilační</a:t>
            </a:r>
          </a:p>
          <a:p>
            <a:r>
              <a:rPr lang="cs-CZ" sz="2400" dirty="0">
                <a:solidFill>
                  <a:srgbClr val="000000"/>
                </a:solidFill>
                <a:sym typeface="Wingdings" pitchFamily="2" charset="2"/>
              </a:rPr>
              <a:t>detektory (NE213 a </a:t>
            </a:r>
            <a:r>
              <a:rPr lang="cs-CZ" sz="2400" dirty="0" smtClean="0">
                <a:solidFill>
                  <a:srgbClr val="000000"/>
                </a:solidFill>
                <a:sym typeface="Wingdings" pitchFamily="2" charset="2"/>
              </a:rPr>
              <a:t>stilbene).</a:t>
            </a:r>
            <a:endParaRPr lang="cs-CZ" sz="2400" dirty="0">
              <a:solidFill>
                <a:srgbClr val="000000"/>
              </a:solidFill>
              <a:sym typeface="Wingdings" pitchFamily="2" charset="2"/>
            </a:endParaRPr>
          </a:p>
          <a:p>
            <a:r>
              <a:rPr lang="cs-CZ" sz="2400" dirty="0">
                <a:solidFill>
                  <a:srgbClr val="000000"/>
                </a:solidFill>
                <a:sym typeface="Wingdings" pitchFamily="2" charset="2"/>
              </a:rPr>
              <a:t>Účinnost až desítky procent, rozlišení</a:t>
            </a:r>
            <a:br>
              <a:rPr lang="cs-CZ" sz="2400" dirty="0">
                <a:solidFill>
                  <a:srgbClr val="000000"/>
                </a:solidFill>
                <a:sym typeface="Wingdings" pitchFamily="2" charset="2"/>
              </a:rPr>
            </a:br>
            <a:r>
              <a:rPr lang="cs-CZ" sz="2400" dirty="0">
                <a:solidFill>
                  <a:srgbClr val="000000"/>
                </a:solidFill>
                <a:sym typeface="Wingdings" pitchFamily="2" charset="2"/>
              </a:rPr>
              <a:t>až 4 </a:t>
            </a:r>
            <a:r>
              <a:rPr lang="en-US" sz="2400" dirty="0">
                <a:solidFill>
                  <a:srgbClr val="000000"/>
                </a:solidFill>
                <a:sym typeface="Wingdings" pitchFamily="2" charset="2"/>
              </a:rPr>
              <a:t>%, </a:t>
            </a:r>
            <a:r>
              <a:rPr lang="cs-CZ" sz="2400" dirty="0">
                <a:solidFill>
                  <a:srgbClr val="000000"/>
                </a:solidFill>
                <a:sym typeface="Wingdings" pitchFamily="2" charset="2"/>
              </a:rPr>
              <a:t>nutnost </a:t>
            </a:r>
            <a:r>
              <a:rPr lang="cs-CZ" sz="2400" dirty="0" err="1">
                <a:solidFill>
                  <a:srgbClr val="000000"/>
                </a:solidFill>
                <a:sym typeface="Wingdings" pitchFamily="2" charset="2"/>
              </a:rPr>
              <a:t>dekonvoluce</a:t>
            </a:r>
            <a:r>
              <a:rPr lang="cs-CZ" sz="2400" dirty="0">
                <a:solidFill>
                  <a:srgbClr val="000000"/>
                </a:solidFill>
                <a:sym typeface="Wingdings" pitchFamily="2" charset="2"/>
              </a:rPr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255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4" name="Picture 38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738" b="1532"/>
          <a:stretch/>
        </p:blipFill>
        <p:spPr bwMode="auto">
          <a:xfrm rot="5400000" flipH="1">
            <a:off x="4964662" y="-2982588"/>
            <a:ext cx="1196751" cy="716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04025" y="6453336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0B19BC-9407-4736-A54E-E0F63FFDD78C}" type="slidenum">
              <a:rPr lang="en-GB" smtClean="0"/>
              <a:pPr eaLnBrk="1" hangingPunct="1"/>
              <a:t>17</a:t>
            </a:fld>
            <a:r>
              <a:rPr lang="en-US" dirty="0" smtClean="0"/>
              <a:t>/20</a:t>
            </a:r>
            <a:endParaRPr lang="en-GB" dirty="0" smtClean="0"/>
          </a:p>
        </p:txBody>
      </p:sp>
      <p:pic>
        <p:nvPicPr>
          <p:cNvPr id="4131" name="Picture 35" descr="https://encrypted-tbn2.gstatic.com/images?q=tbn:ANd9GcStIBNsxQh6jEOSK_IuZnWDKTfx5v9iMURzVBlVelVJgKk_jZi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76" y="226162"/>
            <a:ext cx="1147400" cy="8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131841" y="260648"/>
            <a:ext cx="58326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cs-CZ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Dekonvoluce</a:t>
            </a:r>
            <a:r>
              <a:rPr lang="cs-CZ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spekter</a:t>
            </a:r>
            <a:endParaRPr lang="cs-CZ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1000"/>
                    </a14:imgEffect>
                    <a14:imgEffect>
                      <a14:colorTemperature colorTemp="825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35" y="1435426"/>
            <a:ext cx="4698414" cy="368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859266"/>
              </p:ext>
            </p:extLst>
          </p:nvPr>
        </p:nvGraphicFramePr>
        <p:xfrm>
          <a:off x="5809973" y="3517960"/>
          <a:ext cx="2207348" cy="991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5" name="Equation" r:id="rId9" imgW="1130300" imgH="508000" progId="Equation.DSMT4">
                  <p:embed/>
                </p:oleObj>
              </mc:Choice>
              <mc:Fallback>
                <p:oleObj name="Equation" r:id="rId9" imgW="11303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9973" y="3517960"/>
                        <a:ext cx="2207348" cy="991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bdélník 10"/>
          <p:cNvSpPr>
            <a:spLocks noChangeArrowheads="1"/>
          </p:cNvSpPr>
          <p:nvPr/>
        </p:nvSpPr>
        <p:spPr bwMode="auto">
          <a:xfrm>
            <a:off x="4987577" y="2700399"/>
            <a:ext cx="664686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dirty="0" smtClean="0"/>
              <a:t>energie</a:t>
            </a:r>
            <a:r>
              <a:rPr lang="en-US" dirty="0" smtClean="0"/>
              <a:t>         </a:t>
            </a:r>
            <a:r>
              <a:rPr lang="cs-CZ" dirty="0" smtClean="0"/>
              <a:t>matice  </a:t>
            </a:r>
            <a:r>
              <a:rPr lang="en-US" dirty="0" smtClean="0"/>
              <a:t>  </a:t>
            </a:r>
            <a:r>
              <a:rPr lang="cs-CZ" dirty="0" smtClean="0"/>
              <a:t>energie</a:t>
            </a:r>
            <a:r>
              <a:rPr lang="en-US" dirty="0" smtClean="0"/>
              <a:t>   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světelných</a:t>
            </a:r>
            <a:r>
              <a:rPr lang="en-US" dirty="0" smtClean="0"/>
              <a:t>    </a:t>
            </a:r>
            <a:r>
              <a:rPr lang="cs-CZ" dirty="0" smtClean="0"/>
              <a:t>odezvy</a:t>
            </a:r>
            <a:r>
              <a:rPr lang="en-US" dirty="0" smtClean="0"/>
              <a:t>   </a:t>
            </a:r>
            <a:r>
              <a:rPr lang="cs-CZ" dirty="0" smtClean="0"/>
              <a:t>neutronů</a:t>
            </a:r>
            <a:r>
              <a:rPr lang="en-US" dirty="0" smtClean="0"/>
              <a:t>                                     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kvant</a:t>
            </a:r>
            <a:r>
              <a:rPr lang="en-US" dirty="0" smtClean="0"/>
              <a:t>              </a:t>
            </a:r>
            <a:r>
              <a:rPr lang="cs-CZ" dirty="0" smtClean="0"/>
              <a:t>                             chyby</a:t>
            </a:r>
            <a:endParaRPr lang="en-US" dirty="0"/>
          </a:p>
          <a:p>
            <a:r>
              <a:rPr lang="en-US" dirty="0"/>
              <a:t>                                                              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              </a:t>
            </a:r>
          </a:p>
        </p:txBody>
      </p:sp>
      <p:cxnSp>
        <p:nvCxnSpPr>
          <p:cNvPr id="17" name="Přímá spojnice se šipkou 11"/>
          <p:cNvCxnSpPr>
            <a:cxnSpLocks noChangeShapeType="1"/>
          </p:cNvCxnSpPr>
          <p:nvPr/>
        </p:nvCxnSpPr>
        <p:spPr bwMode="auto">
          <a:xfrm flipH="1">
            <a:off x="7920484" y="3508387"/>
            <a:ext cx="309116" cy="23692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Přímá spojnice se šipkou 14"/>
          <p:cNvCxnSpPr>
            <a:cxnSpLocks noChangeShapeType="1"/>
          </p:cNvCxnSpPr>
          <p:nvPr/>
        </p:nvCxnSpPr>
        <p:spPr bwMode="auto">
          <a:xfrm flipH="1">
            <a:off x="7308305" y="3326147"/>
            <a:ext cx="288031" cy="41916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Přímá spojnice se šipkou 16"/>
          <p:cNvCxnSpPr>
            <a:cxnSpLocks noChangeShapeType="1"/>
          </p:cNvCxnSpPr>
          <p:nvPr/>
        </p:nvCxnSpPr>
        <p:spPr bwMode="auto">
          <a:xfrm>
            <a:off x="5724128" y="3419654"/>
            <a:ext cx="157229" cy="28279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Přímá spojnice se šipkou 19"/>
          <p:cNvCxnSpPr>
            <a:cxnSpLocks noChangeShapeType="1"/>
          </p:cNvCxnSpPr>
          <p:nvPr/>
        </p:nvCxnSpPr>
        <p:spPr bwMode="auto">
          <a:xfrm>
            <a:off x="6876256" y="3326147"/>
            <a:ext cx="78407" cy="41916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bdélník 2"/>
          <p:cNvSpPr>
            <a:spLocks noChangeArrowheads="1"/>
          </p:cNvSpPr>
          <p:nvPr/>
        </p:nvSpPr>
        <p:spPr bwMode="auto">
          <a:xfrm>
            <a:off x="5220072" y="1692287"/>
            <a:ext cx="335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000000"/>
                </a:solidFill>
                <a:sym typeface="Wingdings" pitchFamily="2" charset="2"/>
              </a:rPr>
              <a:t>Princip </a:t>
            </a:r>
            <a:r>
              <a:rPr lang="cs-CZ" sz="2400" dirty="0" err="1">
                <a:solidFill>
                  <a:srgbClr val="000000"/>
                </a:solidFill>
                <a:sym typeface="Wingdings" pitchFamily="2" charset="2"/>
              </a:rPr>
              <a:t>dekonvoluce</a:t>
            </a:r>
            <a:r>
              <a:rPr lang="cs-CZ" sz="2400" dirty="0">
                <a:solidFill>
                  <a:srgbClr val="000000"/>
                </a:solidFill>
                <a:sym typeface="Wingdings" pitchFamily="2" charset="2"/>
              </a:rPr>
              <a:t> je </a:t>
            </a:r>
            <a:br>
              <a:rPr lang="cs-CZ" sz="2400" dirty="0">
                <a:solidFill>
                  <a:srgbClr val="000000"/>
                </a:solidFill>
                <a:sym typeface="Wingdings" pitchFamily="2" charset="2"/>
              </a:rPr>
            </a:br>
            <a:r>
              <a:rPr lang="cs-CZ" sz="2400" dirty="0">
                <a:solidFill>
                  <a:srgbClr val="000000"/>
                </a:solidFill>
                <a:sym typeface="Wingdings" pitchFamily="2" charset="2"/>
              </a:rPr>
              <a:t>analogický tomografii:</a:t>
            </a:r>
            <a:endParaRPr lang="cs-CZ" dirty="0"/>
          </a:p>
        </p:txBody>
      </p:sp>
      <p:sp>
        <p:nvSpPr>
          <p:cNvPr id="21" name="Obdélník 14"/>
          <p:cNvSpPr>
            <a:spLocks noChangeArrowheads="1"/>
          </p:cNvSpPr>
          <p:nvPr/>
        </p:nvSpPr>
        <p:spPr bwMode="auto">
          <a:xfrm>
            <a:off x="977900" y="5229200"/>
            <a:ext cx="7470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2400" dirty="0">
                <a:solidFill>
                  <a:srgbClr val="000000"/>
                </a:solidFill>
                <a:sym typeface="Wingdings" pitchFamily="2" charset="2"/>
              </a:rPr>
              <a:t>Jde o špatně podmíněnou úlohu </a:t>
            </a:r>
            <a:r>
              <a:rPr lang="en-US" sz="24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cs-CZ" sz="2400" dirty="0">
                <a:solidFill>
                  <a:srgbClr val="000000"/>
                </a:solidFill>
                <a:sym typeface="Wingdings" pitchFamily="2" charset="2"/>
              </a:rPr>
              <a:t>klíčová je přesná znalost matice odezvy (tj. kalibrace detektoru</a:t>
            </a:r>
            <a:r>
              <a:rPr lang="cs-CZ" sz="24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786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4" name="Picture 38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738" b="1532"/>
          <a:stretch/>
        </p:blipFill>
        <p:spPr bwMode="auto">
          <a:xfrm rot="5400000" flipH="1">
            <a:off x="4964662" y="-2982588"/>
            <a:ext cx="1196751" cy="716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04025" y="6453336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0B19BC-9407-4736-A54E-E0F63FFDD78C}" type="slidenum">
              <a:rPr lang="en-GB" smtClean="0"/>
              <a:pPr eaLnBrk="1" hangingPunct="1"/>
              <a:t>18</a:t>
            </a:fld>
            <a:r>
              <a:rPr lang="en-GB" dirty="0" smtClean="0"/>
              <a:t>/20</a:t>
            </a:r>
          </a:p>
        </p:txBody>
      </p:sp>
      <p:pic>
        <p:nvPicPr>
          <p:cNvPr id="4131" name="Picture 35" descr="https://encrypted-tbn2.gstatic.com/images?q=tbn:ANd9GcStIBNsxQh6jEOSK_IuZnWDKTfx5v9iMURzVBlVelVJgKk_jZi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76" y="226162"/>
            <a:ext cx="1147400" cy="8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131841" y="260648"/>
            <a:ext cx="58326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cs-CZ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Dekonvoluce</a:t>
            </a:r>
            <a:r>
              <a:rPr lang="cs-CZ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spekter</a:t>
            </a:r>
            <a:endParaRPr lang="cs-CZ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647825"/>
            <a:ext cx="858202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73833" y="5795972"/>
            <a:ext cx="6174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[</a:t>
            </a:r>
            <a:r>
              <a:rPr lang="cs-CZ" dirty="0" err="1" smtClean="0">
                <a:solidFill>
                  <a:srgbClr val="000000"/>
                </a:solidFill>
                <a:sym typeface="Wingdings" pitchFamily="2" charset="2"/>
              </a:rPr>
              <a:t>Mlynar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cs-CZ" dirty="0" smtClean="0">
                <a:solidFill>
                  <a:srgbClr val="000000"/>
                </a:solidFill>
                <a:sym typeface="Wingdings" pitchFamily="2" charset="2"/>
              </a:rPr>
              <a:t>J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.</a:t>
            </a:r>
            <a:r>
              <a:rPr lang="cs-CZ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cs-CZ" dirty="0">
                <a:solidFill>
                  <a:srgbClr val="000000"/>
                </a:solidFill>
                <a:sym typeface="Wingdings" pitchFamily="2" charset="2"/>
              </a:rPr>
              <a:t>et al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, </a:t>
            </a:r>
            <a:r>
              <a:rPr lang="cs-CZ" dirty="0" err="1" smtClean="0">
                <a:solidFill>
                  <a:srgbClr val="000000"/>
                </a:solidFill>
                <a:sym typeface="Wingdings" pitchFamily="2" charset="2"/>
              </a:rPr>
              <a:t>Fusion</a:t>
            </a:r>
            <a:r>
              <a:rPr lang="cs-CZ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sym typeface="Wingdings" pitchFamily="2" charset="2"/>
              </a:rPr>
              <a:t>Eng</a:t>
            </a:r>
            <a:r>
              <a:rPr lang="cs-CZ" dirty="0" smtClean="0">
                <a:solidFill>
                  <a:srgbClr val="000000"/>
                </a:solidFill>
                <a:sym typeface="Wingdings" pitchFamily="2" charset="2"/>
              </a:rPr>
              <a:t> Des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cs-CZ" dirty="0" smtClean="0">
                <a:solidFill>
                  <a:srgbClr val="000000"/>
                </a:solidFill>
                <a:sym typeface="Wingdings" pitchFamily="2" charset="2"/>
              </a:rPr>
              <a:t>74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200</a:t>
            </a:r>
            <a:r>
              <a:rPr lang="cs-CZ" dirty="0" smtClean="0">
                <a:solidFill>
                  <a:srgbClr val="000000"/>
                </a:solidFill>
                <a:sym typeface="Wingdings" pitchFamily="2" charset="2"/>
              </a:rPr>
              <a:t>5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) </a:t>
            </a:r>
            <a:r>
              <a:rPr lang="cs-CZ" dirty="0" smtClean="0">
                <a:sym typeface="Wingdings" pitchFamily="2" charset="2"/>
              </a:rPr>
              <a:t>781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]</a:t>
            </a:r>
            <a:endParaRPr lang="cs-CZ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9" name="Obdélník 2"/>
          <p:cNvSpPr>
            <a:spLocks noChangeArrowheads="1"/>
          </p:cNvSpPr>
          <p:nvPr/>
        </p:nvSpPr>
        <p:spPr bwMode="auto">
          <a:xfrm>
            <a:off x="306388" y="5271293"/>
            <a:ext cx="8859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000000"/>
                </a:solidFill>
                <a:sym typeface="Wingdings" pitchFamily="2" charset="2"/>
              </a:rPr>
              <a:t>Data z kalibrovaného CNS a </a:t>
            </a:r>
            <a:r>
              <a:rPr lang="cs-CZ" sz="2400" dirty="0" err="1">
                <a:solidFill>
                  <a:srgbClr val="000000"/>
                </a:solidFill>
                <a:sym typeface="Wingdings" pitchFamily="2" charset="2"/>
              </a:rPr>
              <a:t>dekonvoluce</a:t>
            </a:r>
            <a:r>
              <a:rPr lang="cs-CZ" sz="2400" dirty="0">
                <a:solidFill>
                  <a:srgbClr val="000000"/>
                </a:solidFill>
                <a:sym typeface="Wingdings" pitchFamily="2" charset="2"/>
              </a:rPr>
              <a:t> spektra DT neutronů.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254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4" name="Picture 38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738" b="1532"/>
          <a:stretch/>
        </p:blipFill>
        <p:spPr bwMode="auto">
          <a:xfrm rot="5400000" flipH="1">
            <a:off x="4964662" y="-2982588"/>
            <a:ext cx="1196751" cy="716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04025" y="6453336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0B19BC-9407-4736-A54E-E0F63FFDD78C}" type="slidenum">
              <a:rPr lang="en-GB" smtClean="0"/>
              <a:pPr eaLnBrk="1" hangingPunct="1"/>
              <a:t>19</a:t>
            </a:fld>
            <a:r>
              <a:rPr lang="en-GB" dirty="0" smtClean="0"/>
              <a:t>/20</a:t>
            </a:r>
          </a:p>
        </p:txBody>
      </p:sp>
      <p:pic>
        <p:nvPicPr>
          <p:cNvPr id="4131" name="Picture 35" descr="https://encrypted-tbn2.gstatic.com/images?q=tbn:ANd9GcStIBNsxQh6jEOSK_IuZnWDKTfx5v9iMURzVBlVelVJgKk_jZi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76" y="226162"/>
            <a:ext cx="1147400" cy="8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131841" y="260648"/>
            <a:ext cx="58326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cs-CZ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Perspektivy</a:t>
            </a:r>
            <a:endParaRPr lang="cs-CZ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76" y="1700808"/>
            <a:ext cx="4343400" cy="4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932040" y="1412776"/>
            <a:ext cx="4608513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2400" b="1" dirty="0" smtClean="0"/>
              <a:t>JET: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400" dirty="0" smtClean="0"/>
              <a:t>Digitální zpracování</a:t>
            </a:r>
            <a:br>
              <a:rPr lang="cs-CZ" sz="2400" dirty="0" smtClean="0"/>
            </a:br>
            <a:r>
              <a:rPr lang="cs-CZ" sz="2400" dirty="0" smtClean="0"/>
              <a:t>dat z monitoru profilu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400" dirty="0" smtClean="0"/>
              <a:t>Instaluje se nový</a:t>
            </a:r>
            <a:br>
              <a:rPr lang="cs-CZ" sz="2400" dirty="0" smtClean="0"/>
            </a:br>
            <a:r>
              <a:rPr lang="cs-CZ" sz="2400" dirty="0" smtClean="0"/>
              <a:t>kompaktní spektrometr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400" dirty="0" smtClean="0"/>
              <a:t>Připravuje se rozsáhlá</a:t>
            </a:r>
            <a:br>
              <a:rPr lang="cs-CZ" sz="2400" dirty="0" smtClean="0"/>
            </a:br>
            <a:r>
              <a:rPr lang="cs-CZ" sz="2400" dirty="0" smtClean="0"/>
              <a:t>DT kampaň </a:t>
            </a:r>
            <a:endParaRPr lang="cs-CZ" sz="2400" dirty="0"/>
          </a:p>
          <a:p>
            <a:pPr>
              <a:spcBef>
                <a:spcPts val="1800"/>
              </a:spcBef>
            </a:pPr>
            <a:r>
              <a:rPr lang="cs-CZ" sz="2400" b="1" dirty="0" smtClean="0"/>
              <a:t>ITER: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400" dirty="0" smtClean="0"/>
              <a:t>Větší část scintilačních</a:t>
            </a:r>
            <a:br>
              <a:rPr lang="cs-CZ" sz="2400" dirty="0" smtClean="0"/>
            </a:br>
            <a:r>
              <a:rPr lang="cs-CZ" sz="2400" dirty="0" smtClean="0"/>
              <a:t>detektorů bude </a:t>
            </a:r>
            <a:r>
              <a:rPr lang="cs-CZ" sz="2400" dirty="0" err="1" smtClean="0"/>
              <a:t>kalibro</a:t>
            </a:r>
            <a:r>
              <a:rPr lang="cs-CZ" sz="2400" dirty="0" smtClean="0"/>
              <a:t>-</a:t>
            </a:r>
            <a:br>
              <a:rPr lang="cs-CZ" sz="2400" dirty="0" smtClean="0"/>
            </a:br>
            <a:r>
              <a:rPr lang="cs-CZ" sz="2400" dirty="0" smtClean="0"/>
              <a:t>vána</a:t>
            </a:r>
            <a:r>
              <a:rPr lang="cs-CZ" sz="2400" dirty="0"/>
              <a:t> </a:t>
            </a:r>
            <a:r>
              <a:rPr lang="cs-CZ" sz="2400" dirty="0" smtClean="0"/>
              <a:t>jako kompaktní spektrometry</a:t>
            </a:r>
          </a:p>
        </p:txBody>
      </p:sp>
    </p:spTree>
    <p:extLst>
      <p:ext uri="{BB962C8B-B14F-4D97-AF65-F5344CB8AC3E}">
        <p14:creationId xmlns:p14="http://schemas.microsoft.com/office/powerpoint/2010/main" val="236518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4" name="Picture 38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738" b="1532"/>
          <a:stretch/>
        </p:blipFill>
        <p:spPr bwMode="auto">
          <a:xfrm rot="5400000" flipH="1">
            <a:off x="4964662" y="-2982588"/>
            <a:ext cx="1196751" cy="716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04025" y="6481142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/>
              <a:t>2</a:t>
            </a:r>
            <a:r>
              <a:rPr lang="en-US" dirty="0" smtClean="0"/>
              <a:t>/20</a:t>
            </a:r>
            <a:endParaRPr lang="en-GB" dirty="0" smtClean="0"/>
          </a:p>
        </p:txBody>
      </p:sp>
      <p:pic>
        <p:nvPicPr>
          <p:cNvPr id="4131" name="Picture 35" descr="https://encrypted-tbn2.gstatic.com/images?q=tbn:ANd9GcStIBNsxQh6jEOSK_IuZnWDKTfx5v9iMURzVBlVelVJgKk_jZi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76" y="226162"/>
            <a:ext cx="1147400" cy="8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08511" y="260648"/>
            <a:ext cx="43559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cs-CZ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Obsah</a:t>
            </a:r>
            <a:r>
              <a:rPr lang="cs-CZ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přednášky</a:t>
            </a:r>
            <a:endParaRPr lang="cs-CZ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67544" y="1910730"/>
            <a:ext cx="8570744" cy="346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cs-CZ" sz="2400" dirty="0" smtClean="0"/>
              <a:t>Tokamaky, produkce neutronů a motivace pro jejich měření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cs-CZ" sz="2400" dirty="0" smtClean="0"/>
              <a:t>Měření celkového toku neutronů, absolutní kalibrace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cs-CZ" sz="2400" dirty="0" smtClean="0"/>
              <a:t>Měření prostorového rozložení neutronů, tomografie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cs-CZ" sz="2400" dirty="0" smtClean="0"/>
              <a:t>Principy spektroskopie neutronů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cs-CZ" sz="2400" dirty="0" smtClean="0"/>
              <a:t>Kompaktní spektrometry, </a:t>
            </a:r>
            <a:r>
              <a:rPr lang="cs-CZ" sz="2400" dirty="0" err="1" smtClean="0"/>
              <a:t>dekonvoluce</a:t>
            </a:r>
            <a:r>
              <a:rPr lang="cs-CZ" sz="2400" dirty="0" smtClean="0"/>
              <a:t> spekter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cs-CZ" sz="2400" dirty="0" smtClean="0"/>
              <a:t>Perspektivy měření neutronů, závěr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4" name="Picture 38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738" b="1532"/>
          <a:stretch/>
        </p:blipFill>
        <p:spPr bwMode="auto">
          <a:xfrm rot="5400000" flipH="1">
            <a:off x="4964662" y="-2982588"/>
            <a:ext cx="1196751" cy="716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04025" y="6453336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0B19BC-9407-4736-A54E-E0F63FFDD78C}" type="slidenum">
              <a:rPr lang="en-GB" smtClean="0"/>
              <a:pPr eaLnBrk="1" hangingPunct="1"/>
              <a:t>20</a:t>
            </a:fld>
            <a:endParaRPr lang="en-GB" smtClean="0"/>
          </a:p>
        </p:txBody>
      </p:sp>
      <p:pic>
        <p:nvPicPr>
          <p:cNvPr id="4131" name="Picture 35" descr="https://encrypted-tbn2.gstatic.com/images?q=tbn:ANd9GcStIBNsxQh6jEOSK_IuZnWDKTfx5v9iMURzVBlVelVJgKk_jZi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76" y="226162"/>
            <a:ext cx="1147400" cy="8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131841" y="260648"/>
            <a:ext cx="58326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cs-CZ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Závěr</a:t>
            </a:r>
            <a:endParaRPr lang="cs-CZ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3554" name="Picture 2" descr="C:\Users\jan\Documents\tomoha\obrázky\goel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120" y="3861048"/>
            <a:ext cx="4157882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95400" y="1602970"/>
            <a:ext cx="7649851" cy="4016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400" dirty="0"/>
              <a:t>Diagnostika neutronů </a:t>
            </a:r>
            <a:r>
              <a:rPr lang="cs-CZ" sz="2400" dirty="0" smtClean="0"/>
              <a:t>je u velkých tokamaků</a:t>
            </a:r>
            <a:br>
              <a:rPr lang="cs-CZ" sz="2400" dirty="0" smtClean="0"/>
            </a:br>
            <a:r>
              <a:rPr lang="cs-CZ" sz="2400" dirty="0" smtClean="0"/>
              <a:t>klíčovým zdrojem informací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400" dirty="0" smtClean="0"/>
              <a:t>Výzkum je otevřený jak z hlediska vývoje detektorů, </a:t>
            </a:r>
            <a:br>
              <a:rPr lang="cs-CZ" sz="2400" dirty="0" smtClean="0"/>
            </a:br>
            <a:r>
              <a:rPr lang="cs-CZ" sz="2400" dirty="0" smtClean="0"/>
              <a:t>tak z hlediska metod zpracování dat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400" dirty="0" smtClean="0"/>
              <a:t>Jedná se i o jednu z mnoha zajímavých kapitol </a:t>
            </a:r>
            <a:br>
              <a:rPr lang="cs-CZ" sz="2400" dirty="0" smtClean="0"/>
            </a:br>
            <a:r>
              <a:rPr lang="cs-CZ" sz="2400" dirty="0" smtClean="0"/>
              <a:t>při naší výchově</a:t>
            </a:r>
            <a:br>
              <a:rPr lang="cs-CZ" sz="2400" dirty="0" smtClean="0"/>
            </a:br>
            <a:r>
              <a:rPr lang="cs-CZ" sz="2400" dirty="0" smtClean="0"/>
              <a:t>„generace ITER“</a:t>
            </a:r>
            <a:br>
              <a:rPr lang="cs-CZ" sz="2400" dirty="0" smtClean="0"/>
            </a:br>
            <a:endParaRPr lang="cs-CZ" sz="2400" dirty="0" smtClean="0"/>
          </a:p>
          <a:p>
            <a:pPr>
              <a:spcBef>
                <a:spcPts val="600"/>
              </a:spcBef>
            </a:pPr>
            <a:r>
              <a:rPr lang="cs-CZ" sz="2400" dirty="0">
                <a:sym typeface="Wingdings" pitchFamily="2" charset="2"/>
              </a:rPr>
              <a:t> </a:t>
            </a:r>
            <a:r>
              <a:rPr lang="cs-CZ" sz="2400" dirty="0" smtClean="0">
                <a:sym typeface="Wingdings" pitchFamily="2" charset="2"/>
              </a:rPr>
              <a:t>   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cs-CZ" sz="2400" dirty="0" smtClean="0">
                <a:sym typeface="Wingdings" pitchFamily="2" charset="2"/>
              </a:rPr>
              <a:t> </a:t>
            </a:r>
            <a:r>
              <a:rPr lang="cs-CZ" sz="2400" b="1" dirty="0" smtClean="0">
                <a:solidFill>
                  <a:srgbClr val="0000FF"/>
                </a:solidFill>
                <a:sym typeface="Wingdings" pitchFamily="2" charset="2"/>
              </a:rPr>
              <a:t>významná role </a:t>
            </a:r>
            <a:br>
              <a:rPr lang="cs-CZ" sz="2400" b="1" dirty="0" smtClean="0">
                <a:solidFill>
                  <a:srgbClr val="0000FF"/>
                </a:solidFill>
                <a:sym typeface="Wingdings" pitchFamily="2" charset="2"/>
              </a:rPr>
            </a:br>
            <a:r>
              <a:rPr lang="cs-CZ" sz="2400" b="1" dirty="0" smtClean="0">
                <a:solidFill>
                  <a:srgbClr val="0000FF"/>
                </a:solidFill>
                <a:sym typeface="Wingdings" pitchFamily="2" charset="2"/>
              </a:rPr>
              <a:t>          FJFI ČVUT</a:t>
            </a:r>
            <a:endParaRPr lang="cs-CZ" sz="24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93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04025" y="6481142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/>
              <a:t>3</a:t>
            </a:r>
            <a:r>
              <a:rPr lang="en-US" dirty="0" smtClean="0"/>
              <a:t>/20</a:t>
            </a:r>
            <a:endParaRPr lang="en-GB" dirty="0" smtClean="0"/>
          </a:p>
        </p:txBody>
      </p:sp>
      <p:sp>
        <p:nvSpPr>
          <p:cNvPr id="5" name="Obdélník 4"/>
          <p:cNvSpPr/>
          <p:nvPr/>
        </p:nvSpPr>
        <p:spPr>
          <a:xfrm>
            <a:off x="7142388" y="1628800"/>
            <a:ext cx="1894108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J</a:t>
            </a:r>
            <a:r>
              <a:rPr lang="cs-CZ" sz="2400" dirty="0" smtClean="0">
                <a:solidFill>
                  <a:srgbClr val="000000"/>
                </a:solidFill>
              </a:rPr>
              <a:t>oint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800" b="1" dirty="0" err="1" smtClean="0">
                <a:solidFill>
                  <a:srgbClr val="0000FF"/>
                </a:solidFill>
              </a:rPr>
              <a:t>E</a:t>
            </a:r>
            <a:r>
              <a:rPr lang="cs-CZ" sz="2400" dirty="0" err="1" smtClean="0">
                <a:solidFill>
                  <a:srgbClr val="000000"/>
                </a:solidFill>
              </a:rPr>
              <a:t>uropen</a:t>
            </a:r>
            <a:endParaRPr lang="cs-CZ" sz="2400" dirty="0" smtClean="0">
              <a:solidFill>
                <a:srgbClr val="000000"/>
              </a:solidFill>
            </a:endParaRPr>
          </a:p>
          <a:p>
            <a:r>
              <a:rPr lang="cs-CZ" sz="2800" b="1" dirty="0" smtClean="0">
                <a:solidFill>
                  <a:srgbClr val="0000FF"/>
                </a:solidFill>
              </a:rPr>
              <a:t>T</a:t>
            </a:r>
            <a:r>
              <a:rPr lang="cs-CZ" sz="2400" dirty="0" smtClean="0">
                <a:solidFill>
                  <a:srgbClr val="000000"/>
                </a:solidFill>
              </a:rPr>
              <a:t>orus</a:t>
            </a:r>
          </a:p>
          <a:p>
            <a:endParaRPr lang="cs-CZ" sz="2400" dirty="0" smtClean="0">
              <a:solidFill>
                <a:srgbClr val="000000"/>
              </a:solidFill>
            </a:endParaRPr>
          </a:p>
          <a:p>
            <a:r>
              <a:rPr lang="cs-CZ" sz="2400" dirty="0" smtClean="0">
                <a:solidFill>
                  <a:srgbClr val="000000"/>
                </a:solidFill>
              </a:rPr>
              <a:t>R = 2,98 m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a = 1,25 m</a:t>
            </a:r>
          </a:p>
          <a:p>
            <a:endParaRPr lang="cs-CZ" sz="2400" dirty="0">
              <a:solidFill>
                <a:srgbClr val="000000"/>
              </a:solidFill>
            </a:endParaRPr>
          </a:p>
          <a:p>
            <a:r>
              <a:rPr lang="cs-CZ" sz="2400" dirty="0">
                <a:solidFill>
                  <a:srgbClr val="000000"/>
                </a:solidFill>
              </a:rPr>
              <a:t>s</a:t>
            </a:r>
            <a:r>
              <a:rPr lang="cs-CZ" sz="2400" dirty="0" smtClean="0">
                <a:solidFill>
                  <a:srgbClr val="000000"/>
                </a:solidFill>
              </a:rPr>
              <a:t>těna W, </a:t>
            </a:r>
            <a:r>
              <a:rPr lang="cs-CZ" sz="2400" dirty="0" err="1" smtClean="0">
                <a:solidFill>
                  <a:srgbClr val="000000"/>
                </a:solidFill>
              </a:rPr>
              <a:t>Be</a:t>
            </a:r>
            <a:endParaRPr lang="cs-CZ" sz="2400" dirty="0" smtClean="0">
              <a:solidFill>
                <a:srgbClr val="000000"/>
              </a:solidFill>
            </a:endParaRPr>
          </a:p>
          <a:p>
            <a:endParaRPr lang="cs-CZ" sz="2400" dirty="0">
              <a:solidFill>
                <a:srgbClr val="000000"/>
              </a:solidFill>
            </a:endParaRPr>
          </a:p>
          <a:p>
            <a:r>
              <a:rPr lang="cs-CZ" sz="2400" dirty="0" smtClean="0">
                <a:solidFill>
                  <a:srgbClr val="000000"/>
                </a:solidFill>
              </a:rPr>
              <a:t>možnost DT</a:t>
            </a:r>
            <a:endParaRPr lang="cs-CZ" sz="24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" t="5176" r="15334"/>
          <a:stretch/>
        </p:blipFill>
        <p:spPr bwMode="auto">
          <a:xfrm>
            <a:off x="869811" y="1433421"/>
            <a:ext cx="6169618" cy="469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940152" y="1233797"/>
            <a:ext cx="3835438" cy="5612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134" name="Picture 38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738" b="1532"/>
          <a:stretch/>
        </p:blipFill>
        <p:spPr bwMode="auto">
          <a:xfrm rot="5400000" flipH="1">
            <a:off x="4964662" y="-2982588"/>
            <a:ext cx="1196751" cy="716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1" name="Picture 35" descr="https://encrypted-tbn2.gstatic.com/images?q=tbn:ANd9GcStIBNsxQh6jEOSK_IuZnWDKTfx5v9iMURzVBlVelVJgKk_jZi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76" y="226162"/>
            <a:ext cx="1147400" cy="8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347865" y="260648"/>
            <a:ext cx="56166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cs-CZ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Tokamak JET</a:t>
            </a:r>
            <a:endParaRPr lang="cs-CZ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Ovál 5"/>
          <p:cNvSpPr/>
          <p:nvPr/>
        </p:nvSpPr>
        <p:spPr>
          <a:xfrm>
            <a:off x="6156176" y="5013176"/>
            <a:ext cx="611560" cy="10717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583" name="Picture 7" descr="http://www.iter.org/doc/all/content/com/gallery/Media/7%20-%20Technical/2009_04_29%20MACHINE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9" t="48044" r="20955" b="13738"/>
          <a:stretch/>
        </p:blipFill>
        <p:spPr bwMode="auto">
          <a:xfrm>
            <a:off x="5940152" y="1233797"/>
            <a:ext cx="3835438" cy="5537877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-1" r="1" b="-12211"/>
          <a:stretch/>
        </p:blipFill>
        <p:spPr bwMode="auto">
          <a:xfrm>
            <a:off x="142875" y="4817797"/>
            <a:ext cx="1548805" cy="1483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4260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4" name="Picture 38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738" b="1532"/>
          <a:stretch/>
        </p:blipFill>
        <p:spPr bwMode="auto">
          <a:xfrm rot="5400000" flipH="1">
            <a:off x="4964662" y="-2982588"/>
            <a:ext cx="1196751" cy="716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04025" y="6453336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0B19BC-9407-4736-A54E-E0F63FFDD78C}" type="slidenum">
              <a:rPr lang="en-GB" smtClean="0"/>
              <a:pPr eaLnBrk="1" hangingPunct="1"/>
              <a:t>4</a:t>
            </a:fld>
            <a:r>
              <a:rPr lang="en-GB" dirty="0" smtClean="0"/>
              <a:t>/20</a:t>
            </a:r>
          </a:p>
        </p:txBody>
      </p:sp>
      <p:pic>
        <p:nvPicPr>
          <p:cNvPr id="4131" name="Picture 35" descr="https://encrypted-tbn2.gstatic.com/images?q=tbn:ANd9GcStIBNsxQh6jEOSK_IuZnWDKTfx5v9iMURzVBlVelVJgKk_jZi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76" y="226162"/>
            <a:ext cx="1147400" cy="8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08511" y="260648"/>
            <a:ext cx="43559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cs-CZ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Zdroje neutronů</a:t>
            </a:r>
            <a:endParaRPr lang="cs-CZ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876884"/>
              </p:ext>
            </p:extLst>
          </p:nvPr>
        </p:nvGraphicFramePr>
        <p:xfrm>
          <a:off x="1550026" y="3201938"/>
          <a:ext cx="6552728" cy="424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8" name="Equation" r:id="rId7" imgW="2933640" imgH="228600" progId="Equation.DSMT4">
                  <p:embed/>
                </p:oleObj>
              </mc:Choice>
              <mc:Fallback>
                <p:oleObj name="Equation" r:id="rId7" imgW="293364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026" y="3201938"/>
                        <a:ext cx="6552728" cy="4240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0701"/>
              </p:ext>
            </p:extLst>
          </p:nvPr>
        </p:nvGraphicFramePr>
        <p:xfrm>
          <a:off x="1982076" y="2355831"/>
          <a:ext cx="5917474" cy="44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9" name="Equation" r:id="rId9" imgW="2705040" imgH="203040" progId="Equation.DSMT4">
                  <p:embed/>
                </p:oleObj>
              </mc:Choice>
              <mc:Fallback>
                <p:oleObj name="Equation" r:id="rId9" imgW="2705040" imgH="203040" progId="Equation.DSMT4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076" y="2355831"/>
                        <a:ext cx="5917474" cy="44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628937"/>
              </p:ext>
            </p:extLst>
          </p:nvPr>
        </p:nvGraphicFramePr>
        <p:xfrm>
          <a:off x="1550026" y="4476197"/>
          <a:ext cx="6768752" cy="38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0" name="Equation" r:id="rId11" imgW="3022560" imgH="203040" progId="Equation.DSMT4">
                  <p:embed/>
                </p:oleObj>
              </mc:Choice>
              <mc:Fallback>
                <p:oleObj name="Equation" r:id="rId11" imgW="3022560" imgH="203040" progId="Equation.DSMT4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026" y="4476197"/>
                        <a:ext cx="6768752" cy="38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1259632" y="5260553"/>
            <a:ext cx="5811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Historicky významný zdroj: </a:t>
            </a:r>
            <a:r>
              <a:rPr lang="cs-CZ" sz="2400" b="1" dirty="0" err="1" smtClean="0"/>
              <a:t>fotoneutrony</a:t>
            </a:r>
            <a:endParaRPr lang="cs-CZ" sz="2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539552" y="1732161"/>
            <a:ext cx="7236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Produkce neutronů v budoucích fúzních reaktorech:</a:t>
            </a:r>
            <a:endParaRPr lang="cs-CZ" sz="2400" dirty="0"/>
          </a:p>
        </p:txBody>
      </p:sp>
      <p:cxnSp>
        <p:nvCxnSpPr>
          <p:cNvPr id="11" name="Přímá spojnice 10"/>
          <p:cNvCxnSpPr/>
          <p:nvPr/>
        </p:nvCxnSpPr>
        <p:spPr>
          <a:xfrm>
            <a:off x="3275856" y="1962993"/>
            <a:ext cx="4320480" cy="258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3203848" y="1412776"/>
            <a:ext cx="4942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 dnešních fúzních experimentech:</a:t>
            </a:r>
            <a:endParaRPr lang="cs-CZ" sz="2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305166" y="3678560"/>
            <a:ext cx="2202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c</a:t>
            </a:r>
            <a:r>
              <a:rPr lang="cs-CZ" sz="2400" dirty="0" smtClean="0"/>
              <a:t>ca 1</a:t>
            </a:r>
            <a:r>
              <a:rPr lang="en-US" sz="2400" dirty="0" smtClean="0"/>
              <a:t> %</a:t>
            </a:r>
            <a:r>
              <a:rPr lang="cs-CZ" sz="2400" dirty="0" smtClean="0"/>
              <a:t> reakcí</a:t>
            </a:r>
            <a:endParaRPr lang="cs-CZ" sz="24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6228184" y="2697882"/>
            <a:ext cx="1863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c</a:t>
            </a:r>
            <a:r>
              <a:rPr lang="cs-CZ" sz="2000" dirty="0" smtClean="0"/>
              <a:t>ca 1 </a:t>
            </a:r>
            <a:r>
              <a:rPr lang="en-US" sz="2000" dirty="0" smtClean="0"/>
              <a:t>%</a:t>
            </a:r>
            <a:r>
              <a:rPr lang="cs-CZ" sz="2000" dirty="0" smtClean="0"/>
              <a:t> reakcí</a:t>
            </a:r>
            <a:endParaRPr lang="cs-CZ" sz="2000" dirty="0"/>
          </a:p>
        </p:txBody>
      </p:sp>
      <p:grpSp>
        <p:nvGrpSpPr>
          <p:cNvPr id="45" name="Skupina 44"/>
          <p:cNvGrpSpPr/>
          <p:nvPr/>
        </p:nvGrpSpPr>
        <p:grpSpPr>
          <a:xfrm>
            <a:off x="683568" y="2553866"/>
            <a:ext cx="2664296" cy="1800200"/>
            <a:chOff x="683568" y="2564904"/>
            <a:chExt cx="2664296" cy="1800200"/>
          </a:xfrm>
        </p:grpSpPr>
        <p:cxnSp>
          <p:nvCxnSpPr>
            <p:cNvPr id="29" name="Přímá spojnice se šipkou 28"/>
            <p:cNvCxnSpPr/>
            <p:nvPr/>
          </p:nvCxnSpPr>
          <p:spPr>
            <a:xfrm>
              <a:off x="683568" y="2564904"/>
              <a:ext cx="1008112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/>
            <p:cNvCxnSpPr/>
            <p:nvPr/>
          </p:nvCxnSpPr>
          <p:spPr>
            <a:xfrm>
              <a:off x="683568" y="2564904"/>
              <a:ext cx="0" cy="180020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/>
            <p:nvPr/>
          </p:nvCxnSpPr>
          <p:spPr>
            <a:xfrm>
              <a:off x="683568" y="4365104"/>
              <a:ext cx="2664296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/>
            <p:cNvCxnSpPr/>
            <p:nvPr/>
          </p:nvCxnSpPr>
          <p:spPr>
            <a:xfrm>
              <a:off x="3347864" y="4149080"/>
              <a:ext cx="0" cy="216024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ovéPole 50"/>
          <p:cNvSpPr txBox="1"/>
          <p:nvPr/>
        </p:nvSpPr>
        <p:spPr>
          <a:xfrm>
            <a:off x="6276134" y="4756497"/>
            <a:ext cx="2202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c</a:t>
            </a:r>
            <a:r>
              <a:rPr lang="cs-CZ" sz="2400" dirty="0" smtClean="0"/>
              <a:t>ca 1</a:t>
            </a:r>
            <a:r>
              <a:rPr lang="en-US" sz="2400" dirty="0" smtClean="0"/>
              <a:t> %</a:t>
            </a:r>
            <a:r>
              <a:rPr lang="cs-CZ" sz="2400" dirty="0" smtClean="0"/>
              <a:t> reakcí</a:t>
            </a:r>
            <a:endParaRPr lang="cs-CZ" sz="2400" dirty="0"/>
          </a:p>
        </p:txBody>
      </p:sp>
      <p:sp>
        <p:nvSpPr>
          <p:cNvPr id="46" name="Obdélník 45"/>
          <p:cNvSpPr/>
          <p:nvPr/>
        </p:nvSpPr>
        <p:spPr>
          <a:xfrm>
            <a:off x="1835696" y="2337842"/>
            <a:ext cx="648072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Obdélník 52"/>
          <p:cNvSpPr/>
          <p:nvPr/>
        </p:nvSpPr>
        <p:spPr>
          <a:xfrm>
            <a:off x="1523199" y="4426074"/>
            <a:ext cx="6721209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Obdélník 53"/>
          <p:cNvSpPr/>
          <p:nvPr/>
        </p:nvSpPr>
        <p:spPr>
          <a:xfrm>
            <a:off x="1854317" y="4756497"/>
            <a:ext cx="6721209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bdélník 54"/>
          <p:cNvSpPr/>
          <p:nvPr/>
        </p:nvSpPr>
        <p:spPr>
          <a:xfrm>
            <a:off x="6278339" y="3633986"/>
            <a:ext cx="2398117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738607"/>
              </p:ext>
            </p:extLst>
          </p:nvPr>
        </p:nvGraphicFramePr>
        <p:xfrm>
          <a:off x="1547664" y="3755376"/>
          <a:ext cx="6115050" cy="377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1" name="Equation" r:id="rId13" imgW="2768400" imgH="203040" progId="Equation.DSMT4">
                  <p:embed/>
                </p:oleObj>
              </mc:Choice>
              <mc:Fallback>
                <p:oleObj name="Equation" r:id="rId13" imgW="2768400" imgH="203040" progId="Equation.DSMT4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755376"/>
                        <a:ext cx="6115050" cy="377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k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366679"/>
              </p:ext>
            </p:extLst>
          </p:nvPr>
        </p:nvGraphicFramePr>
        <p:xfrm>
          <a:off x="1907704" y="2361150"/>
          <a:ext cx="5400600" cy="419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2" name="Equation" r:id="rId15" imgW="2705040" imgH="203040" progId="Equation.DSMT4">
                  <p:embed/>
                </p:oleObj>
              </mc:Choice>
              <mc:Fallback>
                <p:oleObj name="Equation" r:id="rId15" imgW="2705040" imgH="203040" progId="Equation.DSMT4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361150"/>
                        <a:ext cx="5400600" cy="4196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50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/>
      <p:bldP spid="20" grpId="0"/>
      <p:bldP spid="51" grpId="0"/>
      <p:bldP spid="46" grpId="0" animBg="1"/>
      <p:bldP spid="53" grpId="0" animBg="1"/>
      <p:bldP spid="54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4" name="Picture 38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738" b="1532"/>
          <a:stretch/>
        </p:blipFill>
        <p:spPr bwMode="auto">
          <a:xfrm rot="5400000" flipH="1">
            <a:off x="4964662" y="-2982588"/>
            <a:ext cx="1196751" cy="716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04025" y="6453336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0B19BC-9407-4736-A54E-E0F63FFDD78C}" type="slidenum">
              <a:rPr lang="en-GB" smtClean="0"/>
              <a:pPr eaLnBrk="1" hangingPunct="1"/>
              <a:t>5</a:t>
            </a:fld>
            <a:r>
              <a:rPr lang="en-GB" dirty="0" smtClean="0"/>
              <a:t>/20</a:t>
            </a:r>
          </a:p>
        </p:txBody>
      </p:sp>
      <p:pic>
        <p:nvPicPr>
          <p:cNvPr id="4131" name="Picture 35" descr="https://encrypted-tbn2.gstatic.com/images?q=tbn:ANd9GcStIBNsxQh6jEOSK_IuZnWDKTfx5v9iMURzVBlVelVJgKk_jZi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76" y="226162"/>
            <a:ext cx="1147400" cy="8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347865" y="260648"/>
            <a:ext cx="56166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cs-CZ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Význam měření neutronů</a:t>
            </a:r>
            <a:endParaRPr lang="cs-CZ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39552" y="3747435"/>
            <a:ext cx="8450583" cy="2693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400" dirty="0" smtClean="0"/>
              <a:t>výkon fúze (z celkového toku neutronů, tj. emise)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400" dirty="0" smtClean="0"/>
              <a:t>radiační zátěž (z </a:t>
            </a:r>
            <a:r>
              <a:rPr lang="cs-CZ" sz="2400" dirty="0" err="1" smtClean="0"/>
              <a:t>fluence</a:t>
            </a:r>
            <a:r>
              <a:rPr lang="cs-CZ" sz="2400" dirty="0" smtClean="0"/>
              <a:t> neutronů)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400" dirty="0" smtClean="0"/>
              <a:t>lokalizaci fúzních reakcí, vliv ohřevu (z rozložení toku)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400" dirty="0"/>
              <a:t>i</a:t>
            </a:r>
            <a:r>
              <a:rPr lang="cs-CZ" sz="2400" dirty="0" smtClean="0"/>
              <a:t>zotopické složení plazmatu (z poměru DD a DT neutronů)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400" dirty="0" smtClean="0"/>
              <a:t>iontovou teplotu plazmatu (z dopplerovského rozšíření)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400" dirty="0"/>
              <a:t>v</a:t>
            </a:r>
            <a:r>
              <a:rPr lang="cs-CZ" sz="2400" dirty="0" smtClean="0"/>
              <a:t>lastnosti </a:t>
            </a:r>
            <a:r>
              <a:rPr lang="cs-CZ" sz="2400" dirty="0" err="1" smtClean="0"/>
              <a:t>nadtepelných</a:t>
            </a:r>
            <a:r>
              <a:rPr lang="cs-CZ" sz="2400" dirty="0" smtClean="0"/>
              <a:t> částic (ze spektra neutronů)</a:t>
            </a:r>
            <a:endParaRPr lang="cs-CZ" sz="2400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38801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67544" y="3356992"/>
            <a:ext cx="8380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solidFill>
                  <a:srgbClr val="000000"/>
                </a:solidFill>
              </a:rPr>
              <a:t>Měření neutronového záření na tokamacích může stanovit: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524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4" name="Picture 38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738" b="1532"/>
          <a:stretch/>
        </p:blipFill>
        <p:spPr bwMode="auto">
          <a:xfrm rot="5400000" flipH="1">
            <a:off x="4964662" y="-2982588"/>
            <a:ext cx="1196751" cy="716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04025" y="6453336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0B19BC-9407-4736-A54E-E0F63FFDD78C}" type="slidenum">
              <a:rPr lang="en-GB" smtClean="0"/>
              <a:pPr eaLnBrk="1" hangingPunct="1"/>
              <a:t>6</a:t>
            </a:fld>
            <a:r>
              <a:rPr lang="en-GB" dirty="0" smtClean="0"/>
              <a:t>/20</a:t>
            </a:r>
          </a:p>
        </p:txBody>
      </p:sp>
      <p:pic>
        <p:nvPicPr>
          <p:cNvPr id="4131" name="Picture 35" descr="https://encrypted-tbn2.gstatic.com/images?q=tbn:ANd9GcStIBNsxQh6jEOSK_IuZnWDKTfx5v9iMURzVBlVelVJgKk_jZi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76" y="226162"/>
            <a:ext cx="1147400" cy="8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08511" y="260648"/>
            <a:ext cx="43559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cs-CZ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Štěpné komory</a:t>
            </a:r>
            <a:endParaRPr lang="cs-CZ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3168352" cy="357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784443" y="1412776"/>
            <a:ext cx="522007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400" dirty="0"/>
              <a:t>n</a:t>
            </a:r>
            <a:r>
              <a:rPr lang="cs-CZ" sz="2400" dirty="0" smtClean="0"/>
              <a:t>a JET 3 páry štěpných komor</a:t>
            </a:r>
            <a:r>
              <a:rPr lang="cs-CZ" sz="2400" dirty="0"/>
              <a:t>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s izotopy </a:t>
            </a:r>
            <a:r>
              <a:rPr lang="cs-CZ" sz="2400" baseline="30000" dirty="0"/>
              <a:t>235</a:t>
            </a:r>
            <a:r>
              <a:rPr lang="cs-CZ" sz="2400" dirty="0"/>
              <a:t>U a </a:t>
            </a:r>
            <a:r>
              <a:rPr lang="cs-CZ" sz="2400" baseline="30000" dirty="0" smtClean="0"/>
              <a:t>238</a:t>
            </a:r>
            <a:r>
              <a:rPr lang="cs-CZ" sz="2400" dirty="0" smtClean="0"/>
              <a:t>U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400" dirty="0"/>
              <a:t>š</a:t>
            </a:r>
            <a:r>
              <a:rPr lang="cs-CZ" sz="2400" dirty="0" smtClean="0"/>
              <a:t>iroký rozsah měřeného toku:</a:t>
            </a:r>
            <a:br>
              <a:rPr lang="cs-CZ" sz="2400" dirty="0" smtClean="0"/>
            </a:br>
            <a:r>
              <a:rPr lang="cs-CZ" sz="2400" dirty="0" smtClean="0"/>
              <a:t>10</a:t>
            </a:r>
            <a:r>
              <a:rPr lang="cs-CZ" sz="2400" baseline="30000" dirty="0" smtClean="0"/>
              <a:t>10</a:t>
            </a:r>
            <a:r>
              <a:rPr lang="cs-CZ" sz="2400" dirty="0" smtClean="0"/>
              <a:t> – 10</a:t>
            </a:r>
            <a:r>
              <a:rPr lang="cs-CZ" sz="2400" baseline="30000" dirty="0" smtClean="0"/>
              <a:t>20</a:t>
            </a:r>
            <a:r>
              <a:rPr lang="cs-CZ" sz="2400" dirty="0" smtClean="0"/>
              <a:t> n.s</a:t>
            </a:r>
            <a:r>
              <a:rPr lang="cs-CZ" sz="2400" baseline="30000" dirty="0" smtClean="0"/>
              <a:t>-1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400" dirty="0"/>
              <a:t>s</a:t>
            </a:r>
            <a:r>
              <a:rPr lang="cs-CZ" sz="2400" dirty="0" smtClean="0"/>
              <a:t>polečná měření DD a DT neutronů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400" dirty="0" smtClean="0"/>
              <a:t>dostatečné časové rozlišení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400" dirty="0" smtClean="0"/>
              <a:t>absolutně kalibrováno</a:t>
            </a:r>
            <a:endParaRPr lang="cs-CZ" sz="2400" dirty="0"/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400" dirty="0" smtClean="0"/>
              <a:t>rozsáhlejší systém se připravuje pro ITER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400" dirty="0" smtClean="0"/>
              <a:t>jiné tokamaky</a:t>
            </a:r>
            <a:r>
              <a:rPr lang="en-US" sz="2400" dirty="0" smtClean="0"/>
              <a:t> </a:t>
            </a:r>
            <a:r>
              <a:rPr lang="cs-CZ" sz="2400" dirty="0" smtClean="0"/>
              <a:t>používají </a:t>
            </a:r>
            <a:r>
              <a:rPr lang="cs-CZ" sz="2400" baseline="30000" dirty="0" smtClean="0"/>
              <a:t>3</a:t>
            </a:r>
            <a:r>
              <a:rPr lang="cs-CZ" sz="2400" dirty="0" smtClean="0"/>
              <a:t>He </a:t>
            </a:r>
            <a:br>
              <a:rPr lang="cs-CZ" sz="2400" dirty="0" smtClean="0"/>
            </a:br>
            <a:r>
              <a:rPr lang="cs-CZ" sz="2400" dirty="0" smtClean="0"/>
              <a:t>či BF</a:t>
            </a:r>
            <a:r>
              <a:rPr lang="cs-CZ" sz="2400" baseline="-25000" dirty="0" smtClean="0"/>
              <a:t>3</a:t>
            </a:r>
            <a:r>
              <a:rPr lang="cs-CZ" sz="2400" dirty="0"/>
              <a:t> </a:t>
            </a:r>
            <a:r>
              <a:rPr lang="cs-CZ" sz="2400" dirty="0" smtClean="0"/>
              <a:t>detektory</a:t>
            </a:r>
            <a:endParaRPr lang="cs-CZ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43288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4" name="Picture 38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738" b="1532"/>
          <a:stretch/>
        </p:blipFill>
        <p:spPr bwMode="auto">
          <a:xfrm rot="5400000" flipH="1">
            <a:off x="4964662" y="-2982588"/>
            <a:ext cx="1196751" cy="716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04025" y="6453336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0B19BC-9407-4736-A54E-E0F63FFDD78C}" type="slidenum">
              <a:rPr lang="en-GB" smtClean="0"/>
              <a:pPr eaLnBrk="1" hangingPunct="1"/>
              <a:t>7</a:t>
            </a:fld>
            <a:r>
              <a:rPr lang="en-GB" dirty="0" smtClean="0"/>
              <a:t>/20</a:t>
            </a:r>
          </a:p>
        </p:txBody>
      </p:sp>
      <p:pic>
        <p:nvPicPr>
          <p:cNvPr id="4131" name="Picture 35" descr="https://encrypted-tbn2.gstatic.com/images?q=tbn:ANd9GcStIBNsxQh6jEOSK_IuZnWDKTfx5v9iMURzVBlVelVJgKk_jZi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76" y="226162"/>
            <a:ext cx="1147400" cy="8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067945" y="260648"/>
            <a:ext cx="48965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cs-CZ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Kalibrace měření toku</a:t>
            </a:r>
            <a:endParaRPr lang="cs-CZ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989" y="1412776"/>
            <a:ext cx="444149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51520" y="1405220"/>
            <a:ext cx="3897221" cy="483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ts val="600"/>
              </a:spcBef>
              <a:buAutoNum type="arabicPeriod"/>
            </a:pPr>
            <a:r>
              <a:rPr lang="cs-CZ" sz="2400" dirty="0" smtClean="0">
                <a:solidFill>
                  <a:srgbClr val="000000"/>
                </a:solidFill>
              </a:rPr>
              <a:t>in-</a:t>
            </a:r>
            <a:r>
              <a:rPr lang="cs-CZ" sz="2400" dirty="0" err="1" smtClean="0">
                <a:solidFill>
                  <a:srgbClr val="000000"/>
                </a:solidFill>
              </a:rPr>
              <a:t>situ</a:t>
            </a:r>
            <a:r>
              <a:rPr lang="cs-CZ" sz="2400" dirty="0" smtClean="0">
                <a:solidFill>
                  <a:srgbClr val="000000"/>
                </a:solidFill>
              </a:rPr>
              <a:t> kalibrace pomocí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radionuklidu </a:t>
            </a:r>
            <a:r>
              <a:rPr lang="cs-CZ" sz="2400" baseline="30000" dirty="0" smtClean="0">
                <a:solidFill>
                  <a:srgbClr val="000000"/>
                </a:solidFill>
              </a:rPr>
              <a:t>252</a:t>
            </a:r>
            <a:r>
              <a:rPr lang="cs-CZ" sz="2400" dirty="0" smtClean="0">
                <a:solidFill>
                  <a:srgbClr val="000000"/>
                </a:solidFill>
              </a:rPr>
              <a:t>Cf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 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(v letech  1985, 1989 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a 2013 - viz obrázek)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cs-CZ" sz="2400" dirty="0" smtClean="0">
                <a:solidFill>
                  <a:srgbClr val="000000"/>
                </a:solidFill>
              </a:rPr>
              <a:t>měření </a:t>
            </a:r>
            <a:r>
              <a:rPr lang="cs-CZ" sz="2400" dirty="0" err="1" smtClean="0">
                <a:solidFill>
                  <a:srgbClr val="000000"/>
                </a:solidFill>
              </a:rPr>
              <a:t>fluence</a:t>
            </a:r>
            <a:r>
              <a:rPr lang="cs-CZ" sz="2400" dirty="0" smtClean="0">
                <a:solidFill>
                  <a:srgbClr val="000000"/>
                </a:solidFill>
              </a:rPr>
              <a:t> ve 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vakuové nádobě 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aktivačními detektory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cs-CZ" sz="2400" dirty="0">
                <a:solidFill>
                  <a:srgbClr val="000000"/>
                </a:solidFill>
              </a:rPr>
              <a:t>p</a:t>
            </a:r>
            <a:r>
              <a:rPr lang="cs-CZ" sz="2400" dirty="0" smtClean="0">
                <a:solidFill>
                  <a:srgbClr val="000000"/>
                </a:solidFill>
              </a:rPr>
              <a:t>růběžná korekce 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kalibrace štěpných 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komor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výpočtem MCNP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endParaRPr lang="cs-CZ" sz="2400" b="1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cs-CZ" sz="2400" b="1" dirty="0" smtClean="0">
                <a:solidFill>
                  <a:srgbClr val="000000"/>
                </a:solidFill>
              </a:rPr>
              <a:t>Celková přesnost asi 8</a:t>
            </a:r>
            <a:r>
              <a:rPr lang="en-US" sz="2400" b="1" dirty="0" smtClean="0">
                <a:solidFill>
                  <a:srgbClr val="000000"/>
                </a:solidFill>
              </a:rPr>
              <a:t>%</a:t>
            </a:r>
            <a:r>
              <a:rPr lang="cs-CZ" sz="2400" b="1" dirty="0" smtClean="0">
                <a:solidFill>
                  <a:srgbClr val="000000"/>
                </a:solidFill>
              </a:rPr>
              <a:t> 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4769479" y="4213076"/>
            <a:ext cx="39485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u="sng" dirty="0" smtClean="0">
                <a:solidFill>
                  <a:srgbClr val="0000FF"/>
                </a:solidFill>
              </a:rPr>
              <a:t>Aktivační detektory: </a:t>
            </a:r>
            <a:r>
              <a:rPr lang="cs-CZ" sz="2400" dirty="0" smtClean="0">
                <a:solidFill>
                  <a:srgbClr val="0000FF"/>
                </a:solidFill>
              </a:rPr>
              <a:t/>
            </a:r>
            <a:br>
              <a:rPr lang="cs-CZ" sz="2400" dirty="0" smtClean="0">
                <a:solidFill>
                  <a:srgbClr val="0000FF"/>
                </a:solidFill>
              </a:rPr>
            </a:br>
            <a:r>
              <a:rPr lang="cs-CZ" sz="2400" dirty="0" smtClean="0">
                <a:solidFill>
                  <a:srgbClr val="0000FF"/>
                </a:solidFill>
              </a:rPr>
              <a:t>In, Si, </a:t>
            </a:r>
            <a:r>
              <a:rPr lang="cs-CZ" sz="2400" dirty="0" err="1" smtClean="0">
                <a:solidFill>
                  <a:srgbClr val="0000FF"/>
                </a:solidFill>
              </a:rPr>
              <a:t>Cu</a:t>
            </a:r>
            <a:r>
              <a:rPr lang="cs-CZ" sz="2400" dirty="0" smtClean="0">
                <a:solidFill>
                  <a:srgbClr val="0000FF"/>
                </a:solidFill>
              </a:rPr>
              <a:t>, </a:t>
            </a:r>
            <a:r>
              <a:rPr lang="cs-CZ" sz="2400" dirty="0" err="1" smtClean="0">
                <a:solidFill>
                  <a:srgbClr val="0000FF"/>
                </a:solidFill>
              </a:rPr>
              <a:t>Fe</a:t>
            </a:r>
            <a:r>
              <a:rPr lang="cs-CZ" sz="2400" dirty="0" smtClean="0">
                <a:solidFill>
                  <a:srgbClr val="0000FF"/>
                </a:solidFill>
              </a:rPr>
              <a:t>, U, </a:t>
            </a:r>
            <a:r>
              <a:rPr lang="cs-CZ" sz="2400" dirty="0" err="1" smtClean="0">
                <a:solidFill>
                  <a:srgbClr val="0000FF"/>
                </a:solidFill>
              </a:rPr>
              <a:t>Th</a:t>
            </a:r>
            <a:r>
              <a:rPr lang="cs-CZ" sz="2400" dirty="0" smtClean="0">
                <a:solidFill>
                  <a:srgbClr val="0000FF"/>
                </a:solidFill>
              </a:rPr>
              <a:t> fólie</a:t>
            </a:r>
            <a:r>
              <a:rPr lang="cs-CZ" sz="2400" dirty="0">
                <a:solidFill>
                  <a:srgbClr val="0000FF"/>
                </a:solidFill>
              </a:rPr>
              <a:t/>
            </a:r>
            <a:br>
              <a:rPr lang="cs-CZ" sz="2400" dirty="0">
                <a:solidFill>
                  <a:srgbClr val="0000FF"/>
                </a:solidFill>
              </a:rPr>
            </a:br>
            <a:r>
              <a:rPr lang="cs-CZ" sz="2400" dirty="0" smtClean="0">
                <a:solidFill>
                  <a:srgbClr val="0000FF"/>
                </a:solidFill>
              </a:rPr>
              <a:t>po ozáření pneumatický</a:t>
            </a:r>
            <a:br>
              <a:rPr lang="cs-CZ" sz="2400" dirty="0" smtClean="0">
                <a:solidFill>
                  <a:srgbClr val="0000FF"/>
                </a:solidFill>
              </a:rPr>
            </a:br>
            <a:r>
              <a:rPr lang="cs-CZ" sz="2400" dirty="0" smtClean="0">
                <a:solidFill>
                  <a:srgbClr val="0000FF"/>
                </a:solidFill>
              </a:rPr>
              <a:t>přenos k </a:t>
            </a:r>
            <a:r>
              <a:rPr lang="cs-CZ" sz="2400" dirty="0" err="1" smtClean="0">
                <a:solidFill>
                  <a:srgbClr val="0000FF"/>
                </a:solidFill>
              </a:rPr>
              <a:t>NaI</a:t>
            </a:r>
            <a:r>
              <a:rPr lang="cs-CZ" sz="2400" dirty="0" smtClean="0">
                <a:solidFill>
                  <a:srgbClr val="0000FF"/>
                </a:solidFill>
              </a:rPr>
              <a:t>, </a:t>
            </a:r>
            <a:r>
              <a:rPr lang="cs-CZ" sz="2400" dirty="0" err="1" smtClean="0">
                <a:solidFill>
                  <a:srgbClr val="0000FF"/>
                </a:solidFill>
              </a:rPr>
              <a:t>HpGe</a:t>
            </a:r>
            <a:r>
              <a:rPr lang="cs-CZ" sz="2400" dirty="0" smtClean="0">
                <a:solidFill>
                  <a:srgbClr val="0000FF"/>
                </a:solidFill>
              </a:rPr>
              <a:t> či </a:t>
            </a:r>
            <a:r>
              <a:rPr lang="cs-CZ" sz="2400" baseline="30000" dirty="0" smtClean="0">
                <a:solidFill>
                  <a:srgbClr val="0000FF"/>
                </a:solidFill>
              </a:rPr>
              <a:t>3</a:t>
            </a:r>
            <a:r>
              <a:rPr lang="cs-CZ" sz="2400" dirty="0" smtClean="0">
                <a:solidFill>
                  <a:srgbClr val="0000FF"/>
                </a:solidFill>
              </a:rPr>
              <a:t>He</a:t>
            </a:r>
            <a:endParaRPr lang="cs-CZ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29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4" name="Picture 38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738" b="1532"/>
          <a:stretch/>
        </p:blipFill>
        <p:spPr bwMode="auto">
          <a:xfrm rot="5400000" flipH="1">
            <a:off x="4964662" y="-2982588"/>
            <a:ext cx="1196751" cy="716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04025" y="6453336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0B19BC-9407-4736-A54E-E0F63FFDD78C}" type="slidenum">
              <a:rPr lang="en-GB" smtClean="0"/>
              <a:pPr eaLnBrk="1" hangingPunct="1"/>
              <a:t>8</a:t>
            </a:fld>
            <a:r>
              <a:rPr lang="en-GB" dirty="0" smtClean="0"/>
              <a:t>/20</a:t>
            </a:r>
          </a:p>
        </p:txBody>
      </p:sp>
      <p:pic>
        <p:nvPicPr>
          <p:cNvPr id="4131" name="Picture 35" descr="https://encrypted-tbn2.gstatic.com/images?q=tbn:ANd9GcStIBNsxQh6jEOSK_IuZnWDKTfx5v9iMURzVBlVelVJgKk_jZi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76" y="226162"/>
            <a:ext cx="1147400" cy="8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355977" y="260648"/>
            <a:ext cx="46085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cs-CZ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Další detektory toku</a:t>
            </a:r>
            <a:endParaRPr lang="cs-CZ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84240" y="1340768"/>
            <a:ext cx="826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u="sng" dirty="0" smtClean="0">
                <a:solidFill>
                  <a:srgbClr val="000000"/>
                </a:solidFill>
              </a:rPr>
              <a:t>Prahové detektory</a:t>
            </a:r>
            <a:endParaRPr lang="cs-CZ" u="sng" dirty="0"/>
          </a:p>
        </p:txBody>
      </p:sp>
      <p:sp>
        <p:nvSpPr>
          <p:cNvPr id="6" name="Obdélník 5"/>
          <p:cNvSpPr/>
          <p:nvPr/>
        </p:nvSpPr>
        <p:spPr>
          <a:xfrm>
            <a:off x="1088536" y="1844824"/>
            <a:ext cx="7011856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0000"/>
                </a:solidFill>
              </a:rPr>
              <a:t>k oddělenému měření toku DT neutronů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0000"/>
                </a:solidFill>
              </a:rPr>
              <a:t>v současnosti na bázi Si(</a:t>
            </a:r>
            <a:r>
              <a:rPr lang="cs-CZ" sz="2400" dirty="0" err="1" smtClean="0">
                <a:solidFill>
                  <a:srgbClr val="000000"/>
                </a:solidFill>
              </a:rPr>
              <a:t>Li</a:t>
            </a:r>
            <a:r>
              <a:rPr lang="cs-CZ" sz="2400" dirty="0" smtClean="0">
                <a:solidFill>
                  <a:srgbClr val="000000"/>
                </a:solidFill>
              </a:rPr>
              <a:t>) detektoru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(</a:t>
            </a:r>
            <a:r>
              <a:rPr lang="cs-CZ" sz="2400" dirty="0" err="1" smtClean="0">
                <a:solidFill>
                  <a:srgbClr val="000000"/>
                </a:solidFill>
              </a:rPr>
              <a:t>n,p</a:t>
            </a:r>
            <a:r>
              <a:rPr lang="cs-CZ" sz="2400" dirty="0" smtClean="0">
                <a:solidFill>
                  <a:srgbClr val="000000"/>
                </a:solidFill>
              </a:rPr>
              <a:t>) a (</a:t>
            </a:r>
            <a:r>
              <a:rPr lang="cs-CZ" sz="2400" dirty="0" err="1" smtClean="0">
                <a:solidFill>
                  <a:srgbClr val="000000"/>
                </a:solidFill>
              </a:rPr>
              <a:t>n,</a:t>
            </a:r>
            <a:r>
              <a:rPr lang="cs-CZ" sz="2400" dirty="0" err="1" smtClean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cs-CZ" sz="2400" dirty="0" smtClean="0">
                <a:solidFill>
                  <a:srgbClr val="000000"/>
                </a:solidFill>
              </a:rPr>
              <a:t>) reakce, citlivé i na  </a:t>
            </a:r>
            <a:r>
              <a:rPr lang="cs-CZ" sz="2400" dirty="0" smtClean="0">
                <a:solidFill>
                  <a:srgbClr val="000000"/>
                </a:solidFill>
                <a:latin typeface="Symbol" pitchFamily="18" charset="2"/>
              </a:rPr>
              <a:t>g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záření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polovodič - dochází k radiačnímu poškození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t</a:t>
            </a:r>
            <a:r>
              <a:rPr lang="cs-CZ" sz="2400" dirty="0" smtClean="0">
                <a:solidFill>
                  <a:srgbClr val="000000"/>
                </a:solidFill>
              </a:rPr>
              <a:t>estuje se detektor na bázi diamantu (přírodního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 či CVD) jako radiačně odolná varianta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>
                <a:solidFill>
                  <a:srgbClr val="000000"/>
                </a:solidFill>
              </a:rPr>
              <a:t>(</a:t>
            </a:r>
            <a:r>
              <a:rPr lang="cs-CZ" sz="2400" dirty="0" err="1">
                <a:solidFill>
                  <a:srgbClr val="000000"/>
                </a:solidFill>
              </a:rPr>
              <a:t>n,</a:t>
            </a:r>
            <a:r>
              <a:rPr lang="cs-CZ" sz="2400" dirty="0" err="1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cs-CZ" sz="2400" dirty="0">
                <a:solidFill>
                  <a:srgbClr val="000000"/>
                </a:solidFill>
              </a:rPr>
              <a:t>) </a:t>
            </a:r>
            <a:r>
              <a:rPr lang="cs-CZ" sz="2400" dirty="0" smtClean="0">
                <a:solidFill>
                  <a:srgbClr val="000000"/>
                </a:solidFill>
              </a:rPr>
              <a:t>reakce a pružný rozptyl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84240" y="4509120"/>
            <a:ext cx="8269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u="sng" dirty="0" smtClean="0">
                <a:solidFill>
                  <a:srgbClr val="000000"/>
                </a:solidFill>
              </a:rPr>
              <a:t>Bublinkové detektory</a:t>
            </a:r>
          </a:p>
          <a:p>
            <a:endParaRPr lang="cs-CZ" u="sng" dirty="0"/>
          </a:p>
        </p:txBody>
      </p:sp>
      <p:sp>
        <p:nvSpPr>
          <p:cNvPr id="13" name="Obdélník 12"/>
          <p:cNvSpPr/>
          <p:nvPr/>
        </p:nvSpPr>
        <p:spPr>
          <a:xfrm>
            <a:off x="1075257" y="5013176"/>
            <a:ext cx="59666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j</a:t>
            </a:r>
            <a:r>
              <a:rPr lang="cs-CZ" sz="2400" dirty="0" smtClean="0">
                <a:solidFill>
                  <a:srgbClr val="000000"/>
                </a:solidFill>
              </a:rPr>
              <a:t>ednoduché, robustní, prahové 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(využití i na tokamaku COMPASS)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m</a:t>
            </a:r>
            <a:r>
              <a:rPr lang="cs-CZ" sz="2400" dirty="0" smtClean="0">
                <a:solidFill>
                  <a:srgbClr val="000000"/>
                </a:solidFill>
              </a:rPr>
              <a:t>alé rozpětí toků, komplikovaný odečet 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563" y="3861048"/>
            <a:ext cx="206692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67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69" y="1124744"/>
            <a:ext cx="6413275" cy="371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4" name="Picture 38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738" b="1532"/>
          <a:stretch/>
        </p:blipFill>
        <p:spPr bwMode="auto">
          <a:xfrm rot="5400000" flipH="1">
            <a:off x="4964662" y="-2982588"/>
            <a:ext cx="1196751" cy="716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04025" y="6453336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0B19BC-9407-4736-A54E-E0F63FFDD78C}" type="slidenum">
              <a:rPr lang="en-GB" smtClean="0"/>
              <a:pPr eaLnBrk="1" hangingPunct="1"/>
              <a:t>9</a:t>
            </a:fld>
            <a:r>
              <a:rPr lang="en-GB" dirty="0" smtClean="0"/>
              <a:t>/20</a:t>
            </a:r>
          </a:p>
        </p:txBody>
      </p:sp>
      <p:pic>
        <p:nvPicPr>
          <p:cNvPr id="4131" name="Picture 35" descr="https://encrypted-tbn2.gstatic.com/images?q=tbn:ANd9GcStIBNsxQh6jEOSK_IuZnWDKTfx5v9iMURzVBlVelVJgKk_jZi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76" y="226162"/>
            <a:ext cx="1147400" cy="8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08511" y="260648"/>
            <a:ext cx="43559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cs-CZ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Scintilační detektory</a:t>
            </a:r>
            <a:endParaRPr lang="cs-CZ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65951" y="4822701"/>
            <a:ext cx="7771295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v</a:t>
            </a:r>
            <a:r>
              <a:rPr lang="cs-CZ" sz="2400" dirty="0" smtClean="0">
                <a:solidFill>
                  <a:srgbClr val="000000"/>
                </a:solidFill>
              </a:rPr>
              <a:t>ysoká účinnost, robustnost, dostupnost 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(aplikace i na menších zařízeních včetně COMPASS)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c</a:t>
            </a:r>
            <a:r>
              <a:rPr lang="cs-CZ" sz="2400" dirty="0" smtClean="0">
                <a:solidFill>
                  <a:srgbClr val="000000"/>
                </a:solidFill>
              </a:rPr>
              <a:t>itlivé i na  </a:t>
            </a:r>
            <a:r>
              <a:rPr lang="cs-CZ" sz="2400" dirty="0">
                <a:solidFill>
                  <a:srgbClr val="000000"/>
                </a:solidFill>
                <a:latin typeface="Symbol" pitchFamily="18" charset="2"/>
              </a:rPr>
              <a:t>g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záření – diskriminace podle tvaru pulsu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d</a:t>
            </a:r>
            <a:r>
              <a:rPr lang="cs-CZ" sz="2400" dirty="0" smtClean="0">
                <a:solidFill>
                  <a:srgbClr val="000000"/>
                </a:solidFill>
              </a:rPr>
              <a:t>ata obsahují informaci o energiích neutronů  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0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4018</TotalTime>
  <Words>568</Words>
  <Application>Microsoft Office PowerPoint</Application>
  <PresentationFormat>Předvádění na obrazovce (4:3)</PresentationFormat>
  <Paragraphs>178</Paragraphs>
  <Slides>20</Slides>
  <Notes>20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2" baseType="lpstr">
      <vt:lpstr>3_Default Design</vt:lpstr>
      <vt:lpstr>Equation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UKAEA Culham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jmlynar</dc:creator>
  <cp:lastModifiedBy>jan</cp:lastModifiedBy>
  <cp:revision>161</cp:revision>
  <cp:lastPrinted>2013-11-28T10:38:42Z</cp:lastPrinted>
  <dcterms:created xsi:type="dcterms:W3CDTF">2007-01-30T09:52:55Z</dcterms:created>
  <dcterms:modified xsi:type="dcterms:W3CDTF">2014-01-07T21:18:42Z</dcterms:modified>
</cp:coreProperties>
</file>