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025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MCNP výpočty pro neutronovou a rentgenovou diagnostiku na aparaturách GIT-12 a PALS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i="1" dirty="0" smtClean="0"/>
              <a:t>Ondřej </a:t>
            </a:r>
            <a:r>
              <a:rPr lang="cs-CZ" sz="3100" i="1" dirty="0" err="1" smtClean="0"/>
              <a:t>Šíla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74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Výsledky – GIT-12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/>
          <a:lstStyle/>
          <a:p>
            <a:r>
              <a:rPr lang="cs-CZ" dirty="0" smtClean="0"/>
              <a:t>V osovém detektoru (10 m) je</a:t>
            </a:r>
          </a:p>
          <a:p>
            <a:pPr marL="0" indent="0">
              <a:buNone/>
            </a:pPr>
            <a:r>
              <a:rPr lang="cs-CZ" dirty="0" smtClean="0"/>
              <a:t>        téměř nepozorovatelný</a:t>
            </a:r>
          </a:p>
          <a:p>
            <a:pPr marL="0" indent="0">
              <a:buNone/>
            </a:pPr>
            <a:r>
              <a:rPr lang="cs-CZ" dirty="0" smtClean="0"/>
              <a:t>            neutronový signál.</a:t>
            </a:r>
            <a:endParaRPr lang="cs-CZ" dirty="0"/>
          </a:p>
          <a:p>
            <a:r>
              <a:rPr lang="cs-CZ" dirty="0" smtClean="0"/>
              <a:t>Odhadujeme vliv aparatury</a:t>
            </a:r>
          </a:p>
          <a:p>
            <a:pPr marL="0" indent="0">
              <a:buNone/>
            </a:pPr>
            <a:r>
              <a:rPr lang="cs-CZ" dirty="0" smtClean="0"/>
              <a:t>  na </a:t>
            </a:r>
            <a:r>
              <a:rPr lang="cs-CZ" dirty="0" err="1" smtClean="0"/>
              <a:t>rozpýtlení</a:t>
            </a:r>
            <a:r>
              <a:rPr lang="cs-CZ" dirty="0" smtClean="0"/>
              <a:t> ne-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utronů</a:t>
            </a:r>
            <a:r>
              <a:rPr lang="cs-CZ" dirty="0" smtClean="0"/>
              <a:t> (časový </a:t>
            </a:r>
            <a:r>
              <a:rPr lang="cs-CZ" dirty="0" err="1" smtClean="0"/>
              <a:t>prů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smtClean="0"/>
              <a:t> běh deponované </a:t>
            </a:r>
          </a:p>
          <a:p>
            <a:pPr marL="0" indent="0">
              <a:buNone/>
            </a:pPr>
            <a:r>
              <a:rPr lang="cs-CZ" dirty="0" smtClean="0"/>
              <a:t> energie)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arkéta.Lucie-THINK\Desktop\Na hory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58344"/>
            <a:ext cx="6736854" cy="30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- PALS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Závislost totální deponované energie na energii zdroje HXR.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5" y="2348880"/>
            <a:ext cx="78764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grafu především plyne,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LcParenR"/>
            </a:pPr>
            <a:r>
              <a:rPr lang="cs-CZ" dirty="0" smtClean="0"/>
              <a:t>20 cm olova utlumí drtivou většinu HXR a zároveň sníží množství deponovaných neutronů na, z hlediska diagnostických účelů rozumné množství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 smtClean="0"/>
              <a:t>Ve scintilátoru jsou především deponovány fotony, jejichž energie &gt; 1 </a:t>
            </a:r>
            <a:r>
              <a:rPr lang="cs-CZ" dirty="0" err="1" smtClean="0"/>
              <a:t>MeV</a:t>
            </a:r>
            <a:endParaRPr lang="cs-CZ" dirty="0" smtClean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Obojí dává pozitivní zpětnou vazbu na experiment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3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Odhad vlivu betonu </a:t>
            </a:r>
            <a:br>
              <a:rPr lang="cs-CZ" dirty="0" smtClean="0"/>
            </a:br>
            <a:r>
              <a:rPr lang="cs-CZ" dirty="0" smtClean="0"/>
              <a:t>na rozptýlení neutronů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13722"/>
            <a:ext cx="5745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503241"/>
            <a:ext cx="5745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64088" y="2389243"/>
            <a:ext cx="352839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90 cm od zdroje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5054490"/>
            <a:ext cx="27363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300 cm od zdroje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33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cs-CZ" dirty="0" smtClean="0"/>
              <a:t>Neutrony odražené od betonu tvoří v detektoru nezanedbatelné množství</a:t>
            </a:r>
          </a:p>
          <a:p>
            <a:endParaRPr lang="cs-CZ" dirty="0"/>
          </a:p>
          <a:p>
            <a:r>
              <a:rPr lang="cs-CZ" dirty="0" smtClean="0"/>
              <a:t>U vzdálenějšího detektoru je více separovaný signál rozptýlených a nerozptýlených neutronů</a:t>
            </a:r>
          </a:p>
          <a:p>
            <a:endParaRPr lang="cs-CZ" dirty="0"/>
          </a:p>
          <a:p>
            <a:r>
              <a:rPr lang="cs-CZ" dirty="0" smtClean="0"/>
              <a:t>Návrh umístit detektor výše nad podlahu, aby se co nejvíce oddělily nerozptýlené neutrony od rozptýlených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1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324528" cy="5949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GIT-12</a:t>
            </a:r>
          </a:p>
          <a:p>
            <a:r>
              <a:rPr lang="cs-CZ" dirty="0" smtClean="0"/>
              <a:t>Byl vytvořen model aparatury GIT-12,který bude v budoucnu sloužit pro stanovení počtu neutronů interagujících se scintilátorem.</a:t>
            </a:r>
            <a:endParaRPr lang="cs-CZ" dirty="0"/>
          </a:p>
          <a:p>
            <a:r>
              <a:rPr lang="cs-CZ" dirty="0" smtClean="0"/>
              <a:t>Značně malý neutronový signál ve scintilátoru osového detektoru je z velké části způsoben rozptýlením neutronů přímo o aparaturu </a:t>
            </a:r>
          </a:p>
          <a:p>
            <a:pPr marL="0" indent="0">
              <a:buNone/>
            </a:pPr>
            <a:r>
              <a:rPr lang="cs-CZ" dirty="0" smtClean="0"/>
              <a:t>→ pravděpodobně především o plastové části trysek </a:t>
            </a:r>
            <a:r>
              <a:rPr lang="cs-CZ" dirty="0" err="1" smtClean="0"/>
              <a:t>gas-puffu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PALS</a:t>
            </a:r>
          </a:p>
          <a:p>
            <a:r>
              <a:rPr lang="cs-CZ" dirty="0" smtClean="0"/>
              <a:t>20 cm olova je optimální tloušťka pro stínění vysokoenergetických fotonů</a:t>
            </a:r>
          </a:p>
          <a:p>
            <a:r>
              <a:rPr lang="cs-CZ" dirty="0" smtClean="0"/>
              <a:t>Energie většiny fotonů, které deponují ve scintilátoru, je &gt; 1 </a:t>
            </a:r>
            <a:r>
              <a:rPr lang="cs-CZ" dirty="0" err="1" smtClean="0"/>
              <a:t>MeV</a:t>
            </a:r>
            <a:endParaRPr lang="cs-CZ" dirty="0" smtClean="0"/>
          </a:p>
          <a:p>
            <a:r>
              <a:rPr lang="cs-CZ" dirty="0" smtClean="0"/>
              <a:t>Neutrony odražené od betonu se projevují v signálu detektoru nezanedbatelnou měrou. Pro oddělení rozptýlených neutronů od nerozptýlených je vhodné umístit detektor dále než do vzdálenosti 90 cm.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24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PINČ EFEKT</a:t>
                </a:r>
              </a:p>
              <a:p>
                <a:endParaRPr lang="cs-CZ" sz="10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buClr>
                    <a:schemeClr val="accent6"/>
                  </a:buClr>
                </a:pPr>
                <a:r>
                  <a:rPr lang="cs-CZ" sz="2000" dirty="0" err="1" smtClean="0">
                    <a:latin typeface="Arial" pitchFamily="34" charset="0"/>
                    <a:cs typeface="Arial" pitchFamily="34" charset="0"/>
                  </a:rPr>
                  <a:t>Pinch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 = angl. štípnutí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Předpokládejme proudový válec.</a:t>
                </a: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Tok proudu válcem vyvolá </a:t>
                </a:r>
                <a:r>
                  <a:rPr lang="cs-CZ" sz="2000" dirty="0" err="1" smtClean="0">
                    <a:latin typeface="Arial" pitchFamily="34" charset="0"/>
                    <a:cs typeface="Arial" pitchFamily="34" charset="0"/>
                  </a:rPr>
                  <a:t>azimu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-</a:t>
                </a: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err="1" smtClean="0">
                    <a:latin typeface="Arial" pitchFamily="34" charset="0"/>
                    <a:cs typeface="Arial" pitchFamily="34" charset="0"/>
                  </a:rPr>
                  <a:t>tální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 magnetické pole a válec bude </a:t>
                </a: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radiálně stlačován silou </a:t>
                </a:r>
                <a:r>
                  <a:rPr lang="cs-CZ" sz="2000" b="1" i="1" dirty="0" err="1" smtClean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cs-CZ" sz="2000" dirty="0" err="1" smtClean="0">
                    <a:latin typeface="Arial" pitchFamily="34" charset="0"/>
                    <a:cs typeface="Arial" pitchFamily="34" charset="0"/>
                  </a:rPr>
                  <a:t>×</a:t>
                </a:r>
                <a:r>
                  <a:rPr lang="cs-CZ" sz="2000" b="1" i="1" dirty="0" err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cs-CZ" sz="20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, proti </a:t>
                </a: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které bude působit kinetický tlak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  <a:ea typeface="Cambria Math"/>
                        <a:cs typeface="Arial" pitchFamily="34" charset="0"/>
                      </a:rPr>
                      <m:t>𝛻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𝑝</m:t>
                    </m:r>
                  </m:oMath>
                </a14:m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Kompresí vzroste teplota uvnitř pinče.</a:t>
                </a: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Lze komprimovat, dokud </a:t>
                </a:r>
                <a:r>
                  <a:rPr lang="cs-CZ" sz="2000" b="1" i="1" dirty="0" err="1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×</a:t>
                </a:r>
                <a:r>
                  <a:rPr lang="cs-CZ" sz="2000" b="1" i="1" dirty="0" err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cs-CZ" sz="2000" b="1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dirty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cs-CZ" sz="2000" i="1">
                        <a:latin typeface="Cambria Math"/>
                        <a:ea typeface="Cambria Math"/>
                        <a:cs typeface="Arial" pitchFamily="34" charset="0"/>
                      </a:rPr>
                      <m:t>𝛻</m:t>
                    </m:r>
                    <m:r>
                      <a:rPr lang="cs-CZ" sz="2000" i="1">
                        <a:latin typeface="Cambria Math"/>
                        <a:ea typeface="Cambria Math"/>
                        <a:cs typeface="Arial" pitchFamily="34" charset="0"/>
                      </a:rPr>
                      <m:t>𝑝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 .</m:t>
                    </m:r>
                  </m:oMath>
                </a14:m>
                <a:endParaRPr lang="cs-CZ" sz="2000" i="1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algn="just">
                  <a:buClr>
                    <a:schemeClr val="accent6"/>
                  </a:buClr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Jinak expanze.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852" t="-14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5580"/>
            <a:ext cx="1584176" cy="4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1656184" cy="48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195736" y="5269590"/>
            <a:ext cx="648072" cy="520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831093" y="5269590"/>
            <a:ext cx="648072" cy="520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5724128" y="5863564"/>
            <a:ext cx="324036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smtClean="0"/>
              <a:t>N</a:t>
            </a:r>
            <a:r>
              <a:rPr lang="cs-CZ" dirty="0" smtClean="0"/>
              <a:t>   –   lineární hustota elektronů</a:t>
            </a:r>
          </a:p>
          <a:p>
            <a:r>
              <a:rPr lang="cs-CZ" i="1" dirty="0" smtClean="0"/>
              <a:t>T</a:t>
            </a:r>
            <a:r>
              <a:rPr lang="cs-CZ" dirty="0" smtClean="0"/>
              <a:t>  = </a:t>
            </a:r>
            <a:r>
              <a:rPr lang="cs-CZ" i="1" dirty="0" smtClean="0"/>
              <a:t>T</a:t>
            </a:r>
            <a:r>
              <a:rPr lang="cs-CZ" baseline="-25000" dirty="0" smtClean="0"/>
              <a:t>e</a:t>
            </a:r>
            <a:r>
              <a:rPr lang="cs-CZ" dirty="0" smtClean="0"/>
              <a:t> + </a:t>
            </a:r>
            <a:r>
              <a:rPr lang="cs-CZ" i="1" dirty="0" smtClean="0"/>
              <a:t>T</a:t>
            </a:r>
            <a:r>
              <a:rPr lang="cs-CZ" baseline="-25000" dirty="0" smtClean="0"/>
              <a:t>i</a:t>
            </a:r>
            <a:r>
              <a:rPr lang="cs-CZ" dirty="0" smtClean="0"/>
              <a:t>/Z</a:t>
            </a:r>
            <a:endParaRPr lang="cs-CZ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73" y="5816621"/>
            <a:ext cx="2562228" cy="6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4860032" y="6179589"/>
            <a:ext cx="50405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971600" y="637226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  (W. H. </a:t>
            </a:r>
            <a:r>
              <a:rPr lang="cs-CZ" dirty="0" err="1" smtClean="0"/>
              <a:t>Bennett</a:t>
            </a:r>
            <a:r>
              <a:rPr lang="cs-CZ" dirty="0" smtClean="0"/>
              <a:t> - 1934)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27784" y="526959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/>
              <a:t>k</a:t>
            </a:r>
            <a:r>
              <a:rPr lang="cs-CZ" sz="1000" dirty="0" smtClean="0"/>
              <a:t>onstantní proudová hustota v celém průřezu</a:t>
            </a:r>
            <a:endParaRPr lang="cs-CZ" sz="1000" dirty="0"/>
          </a:p>
        </p:txBody>
      </p:sp>
      <p:pic>
        <p:nvPicPr>
          <p:cNvPr id="3077" name="Picture 5" descr="C:\Users\Ondřej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75" y="853220"/>
            <a:ext cx="3221909" cy="39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7748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D-D FÚZNÍ REAKCE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Laboratorní soustava        Těžišťová soustava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07604" y="1375246"/>
            <a:ext cx="7128792" cy="55430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2" y="3068960"/>
            <a:ext cx="4007296" cy="29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528391" cy="294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195736" y="60932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       neutron              B       </a:t>
            </a:r>
            <a:r>
              <a:rPr lang="cs-CZ" baseline="30000" dirty="0" smtClean="0"/>
              <a:t>3</a:t>
            </a:r>
            <a:r>
              <a:rPr lang="cs-CZ" dirty="0" smtClean="0"/>
              <a:t>He          a, A       deuteron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457436" y="6277962"/>
            <a:ext cx="3006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427984" y="627796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001372" y="627821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2195736" y="6093296"/>
            <a:ext cx="504056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9745"/>
            <a:ext cx="10837584" cy="3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Scintilační detektor používaný v experimentech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BC-408</a:t>
            </a:r>
          </a:p>
          <a:p>
            <a:endParaRPr lang="cs-CZ" dirty="0" smtClean="0"/>
          </a:p>
          <a:p>
            <a:r>
              <a:rPr lang="cs-CZ" dirty="0" smtClean="0"/>
              <a:t>TOF metoda    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3" y="1340768"/>
            <a:ext cx="68969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73864"/>
              </p:ext>
            </p:extLst>
          </p:nvPr>
        </p:nvGraphicFramePr>
        <p:xfrm>
          <a:off x="4355976" y="3899515"/>
          <a:ext cx="4028440" cy="1939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220"/>
                <a:gridCol w="2014220"/>
              </a:tblGrid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>
                          <a:effectLst/>
                        </a:rPr>
                        <a:t>Základ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</a:rPr>
                        <a:t>Polyvinyltoluen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>
                          <a:effectLst/>
                        </a:rPr>
                        <a:t>Hustota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 smtClean="0">
                          <a:effectLst/>
                        </a:rPr>
                        <a:t>1,32  g/cm</a:t>
                      </a:r>
                      <a:r>
                        <a:rPr lang="cs-CZ" sz="1100" baseline="30000" dirty="0" smtClean="0">
                          <a:effectLst/>
                        </a:rPr>
                        <a:t>3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>
                          <a:effectLst/>
                        </a:rPr>
                        <a:t>Poměr zastoupení prvků H:C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>
                          <a:effectLst/>
                        </a:rPr>
                        <a:t>1,1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>
                          <a:effectLst/>
                        </a:rPr>
                        <a:t>Index lomu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>
                          <a:effectLst/>
                        </a:rPr>
                        <a:t>1,58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>
                          <a:effectLst/>
                        </a:rPr>
                        <a:t>Koeficient teplotní roztažnosti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7,8×10</a:t>
                      </a:r>
                      <a:r>
                        <a:rPr lang="cs-CZ" sz="1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K</a:t>
                      </a:r>
                      <a:r>
                        <a:rPr lang="cs-CZ" sz="1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cs-CZ" sz="110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>
                          <a:effectLst/>
                        </a:rPr>
                        <a:t>Použitelnost ve vakuu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1095" algn="l"/>
                          <a:tab pos="5490845" algn="l"/>
                        </a:tabLst>
                      </a:pPr>
                      <a:r>
                        <a:rPr lang="cs-CZ" sz="1100" dirty="0">
                          <a:effectLst/>
                        </a:rPr>
                        <a:t>možná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Přímá spojnice se šipkou 18"/>
          <p:cNvCxnSpPr/>
          <p:nvPr/>
        </p:nvCxnSpPr>
        <p:spPr>
          <a:xfrm>
            <a:off x="2483768" y="4869160"/>
            <a:ext cx="1440160" cy="0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smtClean="0"/>
              <a:t>Parametry </a:t>
            </a:r>
            <a:r>
              <a:rPr lang="cs-CZ" dirty="0" smtClean="0"/>
              <a:t>experimentů na zařízení PALS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r>
              <a:rPr lang="cs-CZ" dirty="0" smtClean="0"/>
              <a:t>Intenzita laserového paprsku </a:t>
            </a:r>
            <a:r>
              <a:rPr lang="en-US" dirty="0" smtClean="0"/>
              <a:t>1 </a:t>
            </a:r>
            <a:r>
              <a:rPr lang="en-US" dirty="0"/>
              <a:t>× 10</a:t>
            </a:r>
            <a:r>
              <a:rPr lang="en-US" baseline="30000" dirty="0"/>
              <a:t>14 </a:t>
            </a:r>
            <a:r>
              <a:rPr lang="en-US" dirty="0"/>
              <a:t>Wcm</a:t>
            </a:r>
            <a:r>
              <a:rPr lang="en-US" baseline="30000" dirty="0"/>
              <a:t>−</a:t>
            </a:r>
            <a:r>
              <a:rPr lang="en-US" baseline="30000" dirty="0" smtClean="0"/>
              <a:t>2</a:t>
            </a:r>
            <a:endParaRPr lang="cs-CZ" baseline="30000" dirty="0" smtClean="0"/>
          </a:p>
          <a:p>
            <a:r>
              <a:rPr lang="cs-CZ" dirty="0" smtClean="0"/>
              <a:t>Terčík tvaru malého kvádru z látky obsahující deuterium (CD2, </a:t>
            </a:r>
            <a:r>
              <a:rPr lang="cs-CZ" dirty="0" err="1" smtClean="0"/>
              <a:t>LiF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Probíhá D-D reakce se ziskem řádově 10</a:t>
            </a:r>
            <a:r>
              <a:rPr lang="cs-CZ" baseline="30000" dirty="0" smtClean="0"/>
              <a:t>5 </a:t>
            </a:r>
            <a:r>
              <a:rPr lang="cs-CZ" dirty="0" smtClean="0"/>
              <a:t>neutronů/J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64931"/>
            <a:ext cx="3751758" cy="29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8" y="3664931"/>
            <a:ext cx="3528392" cy="29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Parametry experimentů na zařízení GIT-12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/>
          <a:lstStyle/>
          <a:p>
            <a:r>
              <a:rPr lang="cs-CZ" dirty="0" err="1" smtClean="0"/>
              <a:t>Tomsk</a:t>
            </a:r>
            <a:r>
              <a:rPr lang="cs-CZ" dirty="0" smtClean="0"/>
              <a:t>, Rusko</a:t>
            </a:r>
          </a:p>
          <a:p>
            <a:r>
              <a:rPr lang="cs-CZ" dirty="0" smtClean="0"/>
              <a:t>Z-</a:t>
            </a:r>
            <a:r>
              <a:rPr lang="cs-CZ" dirty="0" err="1" smtClean="0"/>
              <a:t>pinčový</a:t>
            </a:r>
            <a:r>
              <a:rPr lang="cs-CZ" dirty="0" smtClean="0"/>
              <a:t> </a:t>
            </a:r>
            <a:r>
              <a:rPr lang="cs-CZ" dirty="0" err="1" smtClean="0"/>
              <a:t>gas-puff</a:t>
            </a:r>
            <a:endParaRPr lang="cs-CZ" dirty="0" smtClean="0"/>
          </a:p>
          <a:p>
            <a:r>
              <a:rPr lang="cs-CZ" dirty="0" smtClean="0"/>
              <a:t>12 Marxových generátorů (každý kondenzátor U=50 </a:t>
            </a:r>
            <a:r>
              <a:rPr lang="cs-CZ" dirty="0" err="1" smtClean="0"/>
              <a:t>kV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Proud 4.7 MA s náběhovou dobou 1.7 µs</a:t>
            </a:r>
          </a:p>
          <a:p>
            <a:endParaRPr lang="cs-CZ" dirty="0" smtClean="0"/>
          </a:p>
        </p:txBody>
      </p:sp>
      <p:pic>
        <p:nvPicPr>
          <p:cNvPr id="2051" name="Picture 3" descr="C:\Users\Ondřej\Desktop\DSC_1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87565"/>
            <a:ext cx="4248472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476672"/>
            <a:ext cx="8558783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 MCNP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MCNP = Monte Carlo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neutral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particles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6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Simulace transportu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fotonů,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    neutronů, elektronů.                                                        </a:t>
            </a:r>
          </a:p>
          <a:p>
            <a:pPr>
              <a:buClr>
                <a:schemeClr val="accent6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Pomocí povrchů se definují                                                         buňky.</a:t>
            </a:r>
          </a:p>
          <a:p>
            <a:pPr>
              <a:buClr>
                <a:schemeClr val="accent6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Definice zdroje částic.</a:t>
            </a:r>
          </a:p>
          <a:p>
            <a:pPr>
              <a:buClr>
                <a:schemeClr val="accent6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Výstup simulace určen vol-                                                               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bou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tally.</a:t>
            </a:r>
          </a:p>
          <a:p>
            <a:pPr>
              <a:buClr>
                <a:schemeClr val="accent6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Optimální volba počtu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histo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                                                          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rií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                                                                               </a:t>
            </a:r>
          </a:p>
          <a:p>
            <a:pPr>
              <a:buClr>
                <a:schemeClr val="accent6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Definice materiálů pomocí                                                          knihoven účinných průřezů                                                           (ENDF).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2354" y="5445224"/>
            <a:ext cx="378765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/>
              <a:t>Části aparatury GIT-12, zahrnuté v naší simulaci</a:t>
            </a:r>
            <a:endParaRPr lang="cs-CZ" sz="1400" dirty="0"/>
          </a:p>
        </p:txBody>
      </p:sp>
      <p:pic>
        <p:nvPicPr>
          <p:cNvPr id="3075" name="Picture 3" descr="C:\Users\Ondřej\Desktop\Studium\Doktorské studium\MCNP\GIT-12\Prezentace Danovi - říjen 2012\GIT-obrázky do prezentace\GIT-MCNP\imag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73377"/>
            <a:ext cx="3206850" cy="32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MCNP-model GITu-12</a:t>
            </a:r>
            <a:endParaRPr lang="cs-CZ" dirty="0"/>
          </a:p>
        </p:txBody>
      </p:sp>
      <p:pic>
        <p:nvPicPr>
          <p:cNvPr id="4098" name="Picture 2" descr="C:\Users\Ondřej\Desktop\Studium\Doktorské studium\MCNP\GIT-12\Prezentace Danovi - říjen 2012\GIT-obrázky do prezentace\GIT-MCN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7" y="1556792"/>
            <a:ext cx="3729831" cy="322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ndřej\Desktop\Studium\Doktorské studium\MCNP\GIT-12\Prezentace Danovi - říjen 2012\GIT-obrázky do prezentace\GIT-MCNP\image7(complex view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83" y="1556792"/>
            <a:ext cx="4436745" cy="32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ndřej\Desktop\Studium\Doktorské studium\MCNP\GIT-12\Prezentace Danovi - říjen 2012\GIT-obrázky do prezentace\GIT-MCNP\imag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1401"/>
            <a:ext cx="2681982" cy="26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MCNP – model </a:t>
            </a:r>
            <a:r>
              <a:rPr lang="cs-CZ" dirty="0" err="1" smtClean="0"/>
              <a:t>PALSu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6861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93" y="4005064"/>
            <a:ext cx="51233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1484784"/>
            <a:ext cx="388588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Komora + detektor + podlaha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55776" y="5748064"/>
            <a:ext cx="338437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Scintilační detektor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68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508</Words>
  <Application>Microsoft Office PowerPoint</Application>
  <PresentationFormat>Předvádění na obrazovce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MCNP výpočty pro neutronovou a rentgenovou diagnostiku na aparaturách GIT-12 a PALS  Ondřej Šíla</vt:lpstr>
      <vt:lpstr>Prezentace aplikace PowerPoint</vt:lpstr>
      <vt:lpstr>Prezentace aplikace PowerPoint</vt:lpstr>
      <vt:lpstr>Prezentace aplikace PowerPoint</vt:lpstr>
      <vt:lpstr>Parametry experimentů na zařízení PALS</vt:lpstr>
      <vt:lpstr>Parametry experimentů na zařízení GIT-12</vt:lpstr>
      <vt:lpstr>Prezentace aplikace PowerPoint</vt:lpstr>
      <vt:lpstr>MCNP-model GITu-12</vt:lpstr>
      <vt:lpstr>MCNP – model PALSu</vt:lpstr>
      <vt:lpstr>Výsledky – GIT-12</vt:lpstr>
      <vt:lpstr>Výsledky - PALS</vt:lpstr>
      <vt:lpstr>Z grafu především plyne, že…</vt:lpstr>
      <vt:lpstr>Odhad vlivu betonu  na rozptýlení neutronů</vt:lpstr>
      <vt:lpstr>Prezentace aplikace PowerPoint</vt:lpstr>
      <vt:lpstr>Závěry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MCNP výpočty pro neutronovou a rentgenovou diagnostiku na aparaturách GIT-12 a PALS</dc:title>
  <dc:creator>Ondřej</dc:creator>
  <cp:lastModifiedBy>Lucie</cp:lastModifiedBy>
  <cp:revision>21</cp:revision>
  <dcterms:created xsi:type="dcterms:W3CDTF">2014-01-06T13:46:33Z</dcterms:created>
  <dcterms:modified xsi:type="dcterms:W3CDTF">2014-01-09T21:28:27Z</dcterms:modified>
</cp:coreProperties>
</file>