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79" r:id="rId10"/>
    <p:sldId id="264" r:id="rId11"/>
    <p:sldId id="265" r:id="rId12"/>
    <p:sldId id="269" r:id="rId13"/>
    <p:sldId id="267" r:id="rId14"/>
    <p:sldId id="268" r:id="rId15"/>
    <p:sldId id="276" r:id="rId16"/>
    <p:sldId id="270" r:id="rId17"/>
    <p:sldId id="271" r:id="rId18"/>
    <p:sldId id="273" r:id="rId19"/>
    <p:sldId id="278" r:id="rId20"/>
    <p:sldId id="275" r:id="rId21"/>
    <p:sldId id="274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342"/>
    </p:cViewPr>
  </p:sorterViewPr>
  <p:notesViewPr>
    <p:cSldViewPr>
      <p:cViewPr varScale="1">
        <p:scale>
          <a:sx n="53" d="100"/>
          <a:sy n="53" d="100"/>
        </p:scale>
        <p:origin x="-274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A73B-D5A1-4EFD-8894-D8389EA405AA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D0C16-A569-4181-96AC-1ACE7AE11F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07721-D4CD-439E-A72A-C269FD4A81D6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E16B9-078B-4FF5-9ADB-9B652AC3A2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7C31-0B5A-478D-896E-D7E13EEAEE54}" type="datetimeFigureOut">
              <a:rPr lang="cs-CZ" smtClean="0"/>
              <a:pPr/>
              <a:t>12.1.2012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89283-078E-4133-A8D1-740FF08F05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Rotace plazmatu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Tomáš Odstrčil</a:t>
            </a:r>
          </a:p>
          <a:p>
            <a:endParaRPr lang="cs-CZ" dirty="0" smtClean="0"/>
          </a:p>
          <a:p>
            <a:r>
              <a:rPr lang="cs-CZ" i="1" dirty="0" smtClean="0"/>
              <a:t>Zimní škola </a:t>
            </a:r>
            <a:r>
              <a:rPr lang="cs-CZ" i="1" smtClean="0"/>
              <a:t>Mariánská </a:t>
            </a:r>
            <a:r>
              <a:rPr lang="cs-CZ" i="1" smtClean="0"/>
              <a:t>2012</a:t>
            </a:r>
            <a:endParaRPr lang="cs-CZ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experimentu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rychlosti </a:t>
            </a:r>
            <a:r>
              <a:rPr lang="cs-CZ" dirty="0" err="1" smtClean="0"/>
              <a:t>poloidální</a:t>
            </a:r>
            <a:r>
              <a:rPr lang="cs-CZ" dirty="0" smtClean="0"/>
              <a:t> rotace</a:t>
            </a:r>
          </a:p>
          <a:p>
            <a:r>
              <a:rPr lang="cs-CZ" dirty="0" smtClean="0"/>
              <a:t>Měření teploty iontů uhlíku CIII</a:t>
            </a:r>
          </a:p>
          <a:p>
            <a:r>
              <a:rPr lang="cs-CZ" dirty="0" smtClean="0"/>
              <a:t>Měření hustoty uhlíku CIII</a:t>
            </a:r>
          </a:p>
          <a:p>
            <a:r>
              <a:rPr lang="cs-CZ" dirty="0" smtClean="0"/>
              <a:t>Ověření alespoň neoklasické předpovědi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Poloidání</a:t>
            </a:r>
            <a:r>
              <a:rPr lang="cs-CZ" dirty="0" smtClean="0"/>
              <a:t> rotace – Dopplerův jev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Iontová teplota – Dopplerovo rozšíření čar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Iontová hustota – </a:t>
            </a:r>
          </a:p>
          <a:p>
            <a:pPr lvl="1"/>
            <a:r>
              <a:rPr lang="cs-CZ" dirty="0" smtClean="0"/>
              <a:t>Teoreticky spočítatelná z intenzity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357430"/>
            <a:ext cx="1638300" cy="685800"/>
          </a:xfrm>
          <a:prstGeom prst="rect">
            <a:avLst/>
          </a:prstGeom>
          <a:noFill/>
        </p:spPr>
      </p:pic>
      <p:pic>
        <p:nvPicPr>
          <p:cNvPr id="6" name="Obrázek 5" descr="teplot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929066"/>
            <a:ext cx="2786082" cy="9756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výsledky</a:t>
            </a:r>
            <a:endParaRPr lang="cs-CZ" dirty="0"/>
          </a:p>
        </p:txBody>
      </p:sp>
      <p:sp>
        <p:nvSpPr>
          <p:cNvPr id="11" name="Zástupný symbol pro obsah 7"/>
          <p:cNvSpPr txBox="1">
            <a:spLocks/>
          </p:cNvSpPr>
          <p:nvPr/>
        </p:nvSpPr>
        <p:spPr>
          <a:xfrm>
            <a:off x="457200" y="1600200"/>
            <a:ext cx="33289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Zástupný symbol pro obsah 12" descr="InstrumentalFunction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3829050"/>
            <a:ext cx="4038600" cy="3028950"/>
          </a:xfrm>
        </p:spPr>
      </p:pic>
      <p:sp>
        <p:nvSpPr>
          <p:cNvPr id="14" name="Zástupný symbol pro obsah 7"/>
          <p:cNvSpPr txBox="1">
            <a:spLocks/>
          </p:cNvSpPr>
          <p:nvPr/>
        </p:nvSpPr>
        <p:spPr>
          <a:xfrm>
            <a:off x="457200" y="1600200"/>
            <a:ext cx="375761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dirty="0" smtClean="0"/>
              <a:t>Překvapivě hodně signálu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Špatně zaostřené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Spousta záhad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minulé konfigurace zmizela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Obrázek 15" descr="untitl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142984"/>
            <a:ext cx="3829043" cy="2871782"/>
          </a:xfrm>
          <a:prstGeom prst="rect">
            <a:avLst/>
          </a:prstGeom>
        </p:spPr>
      </p:pic>
      <p:pic>
        <p:nvPicPr>
          <p:cNvPr id="7" name="Obrázek 6" descr="134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000504"/>
            <a:ext cx="3809993" cy="285749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výsledky - rotace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57478" cy="4525963"/>
          </a:xfrm>
        </p:spPr>
        <p:txBody>
          <a:bodyPr/>
          <a:lstStyle/>
          <a:p>
            <a:r>
              <a:rPr lang="cs-CZ" dirty="0" smtClean="0"/>
              <a:t>2634-2636 z horního</a:t>
            </a:r>
          </a:p>
          <a:p>
            <a:r>
              <a:rPr lang="cs-CZ" dirty="0" smtClean="0"/>
              <a:t>2639-2641 z dolního</a:t>
            </a:r>
          </a:p>
          <a:p>
            <a:r>
              <a:rPr lang="cs-CZ" dirty="0" smtClean="0"/>
              <a:t>Výsledky jsou nepřesvědčivé</a:t>
            </a:r>
          </a:p>
          <a:p>
            <a:endParaRPr lang="cs-CZ" dirty="0"/>
          </a:p>
        </p:txBody>
      </p:sp>
      <p:pic>
        <p:nvPicPr>
          <p:cNvPr id="10" name="Zástupný symbol pro obsah 3" descr="rotace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00430" y="2000240"/>
            <a:ext cx="5483870" cy="400052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výsledky - teplota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4734" cy="4525963"/>
          </a:xfrm>
        </p:spPr>
        <p:txBody>
          <a:bodyPr/>
          <a:lstStyle/>
          <a:p>
            <a:r>
              <a:rPr lang="cs-CZ" dirty="0" smtClean="0"/>
              <a:t>Problém s přístrojovou funkcí</a:t>
            </a:r>
          </a:p>
          <a:p>
            <a:r>
              <a:rPr lang="cs-CZ" dirty="0" smtClean="0"/>
              <a:t>Rozumné výsledky</a:t>
            </a:r>
          </a:p>
          <a:p>
            <a:r>
              <a:rPr lang="cs-CZ" dirty="0" smtClean="0"/>
              <a:t>Problémy s nelokálností měření</a:t>
            </a:r>
            <a:endParaRPr lang="cs-CZ" dirty="0"/>
          </a:p>
        </p:txBody>
      </p:sp>
      <p:pic>
        <p:nvPicPr>
          <p:cNvPr id="5" name="Zástupný symbol pro obsah 4" descr="temperature_2607-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929058" y="1785926"/>
            <a:ext cx="5400684" cy="405051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výsledky - hustota</a:t>
            </a:r>
            <a:endParaRPr lang="cs-CZ" dirty="0"/>
          </a:p>
        </p:txBody>
      </p:sp>
      <p:pic>
        <p:nvPicPr>
          <p:cNvPr id="5" name="Zástupný symbol pro obsah 4" descr="intensity_2606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2643182"/>
            <a:ext cx="4038600" cy="3814768"/>
          </a:xfrm>
        </p:spPr>
      </p:pic>
      <p:pic>
        <p:nvPicPr>
          <p:cNvPr id="6" name="Zástupný symbol pro obsah 5" descr="density_2606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3429000"/>
            <a:ext cx="4038600" cy="3028950"/>
          </a:xfrm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57200" y="1600201"/>
            <a:ext cx="7686700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Intenzita odpovídá integrované okrajové hustotě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dirty="0" smtClean="0"/>
              <a:t>Jediný rozdíl je počáteční „vyhoření“ uhlíku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2dintensity_259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1357298"/>
            <a:ext cx="3657949" cy="274346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Prostorové rozlišení  </a:t>
            </a:r>
            <a:endParaRPr lang="cs-CZ" dirty="0"/>
          </a:p>
        </p:txBody>
      </p:sp>
      <p:pic>
        <p:nvPicPr>
          <p:cNvPr id="5" name="Zástupný symbol pro obsah 4" descr="2dshift_2595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-214346" y="3973863"/>
            <a:ext cx="4229101" cy="3171826"/>
          </a:xfrm>
        </p:spPr>
      </p:pic>
      <p:pic>
        <p:nvPicPr>
          <p:cNvPr id="6" name="Zástupný symbol pro obsah 5" descr="2dwidth_2595.pn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891086" y="4000504"/>
            <a:ext cx="4252914" cy="3189686"/>
          </a:xfrm>
        </p:spPr>
      </p:pic>
      <p:sp>
        <p:nvSpPr>
          <p:cNvPr id="8" name="TextovéPole 7"/>
          <p:cNvSpPr txBox="1"/>
          <p:nvPr/>
        </p:nvSpPr>
        <p:spPr>
          <a:xfrm>
            <a:off x="428596" y="378619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Posuv čáry na CCD  výstřel 2595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00694" y="385762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Teplota čáry na CCD výstřel 2595</a:t>
            </a:r>
            <a:endParaRPr lang="cs-CZ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57200" y="1600201"/>
            <a:ext cx="3686172" cy="1900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dirty="0" smtClean="0"/>
              <a:t>Velmi špatně zaostřené (chyba přístroje)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2800" dirty="0" smtClean="0"/>
              <a:t>Diferenciální rotace (ale spíše ne)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Gradient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teploty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429256" y="114298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Intenzita čáry na CCD  výstřel 2595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os_260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004" y="3382506"/>
            <a:ext cx="4857752" cy="3643314"/>
          </a:xfrm>
          <a:prstGeom prst="rect">
            <a:avLst/>
          </a:prstGeom>
        </p:spPr>
      </p:pic>
      <p:pic>
        <p:nvPicPr>
          <p:cNvPr id="9" name="Obrázek 8" descr="velocity 2606-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2908" y="3357562"/>
            <a:ext cx="4810158" cy="360761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– měření rychlosti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28596" y="1428736"/>
            <a:ext cx="535785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Poloha čáry závisí na poloze plazmatu (nestandardně)</a:t>
            </a:r>
          </a:p>
          <a:p>
            <a:r>
              <a:rPr lang="cs-CZ" dirty="0" smtClean="0"/>
              <a:t>Průběh podobný,</a:t>
            </a:r>
            <a:br>
              <a:rPr lang="cs-CZ" dirty="0" smtClean="0"/>
            </a:br>
            <a:r>
              <a:rPr lang="cs-CZ" dirty="0" smtClean="0"/>
              <a:t>nesedí absolutní hodnoty</a:t>
            </a:r>
          </a:p>
          <a:p>
            <a:endParaRPr lang="cs-CZ" dirty="0"/>
          </a:p>
        </p:txBody>
      </p:sp>
      <p:sp>
        <p:nvSpPr>
          <p:cNvPr id="10" name="Elipsa 9"/>
          <p:cNvSpPr/>
          <p:nvPr/>
        </p:nvSpPr>
        <p:spPr>
          <a:xfrm>
            <a:off x="6715140" y="1643050"/>
            <a:ext cx="128588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929454" y="1285860"/>
            <a:ext cx="142876" cy="2143140"/>
          </a:xfrm>
          <a:prstGeom prst="rect">
            <a:avLst/>
          </a:prstGeom>
          <a:solidFill>
            <a:schemeClr val="accent6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šipka 12"/>
          <p:cNvCxnSpPr/>
          <p:nvPr/>
        </p:nvCxnSpPr>
        <p:spPr>
          <a:xfrm>
            <a:off x="7215206" y="1500174"/>
            <a:ext cx="9286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Kruhová šipka 19"/>
          <p:cNvSpPr/>
          <p:nvPr/>
        </p:nvSpPr>
        <p:spPr>
          <a:xfrm rot="5839037">
            <a:off x="7015984" y="1805858"/>
            <a:ext cx="857256" cy="928694"/>
          </a:xfrm>
          <a:prstGeom prst="circular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– měření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Referenční čára </a:t>
            </a:r>
          </a:p>
          <a:p>
            <a:pPr lvl="1"/>
            <a:r>
              <a:rPr lang="cs-CZ" dirty="0" smtClean="0"/>
              <a:t>tepelná roztažnost</a:t>
            </a:r>
          </a:p>
          <a:p>
            <a:r>
              <a:rPr lang="cs-CZ" dirty="0" smtClean="0"/>
              <a:t>Vliv disperze spektrometru</a:t>
            </a:r>
          </a:p>
          <a:p>
            <a:pPr lvl="1"/>
            <a:r>
              <a:rPr lang="cs-CZ" dirty="0" smtClean="0"/>
              <a:t>Statistická přesnost</a:t>
            </a:r>
          </a:p>
          <a:p>
            <a:pPr lvl="1"/>
            <a:r>
              <a:rPr lang="cs-CZ" dirty="0" smtClean="0"/>
              <a:t>Další jevy</a:t>
            </a:r>
          </a:p>
          <a:p>
            <a:r>
              <a:rPr lang="cs-CZ" dirty="0" smtClean="0"/>
              <a:t>Přístrojová funkce</a:t>
            </a:r>
          </a:p>
          <a:p>
            <a:pPr lvl="1"/>
            <a:r>
              <a:rPr lang="cs-CZ" dirty="0" smtClean="0"/>
              <a:t>Jak změřit polohu spektra</a:t>
            </a:r>
            <a:endParaRPr lang="cs-CZ" dirty="0"/>
          </a:p>
        </p:txBody>
      </p:sp>
      <p:pic>
        <p:nvPicPr>
          <p:cNvPr id="4" name="Obrázek 3" descr="statisti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928802"/>
            <a:ext cx="4543428" cy="3786190"/>
          </a:xfrm>
          <a:prstGeom prst="rect">
            <a:avLst/>
          </a:prstGeom>
        </p:spPr>
      </p:pic>
      <p:sp>
        <p:nvSpPr>
          <p:cNvPr id="5" name="Prstenec 4"/>
          <p:cNvSpPr/>
          <p:nvPr/>
        </p:nvSpPr>
        <p:spPr>
          <a:xfrm>
            <a:off x="7358082" y="4143380"/>
            <a:ext cx="1500198" cy="428628"/>
          </a:xfrm>
          <a:prstGeom prst="donut">
            <a:avLst>
              <a:gd name="adj" fmla="val 17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– měření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400552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Referenční čára </a:t>
            </a:r>
          </a:p>
          <a:p>
            <a:pPr lvl="1"/>
            <a:r>
              <a:rPr lang="cs-CZ" dirty="0" smtClean="0"/>
              <a:t>tepelná roztažnost</a:t>
            </a:r>
          </a:p>
          <a:p>
            <a:r>
              <a:rPr lang="cs-CZ" dirty="0" smtClean="0"/>
              <a:t>Vliv disperze spektrometru</a:t>
            </a:r>
          </a:p>
          <a:p>
            <a:pPr lvl="1"/>
            <a:r>
              <a:rPr lang="cs-CZ" dirty="0" smtClean="0"/>
              <a:t>Statistická přesnost</a:t>
            </a:r>
          </a:p>
          <a:p>
            <a:pPr lvl="1"/>
            <a:r>
              <a:rPr lang="cs-CZ" dirty="0" smtClean="0"/>
              <a:t>Další jevy</a:t>
            </a:r>
          </a:p>
          <a:p>
            <a:r>
              <a:rPr lang="cs-CZ" dirty="0" smtClean="0"/>
              <a:t>Přístrojová funkce</a:t>
            </a:r>
          </a:p>
          <a:p>
            <a:pPr lvl="1"/>
            <a:r>
              <a:rPr lang="cs-CZ" dirty="0" smtClean="0"/>
              <a:t>Jak změřit polohu spektra</a:t>
            </a:r>
            <a:endParaRPr lang="cs-CZ" dirty="0"/>
          </a:p>
        </p:txBody>
      </p:sp>
      <p:pic>
        <p:nvPicPr>
          <p:cNvPr id="6" name="Obrázek 5" descr="nelampa.png"/>
          <p:cNvPicPr>
            <a:picLocks noChangeAspect="1"/>
          </p:cNvPicPr>
          <p:nvPr/>
        </p:nvPicPr>
        <p:blipFill>
          <a:blip r:embed="rId2"/>
          <a:srcRect r="1793" b="1458"/>
          <a:stretch>
            <a:fillRect/>
          </a:stretch>
        </p:blipFill>
        <p:spPr>
          <a:xfrm>
            <a:off x="4643438" y="2000240"/>
            <a:ext cx="4143404" cy="34290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co má rotace vliv</a:t>
            </a:r>
          </a:p>
          <a:p>
            <a:pPr lvl="1"/>
            <a:r>
              <a:rPr lang="cs-CZ" dirty="0" smtClean="0"/>
              <a:t>Střih rotace ovlivňuje anomální transport</a:t>
            </a:r>
          </a:p>
          <a:p>
            <a:pPr lvl="1"/>
            <a:r>
              <a:rPr lang="cs-CZ" dirty="0" smtClean="0"/>
              <a:t>Vliv rotace na stabilitu plazmatu</a:t>
            </a:r>
          </a:p>
          <a:p>
            <a:pPr lvl="1"/>
            <a:r>
              <a:rPr lang="cs-CZ" dirty="0" smtClean="0"/>
              <a:t>Vyšší odolnost vůči tvorbě NTM</a:t>
            </a:r>
          </a:p>
          <a:p>
            <a:pPr lvl="1"/>
            <a:r>
              <a:rPr lang="cs-CZ" dirty="0" smtClean="0"/>
              <a:t>Potlačení RWM</a:t>
            </a:r>
          </a:p>
          <a:p>
            <a:r>
              <a:rPr lang="cs-CZ" dirty="0" smtClean="0"/>
              <a:t>Příčiny rotace</a:t>
            </a:r>
          </a:p>
          <a:p>
            <a:pPr lvl="1"/>
            <a:r>
              <a:rPr lang="cs-CZ" dirty="0" smtClean="0"/>
              <a:t>Samovolná</a:t>
            </a:r>
          </a:p>
          <a:p>
            <a:pPr lvl="1"/>
            <a:r>
              <a:rPr lang="cs-CZ" dirty="0" smtClean="0"/>
              <a:t>NBI </a:t>
            </a:r>
          </a:p>
          <a:p>
            <a:pPr lvl="1"/>
            <a:r>
              <a:rPr lang="cs-CZ" dirty="0" smtClean="0"/>
              <a:t>Magnetické perturbace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a 4"/>
          <p:cNvSpPr/>
          <p:nvPr/>
        </p:nvSpPr>
        <p:spPr>
          <a:xfrm>
            <a:off x="6572264" y="1500174"/>
            <a:ext cx="2000264" cy="2000264"/>
          </a:xfrm>
          <a:prstGeom prst="ellipse">
            <a:avLst/>
          </a:prstGeom>
          <a:solidFill>
            <a:srgbClr val="FFFF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– měření teploty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Měřím pouze střední hodnotu</a:t>
            </a:r>
          </a:p>
          <a:p>
            <a:r>
              <a:rPr lang="cs-CZ" dirty="0" smtClean="0"/>
              <a:t>Koronární model bez neutrálů</a:t>
            </a:r>
          </a:p>
          <a:p>
            <a:r>
              <a:rPr lang="cs-CZ" dirty="0" smtClean="0"/>
              <a:t>Šířka čáry nezávisí na teplotě!</a:t>
            </a:r>
          </a:p>
          <a:p>
            <a:endParaRPr lang="cs-CZ" dirty="0"/>
          </a:p>
        </p:txBody>
      </p:sp>
      <p:sp>
        <p:nvSpPr>
          <p:cNvPr id="4" name="Prstenec 3"/>
          <p:cNvSpPr/>
          <p:nvPr/>
        </p:nvSpPr>
        <p:spPr>
          <a:xfrm>
            <a:off x="6834769" y="1760982"/>
            <a:ext cx="1500198" cy="1500198"/>
          </a:xfrm>
          <a:prstGeom prst="donut">
            <a:avLst>
              <a:gd name="adj" fmla="val 7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929454" y="1285860"/>
            <a:ext cx="142876" cy="2428892"/>
          </a:xfrm>
          <a:prstGeom prst="rect">
            <a:avLst/>
          </a:prstGeom>
          <a:solidFill>
            <a:schemeClr val="accent6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teplot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429000"/>
            <a:ext cx="2958568" cy="259642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– měření hustoty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Absotulní</a:t>
            </a:r>
            <a:r>
              <a:rPr lang="cs-CZ" dirty="0" smtClean="0"/>
              <a:t> kalibrace spektrometru bílým světlem </a:t>
            </a:r>
          </a:p>
          <a:p>
            <a:r>
              <a:rPr lang="cs-CZ" dirty="0" smtClean="0"/>
              <a:t>Velmi komplikovaný přepočet intenzity na hustotu</a:t>
            </a:r>
          </a:p>
          <a:p>
            <a:pPr lvl="1"/>
            <a:r>
              <a:rPr lang="cs-CZ" dirty="0" smtClean="0"/>
              <a:t>Velký vliv neutrálů ze stěn</a:t>
            </a:r>
          </a:p>
          <a:p>
            <a:pPr lvl="1"/>
            <a:r>
              <a:rPr lang="cs-CZ" dirty="0" smtClean="0"/>
              <a:t>Postup vypočtení hustoty </a:t>
            </a:r>
          </a:p>
          <a:p>
            <a:pPr lvl="2"/>
            <a:r>
              <a:rPr lang="cs-CZ" dirty="0" smtClean="0"/>
              <a:t>excitovaný stavu CIII =&gt; základní stav CIII =&gt; koncentrace uhlíku</a:t>
            </a:r>
          </a:p>
          <a:p>
            <a:pPr lvl="1"/>
            <a:r>
              <a:rPr lang="cs-CZ" dirty="0" smtClean="0"/>
              <a:t>Bez komplexních simulací nelze spočíst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dostatek světla (vysoké SNR)</a:t>
            </a:r>
          </a:p>
          <a:p>
            <a:r>
              <a:rPr lang="cs-CZ" dirty="0" smtClean="0"/>
              <a:t>Krátká expoziční doba/ prostorové rozlišení</a:t>
            </a:r>
          </a:p>
          <a:p>
            <a:endParaRPr lang="cs-CZ" dirty="0" smtClean="0"/>
          </a:p>
          <a:p>
            <a:r>
              <a:rPr lang="cs-CZ" dirty="0" smtClean="0"/>
              <a:t>Výsledky vrozené </a:t>
            </a:r>
            <a:r>
              <a:rPr lang="cs-CZ" dirty="0" err="1" smtClean="0"/>
              <a:t>pol</a:t>
            </a:r>
            <a:r>
              <a:rPr lang="cs-CZ" dirty="0" smtClean="0"/>
              <a:t>. rotace plazmatu jsou nedůvěryhodné</a:t>
            </a:r>
          </a:p>
          <a:p>
            <a:r>
              <a:rPr lang="cs-CZ" dirty="0" smtClean="0"/>
              <a:t>Dodatečné zdroje momentu - NBI, </a:t>
            </a:r>
            <a:r>
              <a:rPr lang="cs-CZ" dirty="0" err="1" smtClean="0"/>
              <a:t>error</a:t>
            </a:r>
            <a:r>
              <a:rPr lang="cs-CZ" dirty="0" smtClean="0"/>
              <a:t> </a:t>
            </a:r>
            <a:r>
              <a:rPr lang="cs-CZ" dirty="0" err="1" smtClean="0"/>
              <a:t>coils</a:t>
            </a:r>
            <a:endParaRPr lang="cs-CZ" dirty="0" smtClean="0"/>
          </a:p>
          <a:p>
            <a:r>
              <a:rPr lang="cs-CZ" dirty="0" smtClean="0"/>
              <a:t>Omezené prostorové rozlišení</a:t>
            </a:r>
          </a:p>
          <a:p>
            <a:r>
              <a:rPr lang="cs-CZ" dirty="0" smtClean="0"/>
              <a:t>Špatně zaostřené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teorie – </a:t>
            </a:r>
            <a:r>
              <a:rPr lang="cs-CZ" dirty="0" err="1" smtClean="0"/>
              <a:t>toroidální</a:t>
            </a:r>
            <a:r>
              <a:rPr lang="cs-CZ" dirty="0" smtClean="0"/>
              <a:t> rotace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2. momentová rovnice, </a:t>
            </a:r>
            <a:r>
              <a:rPr lang="cs-CZ" dirty="0" err="1" smtClean="0"/>
              <a:t>jednokapalinový</a:t>
            </a:r>
            <a:r>
              <a:rPr lang="cs-CZ" dirty="0" smtClean="0"/>
              <a:t> model</a:t>
            </a:r>
          </a:p>
          <a:p>
            <a:endParaRPr lang="cs-CZ" dirty="0" smtClean="0"/>
          </a:p>
          <a:p>
            <a:r>
              <a:rPr lang="cs-CZ" dirty="0" smtClean="0"/>
              <a:t>Pro stacionární vodíkové plazma</a:t>
            </a:r>
          </a:p>
          <a:p>
            <a:pPr lvl="1"/>
            <a:r>
              <a:rPr lang="cs-CZ" dirty="0" smtClean="0"/>
              <a:t>Rovnovážný stav </a:t>
            </a:r>
            <a:r>
              <a:rPr lang="cs-CZ" dirty="0" err="1" smtClean="0"/>
              <a:t>difuz</a:t>
            </a:r>
            <a:r>
              <a:rPr lang="cs-CZ" dirty="0" smtClean="0"/>
              <a:t>. rov. pro </a:t>
            </a:r>
            <a:r>
              <a:rPr lang="cs-CZ" dirty="0" err="1" smtClean="0"/>
              <a:t>toroidální</a:t>
            </a:r>
            <a:r>
              <a:rPr lang="cs-CZ" dirty="0" smtClean="0"/>
              <a:t> moment hybnosti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Difúzní koeficient D se získá z neoklasické teorie</a:t>
            </a:r>
            <a:endParaRPr lang="cs-CZ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500306"/>
            <a:ext cx="4991100" cy="581025"/>
          </a:xfrm>
          <a:prstGeom prst="rect">
            <a:avLst/>
          </a:prstGeom>
          <a:noFill/>
        </p:spPr>
      </p:pic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2305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4643446"/>
            <a:ext cx="5924550" cy="752475"/>
          </a:xfrm>
          <a:prstGeom prst="rect">
            <a:avLst/>
          </a:prstGeom>
          <a:noFill/>
        </p:spPr>
      </p:pic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1209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teorie - </a:t>
            </a:r>
            <a:r>
              <a:rPr lang="cs-CZ" dirty="0" err="1" smtClean="0"/>
              <a:t>poloidální</a:t>
            </a:r>
            <a:r>
              <a:rPr lang="cs-CZ" dirty="0" smtClean="0"/>
              <a:t> rotace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Opakování:</a:t>
            </a:r>
          </a:p>
          <a:p>
            <a:endParaRPr lang="cs-CZ" dirty="0" smtClean="0"/>
          </a:p>
          <a:p>
            <a:r>
              <a:rPr lang="cs-CZ" dirty="0" err="1" smtClean="0"/>
              <a:t>Poloidální</a:t>
            </a:r>
            <a:r>
              <a:rPr lang="cs-CZ" dirty="0" smtClean="0"/>
              <a:t> rotace – neoklasická teorie</a:t>
            </a:r>
          </a:p>
          <a:p>
            <a:pPr lvl="1"/>
            <a:r>
              <a:rPr lang="cs-CZ" dirty="0" smtClean="0"/>
              <a:t>Projevuje se ve </a:t>
            </a:r>
            <a:r>
              <a:rPr lang="cs-CZ" dirty="0" err="1" smtClean="0"/>
              <a:t>viskozním</a:t>
            </a:r>
            <a:r>
              <a:rPr lang="cs-CZ" dirty="0" smtClean="0"/>
              <a:t> členu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Ve stacionárním stavu je rovnice rovnováhy </a:t>
            </a:r>
            <a:r>
              <a:rPr lang="cs-CZ" dirty="0" err="1" smtClean="0"/>
              <a:t>poloidální</a:t>
            </a:r>
            <a:r>
              <a:rPr lang="cs-CZ" dirty="0" smtClean="0"/>
              <a:t> torze </a:t>
            </a:r>
          </a:p>
          <a:p>
            <a:pPr lvl="1"/>
            <a:endParaRPr lang="cs-CZ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929066"/>
            <a:ext cx="3286125" cy="390525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214554"/>
            <a:ext cx="4991100" cy="581025"/>
          </a:xfrm>
          <a:prstGeom prst="rect">
            <a:avLst/>
          </a:prstGeom>
          <a:noFill/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500702"/>
            <a:ext cx="5876925" cy="342900"/>
          </a:xfrm>
          <a:prstGeom prst="rect">
            <a:avLst/>
          </a:prstGeom>
          <a:noFill/>
        </p:spPr>
      </p:pic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teorie – </a:t>
            </a:r>
            <a:r>
              <a:rPr lang="cs-CZ" dirty="0" err="1" smtClean="0"/>
              <a:t>poloidální</a:t>
            </a:r>
            <a:r>
              <a:rPr lang="cs-CZ" dirty="0" smtClean="0"/>
              <a:t> rotace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026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Neoklasické předpověď samovolné rotace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</a:t>
            </a:r>
            <a:r>
              <a:rPr lang="cs-CZ" baseline="-25000" dirty="0" smtClean="0"/>
              <a:t>1</a:t>
            </a:r>
            <a:r>
              <a:rPr lang="cs-CZ" dirty="0" smtClean="0"/>
              <a:t> = 1.2 v </a:t>
            </a:r>
            <a:r>
              <a:rPr lang="cs-CZ" dirty="0" err="1" smtClean="0"/>
              <a:t>bananánovém</a:t>
            </a:r>
            <a:r>
              <a:rPr lang="cs-CZ" dirty="0" smtClean="0"/>
              <a:t> režimu, K</a:t>
            </a:r>
            <a:r>
              <a:rPr lang="cs-CZ" baseline="-25000" dirty="0" smtClean="0"/>
              <a:t>1</a:t>
            </a:r>
            <a:r>
              <a:rPr lang="cs-CZ" dirty="0" smtClean="0"/>
              <a:t> = -0.5 v </a:t>
            </a:r>
            <a:r>
              <a:rPr lang="cs-CZ" dirty="0" err="1" smtClean="0"/>
              <a:t>plateau</a:t>
            </a:r>
            <a:r>
              <a:rPr lang="cs-CZ" dirty="0" smtClean="0"/>
              <a:t> režimu, K</a:t>
            </a:r>
            <a:r>
              <a:rPr lang="cs-CZ" baseline="-25000" dirty="0" smtClean="0"/>
              <a:t>1</a:t>
            </a:r>
            <a:r>
              <a:rPr lang="cs-CZ" dirty="0" smtClean="0"/>
              <a:t> = -2 v PS režimu</a:t>
            </a:r>
          </a:p>
          <a:p>
            <a:r>
              <a:rPr lang="cs-CZ" dirty="0" smtClean="0"/>
              <a:t>Dochází k silnému tlumení</a:t>
            </a:r>
          </a:p>
          <a:p>
            <a:pPr lvl="1"/>
            <a:r>
              <a:rPr lang="cs-CZ" dirty="0" smtClean="0"/>
              <a:t>Magnetické pumpování energie</a:t>
            </a:r>
          </a:p>
          <a:p>
            <a:pPr lvl="1"/>
            <a:r>
              <a:rPr lang="cs-CZ" dirty="0" smtClean="0"/>
              <a:t>Tření o zachycené částice</a:t>
            </a:r>
          </a:p>
          <a:p>
            <a:r>
              <a:rPr lang="cs-CZ" dirty="0" smtClean="0"/>
              <a:t>Externí zdroj momentu síly (NBI)</a:t>
            </a:r>
          </a:p>
          <a:p>
            <a:pPr lvl="1"/>
            <a:r>
              <a:rPr lang="cs-CZ" dirty="0" smtClean="0"/>
              <a:t>Lokalizovaný profil (minimální difúze)</a:t>
            </a:r>
          </a:p>
          <a:p>
            <a:pPr lvl="1"/>
            <a:r>
              <a:rPr lang="cs-CZ" dirty="0" smtClean="0"/>
              <a:t>Rychlé útlum v řádech </a:t>
            </a:r>
          </a:p>
          <a:p>
            <a:pPr lvl="1"/>
            <a:endParaRPr lang="cs-CZ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857892"/>
            <a:ext cx="285750" cy="38100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1643050"/>
            <a:ext cx="572800" cy="385763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143116"/>
            <a:ext cx="1704975" cy="685800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teorie – Rotace nečistot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Rychlost nečistot (např. C) se liší od vodíku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Hlavní měřená veličina bývá </a:t>
            </a:r>
            <a:r>
              <a:rPr lang="cs-CZ" i="1" dirty="0" err="1" smtClean="0"/>
              <a:t>E</a:t>
            </a:r>
            <a:r>
              <a:rPr lang="cs-CZ" i="1" baseline="-25000" dirty="0" err="1" smtClean="0"/>
              <a:t>r</a:t>
            </a:r>
            <a:endParaRPr lang="cs-CZ" i="1" dirty="0" smtClean="0"/>
          </a:p>
          <a:p>
            <a:endParaRPr lang="cs-CZ" dirty="0"/>
          </a:p>
          <a:p>
            <a:endParaRPr lang="cs-CZ" dirty="0" smtClean="0"/>
          </a:p>
          <a:p>
            <a:pPr lvl="1"/>
            <a:r>
              <a:rPr lang="cs-CZ" dirty="0" smtClean="0"/>
              <a:t>Pro všechny součásti plazmatu stejné =&gt; stačí dosadit hustoty, teploty a rychlosti nečistoty</a:t>
            </a:r>
          </a:p>
          <a:p>
            <a:endParaRPr lang="cs-CZ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0065"/>
          <a:stretch>
            <a:fillRect/>
          </a:stretch>
        </p:blipFill>
        <p:spPr bwMode="auto">
          <a:xfrm>
            <a:off x="1285852" y="2571744"/>
            <a:ext cx="4143404" cy="785818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714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066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5" y="4143380"/>
            <a:ext cx="7000924" cy="1020968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934"/>
          <a:stretch>
            <a:fillRect/>
          </a:stretch>
        </p:blipFill>
        <p:spPr bwMode="auto">
          <a:xfrm>
            <a:off x="3571868" y="2571744"/>
            <a:ext cx="4143404" cy="7878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Souhrn teorie – střih </a:t>
            </a:r>
            <a:r>
              <a:rPr lang="cs-CZ" dirty="0" err="1" smtClean="0"/>
              <a:t>ExB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Větší význam než             má střih </a:t>
            </a:r>
            <a:r>
              <a:rPr lang="cs-CZ" dirty="0" err="1" smtClean="0"/>
              <a:t>ExB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Princip potlačení turbulencí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714488"/>
            <a:ext cx="990278" cy="428628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357430"/>
            <a:ext cx="3105150" cy="742950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Obrázek 9" descr="strih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4" y="4214818"/>
            <a:ext cx="6715172" cy="19642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Uspořádání experimentu</a:t>
            </a:r>
            <a:endParaRPr lang="cs-CZ" dirty="0"/>
          </a:p>
        </p:txBody>
      </p:sp>
      <p:pic>
        <p:nvPicPr>
          <p:cNvPr id="4" name="Zástupný symbol pro obsah 3" descr="PoloidalCu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643182"/>
            <a:ext cx="3751691" cy="3429024"/>
          </a:xfrm>
        </p:spPr>
      </p:pic>
      <p:sp>
        <p:nvSpPr>
          <p:cNvPr id="6" name="TextovéPole 5"/>
          <p:cNvSpPr txBox="1"/>
          <p:nvPr/>
        </p:nvSpPr>
        <p:spPr>
          <a:xfrm>
            <a:off x="5357818" y="157161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Toroidální</a:t>
            </a:r>
            <a:r>
              <a:rPr lang="cs-CZ" dirty="0" smtClean="0"/>
              <a:t> řez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28728" y="164305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Poloidální</a:t>
            </a:r>
            <a:r>
              <a:rPr lang="cs-CZ" dirty="0" smtClean="0"/>
              <a:t> řez</a:t>
            </a:r>
            <a:endParaRPr lang="cs-CZ" dirty="0"/>
          </a:p>
        </p:txBody>
      </p:sp>
      <p:pic>
        <p:nvPicPr>
          <p:cNvPr id="8" name="Obrázek 7" descr="torc_u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973" y="1857364"/>
            <a:ext cx="3920183" cy="479457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Spektrometr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10080" cy="4525963"/>
          </a:xfrm>
        </p:spPr>
        <p:txBody>
          <a:bodyPr/>
          <a:lstStyle/>
          <a:p>
            <a:r>
              <a:rPr lang="cs-CZ" dirty="0" smtClean="0"/>
              <a:t>Velmi vysoká disperze</a:t>
            </a:r>
          </a:p>
          <a:p>
            <a:pPr lvl="1"/>
            <a:r>
              <a:rPr lang="cs-CZ" dirty="0" smtClean="0"/>
              <a:t>0.17 </a:t>
            </a:r>
            <a:r>
              <a:rPr lang="cs-CZ" dirty="0" err="1" smtClean="0"/>
              <a:t>nm</a:t>
            </a:r>
            <a:r>
              <a:rPr lang="cs-CZ" dirty="0" smtClean="0"/>
              <a:t>/mm</a:t>
            </a:r>
          </a:p>
          <a:p>
            <a:pPr lvl="1"/>
            <a:r>
              <a:rPr lang="cs-CZ" dirty="0" smtClean="0"/>
              <a:t>2nm / celé CCD</a:t>
            </a:r>
          </a:p>
          <a:p>
            <a:pPr lvl="1"/>
            <a:r>
              <a:rPr lang="cs-CZ" dirty="0" smtClean="0"/>
              <a:t>Okolí 450 </a:t>
            </a:r>
            <a:r>
              <a:rPr lang="cs-CZ" dirty="0" err="1" smtClean="0"/>
              <a:t>nm</a:t>
            </a:r>
            <a:endParaRPr lang="cs-CZ" dirty="0" smtClean="0"/>
          </a:p>
          <a:p>
            <a:r>
              <a:rPr lang="cs-CZ" dirty="0" smtClean="0"/>
              <a:t>Konkávní difrakční mřížky</a:t>
            </a:r>
          </a:p>
          <a:p>
            <a:r>
              <a:rPr lang="cs-CZ" dirty="0" smtClean="0"/>
              <a:t>Subtraktivní mód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 descr="spektromet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857364"/>
            <a:ext cx="4284466" cy="34290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508</Words>
  <Application>Microsoft Office PowerPoint</Application>
  <PresentationFormat>Předvádění na obrazovce (4:3)</PresentationFormat>
  <Paragraphs>139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Rotace plazmatu</vt:lpstr>
      <vt:lpstr>Motivace</vt:lpstr>
      <vt:lpstr>Souhrn teorie – toroidální rotace</vt:lpstr>
      <vt:lpstr>Souhrn teorie - poloidální rotace</vt:lpstr>
      <vt:lpstr>Souhrn teorie – poloidální rotace</vt:lpstr>
      <vt:lpstr>Souhrn teorie – Rotace nečistot</vt:lpstr>
      <vt:lpstr>Souhrn teorie – střih ExB </vt:lpstr>
      <vt:lpstr>Uspořádání experimentu</vt:lpstr>
      <vt:lpstr>Spektrometr</vt:lpstr>
      <vt:lpstr>Cíle experimentu</vt:lpstr>
      <vt:lpstr>Postup měření</vt:lpstr>
      <vt:lpstr>Dosavadní výsledky</vt:lpstr>
      <vt:lpstr>Dosavadní výsledky - rotace</vt:lpstr>
      <vt:lpstr>Dosavadní výsledky - teplota</vt:lpstr>
      <vt:lpstr>Dosavadní výsledky - hustota</vt:lpstr>
      <vt:lpstr>Prostorové rozlišení  </vt:lpstr>
      <vt:lpstr>Problémy – měření rychlosti</vt:lpstr>
      <vt:lpstr>Problémy – měření rychlosti</vt:lpstr>
      <vt:lpstr>Problémy – měření rychlosti</vt:lpstr>
      <vt:lpstr>Problémy – měření teploty</vt:lpstr>
      <vt:lpstr>Problémy – měření hustoty</vt:lpstr>
      <vt:lpstr>Závěr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Rotace plazmatu</dc:title>
  <dc:creator>qwertz</dc:creator>
  <cp:lastModifiedBy>qwertz</cp:lastModifiedBy>
  <cp:revision>59</cp:revision>
  <dcterms:created xsi:type="dcterms:W3CDTF">2012-01-09T16:52:44Z</dcterms:created>
  <dcterms:modified xsi:type="dcterms:W3CDTF">2012-01-12T19:00:12Z</dcterms:modified>
</cp:coreProperties>
</file>