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79" r:id="rId2"/>
    <p:sldId id="283" r:id="rId3"/>
    <p:sldId id="284" r:id="rId4"/>
    <p:sldId id="285" r:id="rId5"/>
    <p:sldId id="287" r:id="rId6"/>
    <p:sldId id="286" r:id="rId7"/>
    <p:sldId id="307" r:id="rId8"/>
    <p:sldId id="280" r:id="rId9"/>
    <p:sldId id="288" r:id="rId10"/>
    <p:sldId id="297" r:id="rId11"/>
    <p:sldId id="299" r:id="rId12"/>
    <p:sldId id="300" r:id="rId13"/>
    <p:sldId id="301" r:id="rId14"/>
    <p:sldId id="281" r:id="rId15"/>
    <p:sldId id="294" r:id="rId16"/>
    <p:sldId id="292" r:id="rId17"/>
    <p:sldId id="289" r:id="rId18"/>
    <p:sldId id="296" r:id="rId19"/>
    <p:sldId id="290" r:id="rId20"/>
    <p:sldId id="295" r:id="rId21"/>
    <p:sldId id="303" r:id="rId22"/>
    <p:sldId id="304" r:id="rId23"/>
    <p:sldId id="302" r:id="rId24"/>
    <p:sldId id="305" r:id="rId25"/>
    <p:sldId id="291" r:id="rId26"/>
  </p:sldIdLst>
  <p:sldSz cx="10080625" cy="7559675"/>
  <p:notesSz cx="7315200" cy="96012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1pPr>
    <a:lvl2pPr marL="423863" indent="-214313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2pPr>
    <a:lvl3pPr marL="639763" indent="-209550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3pPr>
    <a:lvl4pPr marL="855663" indent="-212725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4pPr>
    <a:lvl5pPr marL="1071563" indent="-211138" algn="l" defTabSz="457200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990033"/>
    <a:srgbClr val="A50021"/>
    <a:srgbClr val="CC0099"/>
    <a:srgbClr val="CC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408" y="-11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1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1BFE328-42D6-46EB-A12F-7DE58636E21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cs-CZ" dirty="0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cs-CZ" dirty="0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cs-CZ" dirty="0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cs-CZ" dirty="0"/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hangingPunct="0">
              <a:lnSpc>
                <a:spcPct val="104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endParaRPr lang="cs-CZ" dirty="0"/>
          </a:p>
        </p:txBody>
      </p:sp>
      <p:sp>
        <p:nvSpPr>
          <p:cNvPr id="14343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8663"/>
            <a:ext cx="4791075" cy="3590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5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731838" y="4559300"/>
            <a:ext cx="5843587" cy="431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 smtClean="0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165475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2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dt"/>
          </p:nvPr>
        </p:nvSpPr>
        <p:spPr bwMode="auto">
          <a:xfrm>
            <a:off x="4140200" y="0"/>
            <a:ext cx="3165475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2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ftr"/>
          </p:nvPr>
        </p:nvSpPr>
        <p:spPr bwMode="auto">
          <a:xfrm>
            <a:off x="0" y="9120188"/>
            <a:ext cx="3165475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hangingPunct="0">
              <a:lnSpc>
                <a:spcPct val="102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4140200" y="9120188"/>
            <a:ext cx="3165475" cy="471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2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91A1E5E-1151-42A2-AC61-0266B0FB407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6BE34-E3A3-40FC-9181-A318896C5F8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FE1CF-9A6A-4F38-9EF6-72B2F0B32C9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0913" y="301625"/>
            <a:ext cx="2265362" cy="6446838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45275" cy="6446838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F8CCD-FBA8-4CF1-93E7-3C5D993DA37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503238" y="301625"/>
            <a:ext cx="9063037" cy="644683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7D401-594C-406D-A2DD-1CD5BAAF22F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C2428-A521-429E-B1E4-E6AA1AE53E4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23B6-6528-4CF0-B5CA-C2F51EC777F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4525" cy="4979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10163" y="1768475"/>
            <a:ext cx="4456112" cy="4979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7F328-CF99-449D-A60F-C253E3C4501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2683A-B11A-4F40-911D-EC5FC86C4AD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0B370F-7683-4E97-AECF-369FF4A1773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C7156-1F76-480A-9B4E-5F0520DB6DA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3CF548-483C-447D-99B6-2487DB1B16B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A3285-0E4D-4614-AC81-0B208F3DABF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DCDC"/>
            </a:gs>
            <a:gs pos="50000">
              <a:srgbClr val="FFFFFF"/>
            </a:gs>
            <a:gs pos="100000">
              <a:srgbClr val="DCDCD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3037" cy="1252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3037" cy="49799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38387" cy="51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2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38387" cy="51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2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86113" cy="51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102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38388" cy="51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2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F8329886-DC55-4D18-93FF-9D473243188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457200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2pPr>
      <a:lvl3pPr algn="ctr" defTabSz="457200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3pPr>
      <a:lvl4pPr algn="ctr" defTabSz="457200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4pPr>
      <a:lvl5pPr algn="ctr" defTabSz="457200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5pPr>
      <a:lvl6pPr marL="457200" algn="ctr" defTabSz="457200" rtl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6pPr>
      <a:lvl7pPr marL="914400" algn="ctr" defTabSz="457200" rtl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7pPr>
      <a:lvl8pPr marL="1371600" algn="ctr" defTabSz="457200" rtl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8pPr>
      <a:lvl9pPr marL="1828800" algn="ctr" defTabSz="457200" rtl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charset="0"/>
        </a:defRPr>
      </a:lvl9pPr>
    </p:titleStyle>
    <p:bodyStyle>
      <a:lvl1pPr marL="423863" indent="-319088" algn="l" defTabSz="457200" rtl="0" eaLnBrk="0" fontAlgn="base" hangingPunct="0">
        <a:lnSpc>
          <a:spcPct val="104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Wingdings" pitchFamily="2" charset="2"/>
        <a:buChar char="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55663" indent="-285750" algn="l" defTabSz="457200" rtl="0" eaLnBrk="0" fontAlgn="base" hangingPunct="0">
        <a:lnSpc>
          <a:spcPct val="104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ymbol" pitchFamily="18" charset="2"/>
        <a:buChar char=""/>
        <a:defRPr sz="2800">
          <a:solidFill>
            <a:srgbClr val="000000"/>
          </a:solidFill>
          <a:latin typeface="+mn-lt"/>
        </a:defRPr>
      </a:lvl2pPr>
      <a:lvl3pPr marL="1287463" indent="-212725" algn="l" defTabSz="457200" rtl="0" eaLnBrk="0" fontAlgn="base" hangingPunct="0">
        <a:lnSpc>
          <a:spcPct val="104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+mn-lt"/>
        </a:defRPr>
      </a:lvl3pPr>
      <a:lvl4pPr marL="1719263" indent="-207963" algn="l" defTabSz="457200" rtl="0" eaLnBrk="0" fontAlgn="base" hangingPunct="0">
        <a:lnSpc>
          <a:spcPct val="104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+mn-lt"/>
        </a:defRPr>
      </a:lvl4pPr>
      <a:lvl5pPr marL="2151063" indent="-209550" algn="l" defTabSz="457200" rtl="0" eaLnBrk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5pPr>
      <a:lvl6pPr marL="2608263" indent="-209550" algn="l" defTabSz="457200" rtl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65463" indent="-209550" algn="l" defTabSz="457200" rtl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2663" indent="-209550" algn="l" defTabSz="457200" rtl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79863" indent="-209550" algn="l" defTabSz="457200" rtl="0" fontAlgn="base" hangingPunct="0">
        <a:lnSpc>
          <a:spcPct val="104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6"/>
          <p:cNvSpPr txBox="1">
            <a:spLocks noChangeArrowheads="1"/>
          </p:cNvSpPr>
          <p:nvPr/>
        </p:nvSpPr>
        <p:spPr bwMode="auto">
          <a:xfrm>
            <a:off x="968346" y="2708267"/>
            <a:ext cx="8064500" cy="231044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 hangingPunct="0">
              <a:lnSpc>
                <a:spcPct val="104000"/>
              </a:lnSpc>
              <a:spcBef>
                <a:spcPts val="2500"/>
              </a:spcBef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sz="4000" b="1" dirty="0" smtClean="0">
                <a:solidFill>
                  <a:schemeClr val="tx1"/>
                </a:solidFill>
                <a:latin typeface="Calibri" pitchFamily="34" charset="0"/>
              </a:rPr>
              <a:t>Urychlování částic Laserem</a:t>
            </a:r>
            <a:endParaRPr lang="en-GB" sz="4000" b="1" dirty="0">
              <a:solidFill>
                <a:schemeClr val="tx1"/>
              </a:solidFill>
              <a:latin typeface="Calibri" pitchFamily="34" charset="0"/>
            </a:endParaRPr>
          </a:p>
          <a:p>
            <a:pPr algn="ctr" hangingPunct="0">
              <a:lnSpc>
                <a:spcPct val="104000"/>
              </a:lnSpc>
              <a:spcBef>
                <a:spcPts val="2500"/>
              </a:spcBef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GB" sz="3600" dirty="0">
              <a:solidFill>
                <a:srgbClr val="CC0066"/>
              </a:solidFill>
              <a:latin typeface="Calibri" pitchFamily="34" charset="0"/>
            </a:endParaRPr>
          </a:p>
          <a:p>
            <a:pPr algn="ctr" hangingPunct="0">
              <a:lnSpc>
                <a:spcPct val="104000"/>
              </a:lnSpc>
              <a:spcBef>
                <a:spcPts val="1750"/>
              </a:spcBef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sz="2800" b="1" dirty="0">
                <a:solidFill>
                  <a:srgbClr val="000000"/>
                </a:solidFill>
                <a:latin typeface="Calibri" pitchFamily="34" charset="0"/>
              </a:rPr>
              <a:t>Jan Prokůpek</a:t>
            </a:r>
            <a:endParaRPr lang="en-GB" sz="2800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Zástupný symbol pro číslo snímku 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7DE9F02B-7B1E-4266-B57F-5DBD27CF3A65}" type="slidenum">
              <a:rPr lang="en-GB" smtClean="0"/>
              <a:pPr/>
              <a:t>10</a:t>
            </a:fld>
            <a:endParaRPr lang="en-GB" dirty="0" smtClean="0"/>
          </a:p>
        </p:txBody>
      </p:sp>
      <p:pic>
        <p:nvPicPr>
          <p:cNvPr id="16" name="Obrázek 15" descr="DSCN00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8" y="0"/>
            <a:ext cx="10079567" cy="7559675"/>
          </a:xfrm>
          <a:prstGeom prst="rect">
            <a:avLst/>
          </a:prstGeom>
        </p:spPr>
      </p:pic>
      <p:sp>
        <p:nvSpPr>
          <p:cNvPr id="23553" name="Nadpis 5"/>
          <p:cNvSpPr>
            <a:spLocks noGrp="1"/>
          </p:cNvSpPr>
          <p:nvPr>
            <p:ph type="title"/>
          </p:nvPr>
        </p:nvSpPr>
        <p:spPr>
          <a:xfrm>
            <a:off x="0" y="7065986"/>
            <a:ext cx="4183057" cy="493689"/>
          </a:xfrm>
        </p:spPr>
        <p:txBody>
          <a:bodyPr/>
          <a:lstStyle/>
          <a:p>
            <a:r>
              <a:rPr lang="cs-CZ" sz="2400" b="1" dirty="0" smtClean="0">
                <a:solidFill>
                  <a:srgbClr val="FFFF00"/>
                </a:solidFill>
                <a:latin typeface="Calibri" pitchFamily="34" charset="0"/>
              </a:rPr>
              <a:t>Až 100 TW laserový systém v LOI</a:t>
            </a:r>
            <a:endParaRPr lang="en-GB" sz="2400" b="1" dirty="0" smtClean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Zástupný symbol pro číslo snímku 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7DE9F02B-7B1E-4266-B57F-5DBD27CF3A65}" type="slidenum">
              <a:rPr lang="en-GB" smtClean="0"/>
              <a:pPr/>
              <a:t>11</a:t>
            </a:fld>
            <a:endParaRPr lang="en-GB" dirty="0" smtClean="0"/>
          </a:p>
        </p:txBody>
      </p:sp>
      <p:pic>
        <p:nvPicPr>
          <p:cNvPr id="9" name="Obrázek 8" descr="DSCN0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" y="0"/>
            <a:ext cx="10079567" cy="7559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Zástupný symbol pro číslo snímku 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7DE9F02B-7B1E-4266-B57F-5DBD27CF3A65}" type="slidenum">
              <a:rPr lang="en-GB" smtClean="0"/>
              <a:pPr/>
              <a:t>12</a:t>
            </a:fld>
            <a:endParaRPr lang="en-GB" dirty="0" smtClean="0"/>
          </a:p>
        </p:txBody>
      </p:sp>
      <p:pic>
        <p:nvPicPr>
          <p:cNvPr id="9" name="Obrázek 8" descr="DSCN00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" y="0"/>
            <a:ext cx="10079567" cy="7559675"/>
          </a:xfrm>
          <a:prstGeom prst="rect">
            <a:avLst/>
          </a:prstGeom>
        </p:spPr>
      </p:pic>
      <p:sp>
        <p:nvSpPr>
          <p:cNvPr id="10" name="Nadpis 5"/>
          <p:cNvSpPr>
            <a:spLocks noGrp="1"/>
          </p:cNvSpPr>
          <p:nvPr>
            <p:ph type="title"/>
          </p:nvPr>
        </p:nvSpPr>
        <p:spPr>
          <a:xfrm>
            <a:off x="3754428" y="0"/>
            <a:ext cx="6326196" cy="493689"/>
          </a:xfrm>
        </p:spPr>
        <p:txBody>
          <a:bodyPr/>
          <a:lstStyle/>
          <a:p>
            <a:r>
              <a:rPr lang="cs-CZ" sz="2400" b="1" dirty="0" smtClean="0">
                <a:solidFill>
                  <a:srgbClr val="FFFF00"/>
                </a:solidFill>
                <a:latin typeface="Calibri" pitchFamily="34" charset="0"/>
              </a:rPr>
              <a:t>Experimentální uspořádání urychlování elektronů</a:t>
            </a:r>
            <a:endParaRPr lang="en-GB" sz="2400" b="1" dirty="0" smtClean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Zástupný symbol pro číslo snímku 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7DE9F02B-7B1E-4266-B57F-5DBD27CF3A65}" type="slidenum">
              <a:rPr lang="en-GB" smtClean="0"/>
              <a:pPr/>
              <a:t>13</a:t>
            </a:fld>
            <a:endParaRPr lang="en-GB" dirty="0" smtClean="0"/>
          </a:p>
        </p:txBody>
      </p:sp>
      <p:pic>
        <p:nvPicPr>
          <p:cNvPr id="5" name="Obrázek 4" descr="DSCN00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" y="0"/>
            <a:ext cx="10079567" cy="7559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Nadpis 5"/>
          <p:cNvSpPr>
            <a:spLocks noGrp="1"/>
          </p:cNvSpPr>
          <p:nvPr>
            <p:ph type="title"/>
          </p:nvPr>
        </p:nvSpPr>
        <p:spPr>
          <a:xfrm>
            <a:off x="539718" y="136499"/>
            <a:ext cx="9072563" cy="1258888"/>
          </a:xfrm>
        </p:spPr>
        <p:txBody>
          <a:bodyPr/>
          <a:lstStyle/>
          <a:p>
            <a:r>
              <a:rPr lang="cs-CZ" sz="2400" b="1" dirty="0" smtClean="0">
                <a:solidFill>
                  <a:srgbClr val="990033"/>
                </a:solidFill>
                <a:latin typeface="Calibri" pitchFamily="34" charset="0"/>
              </a:rPr>
              <a:t>Schéma experimentálního uspořádání na urychlování iontů</a:t>
            </a:r>
            <a:endParaRPr lang="en-GB" sz="2400" b="1" dirty="0" smtClean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23554" name="Zástupný symbol pro text 6"/>
          <p:cNvSpPr>
            <a:spLocks noGrp="1"/>
          </p:cNvSpPr>
          <p:nvPr>
            <p:ph type="body" idx="1"/>
          </p:nvPr>
        </p:nvSpPr>
        <p:spPr>
          <a:xfrm>
            <a:off x="468313" y="1851025"/>
            <a:ext cx="4452937" cy="704850"/>
          </a:xfrm>
        </p:spPr>
        <p:txBody>
          <a:bodyPr/>
          <a:lstStyle/>
          <a:p>
            <a:pPr algn="ctr"/>
            <a:r>
              <a:rPr lang="en-GB" b="0" dirty="0" smtClean="0">
                <a:latin typeface="Calibri" pitchFamily="34" charset="0"/>
              </a:rPr>
              <a:t>TNSA </a:t>
            </a:r>
            <a:r>
              <a:rPr lang="cs-CZ" b="0" dirty="0" smtClean="0">
                <a:latin typeface="Calibri" pitchFamily="34" charset="0"/>
              </a:rPr>
              <a:t>metoda</a:t>
            </a:r>
            <a:r>
              <a:rPr lang="cs-CZ" b="0" dirty="0" smtClean="0">
                <a:latin typeface="Calibri" pitchFamily="34" charset="0"/>
              </a:rPr>
              <a:t/>
            </a:r>
            <a:br>
              <a:rPr lang="cs-CZ" b="0" dirty="0" smtClean="0">
                <a:latin typeface="Calibri" pitchFamily="34" charset="0"/>
              </a:rPr>
            </a:br>
            <a:r>
              <a:rPr lang="cs-CZ" b="0" dirty="0" smtClean="0">
                <a:latin typeface="Calibri" pitchFamily="34" charset="0"/>
              </a:rPr>
              <a:t>(jeden impuls)</a:t>
            </a:r>
            <a:endParaRPr lang="en-GB" b="0" dirty="0" smtClean="0">
              <a:latin typeface="Calibri" pitchFamily="34" charset="0"/>
            </a:endParaRPr>
          </a:p>
        </p:txBody>
      </p:sp>
      <p:sp>
        <p:nvSpPr>
          <p:cNvPr id="23555" name="Zástupný symbol pro text 8"/>
          <p:cNvSpPr>
            <a:spLocks noGrp="1"/>
          </p:cNvSpPr>
          <p:nvPr>
            <p:ph type="body" sz="quarter" idx="3"/>
          </p:nvPr>
        </p:nvSpPr>
        <p:spPr>
          <a:xfrm>
            <a:off x="5111750" y="1851025"/>
            <a:ext cx="4456113" cy="714375"/>
          </a:xfrm>
        </p:spPr>
        <p:txBody>
          <a:bodyPr/>
          <a:lstStyle/>
          <a:p>
            <a:pPr algn="ctr">
              <a:lnSpc>
                <a:spcPct val="94000"/>
              </a:lnSpc>
            </a:pPr>
            <a:r>
              <a:rPr lang="en-GB" b="0" dirty="0" smtClean="0">
                <a:latin typeface="Calibri" pitchFamily="34" charset="0"/>
              </a:rPr>
              <a:t>SLPA </a:t>
            </a:r>
            <a:r>
              <a:rPr lang="cs-CZ" b="0" dirty="0" smtClean="0">
                <a:latin typeface="Calibri" pitchFamily="34" charset="0"/>
              </a:rPr>
              <a:t>metoda</a:t>
            </a:r>
            <a:r>
              <a:rPr lang="cs-CZ" b="0" dirty="0" smtClean="0">
                <a:latin typeface="Calibri" pitchFamily="34" charset="0"/>
              </a:rPr>
              <a:t/>
            </a:r>
            <a:br>
              <a:rPr lang="cs-CZ" b="0" dirty="0" smtClean="0">
                <a:latin typeface="Calibri" pitchFamily="34" charset="0"/>
              </a:rPr>
            </a:br>
            <a:r>
              <a:rPr lang="cs-CZ" b="0" dirty="0" smtClean="0">
                <a:latin typeface="Calibri" pitchFamily="34" charset="0"/>
              </a:rPr>
              <a:t>(opakovací frekvence výstřelů)</a:t>
            </a:r>
            <a:endParaRPr lang="en-GB" b="0" dirty="0" smtClean="0">
              <a:latin typeface="Calibri" pitchFamily="34" charset="0"/>
            </a:endParaRPr>
          </a:p>
        </p:txBody>
      </p:sp>
      <p:sp>
        <p:nvSpPr>
          <p:cNvPr id="23556" name="Zástupný symbol pro číslo snímku 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7DE9F02B-7B1E-4266-B57F-5DBD27CF3A65}" type="slidenum">
              <a:rPr lang="en-GB" smtClean="0"/>
              <a:pPr/>
              <a:t>14</a:t>
            </a:fld>
            <a:endParaRPr lang="en-GB" dirty="0" smtClean="0"/>
          </a:p>
        </p:txBody>
      </p:sp>
      <p:pic>
        <p:nvPicPr>
          <p:cNvPr id="23557" name="Picture 2" descr="D:\JENIKSON\Písemnosti\třeťákFJFI\Bacherol\BDP\img\expset-ion-tnsa-view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50" y="3036888"/>
            <a:ext cx="4900613" cy="3386137"/>
          </a:xfrm>
        </p:spPr>
      </p:pic>
      <p:pic>
        <p:nvPicPr>
          <p:cNvPr id="23558" name="Picture 3" descr="D:\JENIKSON\Písemnosti\třeťákFJFI\Bacherol\BDP\img\expset-ion-slpa1-wiev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21275" y="3035300"/>
            <a:ext cx="4899025" cy="33861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18" y="-149253"/>
            <a:ext cx="9063037" cy="1252538"/>
          </a:xfrm>
        </p:spPr>
        <p:txBody>
          <a:bodyPr/>
          <a:lstStyle/>
          <a:p>
            <a:r>
              <a:rPr lang="en-GB" sz="3200" b="1" dirty="0" smtClean="0">
                <a:solidFill>
                  <a:srgbClr val="990033"/>
                </a:solidFill>
                <a:latin typeface="Calibri" pitchFamily="34" charset="0"/>
              </a:rPr>
              <a:t>TOF </a:t>
            </a:r>
            <a:r>
              <a:rPr lang="cs-CZ" sz="3200" b="1" dirty="0" smtClean="0">
                <a:solidFill>
                  <a:srgbClr val="990033"/>
                </a:solidFill>
                <a:latin typeface="Calibri" pitchFamily="34" charset="0"/>
              </a:rPr>
              <a:t>měření – Iontový energetický analyzátor</a:t>
            </a:r>
            <a:endParaRPr lang="en-GB" sz="3200" b="1" dirty="0" smtClean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82528" y="993755"/>
            <a:ext cx="6072230" cy="19288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3863" marR="0" lvl="0" indent="-319088" algn="l" defTabSz="457200" rtl="0" eaLnBrk="0" fontAlgn="base" latinLnBrk="0" hangingPunct="0">
              <a:lnSpc>
                <a:spcPct val="10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  <a:tabLst/>
              <a:defRPr/>
            </a:pPr>
            <a:r>
              <a:rPr lang="cs-CZ" sz="2400" kern="0" dirty="0" smtClean="0">
                <a:solidFill>
                  <a:srgbClr val="000000"/>
                </a:solidFill>
                <a:latin typeface="Calibri" pitchFamily="34" charset="0"/>
              </a:rPr>
              <a:t>Maximální napětí na každé elektrodě 11 </a:t>
            </a:r>
            <a:r>
              <a:rPr lang="cs-CZ" sz="2400" kern="0" dirty="0" smtClean="0">
                <a:solidFill>
                  <a:srgbClr val="000000"/>
                </a:solidFill>
                <a:latin typeface="Calibri" pitchFamily="34" charset="0"/>
              </a:rPr>
              <a:t>kV</a:t>
            </a:r>
            <a:endParaRPr lang="cs-CZ" sz="2400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423863" marR="0" lvl="0" indent="-319088" algn="l" defTabSz="457200" rtl="0" eaLnBrk="0" fontAlgn="base" latinLnBrk="0" hangingPunct="0">
              <a:lnSpc>
                <a:spcPct val="10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Maximální měřitelné energie do 1 MeV</a:t>
            </a:r>
          </a:p>
          <a:p>
            <a:pPr marL="423863" marR="0" lvl="0" indent="-319088" algn="l" defTabSz="457200" rtl="0" eaLnBrk="0" fontAlgn="base" latinLnBrk="0" hangingPunct="0">
              <a:lnSpc>
                <a:spcPct val="10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  <a:tabLst/>
              <a:defRPr/>
            </a:pPr>
            <a:r>
              <a:rPr lang="cs-CZ" sz="2400" kern="0" dirty="0" smtClean="0">
                <a:solidFill>
                  <a:srgbClr val="000000"/>
                </a:solidFill>
                <a:latin typeface="Calibri" pitchFamily="34" charset="0"/>
              </a:rPr>
              <a:t>Měření poměru E/Z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" name="Picture 2" descr="D:\JENIKSON\Písemnosti\třeťákFJFI\Bacherol\BDP\img\IE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2" y="993755"/>
            <a:ext cx="3968743" cy="4095638"/>
          </a:xfrm>
          <a:prstGeom prst="rect">
            <a:avLst/>
          </a:prstGeom>
          <a:noFill/>
        </p:spPr>
      </p:pic>
      <p:pic>
        <p:nvPicPr>
          <p:cNvPr id="1027" name="Picture 3" descr="D:\JENIKSON\Písemnosti\třeťákFJFI\Bacherol\BDP\img\IEA-day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98301"/>
            <a:ext cx="6397634" cy="46613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Nadpis 5"/>
          <p:cNvSpPr>
            <a:spLocks noGrp="1"/>
          </p:cNvSpPr>
          <p:nvPr>
            <p:ph type="title"/>
          </p:nvPr>
        </p:nvSpPr>
        <p:spPr>
          <a:xfrm>
            <a:off x="539718" y="350813"/>
            <a:ext cx="9072563" cy="1258888"/>
          </a:xfrm>
        </p:spPr>
        <p:txBody>
          <a:bodyPr/>
          <a:lstStyle/>
          <a:p>
            <a:r>
              <a:rPr lang="en-GB" sz="2800" b="1" dirty="0" smtClean="0">
                <a:solidFill>
                  <a:srgbClr val="990033"/>
                </a:solidFill>
                <a:latin typeface="Calibri" pitchFamily="34" charset="0"/>
              </a:rPr>
              <a:t>TOF </a:t>
            </a:r>
            <a:r>
              <a:rPr lang="cs-CZ" sz="2800" b="1" dirty="0" smtClean="0">
                <a:solidFill>
                  <a:srgbClr val="990033"/>
                </a:solidFill>
                <a:latin typeface="Calibri" pitchFamily="34" charset="0"/>
              </a:rPr>
              <a:t>měření – </a:t>
            </a:r>
            <a:r>
              <a:rPr lang="cs-CZ" sz="2800" b="1" dirty="0" smtClean="0">
                <a:solidFill>
                  <a:srgbClr val="990033"/>
                </a:solidFill>
                <a:latin typeface="Calibri" pitchFamily="34" charset="0"/>
              </a:rPr>
              <a:t>Iontové kolektory</a:t>
            </a:r>
            <a:endParaRPr lang="en-GB" sz="2800" b="1" dirty="0" smtClean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27652" name="Zástupný symbol pro číslo snímku 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7C8C6B85-3FB2-49C1-AF42-D709A4F41F63}" type="slidenum">
              <a:rPr lang="en-GB" smtClean="0"/>
              <a:pPr/>
              <a:t>16</a:t>
            </a:fld>
            <a:endParaRPr lang="en-GB" dirty="0" smtClean="0"/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754032" y="1422383"/>
            <a:ext cx="8501122" cy="13573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3863" lvl="0" indent="-319088" eaLnBrk="0" hangingPunct="0"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</a:pPr>
            <a:r>
              <a:rPr lang="cs-CZ" sz="2400" noProof="0" dirty="0" smtClean="0">
                <a:solidFill>
                  <a:schemeClr val="tx1"/>
                </a:solidFill>
                <a:latin typeface="Calibri" pitchFamily="34" charset="0"/>
              </a:rPr>
              <a:t>Standardní iontový kolektor</a:t>
            </a:r>
          </a:p>
          <a:p>
            <a:pPr marL="423863" lvl="0" indent="-319088" eaLnBrk="0" hangingPunct="0"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</a:pPr>
            <a:r>
              <a:rPr kumimoji="0" lang="cs-CZ" sz="2400" b="0" i="0" u="none" strike="noStrike" kern="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Citlivost pro</a:t>
            </a:r>
            <a:r>
              <a:rPr kumimoji="0" lang="cs-CZ" sz="24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fotony s energií menší než 600 </a:t>
            </a:r>
            <a:r>
              <a:rPr kumimoji="0" lang="cs-CZ" sz="2400" b="0" i="0" u="none" strike="noStrike" kern="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eV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8412" y="3851275"/>
            <a:ext cx="6572296" cy="182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číslo snímku 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AAF3DF73-2E16-4CF5-808D-52C6F2F00E5A}" type="slidenum">
              <a:rPr lang="en-GB" smtClean="0"/>
              <a:pPr/>
              <a:t>17</a:t>
            </a:fld>
            <a:endParaRPr lang="en-GB" dirty="0" smtClean="0"/>
          </a:p>
        </p:txBody>
      </p:sp>
      <p:pic>
        <p:nvPicPr>
          <p:cNvPr id="7" name="Picture 2" descr="D:\FZU\IC\IC-cr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966" y="1208069"/>
            <a:ext cx="5183189" cy="5874986"/>
          </a:xfrm>
          <a:prstGeom prst="rect">
            <a:avLst/>
          </a:prstGeom>
          <a:noFill/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68280" y="279375"/>
            <a:ext cx="8501122" cy="12858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3863" lvl="0" indent="-319088" eaLnBrk="0" hangingPunct="0"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</a:pP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</a:rPr>
              <a:t>Iontový kolektor - dělený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3074" name="Picture 2" descr="C:\Documents and Settings\JENIK\Dokumenty\ICfla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0378" y="350813"/>
            <a:ext cx="3585864" cy="3357586"/>
          </a:xfrm>
          <a:prstGeom prst="rect">
            <a:avLst/>
          </a:prstGeom>
          <a:noFill/>
        </p:spPr>
      </p:pic>
      <p:pic>
        <p:nvPicPr>
          <p:cNvPr id="3075" name="Picture 3" descr="C:\Documents and Settings\JENIK\Dokumenty\ICuvnitř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0378" y="3779837"/>
            <a:ext cx="3618530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číslo snímku 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AAF3DF73-2E16-4CF5-808D-52C6F2F00E5A}" type="slidenum">
              <a:rPr lang="en-GB" smtClean="0"/>
              <a:pPr/>
              <a:t>18</a:t>
            </a:fld>
            <a:endParaRPr lang="en-GB" dirty="0" smtClean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611156" y="493689"/>
            <a:ext cx="3786214" cy="5715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3863" lvl="0" indent="-319088" eaLnBrk="0" hangingPunct="0"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</a:pP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</a:rPr>
              <a:t>Iontový kolektor - dělený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5111750" y="422251"/>
            <a:ext cx="3786214" cy="7858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3863" lvl="0" indent="-319088" eaLnBrk="0" hangingPunct="0"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</a:pP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</a:rPr>
              <a:t>Dva kolektory za sebou plochý a ringový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098" name="Picture 2" descr="D:\FZU\IC\quatro-IC-textured-H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528" y="1350945"/>
            <a:ext cx="4397292" cy="5357851"/>
          </a:xfrm>
          <a:prstGeom prst="rect">
            <a:avLst/>
          </a:prstGeom>
          <a:noFill/>
        </p:spPr>
      </p:pic>
      <p:pic>
        <p:nvPicPr>
          <p:cNvPr id="4099" name="Picture 3" descr="D:\FZU\IC\ring-IC-H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5998" y="1350945"/>
            <a:ext cx="4988856" cy="535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číslo snímku 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979F9709-0FA1-4272-96F6-1F6E64F94290}" type="slidenum">
              <a:rPr lang="en-GB" smtClean="0"/>
              <a:pPr/>
              <a:t>19</a:t>
            </a:fld>
            <a:endParaRPr lang="en-GB" dirty="0" smtClean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96842" y="493689"/>
            <a:ext cx="8501122" cy="13573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3863" lvl="0" indent="-319088" algn="ctr" eaLnBrk="0" hangingPunct="0"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</a:pP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</a:rPr>
              <a:t>Ringový kolektor - dělený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8" name="Obrázek 7" descr="ModRICschem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3966" y="1065193"/>
            <a:ext cx="4774533" cy="5511600"/>
          </a:xfrm>
          <a:prstGeom prst="rect">
            <a:avLst/>
          </a:prstGeom>
        </p:spPr>
      </p:pic>
      <p:pic>
        <p:nvPicPr>
          <p:cNvPr id="9" name="Obrázek 8" descr="RI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1750" y="1065193"/>
            <a:ext cx="4716000" cy="5522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Zástupný symbol pro obsah 3"/>
          <p:cNvSpPr>
            <a:spLocks noGrp="1"/>
          </p:cNvSpPr>
          <p:nvPr>
            <p:ph/>
          </p:nvPr>
        </p:nvSpPr>
        <p:spPr>
          <a:xfrm>
            <a:off x="-1" y="1422383"/>
            <a:ext cx="10080625" cy="5468934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sz="2800" dirty="0" smtClean="0">
                <a:solidFill>
                  <a:schemeClr val="tx1"/>
                </a:solidFill>
                <a:latin typeface="Calibri" pitchFamily="34" charset="0"/>
              </a:rPr>
              <a:t>1979 Tajima &amp; Dawson 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navrhli 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urychlování elektronů založené na interakci laserového záření s plazmatem</a:t>
            </a:r>
            <a:endParaRPr lang="en-GB" sz="2800" dirty="0" smtClean="0">
              <a:solidFill>
                <a:schemeClr val="tx1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800" dirty="0" smtClean="0">
                <a:latin typeface="Calibri" pitchFamily="34" charset="0"/>
              </a:rPr>
              <a:t>Experimenty v</a:t>
            </a:r>
            <a:r>
              <a:rPr lang="en-GB" sz="2800" dirty="0" smtClean="0">
                <a:latin typeface="Calibri" pitchFamily="34" charset="0"/>
              </a:rPr>
              <a:t> 90</a:t>
            </a:r>
            <a:r>
              <a:rPr lang="cs-CZ" sz="2800" dirty="0" smtClean="0">
                <a:latin typeface="Calibri" pitchFamily="34" charset="0"/>
              </a:rPr>
              <a:t> letech</a:t>
            </a:r>
            <a:r>
              <a:rPr lang="en-GB" sz="2800" dirty="0" smtClean="0">
                <a:latin typeface="Calibri" pitchFamily="34" charset="0"/>
              </a:rPr>
              <a:t> </a:t>
            </a:r>
            <a:r>
              <a:rPr lang="cs-CZ" sz="2800" dirty="0" smtClean="0">
                <a:latin typeface="Calibri" pitchFamily="34" charset="0"/>
              </a:rPr>
              <a:t>prokázali urychlení elektronů na energie řádu MeV</a:t>
            </a:r>
            <a:endParaRPr lang="en-GB" sz="28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800" dirty="0" smtClean="0">
                <a:latin typeface="Calibri" pitchFamily="34" charset="0"/>
              </a:rPr>
              <a:t>Pokrok v laserové technologii založené na </a:t>
            </a:r>
            <a:r>
              <a:rPr lang="en-GB" sz="2800" dirty="0" smtClean="0">
                <a:latin typeface="Calibri" pitchFamily="34" charset="0"/>
              </a:rPr>
              <a:t>CPA</a:t>
            </a:r>
          </a:p>
          <a:p>
            <a:pPr>
              <a:buFont typeface="Wingdings" pitchFamily="2" charset="2"/>
              <a:buChar char="Ø"/>
            </a:pPr>
            <a:r>
              <a:rPr lang="en-GB" sz="2800" dirty="0" smtClean="0">
                <a:latin typeface="Calibri" pitchFamily="34" charset="0"/>
              </a:rPr>
              <a:t>170 MeV </a:t>
            </a:r>
            <a:r>
              <a:rPr lang="cs-CZ" sz="2800" dirty="0" smtClean="0">
                <a:latin typeface="Calibri" pitchFamily="34" charset="0"/>
              </a:rPr>
              <a:t>elektrony v </a:t>
            </a:r>
            <a:r>
              <a:rPr lang="en-GB" sz="2800" dirty="0" smtClean="0">
                <a:latin typeface="Calibri" pitchFamily="34" charset="0"/>
              </a:rPr>
              <a:t>Laboratoire</a:t>
            </a:r>
            <a:r>
              <a:rPr lang="en-GB" sz="2800" dirty="0" smtClean="0">
                <a:latin typeface="Calibri" pitchFamily="34" charset="0"/>
              </a:rPr>
              <a:t> </a:t>
            </a:r>
            <a:r>
              <a:rPr lang="en-GB" sz="2800" dirty="0" smtClean="0">
                <a:latin typeface="Calibri" pitchFamily="34" charset="0"/>
              </a:rPr>
              <a:t>d'Optique</a:t>
            </a:r>
            <a:r>
              <a:rPr lang="en-GB" sz="2800" dirty="0" smtClean="0">
                <a:latin typeface="Calibri" pitchFamily="34" charset="0"/>
              </a:rPr>
              <a:t> </a:t>
            </a:r>
            <a:r>
              <a:rPr lang="en-GB" sz="2800" dirty="0" smtClean="0">
                <a:latin typeface="Calibri" pitchFamily="34" charset="0"/>
              </a:rPr>
              <a:t>Appliquée</a:t>
            </a:r>
            <a:r>
              <a:rPr lang="en-GB" sz="2800" dirty="0" smtClean="0">
                <a:latin typeface="Calibri" pitchFamily="34" charset="0"/>
              </a:rPr>
              <a:t> </a:t>
            </a:r>
            <a:r>
              <a:rPr lang="cs-CZ" sz="2800" dirty="0" smtClean="0">
                <a:latin typeface="Calibri" pitchFamily="34" charset="0"/>
              </a:rPr>
              <a:t>ve Francii </a:t>
            </a:r>
            <a:r>
              <a:rPr lang="en-GB" sz="2800" dirty="0" smtClean="0">
                <a:latin typeface="Calibri" pitchFamily="34" charset="0"/>
              </a:rPr>
              <a:t>2004</a:t>
            </a:r>
          </a:p>
          <a:p>
            <a:pPr>
              <a:buFont typeface="Wingdings" pitchFamily="2" charset="2"/>
              <a:buChar char="Ø"/>
            </a:pPr>
            <a:r>
              <a:rPr lang="cs-CZ" sz="2800" dirty="0" smtClean="0">
                <a:latin typeface="Calibri" pitchFamily="34" charset="0"/>
              </a:rPr>
              <a:t>Energie elektronů překračující </a:t>
            </a:r>
            <a:r>
              <a:rPr lang="en-GB" sz="2800" dirty="0" smtClean="0">
                <a:latin typeface="Calibri" pitchFamily="34" charset="0"/>
              </a:rPr>
              <a:t>1 GeV </a:t>
            </a:r>
            <a:r>
              <a:rPr lang="cs-CZ" sz="2800" dirty="0" smtClean="0">
                <a:latin typeface="Calibri" pitchFamily="34" charset="0"/>
              </a:rPr>
              <a:t>za použití </a:t>
            </a:r>
            <a:r>
              <a:rPr lang="en-GB" sz="2800" dirty="0" smtClean="0">
                <a:latin typeface="Calibri" pitchFamily="34" charset="0"/>
              </a:rPr>
              <a:t>a </a:t>
            </a:r>
            <a:r>
              <a:rPr lang="cs-CZ" sz="2800" dirty="0" smtClean="0">
                <a:latin typeface="Calibri" pitchFamily="34" charset="0"/>
              </a:rPr>
              <a:t>„kapilárním plazmovém vlnovodu“</a:t>
            </a:r>
            <a:r>
              <a:rPr lang="en-GB" sz="2800" dirty="0" smtClean="0">
                <a:latin typeface="Calibri" pitchFamily="34" charset="0"/>
              </a:rPr>
              <a:t> </a:t>
            </a:r>
            <a:r>
              <a:rPr lang="cs-CZ" sz="2800" dirty="0" smtClean="0">
                <a:latin typeface="Calibri" pitchFamily="34" charset="0"/>
              </a:rPr>
              <a:t>v</a:t>
            </a:r>
            <a:r>
              <a:rPr lang="en-GB" sz="2800" dirty="0" smtClean="0">
                <a:latin typeface="Calibri" pitchFamily="34" charset="0"/>
              </a:rPr>
              <a:t> Lawrence Berkley National Laboratory.</a:t>
            </a:r>
          </a:p>
          <a:p>
            <a:pPr>
              <a:buNone/>
            </a:pPr>
            <a:endParaRPr lang="en-GB" dirty="0" smtClean="0"/>
          </a:p>
        </p:txBody>
      </p:sp>
      <p:sp>
        <p:nvSpPr>
          <p:cNvPr id="17410" name="Zástupný symbol pro číslo snímku 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6CCA4EB2-2B7A-4C1E-B65C-FC3CDA9BD586}" type="slidenum">
              <a:rPr lang="en-GB" smtClean="0"/>
              <a:pPr/>
              <a:t>2</a:t>
            </a:fld>
            <a:endParaRPr lang="en-GB" dirty="0" smtClean="0"/>
          </a:p>
        </p:txBody>
      </p:sp>
      <p:sp>
        <p:nvSpPr>
          <p:cNvPr id="4" name="Zástupný symbol pro obsah 3"/>
          <p:cNvSpPr txBox="1">
            <a:spLocks/>
          </p:cNvSpPr>
          <p:nvPr/>
        </p:nvSpPr>
        <p:spPr bwMode="auto">
          <a:xfrm>
            <a:off x="1111222" y="2208201"/>
            <a:ext cx="6813565" cy="2857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3863" indent="-319088" eaLnBrk="0" hangingPunct="0"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45000"/>
            </a:pPr>
            <a:r>
              <a:rPr lang="en-GB" sz="1600" kern="0" dirty="0" smtClean="0">
                <a:solidFill>
                  <a:schemeClr val="tx1"/>
                </a:solidFill>
                <a:latin typeface="Calibri" pitchFamily="34" charset="0"/>
              </a:rPr>
              <a:t>(Tajima, T. &amp; Dawson, J. M. Laser </a:t>
            </a:r>
            <a:r>
              <a:rPr lang="en-GB" sz="1600" kern="0" dirty="0" smtClean="0">
                <a:solidFill>
                  <a:schemeClr val="tx1"/>
                </a:solidFill>
                <a:latin typeface="Calibri" pitchFamily="34" charset="0"/>
              </a:rPr>
              <a:t>ele</a:t>
            </a:r>
            <a:r>
              <a:rPr lang="cs-CZ" sz="1600" kern="0" dirty="0" smtClean="0">
                <a:solidFill>
                  <a:schemeClr val="tx1"/>
                </a:solidFill>
                <a:latin typeface="Calibri" pitchFamily="34" charset="0"/>
              </a:rPr>
              <a:t>c</a:t>
            </a:r>
            <a:r>
              <a:rPr lang="en-GB" sz="1600" kern="0" dirty="0" smtClean="0">
                <a:solidFill>
                  <a:schemeClr val="tx1"/>
                </a:solidFill>
                <a:latin typeface="Calibri" pitchFamily="34" charset="0"/>
              </a:rPr>
              <a:t>tron</a:t>
            </a:r>
            <a:r>
              <a:rPr lang="en-GB" sz="1600" kern="0" dirty="0" smtClean="0">
                <a:solidFill>
                  <a:schemeClr val="tx1"/>
                </a:solidFill>
                <a:latin typeface="Calibri" pitchFamily="34" charset="0"/>
              </a:rPr>
              <a:t> accelerator. </a:t>
            </a:r>
            <a:r>
              <a:rPr lang="en-GB" sz="1600" i="1" kern="0" dirty="0" smtClean="0">
                <a:solidFill>
                  <a:schemeClr val="tx1"/>
                </a:solidFill>
                <a:latin typeface="Calibri" pitchFamily="34" charset="0"/>
              </a:rPr>
              <a:t>Phys. Rev. </a:t>
            </a:r>
            <a:r>
              <a:rPr lang="en-GB" sz="1600" i="1" kern="0" dirty="0" smtClean="0">
                <a:solidFill>
                  <a:schemeClr val="tx1"/>
                </a:solidFill>
                <a:latin typeface="Calibri" pitchFamily="34" charset="0"/>
              </a:rPr>
              <a:t>Lett</a:t>
            </a:r>
            <a:r>
              <a:rPr lang="en-GB" sz="1600" i="1" kern="0" dirty="0" smtClean="0">
                <a:solidFill>
                  <a:schemeClr val="tx1"/>
                </a:solidFill>
                <a:latin typeface="Calibri" pitchFamily="34" charset="0"/>
              </a:rPr>
              <a:t>.</a:t>
            </a:r>
            <a:r>
              <a:rPr lang="en-GB" sz="1600" kern="0" dirty="0" smtClean="0">
                <a:solidFill>
                  <a:schemeClr val="tx1"/>
                </a:solidFill>
                <a:latin typeface="Calibri" pitchFamily="34" charset="0"/>
              </a:rPr>
              <a:t> – 1979)</a:t>
            </a:r>
            <a:endParaRPr kumimoji="0" lang="en-GB" sz="1600" b="0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Zástupný symbol pro obsah 3"/>
          <p:cNvSpPr txBox="1">
            <a:spLocks/>
          </p:cNvSpPr>
          <p:nvPr/>
        </p:nvSpPr>
        <p:spPr bwMode="auto">
          <a:xfrm>
            <a:off x="2182792" y="2994019"/>
            <a:ext cx="2643206" cy="2857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3863" indent="-319088" eaLnBrk="0" hangingPunct="0"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45000"/>
            </a:pPr>
            <a:r>
              <a:rPr lang="en-GB" sz="1600" kern="0" dirty="0" smtClean="0">
                <a:solidFill>
                  <a:schemeClr val="tx1"/>
                </a:solidFill>
                <a:latin typeface="Calibri" pitchFamily="34" charset="0"/>
              </a:rPr>
              <a:t>(Modena et al. </a:t>
            </a:r>
            <a:r>
              <a:rPr lang="en-GB" sz="1600" i="1" kern="0" dirty="0" smtClean="0">
                <a:solidFill>
                  <a:schemeClr val="tx1"/>
                </a:solidFill>
                <a:latin typeface="Calibri" pitchFamily="34" charset="0"/>
              </a:rPr>
              <a:t>Nature</a:t>
            </a:r>
            <a:r>
              <a:rPr lang="en-GB" sz="1600" kern="0" dirty="0" smtClean="0">
                <a:solidFill>
                  <a:schemeClr val="tx1"/>
                </a:solidFill>
                <a:latin typeface="Calibri" pitchFamily="34" charset="0"/>
              </a:rPr>
              <a:t> – 1995)</a:t>
            </a:r>
            <a:endParaRPr kumimoji="0" lang="en-GB" sz="1600" b="0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Zástupný symbol pro obsah 3"/>
          <p:cNvSpPr txBox="1">
            <a:spLocks/>
          </p:cNvSpPr>
          <p:nvPr/>
        </p:nvSpPr>
        <p:spPr bwMode="auto">
          <a:xfrm>
            <a:off x="1396974" y="4637093"/>
            <a:ext cx="8683651" cy="2857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3863" indent="-319088" eaLnBrk="0" hangingPunct="0"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45000"/>
            </a:pPr>
            <a:r>
              <a:rPr lang="en-GB" sz="1600" kern="0" dirty="0" smtClean="0">
                <a:solidFill>
                  <a:schemeClr val="tx1"/>
                </a:solidFill>
                <a:latin typeface="Calibri" pitchFamily="34" charset="0"/>
              </a:rPr>
              <a:t>(Faure, J. et al. A laser-plasma accelerator producing monoenergetic electron beams. </a:t>
            </a:r>
            <a:r>
              <a:rPr lang="en-GB" sz="1600" i="1" kern="0" dirty="0" smtClean="0">
                <a:solidFill>
                  <a:schemeClr val="tx1"/>
                </a:solidFill>
                <a:latin typeface="Calibri" pitchFamily="34" charset="0"/>
              </a:rPr>
              <a:t>Nature</a:t>
            </a:r>
            <a:r>
              <a:rPr lang="en-GB" sz="1600" kern="0" dirty="0" smtClean="0">
                <a:solidFill>
                  <a:schemeClr val="tx1"/>
                </a:solidFill>
                <a:latin typeface="Calibri" pitchFamily="34" charset="0"/>
              </a:rPr>
              <a:t> – 2004)</a:t>
            </a:r>
            <a:endParaRPr kumimoji="0" lang="en-GB" sz="1600" b="0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Zástupný symbol pro obsah 3"/>
          <p:cNvSpPr txBox="1">
            <a:spLocks/>
          </p:cNvSpPr>
          <p:nvPr/>
        </p:nvSpPr>
        <p:spPr bwMode="auto">
          <a:xfrm>
            <a:off x="1004826" y="6137269"/>
            <a:ext cx="8683651" cy="2857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3863" indent="-319088" eaLnBrk="0" hangingPunct="0"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45000"/>
            </a:pPr>
            <a:r>
              <a:rPr lang="en-GB" sz="1600" kern="0" dirty="0" smtClean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en-GB" sz="1600" kern="0" dirty="0" smtClean="0">
                <a:solidFill>
                  <a:schemeClr val="tx1"/>
                </a:solidFill>
                <a:latin typeface="Calibri" pitchFamily="34" charset="0"/>
              </a:rPr>
              <a:t>Leemans</a:t>
            </a:r>
            <a:r>
              <a:rPr lang="en-GB" sz="1600" kern="0" dirty="0" smtClean="0">
                <a:solidFill>
                  <a:schemeClr val="tx1"/>
                </a:solidFill>
                <a:latin typeface="Calibri" pitchFamily="34" charset="0"/>
              </a:rPr>
              <a:t>, W. P. et al. GeV electron beams from a centimetre-scale accelerator. </a:t>
            </a:r>
            <a:r>
              <a:rPr lang="en-GB" sz="1600" i="1" kern="0" dirty="0" smtClean="0">
                <a:solidFill>
                  <a:schemeClr val="tx1"/>
                </a:solidFill>
                <a:latin typeface="Calibri" pitchFamily="34" charset="0"/>
              </a:rPr>
              <a:t>Nature</a:t>
            </a:r>
            <a:r>
              <a:rPr lang="en-GB" sz="1600" kern="0" dirty="0" smtClean="0">
                <a:solidFill>
                  <a:schemeClr val="tx1"/>
                </a:solidFill>
                <a:latin typeface="Calibri" pitchFamily="34" charset="0"/>
              </a:rPr>
              <a:t> – 2006)</a:t>
            </a:r>
            <a:endParaRPr kumimoji="0" lang="en-GB" sz="1600" b="0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Nadpis 3"/>
          <p:cNvSpPr txBox="1">
            <a:spLocks/>
          </p:cNvSpPr>
          <p:nvPr/>
        </p:nvSpPr>
        <p:spPr bwMode="auto">
          <a:xfrm>
            <a:off x="3040048" y="493689"/>
            <a:ext cx="5072098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3863" marR="0" lvl="0" indent="-319088" algn="l" defTabSz="457200" rtl="0" eaLnBrk="0" fontAlgn="base" latinLnBrk="0" hangingPunct="0">
              <a:lnSpc>
                <a:spcPct val="10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tabLst/>
              <a:defRPr/>
            </a:pPr>
            <a:r>
              <a:rPr kumimoji="0" lang="cs-CZ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Stručná historie</a:t>
            </a:r>
            <a:endParaRPr kumimoji="0" lang="en-GB" sz="3600" b="1" i="0" u="none" strike="noStrike" kern="0" cap="none" spc="0" normalizeH="0" baseline="0" noProof="0" dirty="0" smtClean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číslo snímku 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979F9709-0FA1-4272-96F6-1F6E64F94290}" type="slidenum">
              <a:rPr lang="en-GB" smtClean="0"/>
              <a:pPr/>
              <a:t>20</a:t>
            </a:fld>
            <a:endParaRPr lang="en-GB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96842" y="0"/>
            <a:ext cx="8501122" cy="135732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3863" lvl="0" indent="-319088" eaLnBrk="0" hangingPunct="0"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</a:pP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</a:rPr>
              <a:t>Ringový kolektor</a:t>
            </a:r>
          </a:p>
          <a:p>
            <a:pPr marL="423863" lvl="0" indent="-319088" eaLnBrk="0" hangingPunct="0"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Char char="Ø"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Doplňující</a:t>
            </a:r>
            <a:r>
              <a:rPr kumimoji="0" lang="cs-CZ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elektronika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8" name="Obrázek 7" descr="IC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51035" y="0"/>
            <a:ext cx="3729590" cy="3708399"/>
          </a:xfrm>
          <a:prstGeom prst="rect">
            <a:avLst/>
          </a:prstGeom>
        </p:spPr>
      </p:pic>
      <p:pic>
        <p:nvPicPr>
          <p:cNvPr id="9" name="Obrázek 8" descr="ICR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1684" y="3692888"/>
            <a:ext cx="3714776" cy="3866788"/>
          </a:xfrm>
          <a:prstGeom prst="rect">
            <a:avLst/>
          </a:prstGeom>
        </p:spPr>
      </p:pic>
      <p:pic>
        <p:nvPicPr>
          <p:cNvPr id="10" name="Obrázek 9" descr="ICR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156" y="993755"/>
            <a:ext cx="3643449" cy="6351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Zástupný symbol pro číslo snímku 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7DE9F02B-7B1E-4266-B57F-5DBD27CF3A65}" type="slidenum">
              <a:rPr lang="en-GB" smtClean="0"/>
              <a:pPr/>
              <a:t>21</a:t>
            </a:fld>
            <a:endParaRPr lang="en-GB" dirty="0" smtClean="0"/>
          </a:p>
        </p:txBody>
      </p:sp>
      <p:pic>
        <p:nvPicPr>
          <p:cNvPr id="4" name="Obrázek 3" descr="DSCN00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" y="0"/>
            <a:ext cx="10079567" cy="7559675"/>
          </a:xfrm>
          <a:prstGeom prst="rect">
            <a:avLst/>
          </a:prstGeom>
        </p:spPr>
      </p:pic>
      <p:sp>
        <p:nvSpPr>
          <p:cNvPr id="5" name="Nadpis 5"/>
          <p:cNvSpPr>
            <a:spLocks noGrp="1"/>
          </p:cNvSpPr>
          <p:nvPr>
            <p:ph type="title"/>
          </p:nvPr>
        </p:nvSpPr>
        <p:spPr>
          <a:xfrm>
            <a:off x="2397106" y="0"/>
            <a:ext cx="7683518" cy="493689"/>
          </a:xfrm>
        </p:spPr>
        <p:txBody>
          <a:bodyPr/>
          <a:lstStyle/>
          <a:p>
            <a:r>
              <a:rPr lang="cs-CZ" sz="2400" b="1" dirty="0" smtClean="0">
                <a:solidFill>
                  <a:srgbClr val="FFFF00"/>
                </a:solidFill>
                <a:latin typeface="Calibri" pitchFamily="34" charset="0"/>
              </a:rPr>
              <a:t>Experimentální uspořádání urychlování iontů metodou TNSA</a:t>
            </a:r>
            <a:endParaRPr lang="en-GB" sz="2400" b="1" dirty="0" smtClean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Zástupný symbol pro číslo snímku 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7DE9F02B-7B1E-4266-B57F-5DBD27CF3A65}" type="slidenum">
              <a:rPr lang="en-GB" smtClean="0"/>
              <a:pPr/>
              <a:t>22</a:t>
            </a:fld>
            <a:endParaRPr lang="en-GB" dirty="0" smtClean="0"/>
          </a:p>
        </p:txBody>
      </p:sp>
      <p:pic>
        <p:nvPicPr>
          <p:cNvPr id="6" name="Obrázek 5" descr="DSCN00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" y="0"/>
            <a:ext cx="10079567" cy="7559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Zástupný symbol pro číslo snímku 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7DE9F02B-7B1E-4266-B57F-5DBD27CF3A65}" type="slidenum">
              <a:rPr lang="en-GB" smtClean="0"/>
              <a:pPr/>
              <a:t>23</a:t>
            </a:fld>
            <a:endParaRPr lang="en-GB" dirty="0" smtClean="0"/>
          </a:p>
        </p:txBody>
      </p:sp>
      <p:pic>
        <p:nvPicPr>
          <p:cNvPr id="6" name="Obrázek 5" descr="DSCN00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" y="0"/>
            <a:ext cx="10079567" cy="7559675"/>
          </a:xfrm>
          <a:prstGeom prst="rect">
            <a:avLst/>
          </a:prstGeom>
        </p:spPr>
      </p:pic>
      <p:sp>
        <p:nvSpPr>
          <p:cNvPr id="7" name="Nadpis 5"/>
          <p:cNvSpPr>
            <a:spLocks noGrp="1"/>
          </p:cNvSpPr>
          <p:nvPr>
            <p:ph type="title"/>
          </p:nvPr>
        </p:nvSpPr>
        <p:spPr>
          <a:xfrm>
            <a:off x="0" y="2493953"/>
            <a:ext cx="3468676" cy="493689"/>
          </a:xfrm>
        </p:spPr>
        <p:txBody>
          <a:bodyPr/>
          <a:lstStyle/>
          <a:p>
            <a:r>
              <a:rPr lang="cs-CZ" sz="2400" b="1" dirty="0" smtClean="0">
                <a:solidFill>
                  <a:srgbClr val="FFFF00"/>
                </a:solidFill>
                <a:latin typeface="Calibri" pitchFamily="34" charset="0"/>
              </a:rPr>
              <a:t>Detektor pro měření iontů</a:t>
            </a:r>
            <a:endParaRPr lang="en-GB" sz="2400" b="1" dirty="0" smtClean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Zástupný symbol pro číslo snímku 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7DE9F02B-7B1E-4266-B57F-5DBD27CF3A65}" type="slidenum">
              <a:rPr lang="en-GB" smtClean="0"/>
              <a:pPr/>
              <a:t>24</a:t>
            </a:fld>
            <a:endParaRPr lang="en-GB" dirty="0" smtClean="0"/>
          </a:p>
        </p:txBody>
      </p:sp>
      <p:pic>
        <p:nvPicPr>
          <p:cNvPr id="4" name="Obrázek 3" descr="DSCN00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" y="0"/>
            <a:ext cx="10079567" cy="7559675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2111354" y="708003"/>
            <a:ext cx="6111882" cy="922317"/>
          </a:xfrm>
        </p:spPr>
        <p:txBody>
          <a:bodyPr/>
          <a:lstStyle/>
          <a:p>
            <a:r>
              <a:rPr lang="cs-CZ" sz="2400" b="1" dirty="0" smtClean="0">
                <a:solidFill>
                  <a:srgbClr val="FFFF00"/>
                </a:solidFill>
                <a:latin typeface="Calibri" pitchFamily="34" charset="0"/>
              </a:rPr>
              <a:t>Aparatura pro měření dalších jevů probíhajících v plazmatu během interakce s laserem</a:t>
            </a:r>
            <a:endParaRPr lang="en-GB" sz="2400" b="1" dirty="0" smtClean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Zástupný symbol pro obsah 3"/>
          <p:cNvSpPr>
            <a:spLocks noGrp="1"/>
          </p:cNvSpPr>
          <p:nvPr>
            <p:ph/>
          </p:nvPr>
        </p:nvSpPr>
        <p:spPr>
          <a:xfrm>
            <a:off x="468280" y="2493953"/>
            <a:ext cx="9063037" cy="3143272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Jevy 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předpovězené</a:t>
            </a: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 kvantovou elektrodynamikou</a:t>
            </a:r>
          </a:p>
          <a:p>
            <a:pPr>
              <a:buFont typeface="Wingdings" pitchFamily="2" charset="2"/>
              <a:buChar char="Ø"/>
            </a:pP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Vysoká intenzita laserových polí, silně nelineární jevy</a:t>
            </a:r>
          </a:p>
          <a:p>
            <a:pPr>
              <a:buFont typeface="Wingdings" pitchFamily="2" charset="2"/>
              <a:buChar char="Ø"/>
            </a:pPr>
            <a:r>
              <a:rPr lang="cs-CZ" sz="2800" dirty="0" smtClean="0">
                <a:solidFill>
                  <a:schemeClr val="tx1"/>
                </a:solidFill>
                <a:latin typeface="Calibri" pitchFamily="34" charset="0"/>
              </a:rPr>
              <a:t>Vysoký gradient zrychlení</a:t>
            </a:r>
            <a:endParaRPr lang="en-GB" sz="2800" dirty="0" smtClean="0">
              <a:solidFill>
                <a:schemeClr val="tx1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800" dirty="0" smtClean="0">
                <a:latin typeface="Calibri" pitchFamily="34" charset="0"/>
              </a:rPr>
              <a:t>Možnost detekce </a:t>
            </a:r>
            <a:r>
              <a:rPr lang="cs-CZ" sz="2800" dirty="0" smtClean="0">
                <a:latin typeface="Calibri" pitchFamily="34" charset="0"/>
              </a:rPr>
              <a:t>Unruhova</a:t>
            </a:r>
            <a:r>
              <a:rPr lang="cs-CZ" sz="2800" dirty="0" smtClean="0">
                <a:latin typeface="Calibri" pitchFamily="34" charset="0"/>
              </a:rPr>
              <a:t> záření</a:t>
            </a:r>
            <a:endParaRPr lang="en-GB" sz="28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cs-CZ" sz="2800" dirty="0" smtClean="0">
                <a:latin typeface="Calibri" pitchFamily="34" charset="0"/>
              </a:rPr>
              <a:t>Možnost prokázání Einsteinova principu ekvivalence?</a:t>
            </a:r>
            <a:endParaRPr lang="en-GB" sz="2800" dirty="0" smtClean="0">
              <a:latin typeface="Calibri" pitchFamily="34" charset="0"/>
            </a:endParaRPr>
          </a:p>
        </p:txBody>
      </p:sp>
      <p:sp>
        <p:nvSpPr>
          <p:cNvPr id="29698" name="Zástupný symbol pro číslo snímku 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8152D750-893E-4160-9699-751990759711}" type="slidenum">
              <a:rPr lang="en-GB" smtClean="0"/>
              <a:pPr/>
              <a:t>25</a:t>
            </a:fld>
            <a:endParaRPr lang="en-GB" dirty="0" smtClean="0"/>
          </a:p>
        </p:txBody>
      </p:sp>
      <p:sp>
        <p:nvSpPr>
          <p:cNvPr id="5" name="Nadpis 3"/>
          <p:cNvSpPr txBox="1">
            <a:spLocks/>
          </p:cNvSpPr>
          <p:nvPr/>
        </p:nvSpPr>
        <p:spPr bwMode="auto">
          <a:xfrm>
            <a:off x="0" y="1350945"/>
            <a:ext cx="10080625" cy="482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423863" indent="-319088" algn="ctr" eaLnBrk="0" hangingPunct="0"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cs-CZ" sz="3200" b="1" dirty="0" smtClean="0">
                <a:solidFill>
                  <a:srgbClr val="990033"/>
                </a:solidFill>
                <a:latin typeface="Calibri" pitchFamily="34" charset="0"/>
              </a:rPr>
              <a:t>Exotická fyzika s laserovými </a:t>
            </a:r>
            <a:r>
              <a:rPr lang="cs-CZ" sz="3200" b="1" dirty="0" smtClean="0">
                <a:solidFill>
                  <a:srgbClr val="990033"/>
                </a:solidFill>
                <a:latin typeface="Calibri" pitchFamily="34" charset="0"/>
              </a:rPr>
              <a:t>urychlovačemi</a:t>
            </a:r>
            <a:r>
              <a:rPr lang="cs-CZ" sz="3200" b="1" dirty="0" smtClean="0">
                <a:solidFill>
                  <a:srgbClr val="990033"/>
                </a:solidFill>
                <a:latin typeface="Calibri" pitchFamily="34" charset="0"/>
              </a:rPr>
              <a:t>?</a:t>
            </a:r>
            <a:endParaRPr lang="en-GB" sz="3200" b="1" dirty="0">
              <a:solidFill>
                <a:srgbClr val="990033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JENIKSON\Písemnosti\třeťákFJFI\Bacherol\BDP\img\application_bubble_regime-2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222" y="4208465"/>
            <a:ext cx="7643866" cy="2725528"/>
          </a:xfrm>
          <a:prstGeom prst="rect">
            <a:avLst/>
          </a:prstGeom>
          <a:noFill/>
        </p:spPr>
      </p:pic>
      <p:sp>
        <p:nvSpPr>
          <p:cNvPr id="18433" name="Nadpis 3"/>
          <p:cNvSpPr>
            <a:spLocks noGrp="1"/>
          </p:cNvSpPr>
          <p:nvPr>
            <p:ph type="title"/>
          </p:nvPr>
        </p:nvSpPr>
        <p:spPr>
          <a:xfrm>
            <a:off x="2754297" y="422251"/>
            <a:ext cx="5072098" cy="482600"/>
          </a:xfrm>
        </p:spPr>
        <p:txBody>
          <a:bodyPr/>
          <a:lstStyle/>
          <a:p>
            <a:r>
              <a:rPr lang="cs-CZ" sz="2800" dirty="0" smtClean="0">
                <a:solidFill>
                  <a:srgbClr val="990033"/>
                </a:solidFill>
                <a:latin typeface="Calibri" pitchFamily="34" charset="0"/>
              </a:rPr>
              <a:t>Urychlování elektronů</a:t>
            </a:r>
            <a:endParaRPr lang="en-GB" sz="2800" dirty="0" smtClean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18434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754032" y="993755"/>
            <a:ext cx="8786848" cy="328614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sz="2400" dirty="0" smtClean="0">
                <a:latin typeface="Calibri" pitchFamily="34" charset="0"/>
              </a:rPr>
              <a:t> </a:t>
            </a:r>
            <a:r>
              <a:rPr lang="cs-CZ" sz="2400" dirty="0" smtClean="0">
                <a:latin typeface="Calibri" pitchFamily="34" charset="0"/>
              </a:rPr>
              <a:t>Postupující impuls laserového svazku odděluje elektrony od iontů díky ponderomotorické síle a vytváří za sebou postupující elektrické pole</a:t>
            </a:r>
          </a:p>
          <a:p>
            <a:pPr>
              <a:buFont typeface="Wingdings" pitchFamily="2" charset="2"/>
              <a:buChar char="Ø"/>
            </a:pPr>
            <a:r>
              <a:rPr lang="en-GB" sz="2400" dirty="0" smtClean="0">
                <a:latin typeface="Calibri" pitchFamily="34" charset="0"/>
              </a:rPr>
              <a:t> </a:t>
            </a:r>
            <a:r>
              <a:rPr lang="cs-CZ" sz="2400" dirty="0" smtClean="0">
                <a:latin typeface="Calibri" pitchFamily="34" charset="0"/>
              </a:rPr>
              <a:t>elektrony jsou urychlovány potenciálem v plazmatu za laserem</a:t>
            </a:r>
            <a:endParaRPr lang="en-GB" sz="24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GB" sz="2400" dirty="0" smtClean="0">
                <a:latin typeface="Calibri" pitchFamily="34" charset="0"/>
              </a:rPr>
              <a:t> </a:t>
            </a:r>
            <a:r>
              <a:rPr lang="cs-CZ" sz="2400" dirty="0" smtClean="0">
                <a:latin typeface="Calibri" pitchFamily="34" charset="0"/>
              </a:rPr>
              <a:t>při překročení jisté hodnoty intenzity dojde k formování oblasti zbavené elektronů</a:t>
            </a:r>
            <a:endParaRPr lang="en-GB" sz="24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GB" sz="2400" dirty="0" smtClean="0">
                <a:latin typeface="Calibri" pitchFamily="34" charset="0"/>
              </a:rPr>
              <a:t> </a:t>
            </a:r>
            <a:r>
              <a:rPr lang="cs-CZ" sz="2400" dirty="0" smtClean="0">
                <a:latin typeface="Calibri" pitchFamily="34" charset="0"/>
              </a:rPr>
              <a:t>vysoká kvalita </a:t>
            </a:r>
            <a:r>
              <a:rPr lang="cs-CZ" sz="2400" dirty="0" smtClean="0">
                <a:latin typeface="Calibri" pitchFamily="34" charset="0"/>
              </a:rPr>
              <a:t>kvazimonoenergetických</a:t>
            </a:r>
            <a:r>
              <a:rPr lang="cs-CZ" sz="2400" dirty="0" smtClean="0">
                <a:latin typeface="Calibri" pitchFamily="34" charset="0"/>
              </a:rPr>
              <a:t> </a:t>
            </a:r>
            <a:r>
              <a:rPr lang="cs-CZ" sz="2400" dirty="0" smtClean="0">
                <a:latin typeface="Calibri" pitchFamily="34" charset="0"/>
              </a:rPr>
              <a:t>elektronových svazků</a:t>
            </a:r>
            <a:endParaRPr lang="en-GB" sz="2400" dirty="0" smtClean="0"/>
          </a:p>
          <a:p>
            <a:r>
              <a:rPr lang="cs-CZ" sz="2000" dirty="0" smtClean="0"/>
              <a:t> </a:t>
            </a:r>
          </a:p>
          <a:p>
            <a:pPr>
              <a:buFont typeface="Wingdings" pitchFamily="2" charset="2"/>
              <a:buChar char="Ø"/>
            </a:pPr>
            <a:endParaRPr lang="cs-CZ" sz="2000" dirty="0" smtClean="0"/>
          </a:p>
        </p:txBody>
      </p:sp>
      <p:sp>
        <p:nvSpPr>
          <p:cNvPr id="18435" name="Zástupný symbol pro číslo snímku 2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614D25B1-CDC2-4F24-B33E-AA3858A3B42A}" type="slidenum">
              <a:rPr lang="en-GB" smtClean="0"/>
              <a:pPr/>
              <a:t>3</a:t>
            </a:fld>
            <a:endParaRPr lang="en-GB" dirty="0" smtClean="0"/>
          </a:p>
        </p:txBody>
      </p:sp>
      <p:sp>
        <p:nvSpPr>
          <p:cNvPr id="6" name="Zástupný symbol pro obsah 3"/>
          <p:cNvSpPr txBox="1">
            <a:spLocks/>
          </p:cNvSpPr>
          <p:nvPr/>
        </p:nvSpPr>
        <p:spPr bwMode="auto">
          <a:xfrm>
            <a:off x="1968478" y="6994547"/>
            <a:ext cx="6111882" cy="5651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3863" indent="-319088" eaLnBrk="0" hangingPunct="0"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45000"/>
            </a:pPr>
            <a:r>
              <a:rPr lang="en-US" sz="1600" kern="0" dirty="0" smtClean="0">
                <a:solidFill>
                  <a:schemeClr val="tx1"/>
                </a:solidFill>
                <a:latin typeface="Calibri" pitchFamily="34" charset="0"/>
              </a:rPr>
              <a:t>Malka</a:t>
            </a:r>
            <a:r>
              <a:rPr lang="en-US" sz="1600" kern="0" dirty="0" smtClean="0">
                <a:solidFill>
                  <a:schemeClr val="tx1"/>
                </a:solidFill>
                <a:latin typeface="Calibri" pitchFamily="34" charset="0"/>
              </a:rPr>
              <a:t>, V. et al. Principle and applications of electron beams</a:t>
            </a:r>
            <a:r>
              <a:rPr lang="cs-CZ" sz="1600" kern="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cs-CZ" sz="1600" kern="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sz="1600" kern="0" dirty="0" smtClean="0">
                <a:solidFill>
                  <a:schemeClr val="tx1"/>
                </a:solidFill>
                <a:latin typeface="Calibri" pitchFamily="34" charset="0"/>
              </a:rPr>
              <a:t>produced with laser</a:t>
            </a:r>
            <a:r>
              <a:rPr lang="cs-CZ" sz="1600" kern="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1600" kern="0" dirty="0" smtClean="0">
                <a:solidFill>
                  <a:schemeClr val="tx1"/>
                </a:solidFill>
                <a:latin typeface="Calibri" pitchFamily="34" charset="0"/>
              </a:rPr>
              <a:t>plasma accelerators. </a:t>
            </a:r>
            <a:r>
              <a:rPr lang="en-US" sz="1600" i="1" kern="0" dirty="0" smtClean="0">
                <a:solidFill>
                  <a:schemeClr val="tx1"/>
                </a:solidFill>
                <a:latin typeface="Calibri" pitchFamily="34" charset="0"/>
              </a:rPr>
              <a:t>Journal of Physics </a:t>
            </a:r>
            <a:r>
              <a:rPr lang="cs-CZ" sz="1600" kern="0" dirty="0" smtClean="0">
                <a:solidFill>
                  <a:schemeClr val="tx1"/>
                </a:solidFill>
                <a:latin typeface="Calibri" pitchFamily="34" charset="0"/>
              </a:rPr>
              <a:t>– </a:t>
            </a:r>
            <a:r>
              <a:rPr lang="en-US" sz="1600" kern="0" dirty="0" smtClean="0">
                <a:solidFill>
                  <a:schemeClr val="tx1"/>
                </a:solidFill>
                <a:latin typeface="Calibri" pitchFamily="34" charset="0"/>
              </a:rPr>
              <a:t>2008</a:t>
            </a:r>
            <a:endParaRPr kumimoji="0" lang="en-GB" sz="1600" b="0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054" y="3351209"/>
            <a:ext cx="4215356" cy="35083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457" name="Picture 2" descr="D:\JENIKSON\Písemnosti\třeťákFJFI\Bacherol\BDP\img\ion_acceleration3-3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9006" y="2636829"/>
            <a:ext cx="3848934" cy="4270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Nadpis 1"/>
          <p:cNvSpPr>
            <a:spLocks noGrp="1"/>
          </p:cNvSpPr>
          <p:nvPr>
            <p:ph type="title"/>
          </p:nvPr>
        </p:nvSpPr>
        <p:spPr>
          <a:xfrm>
            <a:off x="611156" y="0"/>
            <a:ext cx="8072472" cy="625475"/>
          </a:xfrm>
        </p:spPr>
        <p:txBody>
          <a:bodyPr/>
          <a:lstStyle/>
          <a:p>
            <a:r>
              <a:rPr lang="cs-CZ" sz="2800" dirty="0" smtClean="0">
                <a:solidFill>
                  <a:srgbClr val="990033"/>
                </a:solidFill>
                <a:latin typeface="Calibri" pitchFamily="34" charset="0"/>
              </a:rPr>
              <a:t>Urychlování iontů/protonů směrem vpřed </a:t>
            </a:r>
            <a:r>
              <a:rPr lang="en-GB" sz="2800" dirty="0" smtClean="0">
                <a:solidFill>
                  <a:srgbClr val="990033"/>
                </a:solidFill>
                <a:latin typeface="Calibri" pitchFamily="34" charset="0"/>
              </a:rPr>
              <a:t>- TNSA</a:t>
            </a:r>
          </a:p>
        </p:txBody>
      </p:sp>
      <p:sp>
        <p:nvSpPr>
          <p:cNvPr id="19459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96842" y="708003"/>
            <a:ext cx="9215502" cy="2928961"/>
          </a:xfrm>
        </p:spPr>
        <p:txBody>
          <a:bodyPr/>
          <a:lstStyle/>
          <a:p>
            <a:pPr>
              <a:lnSpc>
                <a:spcPct val="84000"/>
              </a:lnSpc>
              <a:buFont typeface="Wingdings" pitchFamily="2" charset="2"/>
              <a:buChar char="Ø"/>
            </a:pPr>
            <a:r>
              <a:rPr lang="cs-CZ" sz="1800" dirty="0" smtClean="0">
                <a:latin typeface="Calibri" pitchFamily="34" charset="0"/>
              </a:rPr>
              <a:t> </a:t>
            </a:r>
            <a:r>
              <a:rPr lang="cs-CZ" sz="2400" dirty="0" smtClean="0">
                <a:latin typeface="Calibri" pitchFamily="34" charset="0"/>
              </a:rPr>
              <a:t>intensita laseru</a:t>
            </a:r>
            <a:r>
              <a:rPr lang="en-GB" sz="2400" dirty="0" smtClean="0">
                <a:latin typeface="Calibri" pitchFamily="34" charset="0"/>
              </a:rPr>
              <a:t> &gt;10</a:t>
            </a:r>
            <a:r>
              <a:rPr lang="en-GB" sz="2400" baseline="30000" dirty="0" smtClean="0">
                <a:latin typeface="Calibri" pitchFamily="34" charset="0"/>
              </a:rPr>
              <a:t>17</a:t>
            </a:r>
            <a:r>
              <a:rPr lang="en-GB" sz="2400" dirty="0" smtClean="0">
                <a:latin typeface="Calibri" pitchFamily="34" charset="0"/>
              </a:rPr>
              <a:t> W/cm</a:t>
            </a:r>
            <a:r>
              <a:rPr lang="en-GB" sz="2400" baseline="30000" dirty="0" smtClean="0">
                <a:latin typeface="Calibri" pitchFamily="34" charset="0"/>
              </a:rPr>
              <a:t>2</a:t>
            </a:r>
            <a:r>
              <a:rPr lang="en-GB" sz="2400" dirty="0" smtClean="0">
                <a:latin typeface="Calibri" pitchFamily="34" charset="0"/>
              </a:rPr>
              <a:t> – </a:t>
            </a:r>
            <a:r>
              <a:rPr lang="cs-CZ" sz="2400" dirty="0" smtClean="0">
                <a:latin typeface="Calibri" pitchFamily="34" charset="0"/>
              </a:rPr>
              <a:t>teplota elektronů </a:t>
            </a:r>
            <a:r>
              <a:rPr lang="en-GB" sz="2400" dirty="0" smtClean="0">
                <a:latin typeface="Calibri" pitchFamily="34" charset="0"/>
              </a:rPr>
              <a:t>&gt;10 </a:t>
            </a:r>
            <a:r>
              <a:rPr lang="en-GB" sz="2400" dirty="0" smtClean="0">
                <a:latin typeface="Calibri" pitchFamily="34" charset="0"/>
              </a:rPr>
              <a:t>keV</a:t>
            </a:r>
            <a:endParaRPr lang="en-GB" sz="2400" baseline="30000" dirty="0" smtClean="0">
              <a:latin typeface="Calibri" pitchFamily="34" charset="0"/>
            </a:endParaRPr>
          </a:p>
          <a:p>
            <a:pPr>
              <a:lnSpc>
                <a:spcPct val="84000"/>
              </a:lnSpc>
              <a:buFont typeface="Wingdings" pitchFamily="2" charset="2"/>
              <a:buChar char="Ø"/>
            </a:pPr>
            <a:r>
              <a:rPr lang="en-GB" sz="2400" dirty="0" smtClean="0">
                <a:latin typeface="Calibri" pitchFamily="34" charset="0"/>
              </a:rPr>
              <a:t> </a:t>
            </a:r>
            <a:r>
              <a:rPr lang="cs-CZ" sz="2400" dirty="0" smtClean="0">
                <a:latin typeface="Calibri" pitchFamily="34" charset="0"/>
              </a:rPr>
              <a:t>horké elektrony vytvářejí </a:t>
            </a:r>
            <a:r>
              <a:rPr lang="cs-CZ" sz="2400" dirty="0" smtClean="0">
                <a:latin typeface="Calibri" pitchFamily="34" charset="0"/>
              </a:rPr>
              <a:t>na zadní straně terče </a:t>
            </a:r>
            <a:r>
              <a:rPr lang="cs-CZ" sz="2400" dirty="0" smtClean="0">
                <a:latin typeface="Calibri" pitchFamily="34" charset="0"/>
              </a:rPr>
              <a:t>Debyeův</a:t>
            </a:r>
            <a:r>
              <a:rPr lang="cs-CZ" sz="2400" dirty="0" smtClean="0">
                <a:latin typeface="Calibri" pitchFamily="34" charset="0"/>
              </a:rPr>
              <a:t> obal</a:t>
            </a:r>
            <a:endParaRPr lang="en-GB" sz="2400" dirty="0" smtClean="0">
              <a:latin typeface="Calibri" pitchFamily="34" charset="0"/>
            </a:endParaRPr>
          </a:p>
          <a:p>
            <a:pPr>
              <a:lnSpc>
                <a:spcPct val="84000"/>
              </a:lnSpc>
              <a:buFont typeface="Wingdings" pitchFamily="2" charset="2"/>
              <a:buChar char="Ø"/>
            </a:pPr>
            <a:r>
              <a:rPr lang="en-GB" sz="2400" dirty="0" smtClean="0">
                <a:latin typeface="Calibri" pitchFamily="34" charset="0"/>
              </a:rPr>
              <a:t> </a:t>
            </a:r>
            <a:r>
              <a:rPr lang="cs-CZ" sz="2400" dirty="0" smtClean="0">
                <a:latin typeface="Calibri" pitchFamily="34" charset="0"/>
              </a:rPr>
              <a:t>urychlování iontů ve směru normály</a:t>
            </a:r>
            <a:endParaRPr lang="en-GB" sz="2400" dirty="0" smtClean="0">
              <a:latin typeface="Calibri" pitchFamily="34" charset="0"/>
            </a:endParaRPr>
          </a:p>
          <a:p>
            <a:pPr>
              <a:lnSpc>
                <a:spcPct val="84000"/>
              </a:lnSpc>
              <a:buFont typeface="Wingdings" pitchFamily="2" charset="2"/>
              <a:buChar char="Ø"/>
            </a:pPr>
            <a:r>
              <a:rPr lang="en-GB" sz="2400" dirty="0" smtClean="0">
                <a:latin typeface="Calibri" pitchFamily="34" charset="0"/>
              </a:rPr>
              <a:t> </a:t>
            </a:r>
            <a:r>
              <a:rPr lang="cs-CZ" sz="2400" dirty="0" smtClean="0">
                <a:latin typeface="Calibri" pitchFamily="34" charset="0"/>
              </a:rPr>
              <a:t>možnost použití dvouvrstvých terčů pro urychlení protonů nebo </a:t>
            </a:r>
            <a:r>
              <a:rPr lang="cs-CZ" sz="2400" dirty="0" smtClean="0">
                <a:latin typeface="Calibri" pitchFamily="34" charset="0"/>
              </a:rPr>
              <a:t>mikrostrukturovaných</a:t>
            </a:r>
            <a:r>
              <a:rPr lang="cs-CZ" sz="2400" dirty="0" smtClean="0">
                <a:latin typeface="Calibri" pitchFamily="34" charset="0"/>
              </a:rPr>
              <a:t> terčů pro </a:t>
            </a:r>
            <a:r>
              <a:rPr lang="cs-CZ" sz="2400" dirty="0" smtClean="0">
                <a:latin typeface="Calibri" pitchFamily="34" charset="0"/>
              </a:rPr>
              <a:t>kvazimonoenergetické</a:t>
            </a:r>
            <a:r>
              <a:rPr lang="cs-CZ" sz="2400" dirty="0" smtClean="0">
                <a:latin typeface="Calibri" pitchFamily="34" charset="0"/>
              </a:rPr>
              <a:t> protonové svazky</a:t>
            </a:r>
            <a:endParaRPr lang="en-GB" sz="2400" dirty="0" smtClean="0">
              <a:latin typeface="Calibri" pitchFamily="34" charset="0"/>
            </a:endParaRPr>
          </a:p>
        </p:txBody>
      </p:sp>
      <p:sp>
        <p:nvSpPr>
          <p:cNvPr id="19460" name="Zástupný symbol pro číslo snímku 4"/>
          <p:cNvSpPr>
            <a:spLocks noGrp="1"/>
          </p:cNvSpPr>
          <p:nvPr>
            <p:ph type="sldNum" sz="quarter" idx="13"/>
          </p:nvPr>
        </p:nvSpPr>
        <p:spPr>
          <a:xfrm>
            <a:off x="7183452" y="6851671"/>
            <a:ext cx="2338388" cy="512763"/>
          </a:xfrm>
          <a:noFill/>
        </p:spPr>
        <p:txBody>
          <a:bodyPr/>
          <a:lstStyle/>
          <a:p>
            <a:fld id="{52572CCE-CAF8-480B-846C-4C6104FAF428}" type="slidenum">
              <a:rPr lang="en-GB" smtClean="0"/>
              <a:pPr/>
              <a:t>4</a:t>
            </a:fld>
            <a:endParaRPr lang="en-GB" dirty="0" smtClean="0"/>
          </a:p>
        </p:txBody>
      </p:sp>
      <p:sp>
        <p:nvSpPr>
          <p:cNvPr id="6" name="Zástupný symbol pro obsah 3"/>
          <p:cNvSpPr txBox="1">
            <a:spLocks/>
          </p:cNvSpPr>
          <p:nvPr/>
        </p:nvSpPr>
        <p:spPr bwMode="auto">
          <a:xfrm>
            <a:off x="5794345" y="6988171"/>
            <a:ext cx="4286280" cy="5715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3863" indent="-319088" eaLnBrk="0" hangingPunct="0"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45000"/>
            </a:pPr>
            <a:r>
              <a:rPr lang="en-US" sz="1600" kern="0" dirty="0" smtClean="0">
                <a:solidFill>
                  <a:schemeClr val="tx1"/>
                </a:solidFill>
                <a:latin typeface="Calibri" pitchFamily="34" charset="0"/>
              </a:rPr>
              <a:t>Badziak</a:t>
            </a:r>
            <a:r>
              <a:rPr lang="en-US" sz="1600" kern="0" dirty="0" smtClean="0">
                <a:solidFill>
                  <a:schemeClr val="tx1"/>
                </a:solidFill>
                <a:latin typeface="Calibri" pitchFamily="34" charset="0"/>
              </a:rPr>
              <a:t>, J. Laser-driven generation</a:t>
            </a:r>
            <a:r>
              <a:rPr lang="cs-CZ" sz="1600" kern="0" dirty="0" smtClean="0">
                <a:solidFill>
                  <a:schemeClr val="tx1"/>
                </a:solidFill>
                <a:latin typeface="Calibri" pitchFamily="34" charset="0"/>
              </a:rPr>
              <a:t/>
            </a:r>
            <a:br>
              <a:rPr lang="cs-CZ" sz="1600" kern="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US" sz="1600" kern="0" dirty="0" smtClean="0">
                <a:solidFill>
                  <a:schemeClr val="tx1"/>
                </a:solidFill>
                <a:latin typeface="Calibri" pitchFamily="34" charset="0"/>
              </a:rPr>
              <a:t>of fast particles. </a:t>
            </a:r>
            <a:r>
              <a:rPr lang="en-US" sz="1600" i="1" kern="0" dirty="0" smtClean="0">
                <a:solidFill>
                  <a:schemeClr val="tx1"/>
                </a:solidFill>
                <a:latin typeface="Calibri" pitchFamily="34" charset="0"/>
              </a:rPr>
              <a:t>Opto</a:t>
            </a:r>
            <a:r>
              <a:rPr lang="en-US" sz="1600" i="1" kern="0" dirty="0" smtClean="0">
                <a:solidFill>
                  <a:schemeClr val="tx1"/>
                </a:solidFill>
                <a:latin typeface="Calibri" pitchFamily="34" charset="0"/>
              </a:rPr>
              <a:t>-Electron. Rev.</a:t>
            </a:r>
            <a:r>
              <a:rPr lang="cs-CZ" sz="1600" kern="0" dirty="0" smtClean="0">
                <a:solidFill>
                  <a:schemeClr val="tx1"/>
                </a:solidFill>
                <a:latin typeface="Calibri" pitchFamily="34" charset="0"/>
              </a:rPr>
              <a:t> – 2007</a:t>
            </a:r>
            <a:endParaRPr kumimoji="0" lang="en-GB" sz="1600" b="0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182660" y="6923109"/>
            <a:ext cx="325436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</a:rPr>
              <a:t>Schwoerer</a:t>
            </a:r>
            <a:r>
              <a:rPr lang="en-US" sz="1600" dirty="0" smtClean="0">
                <a:solidFill>
                  <a:schemeClr val="tx1"/>
                </a:solidFill>
                <a:latin typeface="Calibri" pitchFamily="34" charset="0"/>
              </a:rPr>
              <a:t>, H. et al.</a:t>
            </a:r>
            <a:r>
              <a:rPr lang="en-GB" sz="1600" dirty="0" smtClean="0">
                <a:solidFill>
                  <a:schemeClr val="tx1"/>
                </a:solidFill>
                <a:latin typeface="Calibri" pitchFamily="34" charset="0"/>
              </a:rPr>
              <a:t>, </a:t>
            </a:r>
            <a:r>
              <a:rPr lang="en-GB" sz="1600" i="1" dirty="0" smtClean="0">
                <a:solidFill>
                  <a:schemeClr val="tx1"/>
                </a:solidFill>
                <a:latin typeface="Calibri" pitchFamily="34" charset="0"/>
              </a:rPr>
              <a:t>Nature</a:t>
            </a:r>
            <a:r>
              <a:rPr lang="en-GB" sz="1600" dirty="0" smtClean="0">
                <a:solidFill>
                  <a:schemeClr val="tx1"/>
                </a:solidFill>
                <a:latin typeface="Calibri" pitchFamily="34" charset="0"/>
              </a:rPr>
              <a:t> – </a:t>
            </a:r>
            <a:r>
              <a:rPr lang="cs-CZ" sz="1600" dirty="0" smtClean="0">
                <a:solidFill>
                  <a:schemeClr val="tx1"/>
                </a:solidFill>
                <a:latin typeface="Calibri" pitchFamily="34" charset="0"/>
              </a:rPr>
              <a:t>2006 </a:t>
            </a:r>
            <a:endParaRPr lang="cs-CZ" sz="16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D:\JENIKSON\Písemnosti\třeťákFJFI\Bacherol\BDP\img\ion_acceleration3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000" y="3136900"/>
            <a:ext cx="4724400" cy="419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1611313" y="493713"/>
            <a:ext cx="6715125" cy="625475"/>
          </a:xfrm>
        </p:spPr>
        <p:txBody>
          <a:bodyPr/>
          <a:lstStyle/>
          <a:p>
            <a:r>
              <a:rPr lang="cs-CZ" sz="2800" dirty="0" smtClean="0">
                <a:solidFill>
                  <a:srgbClr val="990033"/>
                </a:solidFill>
                <a:latin typeface="Calibri" pitchFamily="34" charset="0"/>
              </a:rPr>
              <a:t>Urychlování iontů směrem vzad</a:t>
            </a:r>
            <a:r>
              <a:rPr lang="en-GB" sz="28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GB" sz="2800" dirty="0" smtClean="0">
                <a:solidFill>
                  <a:srgbClr val="990033"/>
                </a:solidFill>
                <a:latin typeface="Calibri" pitchFamily="34" charset="0"/>
              </a:rPr>
              <a:t>- </a:t>
            </a:r>
            <a:r>
              <a:rPr lang="cs-CZ" sz="2800" dirty="0" smtClean="0">
                <a:solidFill>
                  <a:srgbClr val="990033"/>
                </a:solidFill>
                <a:latin typeface="Calibri" pitchFamily="34" charset="0"/>
              </a:rPr>
              <a:t>SLPA</a:t>
            </a:r>
            <a:endParaRPr lang="en-GB" sz="2800" dirty="0" smtClean="0">
              <a:solidFill>
                <a:srgbClr val="990033"/>
              </a:solidFill>
              <a:latin typeface="Calibri" pitchFamily="34" charset="0"/>
            </a:endParaRPr>
          </a:p>
        </p:txBody>
      </p:sp>
      <p:sp>
        <p:nvSpPr>
          <p:cNvPr id="20483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96842" y="1422400"/>
            <a:ext cx="9501254" cy="2143125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cs-CZ" sz="2400" dirty="0" smtClean="0">
                <a:latin typeface="Calibri" pitchFamily="34" charset="0"/>
              </a:rPr>
              <a:t> </a:t>
            </a:r>
            <a:r>
              <a:rPr lang="cs-CZ" sz="2400" dirty="0" smtClean="0">
                <a:latin typeface="Calibri" pitchFamily="34" charset="0"/>
              </a:rPr>
              <a:t>před-puls ionizuje přední stranu terče</a:t>
            </a:r>
            <a:endParaRPr lang="en-GB" sz="2400" baseline="300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GB" sz="2400" dirty="0" smtClean="0">
                <a:latin typeface="Calibri" pitchFamily="34" charset="0"/>
              </a:rPr>
              <a:t> </a:t>
            </a:r>
            <a:r>
              <a:rPr lang="cs-CZ" sz="2400" dirty="0" smtClean="0">
                <a:latin typeface="Calibri" pitchFamily="34" charset="0"/>
              </a:rPr>
              <a:t>intenzita před-pulzu musí být značně menší než intenzita hlavního impulsu</a:t>
            </a:r>
            <a:endParaRPr lang="en-GB" sz="24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GB" sz="2400" dirty="0" smtClean="0">
                <a:latin typeface="Calibri" pitchFamily="34" charset="0"/>
              </a:rPr>
              <a:t> </a:t>
            </a:r>
            <a:r>
              <a:rPr lang="cs-CZ" sz="2400" dirty="0" smtClean="0">
                <a:latin typeface="Calibri" pitchFamily="34" charset="0"/>
              </a:rPr>
              <a:t>vysoký gradient hustoty indukuje dvě protichůdné ponderomotorické síly</a:t>
            </a:r>
            <a:endParaRPr lang="en-GB" sz="24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GB" sz="2400" dirty="0" smtClean="0">
                <a:latin typeface="Calibri" pitchFamily="34" charset="0"/>
              </a:rPr>
              <a:t> </a:t>
            </a:r>
            <a:r>
              <a:rPr lang="cs-CZ" sz="2400" dirty="0" smtClean="0">
                <a:latin typeface="Calibri" pitchFamily="34" charset="0"/>
              </a:rPr>
              <a:t>vysoká hustota proudu</a:t>
            </a:r>
            <a:endParaRPr lang="en-GB" sz="2400" dirty="0" smtClean="0">
              <a:latin typeface="Calibri" pitchFamily="34" charset="0"/>
            </a:endParaRPr>
          </a:p>
        </p:txBody>
      </p:sp>
      <p:sp>
        <p:nvSpPr>
          <p:cNvPr id="20484" name="Zástupný symbol pro číslo snímku 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EB99A180-4830-421C-B626-B5255E7301C3}" type="slidenum">
              <a:rPr lang="en-GB" smtClean="0"/>
              <a:pPr/>
              <a:t>5</a:t>
            </a:fld>
            <a:endParaRPr lang="en-GB" dirty="0" smtClean="0"/>
          </a:p>
        </p:txBody>
      </p:sp>
      <p:pic>
        <p:nvPicPr>
          <p:cNvPr id="20485" name="Picture 4" descr="C:\Documents and Settings\JENIK\Dokumenty\badziak(ion_acceleration)3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8875" y="3708400"/>
            <a:ext cx="4733925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obsah 3"/>
          <p:cNvSpPr txBox="1">
            <a:spLocks/>
          </p:cNvSpPr>
          <p:nvPr/>
        </p:nvSpPr>
        <p:spPr bwMode="auto">
          <a:xfrm>
            <a:off x="1039784" y="7273923"/>
            <a:ext cx="6858048" cy="2857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423863" indent="-319088" eaLnBrk="0" hangingPunct="0"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45000"/>
            </a:pPr>
            <a:r>
              <a:rPr lang="en-GB" sz="1600" kern="0" dirty="0" smtClean="0">
                <a:solidFill>
                  <a:schemeClr val="tx1"/>
                </a:solidFill>
                <a:latin typeface="Calibri" pitchFamily="34" charset="0"/>
              </a:rPr>
              <a:t>Badziak</a:t>
            </a:r>
            <a:r>
              <a:rPr lang="en-GB" sz="1600" kern="0" dirty="0" smtClean="0">
                <a:solidFill>
                  <a:schemeClr val="tx1"/>
                </a:solidFill>
                <a:latin typeface="Calibri" pitchFamily="34" charset="0"/>
              </a:rPr>
              <a:t>, J. Laser-driven generation of fast particles. </a:t>
            </a:r>
            <a:r>
              <a:rPr lang="en-GB" sz="1600" i="1" kern="0" dirty="0" smtClean="0">
                <a:solidFill>
                  <a:schemeClr val="tx1"/>
                </a:solidFill>
                <a:latin typeface="Calibri" pitchFamily="34" charset="0"/>
              </a:rPr>
              <a:t>Opto</a:t>
            </a:r>
            <a:r>
              <a:rPr lang="en-GB" sz="1600" i="1" kern="0" dirty="0" smtClean="0">
                <a:solidFill>
                  <a:schemeClr val="tx1"/>
                </a:solidFill>
                <a:latin typeface="Calibri" pitchFamily="34" charset="0"/>
              </a:rPr>
              <a:t>-Electron. Rev.</a:t>
            </a:r>
            <a:r>
              <a:rPr lang="en-GB" sz="1600" kern="0" dirty="0" smtClean="0">
                <a:solidFill>
                  <a:schemeClr val="tx1"/>
                </a:solidFill>
                <a:latin typeface="Calibri" pitchFamily="34" charset="0"/>
              </a:rPr>
              <a:t> – 2007</a:t>
            </a:r>
            <a:endParaRPr kumimoji="0" lang="en-GB" sz="1600" b="0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>
          <a:xfrm>
            <a:off x="2254230" y="422251"/>
            <a:ext cx="5786478" cy="493712"/>
          </a:xfrm>
        </p:spPr>
        <p:txBody>
          <a:bodyPr/>
          <a:lstStyle/>
          <a:p>
            <a:r>
              <a:rPr lang="cs-CZ" sz="2400" dirty="0" smtClean="0">
                <a:solidFill>
                  <a:srgbClr val="990033"/>
                </a:solidFill>
                <a:latin typeface="Calibri" pitchFamily="34" charset="0"/>
              </a:rPr>
              <a:t>20</a:t>
            </a:r>
            <a:r>
              <a:rPr lang="en-GB" sz="2400" dirty="0" smtClean="0">
                <a:solidFill>
                  <a:srgbClr val="990033"/>
                </a:solidFill>
                <a:latin typeface="Calibri" pitchFamily="34" charset="0"/>
              </a:rPr>
              <a:t> </a:t>
            </a:r>
            <a:r>
              <a:rPr lang="en-GB" sz="2400" dirty="0" smtClean="0">
                <a:solidFill>
                  <a:srgbClr val="990033"/>
                </a:solidFill>
                <a:latin typeface="Calibri" pitchFamily="34" charset="0"/>
              </a:rPr>
              <a:t>TW </a:t>
            </a:r>
            <a:r>
              <a:rPr lang="cs-CZ" sz="2400" dirty="0" smtClean="0">
                <a:solidFill>
                  <a:srgbClr val="990033"/>
                </a:solidFill>
                <a:latin typeface="Calibri" pitchFamily="34" charset="0"/>
              </a:rPr>
              <a:t>titan-safírový laser na </a:t>
            </a:r>
            <a:r>
              <a:rPr lang="cs-CZ" sz="2400" dirty="0" smtClean="0">
                <a:solidFill>
                  <a:srgbClr val="990033"/>
                </a:solidFill>
                <a:latin typeface="Calibri" pitchFamily="34" charset="0"/>
              </a:rPr>
              <a:t>PALSu</a:t>
            </a:r>
            <a:endParaRPr lang="en-GB" sz="2400" dirty="0" smtClean="0">
              <a:solidFill>
                <a:srgbClr val="990033"/>
              </a:solidFill>
            </a:endParaRPr>
          </a:p>
        </p:txBody>
      </p:sp>
      <p:sp>
        <p:nvSpPr>
          <p:cNvPr id="21506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111354" y="4779969"/>
            <a:ext cx="6048375" cy="238125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</a:rPr>
              <a:t> </a:t>
            </a:r>
            <a:r>
              <a:rPr lang="cs-CZ" sz="2000" dirty="0" smtClean="0">
                <a:latin typeface="Calibri" pitchFamily="34" charset="0"/>
              </a:rPr>
              <a:t>maximální výkon</a:t>
            </a:r>
            <a:r>
              <a:rPr lang="en-GB" sz="2000" dirty="0" smtClean="0">
                <a:latin typeface="Calibri" pitchFamily="34" charset="0"/>
              </a:rPr>
              <a:t>  </a:t>
            </a:r>
            <a:r>
              <a:rPr lang="cs-CZ" sz="2000" dirty="0" smtClean="0">
                <a:latin typeface="Calibri" pitchFamily="34" charset="0"/>
              </a:rPr>
              <a:t>20</a:t>
            </a:r>
            <a:r>
              <a:rPr lang="en-GB" sz="2000" dirty="0" smtClean="0">
                <a:latin typeface="Calibri" pitchFamily="34" charset="0"/>
              </a:rPr>
              <a:t> </a:t>
            </a:r>
            <a:r>
              <a:rPr lang="en-GB" sz="2000" dirty="0" smtClean="0">
                <a:latin typeface="Calibri" pitchFamily="34" charset="0"/>
              </a:rPr>
              <a:t>TW</a:t>
            </a:r>
          </a:p>
          <a:p>
            <a:pPr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</a:rPr>
              <a:t> </a:t>
            </a:r>
            <a:r>
              <a:rPr lang="cs-CZ" sz="2000" dirty="0" smtClean="0">
                <a:latin typeface="Calibri" pitchFamily="34" charset="0"/>
              </a:rPr>
              <a:t>energie impulsu</a:t>
            </a:r>
            <a:r>
              <a:rPr lang="en-GB" sz="2000" dirty="0" smtClean="0">
                <a:latin typeface="Calibri" pitchFamily="34" charset="0"/>
              </a:rPr>
              <a:t>  </a:t>
            </a:r>
            <a:r>
              <a:rPr lang="cs-CZ" sz="2000" dirty="0" smtClean="0">
                <a:latin typeface="Calibri" pitchFamily="34" charset="0"/>
              </a:rPr>
              <a:t>60</a:t>
            </a:r>
            <a:r>
              <a:rPr lang="en-GB" sz="2000" dirty="0" smtClean="0">
                <a:latin typeface="Calibri" pitchFamily="34" charset="0"/>
              </a:rPr>
              <a:t>0 </a:t>
            </a:r>
            <a:r>
              <a:rPr lang="en-GB" sz="2000" dirty="0" smtClean="0">
                <a:latin typeface="Calibri" pitchFamily="34" charset="0"/>
              </a:rPr>
              <a:t>mJ</a:t>
            </a:r>
            <a:endParaRPr lang="en-GB" sz="20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</a:rPr>
              <a:t> </a:t>
            </a:r>
            <a:r>
              <a:rPr lang="cs-CZ" sz="2000" dirty="0" smtClean="0">
                <a:latin typeface="Calibri" pitchFamily="34" charset="0"/>
              </a:rPr>
              <a:t>délka pulsu </a:t>
            </a:r>
            <a:r>
              <a:rPr lang="en-GB" sz="2000" dirty="0" smtClean="0">
                <a:latin typeface="Calibri" pitchFamily="34" charset="0"/>
              </a:rPr>
              <a:t>&lt; </a:t>
            </a:r>
            <a:r>
              <a:rPr lang="en-GB" sz="2000" dirty="0" smtClean="0">
                <a:latin typeface="Calibri" pitchFamily="34" charset="0"/>
              </a:rPr>
              <a:t>40 fs</a:t>
            </a:r>
          </a:p>
          <a:p>
            <a:pPr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</a:rPr>
              <a:t> </a:t>
            </a:r>
            <a:r>
              <a:rPr lang="cs-CZ" sz="2000" dirty="0" smtClean="0">
                <a:latin typeface="Calibri" pitchFamily="34" charset="0"/>
              </a:rPr>
              <a:t>centrální vlnová délka</a:t>
            </a:r>
            <a:r>
              <a:rPr lang="en-GB" sz="2000" dirty="0" smtClean="0">
                <a:latin typeface="Calibri" pitchFamily="34" charset="0"/>
              </a:rPr>
              <a:t> </a:t>
            </a:r>
            <a:r>
              <a:rPr lang="en-GB" sz="2000" dirty="0" smtClean="0">
                <a:latin typeface="Calibri" pitchFamily="34" charset="0"/>
              </a:rPr>
              <a:t>800 nm</a:t>
            </a:r>
          </a:p>
          <a:p>
            <a:pPr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</a:rPr>
              <a:t> </a:t>
            </a:r>
            <a:r>
              <a:rPr lang="cs-CZ" sz="2000" dirty="0" smtClean="0">
                <a:latin typeface="Calibri" pitchFamily="34" charset="0"/>
              </a:rPr>
              <a:t>frekvence výstřelů </a:t>
            </a:r>
            <a:r>
              <a:rPr lang="en-GB" sz="2000" dirty="0" smtClean="0">
                <a:latin typeface="Calibri" pitchFamily="34" charset="0"/>
              </a:rPr>
              <a:t>10 </a:t>
            </a:r>
            <a:r>
              <a:rPr lang="en-GB" sz="2000" dirty="0" smtClean="0">
                <a:latin typeface="Calibri" pitchFamily="34" charset="0"/>
              </a:rPr>
              <a:t>Hz</a:t>
            </a:r>
          </a:p>
        </p:txBody>
      </p:sp>
      <p:sp>
        <p:nvSpPr>
          <p:cNvPr id="21507" name="Zástupný symbol pro číslo snímku 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C8F211E5-A07C-4CF3-AAE0-9DE690ED18EA}" type="slidenum">
              <a:rPr lang="en-GB" smtClean="0"/>
              <a:pPr/>
              <a:t>6</a:t>
            </a:fld>
            <a:endParaRPr lang="en-GB" dirty="0" smtClean="0"/>
          </a:p>
        </p:txBody>
      </p:sp>
      <p:pic>
        <p:nvPicPr>
          <p:cNvPr id="21508" name="Picture 2" descr="D:\JENIKSON\Písemnosti\třeťákFJFI\Bacherol\BDP\img\TiSapp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7040" y="1350945"/>
            <a:ext cx="6015037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/>
          <p:cNvSpPr>
            <a:spLocks noGrp="1"/>
          </p:cNvSpPr>
          <p:nvPr>
            <p:ph type="title"/>
          </p:nvPr>
        </p:nvSpPr>
        <p:spPr>
          <a:xfrm>
            <a:off x="1" y="422251"/>
            <a:ext cx="10080624" cy="493712"/>
          </a:xfrm>
        </p:spPr>
        <p:txBody>
          <a:bodyPr/>
          <a:lstStyle/>
          <a:p>
            <a:pPr algn="ctr"/>
            <a:r>
              <a:rPr lang="cs-CZ" sz="2400" dirty="0" smtClean="0">
                <a:solidFill>
                  <a:srgbClr val="990033"/>
                </a:solidFill>
                <a:latin typeface="Calibri" pitchFamily="34" charset="0"/>
              </a:rPr>
              <a:t>Kilojouleový</a:t>
            </a:r>
            <a:r>
              <a:rPr lang="cs-CZ" sz="2400" dirty="0" smtClean="0">
                <a:solidFill>
                  <a:srgbClr val="990033"/>
                </a:solidFill>
                <a:latin typeface="Calibri" pitchFamily="34" charset="0"/>
              </a:rPr>
              <a:t> pětistupňový jódový laser a interakční komory na </a:t>
            </a:r>
            <a:r>
              <a:rPr lang="cs-CZ" sz="2400" dirty="0" smtClean="0">
                <a:solidFill>
                  <a:srgbClr val="990033"/>
                </a:solidFill>
                <a:latin typeface="Calibri" pitchFamily="34" charset="0"/>
              </a:rPr>
              <a:t>PALSu</a:t>
            </a:r>
            <a:endParaRPr lang="en-GB" sz="2400" dirty="0" smtClean="0">
              <a:solidFill>
                <a:srgbClr val="990033"/>
              </a:solidFill>
            </a:endParaRPr>
          </a:p>
        </p:txBody>
      </p:sp>
      <p:sp>
        <p:nvSpPr>
          <p:cNvPr id="21506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111354" y="4922845"/>
            <a:ext cx="6048375" cy="238125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</a:rPr>
              <a:t> </a:t>
            </a:r>
            <a:r>
              <a:rPr lang="cs-CZ" sz="2000" dirty="0" smtClean="0">
                <a:latin typeface="Calibri" pitchFamily="34" charset="0"/>
              </a:rPr>
              <a:t>maximální výkon</a:t>
            </a:r>
            <a:r>
              <a:rPr lang="en-GB" sz="2000" dirty="0" smtClean="0">
                <a:latin typeface="Calibri" pitchFamily="34" charset="0"/>
              </a:rPr>
              <a:t>  </a:t>
            </a:r>
            <a:r>
              <a:rPr lang="cs-CZ" sz="2000" dirty="0" smtClean="0">
                <a:latin typeface="Calibri" pitchFamily="34" charset="0"/>
              </a:rPr>
              <a:t>3</a:t>
            </a:r>
            <a:r>
              <a:rPr lang="en-GB" sz="2000" dirty="0" smtClean="0">
                <a:latin typeface="Calibri" pitchFamily="34" charset="0"/>
              </a:rPr>
              <a:t> </a:t>
            </a:r>
            <a:r>
              <a:rPr lang="en-GB" sz="2000" dirty="0" smtClean="0">
                <a:latin typeface="Calibri" pitchFamily="34" charset="0"/>
              </a:rPr>
              <a:t>TW</a:t>
            </a:r>
          </a:p>
          <a:p>
            <a:pPr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</a:rPr>
              <a:t> </a:t>
            </a:r>
            <a:r>
              <a:rPr lang="cs-CZ" sz="2000" dirty="0" smtClean="0">
                <a:latin typeface="Calibri" pitchFamily="34" charset="0"/>
              </a:rPr>
              <a:t>energie impulsu</a:t>
            </a:r>
            <a:r>
              <a:rPr lang="en-GB" sz="2000" dirty="0" smtClean="0">
                <a:latin typeface="Calibri" pitchFamily="34" charset="0"/>
              </a:rPr>
              <a:t> </a:t>
            </a:r>
            <a:r>
              <a:rPr lang="cs-CZ" sz="2000" dirty="0" smtClean="0">
                <a:latin typeface="Calibri" pitchFamily="34" charset="0"/>
              </a:rPr>
              <a:t>1 k</a:t>
            </a:r>
            <a:r>
              <a:rPr lang="en-GB" sz="2000" dirty="0" smtClean="0">
                <a:latin typeface="Calibri" pitchFamily="34" charset="0"/>
              </a:rPr>
              <a:t>J</a:t>
            </a:r>
            <a:endParaRPr lang="en-GB" sz="20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</a:rPr>
              <a:t> </a:t>
            </a:r>
            <a:r>
              <a:rPr lang="cs-CZ" sz="2000" dirty="0" smtClean="0">
                <a:latin typeface="Calibri" pitchFamily="34" charset="0"/>
              </a:rPr>
              <a:t>délka pulsu 300</a:t>
            </a:r>
            <a:r>
              <a:rPr lang="cs-CZ" sz="2000" dirty="0" smtClean="0">
                <a:latin typeface="Calibri" pitchFamily="34" charset="0"/>
              </a:rPr>
              <a:t> </a:t>
            </a:r>
            <a:r>
              <a:rPr lang="cs-CZ" sz="2000" dirty="0" smtClean="0">
                <a:latin typeface="Calibri" pitchFamily="34" charset="0"/>
              </a:rPr>
              <a:t>p</a:t>
            </a:r>
            <a:r>
              <a:rPr lang="en-GB" sz="2000" dirty="0" smtClean="0">
                <a:latin typeface="Calibri" pitchFamily="34" charset="0"/>
              </a:rPr>
              <a:t>s</a:t>
            </a:r>
            <a:endParaRPr lang="en-GB" sz="2000" dirty="0" smtClean="0"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</a:rPr>
              <a:t> </a:t>
            </a:r>
            <a:r>
              <a:rPr lang="cs-CZ" sz="2000" dirty="0" smtClean="0">
                <a:latin typeface="Calibri" pitchFamily="34" charset="0"/>
              </a:rPr>
              <a:t>základní vlnová délka</a:t>
            </a:r>
            <a:r>
              <a:rPr lang="en-GB" sz="2000" dirty="0" smtClean="0">
                <a:latin typeface="Calibri" pitchFamily="34" charset="0"/>
              </a:rPr>
              <a:t> </a:t>
            </a:r>
            <a:r>
              <a:rPr lang="cs-CZ" sz="2000" dirty="0" smtClean="0">
                <a:latin typeface="Calibri" pitchFamily="34" charset="0"/>
              </a:rPr>
              <a:t>1315</a:t>
            </a:r>
            <a:r>
              <a:rPr lang="en-GB" sz="2000" dirty="0" smtClean="0">
                <a:latin typeface="Calibri" pitchFamily="34" charset="0"/>
              </a:rPr>
              <a:t> </a:t>
            </a:r>
            <a:r>
              <a:rPr lang="en-GB" sz="2000" dirty="0" smtClean="0">
                <a:latin typeface="Calibri" pitchFamily="34" charset="0"/>
              </a:rPr>
              <a:t>nm</a:t>
            </a:r>
          </a:p>
          <a:p>
            <a:pPr>
              <a:buFont typeface="Wingdings" pitchFamily="2" charset="2"/>
              <a:buChar char="Ø"/>
            </a:pPr>
            <a:r>
              <a:rPr lang="en-GB" sz="2000" dirty="0" smtClean="0">
                <a:latin typeface="Calibri" pitchFamily="34" charset="0"/>
              </a:rPr>
              <a:t> </a:t>
            </a:r>
            <a:r>
              <a:rPr lang="cs-CZ" sz="2000" dirty="0" smtClean="0">
                <a:latin typeface="Calibri" pitchFamily="34" charset="0"/>
              </a:rPr>
              <a:t>vlnová délka na vyšší harmonické 438 nm</a:t>
            </a:r>
            <a:endParaRPr lang="en-GB" sz="2000" dirty="0" smtClean="0">
              <a:latin typeface="Calibri" pitchFamily="34" charset="0"/>
            </a:endParaRPr>
          </a:p>
        </p:txBody>
      </p:sp>
      <p:sp>
        <p:nvSpPr>
          <p:cNvPr id="21507" name="Zástupný symbol pro číslo snímku 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C8F211E5-A07C-4CF3-AAE0-9DE690ED18EA}" type="slidenum">
              <a:rPr lang="en-GB" smtClean="0"/>
              <a:pPr/>
              <a:t>7</a:t>
            </a:fld>
            <a:endParaRPr lang="en-GB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403" y="1208069"/>
            <a:ext cx="4667283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3188" y="1208069"/>
            <a:ext cx="4000528" cy="3486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 descr="D:\JENIKSON\Písemnosti\třeťákFJFI\Bacherol\BDP\img\expset-view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378" y="1065193"/>
            <a:ext cx="7030005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9" name="Nadpis 1"/>
          <p:cNvSpPr>
            <a:spLocks noGrp="1"/>
          </p:cNvSpPr>
          <p:nvPr>
            <p:ph type="title"/>
          </p:nvPr>
        </p:nvSpPr>
        <p:spPr>
          <a:xfrm>
            <a:off x="1" y="565127"/>
            <a:ext cx="9755220" cy="493689"/>
          </a:xfrm>
        </p:spPr>
        <p:txBody>
          <a:bodyPr/>
          <a:lstStyle/>
          <a:p>
            <a:r>
              <a:rPr lang="cs-CZ" sz="2400" b="1" dirty="0" smtClean="0">
                <a:solidFill>
                  <a:srgbClr val="990033"/>
                </a:solidFill>
                <a:latin typeface="Calibri" pitchFamily="34" charset="0"/>
              </a:rPr>
              <a:t>Schéma experimentálního uspořádání na urychlování elektronů</a:t>
            </a:r>
            <a:r>
              <a:rPr lang="cs-CZ" sz="1000" b="1" dirty="0" smtClean="0">
                <a:solidFill>
                  <a:srgbClr val="990033"/>
                </a:solidFill>
                <a:latin typeface="Calibri" pitchFamily="34" charset="0"/>
              </a:rPr>
              <a:t/>
            </a:r>
            <a:br>
              <a:rPr lang="cs-CZ" sz="1000" b="1" dirty="0" smtClean="0">
                <a:solidFill>
                  <a:srgbClr val="990033"/>
                </a:solidFill>
                <a:latin typeface="Calibri" pitchFamily="34" charset="0"/>
              </a:rPr>
            </a:br>
            <a:r>
              <a:rPr lang="cs-CZ" sz="2400" dirty="0" smtClean="0">
                <a:latin typeface="Calibri" pitchFamily="34" charset="0"/>
              </a:rPr>
              <a:t/>
            </a:r>
            <a:br>
              <a:rPr lang="cs-CZ" sz="2400" dirty="0" smtClean="0">
                <a:latin typeface="Calibri" pitchFamily="34" charset="0"/>
              </a:rPr>
            </a:br>
            <a:endParaRPr lang="en-GB" sz="2000" baseline="30000" dirty="0" smtClean="0">
              <a:latin typeface="Calibri" pitchFamily="34" charset="0"/>
            </a:endParaRPr>
          </a:p>
        </p:txBody>
      </p:sp>
      <p:sp>
        <p:nvSpPr>
          <p:cNvPr id="22530" name="Zástupný symbol pro číslo snímku 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F11524A4-9437-4C80-BC89-66C2C59969A1}" type="slidenum">
              <a:rPr lang="en-GB" smtClean="0"/>
              <a:pPr/>
              <a:t>8</a:t>
            </a:fld>
            <a:endParaRPr lang="en-GB" dirty="0" smtClean="0"/>
          </a:p>
        </p:txBody>
      </p:sp>
      <p:sp>
        <p:nvSpPr>
          <p:cNvPr id="5" name="Rectangle 4"/>
          <p:cNvSpPr/>
          <p:nvPr/>
        </p:nvSpPr>
        <p:spPr>
          <a:xfrm>
            <a:off x="858843" y="6276778"/>
            <a:ext cx="82534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chemeClr val="tx1"/>
                </a:solidFill>
                <a:latin typeface="Calibri" pitchFamily="34" charset="0"/>
              </a:rPr>
              <a:t>pro</a:t>
            </a: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30 μm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</a:rPr>
              <a:t>fokus je</a:t>
            </a: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 Rayleigh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</a:rPr>
              <a:t>ova</a:t>
            </a: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</a:rPr>
              <a:t>délka</a:t>
            </a: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884 μm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</a:rPr>
              <a:t>a intensita laseru </a:t>
            </a: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2.1x10</a:t>
            </a:r>
            <a:r>
              <a:rPr lang="en-GB" baseline="30000" dirty="0" smtClean="0">
                <a:solidFill>
                  <a:schemeClr val="tx1"/>
                </a:solidFill>
                <a:latin typeface="Calibri" pitchFamily="34" charset="0"/>
              </a:rPr>
              <a:t>18</a:t>
            </a: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W/cm</a:t>
            </a:r>
            <a:r>
              <a:rPr lang="en-GB" baseline="30000" dirty="0" smtClean="0">
                <a:solidFill>
                  <a:schemeClr val="tx1"/>
                </a:solidFill>
                <a:latin typeface="Calibri" pitchFamily="34" charset="0"/>
              </a:rPr>
              <a:t>2</a:t>
            </a:r>
            <a:br>
              <a:rPr lang="en-GB" baseline="300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cs-CZ" dirty="0" smtClean="0">
                <a:solidFill>
                  <a:schemeClr val="tx1"/>
                </a:solidFill>
                <a:latin typeface="Calibri" pitchFamily="34" charset="0"/>
              </a:rPr>
              <a:t>pro</a:t>
            </a: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15 μm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</a:rPr>
              <a:t>fokus je</a:t>
            </a: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 Rayleigh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</a:rPr>
              <a:t>ova</a:t>
            </a: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</a:rPr>
              <a:t>délka</a:t>
            </a: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221 μm </a:t>
            </a: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a </a:t>
            </a:r>
            <a:r>
              <a:rPr lang="cs-CZ" dirty="0" smtClean="0">
                <a:solidFill>
                  <a:schemeClr val="tx1"/>
                </a:solidFill>
                <a:latin typeface="Calibri" pitchFamily="34" charset="0"/>
              </a:rPr>
              <a:t>intensita laseru</a:t>
            </a: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8.5x10</a:t>
            </a:r>
            <a:r>
              <a:rPr lang="en-GB" baseline="30000" dirty="0" smtClean="0">
                <a:solidFill>
                  <a:schemeClr val="tx1"/>
                </a:solidFill>
                <a:latin typeface="Calibri" pitchFamily="34" charset="0"/>
              </a:rPr>
              <a:t>18</a:t>
            </a:r>
            <a:r>
              <a:rPr lang="en-GB" dirty="0" smtClean="0">
                <a:solidFill>
                  <a:schemeClr val="tx1"/>
                </a:solidFill>
                <a:latin typeface="Calibri" pitchFamily="34" charset="0"/>
              </a:rPr>
              <a:t> W/cm</a:t>
            </a:r>
            <a:r>
              <a:rPr lang="en-GB" baseline="30000" dirty="0" smtClean="0">
                <a:solidFill>
                  <a:schemeClr val="tx1"/>
                </a:solidFill>
                <a:latin typeface="Calibri" pitchFamily="34" charset="0"/>
              </a:rPr>
              <a:t>2</a:t>
            </a:r>
            <a:endParaRPr lang="it-IT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3" name="Picture 3" descr="D:\JENIKSON\Písemnosti\třeťákFJFI\Bacherol\BDP\img\lanex-shiftings.pn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83188" y="2208213"/>
            <a:ext cx="4679950" cy="4468812"/>
          </a:xfrm>
        </p:spPr>
      </p:pic>
      <p:pic>
        <p:nvPicPr>
          <p:cNvPr id="24577" name="Picture 1" descr="D:\JENIKSON\Písemnosti\třeťákFJFI\Bacherol\BDP\img\deflection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3460" y="922317"/>
            <a:ext cx="4410455" cy="3429024"/>
          </a:xfrm>
        </p:spPr>
      </p:pic>
      <p:sp>
        <p:nvSpPr>
          <p:cNvPr id="24578" name="Zástupný symbol pro text 6"/>
          <p:cNvSpPr>
            <a:spLocks noGrp="1"/>
          </p:cNvSpPr>
          <p:nvPr>
            <p:ph type="body" idx="1"/>
          </p:nvPr>
        </p:nvSpPr>
        <p:spPr>
          <a:xfrm>
            <a:off x="468280" y="207937"/>
            <a:ext cx="6572296" cy="704850"/>
          </a:xfrm>
        </p:spPr>
        <p:txBody>
          <a:bodyPr/>
          <a:lstStyle/>
          <a:p>
            <a:pPr algn="ctr"/>
            <a:r>
              <a:rPr lang="cs-CZ" b="0" dirty="0" smtClean="0">
                <a:latin typeface="Calibri" pitchFamily="34" charset="0"/>
              </a:rPr>
              <a:t>Vychýlení elektronového svazku magnetickým polem</a:t>
            </a:r>
            <a:endParaRPr lang="en-GB" b="0" dirty="0" smtClean="0">
              <a:latin typeface="Calibri" pitchFamily="34" charset="0"/>
            </a:endParaRPr>
          </a:p>
        </p:txBody>
      </p:sp>
      <p:sp>
        <p:nvSpPr>
          <p:cNvPr id="24579" name="Zástupný symbol pro text 8"/>
          <p:cNvSpPr>
            <a:spLocks noGrp="1"/>
          </p:cNvSpPr>
          <p:nvPr>
            <p:ph type="body" sz="quarter" idx="3"/>
          </p:nvPr>
        </p:nvSpPr>
        <p:spPr>
          <a:xfrm>
            <a:off x="5254625" y="993775"/>
            <a:ext cx="4826000" cy="1143000"/>
          </a:xfrm>
        </p:spPr>
        <p:txBody>
          <a:bodyPr/>
          <a:lstStyle/>
          <a:p>
            <a:pPr algn="ctr"/>
            <a:r>
              <a:rPr lang="cs-CZ" b="0" dirty="0" smtClean="0">
                <a:latin typeface="Calibri" pitchFamily="34" charset="0"/>
              </a:rPr>
              <a:t>Prostorové rozdělení svazku elektronů na </a:t>
            </a:r>
            <a:r>
              <a:rPr lang="cs-CZ" b="0" dirty="0" smtClean="0">
                <a:latin typeface="Calibri" pitchFamily="34" charset="0"/>
              </a:rPr>
              <a:t>LANEXovém</a:t>
            </a:r>
            <a:r>
              <a:rPr lang="cs-CZ" b="0" dirty="0" smtClean="0">
                <a:latin typeface="Calibri" pitchFamily="34" charset="0"/>
              </a:rPr>
              <a:t> stínítku ve dvou vzdálenostech za magnetem</a:t>
            </a:r>
            <a:endParaRPr lang="en-GB" b="0" dirty="0" smtClean="0">
              <a:latin typeface="Calibri" pitchFamily="34" charset="0"/>
            </a:endParaRPr>
          </a:p>
        </p:txBody>
      </p:sp>
      <p:sp>
        <p:nvSpPr>
          <p:cNvPr id="24580" name="Zástupný symbol pro číslo snímku 4"/>
          <p:cNvSpPr>
            <a:spLocks noGrp="1"/>
          </p:cNvSpPr>
          <p:nvPr>
            <p:ph type="sldNum" sz="quarter" idx="13"/>
          </p:nvPr>
        </p:nvSpPr>
        <p:spPr>
          <a:noFill/>
        </p:spPr>
        <p:txBody>
          <a:bodyPr/>
          <a:lstStyle/>
          <a:p>
            <a:fld id="{3E01AA1B-0DE4-4BD4-928D-22F3FDD54881}" type="slidenum">
              <a:rPr lang="en-GB" smtClean="0"/>
              <a:pPr/>
              <a:t>9</a:t>
            </a:fld>
            <a:endParaRPr lang="en-GB" dirty="0" smtClean="0"/>
          </a:p>
        </p:txBody>
      </p:sp>
      <p:pic>
        <p:nvPicPr>
          <p:cNvPr id="24581" name="Picture 2" descr="D:\JENIKSON\Písemnosti\třeťákFJFI\Bacherol\BDP\img\magneticfiel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4000" y="5275263"/>
            <a:ext cx="4679950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ástupný symbol pro text 6"/>
          <p:cNvSpPr txBox="1">
            <a:spLocks/>
          </p:cNvSpPr>
          <p:nvPr/>
        </p:nvSpPr>
        <p:spPr bwMode="auto">
          <a:xfrm>
            <a:off x="468313" y="4779969"/>
            <a:ext cx="4452937" cy="4190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 eaLnBrk="0" hangingPunct="0"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None/>
              <a:defRPr/>
            </a:pPr>
            <a:r>
              <a:rPr lang="cs-CZ" sz="2400" dirty="0" smtClean="0">
                <a:solidFill>
                  <a:schemeClr val="tx1"/>
                </a:solidFill>
                <a:latin typeface="Calibri" pitchFamily="34" charset="0"/>
              </a:rPr>
              <a:t>Průběh pole mezi magnety</a:t>
            </a:r>
            <a:endParaRPr lang="en-GB" sz="2400" kern="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24585" name="Zástupný symbol pro text 8"/>
          <p:cNvSpPr>
            <a:spLocks/>
          </p:cNvSpPr>
          <p:nvPr/>
        </p:nvSpPr>
        <p:spPr bwMode="auto">
          <a:xfrm>
            <a:off x="8469337" y="2351077"/>
            <a:ext cx="1357322" cy="25717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 eaLnBrk="0" hangingPunct="0"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cs-CZ" sz="2400" dirty="0">
                <a:solidFill>
                  <a:srgbClr val="000000"/>
                </a:solidFill>
              </a:rPr>
              <a:t>1 </a:t>
            </a:r>
            <a:r>
              <a:rPr lang="cs-CZ" sz="2400" dirty="0" smtClean="0">
                <a:solidFill>
                  <a:srgbClr val="000000"/>
                </a:solidFill>
              </a:rPr>
              <a:t>mm</a:t>
            </a:r>
          </a:p>
          <a:p>
            <a:pPr algn="ctr" eaLnBrk="0" hangingPunct="0"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cs-CZ" sz="2400" dirty="0" smtClean="0">
              <a:solidFill>
                <a:srgbClr val="000000"/>
              </a:solidFill>
            </a:endParaRPr>
          </a:p>
          <a:p>
            <a:pPr algn="ctr" eaLnBrk="0" hangingPunct="0"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cs-CZ" sz="2400" dirty="0" smtClean="0">
              <a:solidFill>
                <a:srgbClr val="000000"/>
              </a:solidFill>
            </a:endParaRPr>
          </a:p>
          <a:p>
            <a:pPr algn="ctr" eaLnBrk="0" hangingPunct="0"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None/>
            </a:pPr>
            <a:endParaRPr lang="cs-CZ" sz="2400" dirty="0" smtClean="0">
              <a:solidFill>
                <a:srgbClr val="000000"/>
              </a:solidFill>
            </a:endParaRPr>
          </a:p>
          <a:p>
            <a:pPr algn="ctr" eaLnBrk="0" hangingPunct="0">
              <a:lnSpc>
                <a:spcPct val="104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cs-CZ" sz="2400" dirty="0" smtClean="0">
                <a:solidFill>
                  <a:srgbClr val="000000"/>
                </a:solidFill>
              </a:rPr>
              <a:t>100 mm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1" name="Zástupný symbol pro text 6"/>
          <p:cNvSpPr txBox="1">
            <a:spLocks/>
          </p:cNvSpPr>
          <p:nvPr/>
        </p:nvSpPr>
        <p:spPr bwMode="auto">
          <a:xfrm>
            <a:off x="2754296" y="-220691"/>
            <a:ext cx="4452937" cy="704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cs-CZ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Elektronový spektrometr</a:t>
            </a:r>
            <a:endParaRPr kumimoji="0" lang="en-GB" sz="2400" b="1" i="0" u="none" strike="noStrike" kern="0" cap="none" spc="0" normalizeH="0" baseline="0" noProof="0" dirty="0" smtClean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3" name="Zástupný symbol pro text 8"/>
          <p:cNvSpPr txBox="1">
            <a:spLocks/>
          </p:cNvSpPr>
          <p:nvPr/>
        </p:nvSpPr>
        <p:spPr bwMode="auto">
          <a:xfrm>
            <a:off x="1968478" y="1065193"/>
            <a:ext cx="2857520" cy="35718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4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r>
              <a:rPr kumimoji="0" lang="en-GB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TOSCA</a:t>
            </a:r>
            <a:r>
              <a:rPr kumimoji="0" lang="en-GB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Vector Field simulations</a:t>
            </a:r>
            <a:endParaRPr kumimoji="0" lang="en-GB" sz="1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  <a:txDef>
      <a:spPr bwMode="auto">
        <a:noFill/>
        <a:ln w="9525">
          <a:noFill/>
          <a:round/>
          <a:headEnd/>
          <a:tailEnd/>
        </a:ln>
      </a:spPr>
      <a:bodyPr lIns="90000" tIns="45000" rIns="90000" bIns="45000"/>
      <a:lstStyle>
        <a:defPPr algn="ctr">
          <a:lnSpc>
            <a:spcPct val="93000"/>
          </a:lnSpc>
          <a:tabLst>
            <a:tab pos="0" algn="l"/>
            <a:tab pos="457200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6400" algn="l"/>
            <a:tab pos="5943600" algn="l"/>
            <a:tab pos="6400800" algn="l"/>
            <a:tab pos="6858000" algn="l"/>
            <a:tab pos="7315200" algn="l"/>
            <a:tab pos="7772400" algn="l"/>
            <a:tab pos="8229600" algn="l"/>
            <a:tab pos="8686800" algn="l"/>
            <a:tab pos="9144000" algn="l"/>
          </a:tabLst>
          <a:defRPr sz="2000" dirty="0">
            <a:solidFill>
              <a:srgbClr val="000000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1040</TotalTime>
  <Words>611</Words>
  <Application>Microsoft Office PowerPoint</Application>
  <PresentationFormat>Vlastní</PresentationFormat>
  <Paragraphs>107</Paragraphs>
  <Slides>25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26" baseType="lpstr">
      <vt:lpstr>Default Design</vt:lpstr>
      <vt:lpstr>Snímek 1</vt:lpstr>
      <vt:lpstr>Snímek 2</vt:lpstr>
      <vt:lpstr>Urychlování elektronů</vt:lpstr>
      <vt:lpstr>Urychlování iontů/protonů směrem vpřed - TNSA</vt:lpstr>
      <vt:lpstr>Urychlování iontů směrem vzad - SLPA</vt:lpstr>
      <vt:lpstr>20 TW titan-safírový laser na PALSu</vt:lpstr>
      <vt:lpstr>Kilojouleový pětistupňový jódový laser a interakční komory na PALSu</vt:lpstr>
      <vt:lpstr>Schéma experimentálního uspořádání na urychlování elektronů  </vt:lpstr>
      <vt:lpstr>Snímek 9</vt:lpstr>
      <vt:lpstr>Až 100 TW laserový systém v LOI</vt:lpstr>
      <vt:lpstr>Snímek 11</vt:lpstr>
      <vt:lpstr>Experimentální uspořádání urychlování elektronů</vt:lpstr>
      <vt:lpstr>Snímek 13</vt:lpstr>
      <vt:lpstr>Schéma experimentálního uspořádání na urychlování iontů</vt:lpstr>
      <vt:lpstr>TOF měření – Iontový energetický analyzátor</vt:lpstr>
      <vt:lpstr>TOF měření – Iontové kolektory</vt:lpstr>
      <vt:lpstr>Snímek 17</vt:lpstr>
      <vt:lpstr>Snímek 18</vt:lpstr>
      <vt:lpstr>Snímek 19</vt:lpstr>
      <vt:lpstr>Snímek 20</vt:lpstr>
      <vt:lpstr>Experimentální uspořádání urychlování iontů metodou TNSA</vt:lpstr>
      <vt:lpstr>Snímek 22</vt:lpstr>
      <vt:lpstr>Detektor pro měření iontů</vt:lpstr>
      <vt:lpstr>Aparatura pro měření dalších jevů probíhajících v plazmatu během interakce s laserem</vt:lpstr>
      <vt:lpstr>Snímek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Martin Kubic</dc:creator>
  <cp:lastModifiedBy>JENIK</cp:lastModifiedBy>
  <cp:revision>174</cp:revision>
  <dcterms:modified xsi:type="dcterms:W3CDTF">2010-01-19T23:50:51Z</dcterms:modified>
</cp:coreProperties>
</file>