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43463" cy="428450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95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1"/>
    <a:srgbClr val="FFFFCC"/>
    <a:srgbClr val="E69004"/>
    <a:srgbClr val="009DE0"/>
    <a:srgbClr val="43525A"/>
    <a:srgbClr val="009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491" autoAdjust="0"/>
  </p:normalViewPr>
  <p:slideViewPr>
    <p:cSldViewPr>
      <p:cViewPr>
        <p:scale>
          <a:sx n="40" d="100"/>
          <a:sy n="40" d="100"/>
        </p:scale>
        <p:origin x="168" y="32"/>
      </p:cViewPr>
      <p:guideLst>
        <p:guide orient="horz" pos="13495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3309600"/>
            <a:ext cx="25706387" cy="918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075" y="24279225"/>
            <a:ext cx="21169313" cy="10948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89CD-FED3-4AAD-A603-C3D121AA9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DE359-27EE-4B92-8BA9-FF71749F2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6550" y="1717675"/>
            <a:ext cx="6804025" cy="3655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888" y="1717675"/>
            <a:ext cx="20261262" cy="36552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D3F51-305A-45EE-8F4B-48C6B60F7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F6ECA-0AA1-4AB0-A5FD-F796F7DCD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27532013"/>
            <a:ext cx="25706387" cy="8509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188" y="18159413"/>
            <a:ext cx="25706387" cy="9372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E16F-7AFE-41ED-88AD-FE82930A2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7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888" y="9996488"/>
            <a:ext cx="13531850" cy="2827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96488"/>
            <a:ext cx="13533437" cy="2827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17859-87B5-4F5D-8DFD-0345F993B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16088"/>
            <a:ext cx="27217687" cy="7140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888" y="9590088"/>
            <a:ext cx="13361987" cy="3997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888" y="13587413"/>
            <a:ext cx="13361987" cy="24685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825" y="9590088"/>
            <a:ext cx="13366750" cy="3997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825" y="13587413"/>
            <a:ext cx="13366750" cy="24685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B9D60-91D0-425C-B326-B7045517A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00A7-F046-4C11-BC22-815AEA594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86C-187C-4952-BF9A-AC9B8C73F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06563"/>
            <a:ext cx="9948862" cy="7259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3700" y="1706563"/>
            <a:ext cx="16906875" cy="36566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888" y="8966200"/>
            <a:ext cx="9948862" cy="29306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D7B8-3C5B-47E4-A1EC-5FCE2104C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5" y="29991050"/>
            <a:ext cx="18146713" cy="35417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725" y="3829050"/>
            <a:ext cx="18146713" cy="2570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725" y="33532763"/>
            <a:ext cx="18146713" cy="5027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3672-A112-488D-B24C-FD0A129F2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7675"/>
            <a:ext cx="27217687" cy="714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96488"/>
            <a:ext cx="27217687" cy="282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9014400"/>
            <a:ext cx="705643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176713" eaLnBrk="1" hangingPunct="1">
              <a:defRPr sz="6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9014400"/>
            <a:ext cx="95773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ctr" defTabSz="4176713" eaLnBrk="1" hangingPunct="1">
              <a:defRPr sz="6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9014400"/>
            <a:ext cx="705643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r" defTabSz="4176713" eaLnBrk="1" hangingPunct="1">
              <a:defRPr sz="6400"/>
            </a:lvl1pPr>
          </a:lstStyle>
          <a:p>
            <a:fld id="{E7721CEE-E56E-489F-86D6-D974DF1781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863" indent="-1566863" algn="l" defTabSz="4176713" rtl="0" fontAlgn="base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6513" algn="l" defTabSz="4176713" rtl="0" fontAlgn="base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21288" indent="-1044575" algn="l" defTabSz="41767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8850" indent="-1044575" algn="l" defTabSz="4176713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://groups.ist.utl.pt/wwwelab/wiki/index.php?title=P%C3%AAndulo_Mundial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sd.jpl.nasa.gov/horizons.cgi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eclipse.gsfc.nasa.gov/SEhelp/moonorbit.html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hidrografico.pt/glossario-cientifico-mares.php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9699625" y="772319"/>
            <a:ext cx="19747706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0" dir="3187806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 anchor="ctr" anchorCtr="0"/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8800"/>
              </a:lnSpc>
            </a:pPr>
            <a:r>
              <a:rPr lang="pt-PT" sz="6600" b="1" dirty="0">
                <a:solidFill>
                  <a:srgbClr val="43525A"/>
                </a:solidFill>
                <a:latin typeface="Helvetica" pitchFamily="34" charset="0"/>
              </a:rPr>
              <a:t>Variação da gravidade local em função do período sinódico da Lua</a:t>
            </a:r>
            <a:endParaRPr lang="en-US" sz="6600" b="1" dirty="0">
              <a:solidFill>
                <a:srgbClr val="43525A"/>
              </a:solidFill>
              <a:latin typeface="Helvetica" pitchFamily="34" charset="0"/>
            </a:endParaRPr>
          </a:p>
        </p:txBody>
      </p:sp>
      <p:sp>
        <p:nvSpPr>
          <p:cNvPr id="4228" name="Text Box 132"/>
          <p:cNvSpPr txBox="1">
            <a:spLocks noChangeArrowheads="1"/>
          </p:cNvSpPr>
          <p:nvPr/>
        </p:nvSpPr>
        <p:spPr bwMode="auto">
          <a:xfrm>
            <a:off x="969169" y="3134519"/>
            <a:ext cx="28446413" cy="330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2000"/>
              </a:spcAft>
            </a:pPr>
            <a:r>
              <a:rPr lang="pt-PT" sz="5000" b="1" dirty="0">
                <a:solidFill>
                  <a:srgbClr val="E69004"/>
                </a:solidFill>
                <a:latin typeface="Helvetica" pitchFamily="34" charset="0"/>
              </a:rPr>
              <a:t>M. Santos</a:t>
            </a:r>
            <a:r>
              <a:rPr lang="pt-PT" sz="5400" baseline="30000" dirty="0">
                <a:solidFill>
                  <a:srgbClr val="43525A"/>
                </a:solidFill>
                <a:latin typeface="Helvetica" pitchFamily="34" charset="0"/>
              </a:rPr>
              <a:t>1</a:t>
            </a:r>
            <a:r>
              <a:rPr lang="pt-PT" sz="5000" b="1" dirty="0">
                <a:solidFill>
                  <a:srgbClr val="E69004"/>
                </a:solidFill>
                <a:latin typeface="Helvetica" pitchFamily="34" charset="0"/>
              </a:rPr>
              <a:t>, T. Pereira</a:t>
            </a:r>
            <a:r>
              <a:rPr lang="pt-PT" sz="5400" baseline="30000" dirty="0">
                <a:solidFill>
                  <a:srgbClr val="43525A"/>
                </a:solidFill>
                <a:latin typeface="Helvetica" pitchFamily="34" charset="0"/>
              </a:rPr>
              <a:t>1</a:t>
            </a:r>
            <a:r>
              <a:rPr lang="pt-PT" sz="5000" b="1" dirty="0">
                <a:solidFill>
                  <a:srgbClr val="E69004"/>
                </a:solidFill>
                <a:latin typeface="Helvetica" pitchFamily="34" charset="0"/>
              </a:rPr>
              <a:t>, A. Freitas</a:t>
            </a:r>
            <a:r>
              <a:rPr lang="pt-PT" sz="5400" b="1" baseline="30000" dirty="0">
                <a:solidFill>
                  <a:srgbClr val="43525A"/>
                </a:solidFill>
                <a:latin typeface="Helvetica" pitchFamily="34" charset="0"/>
              </a:rPr>
              <a:t>²</a:t>
            </a:r>
            <a:r>
              <a:rPr lang="pt-PT" sz="5000" b="1" dirty="0">
                <a:solidFill>
                  <a:srgbClr val="E69004"/>
                </a:solidFill>
                <a:latin typeface="Helvetica" pitchFamily="34" charset="0"/>
              </a:rPr>
              <a:t>, H. Fernandes</a:t>
            </a:r>
            <a:r>
              <a:rPr lang="pt-PT" sz="5400" baseline="30000" dirty="0">
                <a:solidFill>
                  <a:srgbClr val="43525A"/>
                </a:solidFill>
                <a:latin typeface="Helvetica" pitchFamily="34" charset="0"/>
              </a:rPr>
              <a:t>1</a:t>
            </a:r>
            <a:endParaRPr lang="pt-PT" sz="5000" b="1" dirty="0">
              <a:solidFill>
                <a:srgbClr val="E69004"/>
              </a:solidFill>
              <a:latin typeface="Helvetica" pitchFamily="34" charset="0"/>
            </a:endParaRPr>
          </a:p>
          <a:p>
            <a:pPr algn="ctr">
              <a:spcAft>
                <a:spcPts val="2000"/>
              </a:spcAft>
            </a:pPr>
            <a:r>
              <a:rPr lang="pt-PT" sz="3500" b="1" dirty="0">
                <a:solidFill>
                  <a:srgbClr val="009DE0"/>
                </a:solidFill>
                <a:latin typeface="Helvetica" pitchFamily="34" charset="0"/>
              </a:rPr>
              <a:t>manuelbbsantos@tecnico.ulisboa.pt</a:t>
            </a:r>
          </a:p>
          <a:p>
            <a:pPr algn="ctr">
              <a:spcAft>
                <a:spcPts val="200"/>
              </a:spcAft>
            </a:pPr>
            <a:r>
              <a:rPr lang="pt-PT" sz="3000" baseline="30000" dirty="0">
                <a:solidFill>
                  <a:srgbClr val="43525A"/>
                </a:solidFill>
                <a:latin typeface="Helvetica" pitchFamily="34" charset="0"/>
              </a:rPr>
              <a:t>1</a:t>
            </a:r>
            <a:r>
              <a:rPr lang="pt-PT" sz="3000" dirty="0">
                <a:solidFill>
                  <a:srgbClr val="43525A"/>
                </a:solidFill>
                <a:latin typeface="Helvetica" pitchFamily="34" charset="0"/>
              </a:rPr>
              <a:t>Instituto de Plasmas e Fusão Nuclear, Instituto Superior Técnico, Universidade de Lisboa, Av. Rovisco Pais 1, 1049-001 Lisboa, Portugal</a:t>
            </a:r>
          </a:p>
          <a:p>
            <a:pPr algn="ctr">
              <a:spcAft>
                <a:spcPts val="200"/>
              </a:spcAft>
            </a:pPr>
            <a:r>
              <a:rPr lang="pt-PT" sz="3000" dirty="0">
                <a:solidFill>
                  <a:srgbClr val="43525A"/>
                </a:solidFill>
                <a:latin typeface="Helvetica" pitchFamily="34" charset="0"/>
              </a:rPr>
              <a:t>²Escola Portuguesa de São Tomé e Príncipe – CELP, C.P. nº 636, São Tomé, São Tomé e Príncipe</a:t>
            </a:r>
          </a:p>
          <a:p>
            <a:pPr algn="ctr">
              <a:spcAft>
                <a:spcPts val="200"/>
              </a:spcAft>
            </a:pPr>
            <a:endParaRPr lang="pt-PT" sz="3500" dirty="0">
              <a:solidFill>
                <a:srgbClr val="43525A"/>
              </a:solidFill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41" name="Text Box 145"/>
              <p:cNvSpPr txBox="1">
                <a:spLocks noChangeArrowheads="1"/>
              </p:cNvSpPr>
              <p:nvPr/>
            </p:nvSpPr>
            <p:spPr bwMode="auto">
              <a:xfrm>
                <a:off x="15406690" y="21529063"/>
                <a:ext cx="13935073" cy="3788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C9C2D1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Um teste de aleatoriedade D'</a:t>
                </a:r>
                <a:r>
                  <a:rPr lang="pt-PT" sz="2800" dirty="0" err="1">
                    <a:solidFill>
                      <a:srgbClr val="43525A"/>
                    </a:solidFill>
                    <a:latin typeface="Helvetica" pitchFamily="34" charset="0"/>
                  </a:rPr>
                  <a:t>Agostino-Pearson</a:t>
                </a: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 </a:t>
                </a:r>
                <a:r>
                  <a:rPr lang="pt-PT" sz="2800" dirty="0" err="1">
                    <a:solidFill>
                      <a:srgbClr val="43525A"/>
                    </a:solidFill>
                    <a:latin typeface="Helvetica" pitchFamily="34" charset="0"/>
                  </a:rPr>
                  <a:t>omnibus</a:t>
                </a: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 K2 resultou num valor P = 0,13%, sendo improvável que as flutuações </a:t>
                </a:r>
                <a:r>
                  <a:rPr lang="pt-PT" sz="2800" dirty="0" err="1">
                    <a:solidFill>
                      <a:srgbClr val="43525A"/>
                    </a:solidFill>
                    <a:latin typeface="Helvetica" pitchFamily="34" charset="0"/>
                  </a:rPr>
                  <a:t>detectadas</a:t>
                </a: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 decorram exclusivamente da incerteza da medida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Os dados foram filtrados utilizando um filtro passa-alto com frequência de corte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 smtClean="0">
                            <a:solidFill>
                              <a:srgbClr val="43525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PT" sz="2800" dirty="0">
                            <a:solidFill>
                              <a:srgbClr val="43525A"/>
                            </a:solidFill>
                            <a:latin typeface="Helvetica" pitchFamily="34" charset="0"/>
                          </a:rPr>
                          <m:t>0.011</m:t>
                        </m:r>
                        <m:r>
                          <a:rPr lang="en-US" sz="2800" b="0" i="1" dirty="0" smtClean="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𝑑𝑖𝑎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 (T~90 dias), já que os 154 dias de aquisição não permitem estudar com detalhe as contribuições de período muito longo.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O cálculo da função de </a:t>
                </a:r>
                <a:r>
                  <a:rPr lang="pt-PT" sz="2800" dirty="0" err="1">
                    <a:solidFill>
                      <a:srgbClr val="43525A"/>
                    </a:solidFill>
                    <a:latin typeface="Helvetica" pitchFamily="34" charset="0"/>
                  </a:rPr>
                  <a:t>autocorrelação</a:t>
                </a: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 do sinal já permite evidenciar, ao fim de 4 ciclos lunares, o período sinódico da Lua esperado, de 29 dias.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pt-PT" sz="3500" dirty="0">
                  <a:solidFill>
                    <a:srgbClr val="43525A"/>
                  </a:solidFill>
                  <a:latin typeface="Helvetica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pt-PT" sz="3500" dirty="0">
                  <a:solidFill>
                    <a:srgbClr val="43525A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4241" name="Text 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690" y="21529063"/>
                <a:ext cx="13935073" cy="3788243"/>
              </a:xfrm>
              <a:prstGeom prst="rect">
                <a:avLst/>
              </a:prstGeom>
              <a:blipFill>
                <a:blip r:embed="rId2"/>
                <a:stretch>
                  <a:fillRect l="-1181" t="-1932" r="-13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9C2D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42" name="Text Box 146"/>
          <p:cNvSpPr txBox="1">
            <a:spLocks noChangeArrowheads="1"/>
          </p:cNvSpPr>
          <p:nvPr/>
        </p:nvSpPr>
        <p:spPr bwMode="auto">
          <a:xfrm>
            <a:off x="15480509" y="38310742"/>
            <a:ext cx="13921182" cy="29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GB" sz="2800" b="1" dirty="0" err="1">
                <a:solidFill>
                  <a:srgbClr val="43525A"/>
                </a:solidFill>
                <a:latin typeface="Calibri" pitchFamily="34" charset="0"/>
              </a:rPr>
              <a:t>Referências</a:t>
            </a:r>
            <a:r>
              <a:rPr lang="en-GB" sz="2800" b="1" dirty="0">
                <a:solidFill>
                  <a:srgbClr val="43525A"/>
                </a:solidFill>
                <a:latin typeface="Calibri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e-lab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, Pêndulo Mundial, url: 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http://groups.ist.utl.pt/wwwelab/wiki/index.php?title=P%C3%AAndulo_Mundial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Instituto Hidrográfico, Marés Vivas, Marés Mortas e Marés Vivas Equinociais, Marinha Portuguesa, url: 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http://www.hidrografico.pt/glossario-cientifico-mares.php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Espenak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F., Eclipses and the Moon's Orbit, NASA, url: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https://eclipse.gsfc.nasa.gov/SEhelp/moonorbit.html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HORIZONS, NASA JPL, url: 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https://ssd.jpl.nasa.gov/horizons.cgi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D’Agostino, R. B. (1971), “An omnibus test of normality for moderate and large sample size”,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Biometrika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58, 341-348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D’Agostino, R. and Pearson, E. S. (1973), “Tests for departure from normality”,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Biometrika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60, 613-622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GB" sz="2200" dirty="0">
              <a:solidFill>
                <a:srgbClr val="4352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43" name="Line 147"/>
          <p:cNvSpPr>
            <a:spLocks noChangeShapeType="1"/>
          </p:cNvSpPr>
          <p:nvPr/>
        </p:nvSpPr>
        <p:spPr bwMode="auto">
          <a:xfrm>
            <a:off x="893763" y="41920319"/>
            <a:ext cx="28448000" cy="0"/>
          </a:xfrm>
          <a:prstGeom prst="line">
            <a:avLst/>
          </a:prstGeom>
          <a:noFill/>
          <a:ln w="76200">
            <a:solidFill>
              <a:srgbClr val="009D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pt-PT" dirty="0"/>
          </a:p>
        </p:txBody>
      </p:sp>
      <p:sp>
        <p:nvSpPr>
          <p:cNvPr id="4245" name="Text Box 149"/>
          <p:cNvSpPr txBox="1">
            <a:spLocks noChangeArrowheads="1"/>
          </p:cNvSpPr>
          <p:nvPr/>
        </p:nvSpPr>
        <p:spPr bwMode="auto">
          <a:xfrm>
            <a:off x="920750" y="7809256"/>
            <a:ext cx="13857286" cy="3021464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PT" sz="2800" b="1" dirty="0">
                <a:solidFill>
                  <a:srgbClr val="E69004"/>
                </a:solidFill>
                <a:latin typeface="Helvetica" pitchFamily="34" charset="0"/>
              </a:rPr>
              <a:t>Fenómeno das Marés</a:t>
            </a:r>
            <a:endParaRPr lang="pt-PT" sz="2800" dirty="0">
              <a:solidFill>
                <a:srgbClr val="43525A"/>
              </a:solidFill>
              <a:latin typeface="Helvetica" pitchFamily="34" charset="0"/>
            </a:endParaRPr>
          </a:p>
          <a:p>
            <a:pPr lvl="1" algn="just">
              <a:buSzPts val="3000"/>
              <a:buFont typeface="Symbol" pitchFamily="18" charset="2"/>
              <a:buChar char="·"/>
            </a:pP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 Resulta da força gravítica exercida por outros corpos celestes e consequente variação local do peso.</a:t>
            </a:r>
          </a:p>
          <a:p>
            <a:pPr lvl="1" algn="just">
              <a:buSzPts val="3000"/>
              <a:buFont typeface="Symbol" pitchFamily="18" charset="2"/>
              <a:buChar char="·"/>
            </a:pP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  As mais conhecidas são as marés marítimas, mas o existem também marés terrestres (variação da forma do globo) e marés atmosféricas (variação da forma da alta atmosfera).</a:t>
            </a:r>
          </a:p>
          <a:p>
            <a:pPr lvl="1" algn="just">
              <a:buSzPts val="3000"/>
              <a:buFont typeface="Symbol" pitchFamily="18" charset="2"/>
              <a:buChar char="·"/>
            </a:pP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A Lua e o Sol são as principais causas das marés na Terra.</a:t>
            </a:r>
          </a:p>
        </p:txBody>
      </p:sp>
      <p:pic>
        <p:nvPicPr>
          <p:cNvPr id="4257" name="Picture 161" descr="D:\VALE\Dropbox\Documents\IPFN\IPFN\Logos\ipfn_LOGO_20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467519"/>
            <a:ext cx="8763000" cy="29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5482429" y="6437451"/>
            <a:ext cx="13871575" cy="1200944"/>
            <a:chOff x="893763" y="6797182"/>
            <a:chExt cx="13871575" cy="1200944"/>
          </a:xfrm>
        </p:grpSpPr>
        <p:sp>
          <p:nvSpPr>
            <p:cNvPr id="42" name="Rectangle 41"/>
            <p:cNvSpPr/>
            <p:nvPr/>
          </p:nvSpPr>
          <p:spPr bwMode="auto">
            <a:xfrm>
              <a:off x="893763" y="6873382"/>
              <a:ext cx="13871575" cy="1124744"/>
            </a:xfrm>
            <a:prstGeom prst="rect">
              <a:avLst/>
            </a:prstGeom>
            <a:solidFill>
              <a:srgbClr val="009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Text Box 135"/>
            <p:cNvSpPr txBox="1">
              <a:spLocks noChangeArrowheads="1"/>
            </p:cNvSpPr>
            <p:nvPr/>
          </p:nvSpPr>
          <p:spPr bwMode="auto">
            <a:xfrm>
              <a:off x="893764" y="6797182"/>
              <a:ext cx="13857286" cy="112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0" dir="3187806" algn="ctr" rotWithShape="0">
                      <a:srgbClr val="C9C2D1"/>
                    </a:outerShdw>
                  </a:effectLst>
                </a14:hiddenEffects>
              </a:ext>
            </a:extLst>
          </p:spPr>
          <p:txBody>
            <a:bodyPr lIns="36576" tIns="0" rIns="36576" bIns="91440" anchor="ctr" anchorCtr="1"/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5400" b="1" dirty="0" err="1">
                  <a:solidFill>
                    <a:srgbClr val="FFFFFF"/>
                  </a:solidFill>
                  <a:latin typeface="Helvetica" pitchFamily="34" charset="0"/>
                </a:rPr>
                <a:t>Montagem</a:t>
              </a:r>
              <a:r>
                <a:rPr lang="en-GB" sz="9600" dirty="0">
                  <a:latin typeface="Helvetica" pitchFamily="34" charset="0"/>
                </a:rPr>
                <a:t> </a:t>
              </a:r>
              <a:r>
                <a:rPr lang="en-GB" sz="5400" b="1" dirty="0">
                  <a:solidFill>
                    <a:srgbClr val="FFFFFF"/>
                  </a:solidFill>
                  <a:latin typeface="Helvetica" pitchFamily="34" charset="0"/>
                </a:rPr>
                <a:t>Experimental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413041" y="12397180"/>
            <a:ext cx="13871575" cy="1124744"/>
            <a:chOff x="893763" y="6873382"/>
            <a:chExt cx="13871575" cy="1124744"/>
          </a:xfrm>
        </p:grpSpPr>
        <p:sp>
          <p:nvSpPr>
            <p:cNvPr id="45" name="Rectangle 44"/>
            <p:cNvSpPr/>
            <p:nvPr/>
          </p:nvSpPr>
          <p:spPr bwMode="auto">
            <a:xfrm>
              <a:off x="893763" y="6873382"/>
              <a:ext cx="13871575" cy="1124744"/>
            </a:xfrm>
            <a:prstGeom prst="rect">
              <a:avLst/>
            </a:prstGeom>
            <a:solidFill>
              <a:srgbClr val="009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6" name="Text Box 135"/>
            <p:cNvSpPr txBox="1">
              <a:spLocks noChangeArrowheads="1"/>
            </p:cNvSpPr>
            <p:nvPr/>
          </p:nvSpPr>
          <p:spPr bwMode="auto">
            <a:xfrm>
              <a:off x="893764" y="6873382"/>
              <a:ext cx="13857286" cy="112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0" dir="3187806" algn="ctr" rotWithShape="0">
                      <a:srgbClr val="C9C2D1"/>
                    </a:outerShdw>
                  </a:effectLst>
                </a14:hiddenEffects>
              </a:ext>
            </a:extLst>
          </p:spPr>
          <p:txBody>
            <a:bodyPr lIns="36576" tIns="0" rIns="36576" bIns="91440" anchor="ctr" anchorCtr="1"/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t-PT" sz="5400" b="1" dirty="0">
                  <a:solidFill>
                    <a:srgbClr val="FFFFFF"/>
                  </a:solidFill>
                  <a:latin typeface="Helvetica" pitchFamily="34" charset="0"/>
                </a:rPr>
                <a:t>Procedimento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412245" y="19476157"/>
            <a:ext cx="13935868" cy="1364146"/>
            <a:chOff x="893763" y="6873381"/>
            <a:chExt cx="13871575" cy="1124745"/>
          </a:xfrm>
        </p:grpSpPr>
        <p:sp>
          <p:nvSpPr>
            <p:cNvPr id="48" name="Rectangle 47"/>
            <p:cNvSpPr/>
            <p:nvPr/>
          </p:nvSpPr>
          <p:spPr bwMode="auto">
            <a:xfrm>
              <a:off x="893763" y="6873382"/>
              <a:ext cx="13871575" cy="1124744"/>
            </a:xfrm>
            <a:prstGeom prst="rect">
              <a:avLst/>
            </a:prstGeom>
            <a:solidFill>
              <a:srgbClr val="009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9" name="Text Box 135"/>
            <p:cNvSpPr txBox="1">
              <a:spLocks noChangeArrowheads="1"/>
            </p:cNvSpPr>
            <p:nvPr/>
          </p:nvSpPr>
          <p:spPr bwMode="auto">
            <a:xfrm>
              <a:off x="893764" y="6873381"/>
              <a:ext cx="13857286" cy="112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0" dir="3187806" algn="ctr" rotWithShape="0">
                      <a:srgbClr val="C9C2D1"/>
                    </a:outerShdw>
                  </a:effectLst>
                </a14:hiddenEffects>
              </a:ext>
            </a:extLst>
          </p:spPr>
          <p:txBody>
            <a:bodyPr lIns="36576" tIns="0" rIns="36576" bIns="91440" anchor="ctr" anchorCtr="1"/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5400" b="1" dirty="0" err="1">
                  <a:solidFill>
                    <a:srgbClr val="FFFFFF"/>
                  </a:solidFill>
                  <a:latin typeface="Helvetica" pitchFamily="34" charset="0"/>
                </a:rPr>
                <a:t>Análise</a:t>
              </a:r>
              <a:r>
                <a:rPr lang="en-GB" sz="5400" b="1" dirty="0">
                  <a:solidFill>
                    <a:srgbClr val="FFFFFF"/>
                  </a:solidFill>
                  <a:latin typeface="Helvetica" pitchFamily="34" charset="0"/>
                </a:rPr>
                <a:t> de Dados e </a:t>
              </a:r>
              <a:r>
                <a:rPr lang="en-GB" sz="5400" b="1" dirty="0" err="1">
                  <a:solidFill>
                    <a:srgbClr val="FFFFFF"/>
                  </a:solidFill>
                  <a:latin typeface="Helvetica" pitchFamily="34" charset="0"/>
                </a:rPr>
                <a:t>Conclusões</a:t>
              </a:r>
              <a:endParaRPr lang="en-GB" sz="9600" dirty="0">
                <a:latin typeface="Helvetic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3763" y="6519165"/>
            <a:ext cx="13871575" cy="1124744"/>
            <a:chOff x="893763" y="6873382"/>
            <a:chExt cx="13871575" cy="1124744"/>
          </a:xfrm>
        </p:grpSpPr>
        <p:sp>
          <p:nvSpPr>
            <p:cNvPr id="2" name="Rectangle 1"/>
            <p:cNvSpPr/>
            <p:nvPr/>
          </p:nvSpPr>
          <p:spPr bwMode="auto">
            <a:xfrm>
              <a:off x="893763" y="6873382"/>
              <a:ext cx="13871575" cy="1124744"/>
            </a:xfrm>
            <a:prstGeom prst="rect">
              <a:avLst/>
            </a:prstGeom>
            <a:solidFill>
              <a:srgbClr val="009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31" name="Text Box 135"/>
            <p:cNvSpPr txBox="1">
              <a:spLocks noChangeArrowheads="1"/>
            </p:cNvSpPr>
            <p:nvPr/>
          </p:nvSpPr>
          <p:spPr bwMode="auto">
            <a:xfrm>
              <a:off x="893764" y="6873382"/>
              <a:ext cx="13857286" cy="112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0" dir="3187806" algn="ctr" rotWithShape="0">
                      <a:srgbClr val="C9C2D1"/>
                    </a:outerShdw>
                  </a:effectLst>
                </a14:hiddenEffects>
              </a:ext>
            </a:extLst>
          </p:spPr>
          <p:txBody>
            <a:bodyPr lIns="36576" tIns="0" rIns="36576" bIns="91440" anchor="ctr" anchorCtr="1"/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5400" b="1" dirty="0" err="1">
                  <a:solidFill>
                    <a:srgbClr val="FFFFFF"/>
                  </a:solidFill>
                  <a:latin typeface="Helvetica" pitchFamily="34" charset="0"/>
                </a:rPr>
                <a:t>Introdução</a:t>
              </a:r>
              <a:endParaRPr lang="en-GB" sz="9600" dirty="0">
                <a:latin typeface="Helvetica" pitchFamily="34" charset="0"/>
              </a:endParaRPr>
            </a:p>
          </p:txBody>
        </p:sp>
      </p:grpSp>
      <p:sp>
        <p:nvSpPr>
          <p:cNvPr id="34" name="Text Box 149"/>
          <p:cNvSpPr txBox="1">
            <a:spLocks noChangeArrowheads="1"/>
          </p:cNvSpPr>
          <p:nvPr/>
        </p:nvSpPr>
        <p:spPr bwMode="auto">
          <a:xfrm>
            <a:off x="15480509" y="8047988"/>
            <a:ext cx="13902529" cy="3560078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Para as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medições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foi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utilizado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um dos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pêndulos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da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experiência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Pêndulo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Mundial do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laboratório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remoto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e-lab, do Instituto Superior Técnico.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Localizado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na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Escola Portuguesa de São Tomé e Príncipe, o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pêndulo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tem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um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comprimento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ao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centro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de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massa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de </a:t>
            </a: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2756.5 +/- 0.5mm, a 27C, e uma massa de 2kg +/- 75g. O sistema de medição do período é constituído por um microcontrolador, laser e </a:t>
            </a:r>
            <a:r>
              <a:rPr lang="pt-PT" sz="2800" dirty="0" err="1">
                <a:solidFill>
                  <a:srgbClr val="43525A"/>
                </a:solidFill>
                <a:latin typeface="Helvetica" pitchFamily="34" charset="0"/>
              </a:rPr>
              <a:t>fotogate</a:t>
            </a: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.</a:t>
            </a:r>
          </a:p>
          <a:p>
            <a:pPr algn="just"/>
            <a:endParaRPr lang="en-US" sz="2800" dirty="0">
              <a:solidFill>
                <a:srgbClr val="43525A"/>
              </a:solidFill>
              <a:latin typeface="Helvetica" pitchFamily="34" charset="0"/>
            </a:endParaRPr>
          </a:p>
          <a:p>
            <a:pPr algn="just"/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O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pêndulo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,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bem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como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as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restantes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experiências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da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plataforma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,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podem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ser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utilizados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de forma livre </a:t>
            </a:r>
            <a:r>
              <a:rPr lang="en-US" sz="2800" dirty="0" err="1">
                <a:solidFill>
                  <a:srgbClr val="43525A"/>
                </a:solidFill>
                <a:latin typeface="Helvetica" pitchFamily="34" charset="0"/>
              </a:rPr>
              <a:t>em</a:t>
            </a:r>
            <a:r>
              <a:rPr lang="en-US" sz="2800" dirty="0">
                <a:solidFill>
                  <a:srgbClr val="43525A"/>
                </a:solidFill>
                <a:latin typeface="Helvetica" pitchFamily="34" charset="0"/>
              </a:rPr>
              <a:t> elab.ist.utl.pt.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50" name="Rectangle 154"/>
          <p:cNvSpPr>
            <a:spLocks noChangeArrowheads="1"/>
          </p:cNvSpPr>
          <p:nvPr/>
        </p:nvSpPr>
        <p:spPr bwMode="auto">
          <a:xfrm>
            <a:off x="969169" y="32676258"/>
            <a:ext cx="13844588" cy="8901161"/>
          </a:xfrm>
          <a:prstGeom prst="rect">
            <a:avLst/>
          </a:prstGeom>
          <a:solidFill>
            <a:srgbClr val="FFFF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56" name="Text Box 160"/>
              <p:cNvSpPr txBox="1">
                <a:spLocks noChangeArrowheads="1"/>
              </p:cNvSpPr>
              <p:nvPr/>
            </p:nvSpPr>
            <p:spPr bwMode="auto">
              <a:xfrm>
                <a:off x="15413041" y="14080510"/>
                <a:ext cx="13871575" cy="6324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C9C2D1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A experiência foi executada de forma diária, à meia-noite solar (23h32), no período de 12 de Março a 11 de Agosto de 2018.</a:t>
                </a:r>
              </a:p>
              <a:p>
                <a:pPr lvl="1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Em cada execução, foi recolhido o período de 160 oscilações consecutivas e a temperatura ambiente. </a:t>
                </a:r>
              </a:p>
              <a:p>
                <a:pPr lvl="1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A aceleração gravítica foi determinada utilizando a seguinte relação entre gravidade (g), comprimento do pêndulo (L) e período (T):</a:t>
                </a:r>
                <a:endParaRPr lang="en-US" sz="2800" dirty="0">
                  <a:solidFill>
                    <a:srgbClr val="43525A"/>
                  </a:solidFill>
                  <a:latin typeface="Helvetica" pitchFamily="34" charset="0"/>
                </a:endParaRPr>
              </a:p>
              <a:p>
                <a:pPr marL="0"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43525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rgbClr val="43525A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>
                          <a:solidFill>
                            <a:srgbClr val="43525A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43525A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srgbClr val="43525A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43525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solidFill>
                                <a:srgbClr val="43525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43525A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43525A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rgbClr val="43525A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4352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sz="2800" dirty="0">
                  <a:solidFill>
                    <a:srgbClr val="43525A"/>
                  </a:solidFill>
                  <a:latin typeface="Helvetica" pitchFamily="34" charset="0"/>
                </a:endParaRPr>
              </a:p>
              <a:p>
                <a:pPr lvl="1" indent="-457200" algn="just">
                  <a:buFont typeface="Arial" panose="020B0604020202020204" pitchFamily="34" charset="0"/>
                  <a:buChar char="•"/>
                </a:pPr>
                <a:r>
                  <a:rPr lang="pt-PT" sz="2800" dirty="0">
                    <a:solidFill>
                      <a:srgbClr val="43525A"/>
                    </a:solidFill>
                    <a:latin typeface="Helvetica" pitchFamily="34" charset="0"/>
                  </a:rPr>
                  <a:t>É necessário considerar a variação do comprimento do fio devido à variação da temperatura local, tendo sido utilizada a constante de expansão térmica do cabo,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43525A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rgbClr val="43525A"/>
                        </a:solidFill>
                        <a:latin typeface="Cambria Math" panose="02040503050406030204" pitchFamily="18" charset="0"/>
                      </a:rPr>
                      <m:t>,7</m:t>
                    </m:r>
                    <m:r>
                      <a:rPr lang="en-US" sz="2800">
                        <a:solidFill>
                          <a:srgbClr val="43525A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43525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800">
                        <a:solidFill>
                          <a:srgbClr val="4352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43525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>
                            <a:solidFill>
                              <a:srgbClr val="43525A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43525A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PT" sz="2800" dirty="0">
                  <a:solidFill>
                    <a:srgbClr val="43525A"/>
                  </a:solidFill>
                  <a:latin typeface="Helvetica" pitchFamily="34" charset="0"/>
                </a:endParaRPr>
              </a:p>
              <a:p>
                <a:pPr algn="just"/>
                <a:endParaRPr lang="en-GB" sz="3500" b="1" dirty="0">
                  <a:solidFill>
                    <a:srgbClr val="E69004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4256" name="Text 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13041" y="14080510"/>
                <a:ext cx="13871575" cy="6324599"/>
              </a:xfrm>
              <a:prstGeom prst="rect">
                <a:avLst/>
              </a:prstGeom>
              <a:blipFill>
                <a:blip r:embed="rId8"/>
                <a:stretch>
                  <a:fillRect l="-1186" t="-1157" r="-1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9C2D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158">
            <a:extLst>
              <a:ext uri="{FF2B5EF4-FFF2-40B4-BE49-F238E27FC236}">
                <a16:creationId xmlns:a16="http://schemas.microsoft.com/office/drawing/2014/main" xmlns="" id="{AA894A92-C6A1-41BD-804C-AB4A2D8A1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0983119"/>
            <a:ext cx="13935072" cy="8717900"/>
          </a:xfrm>
          <a:prstGeom prst="rect">
            <a:avLst/>
          </a:prstGeom>
          <a:solidFill>
            <a:srgbClr val="FFFF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2707042-0869-41D8-B80D-BC9693780C45}"/>
              </a:ext>
            </a:extLst>
          </p:cNvPr>
          <p:cNvSpPr txBox="1"/>
          <p:nvPr/>
        </p:nvSpPr>
        <p:spPr>
          <a:xfrm>
            <a:off x="1305397" y="18297572"/>
            <a:ext cx="1320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Efeitos da Lua e do Sol nas marés. A força gravitacional da Lua é a principal causa das marés altas e baixas. A contribuição do Sol e a posicionamento relativo dos 3 corpos cria o fenómeno das marés vivas (</a:t>
            </a:r>
            <a:r>
              <a:rPr lang="pt-PT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spring</a:t>
            </a:r>
            <a:r>
              <a:rPr lang="pt-PT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tide</a:t>
            </a:r>
            <a:r>
              <a:rPr lang="pt-PT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 e marés mortas </a:t>
            </a:r>
            <a:r>
              <a:rPr lang="pt-PT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pt-PT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neap</a:t>
            </a:r>
            <a:r>
              <a:rPr lang="pt-PT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tide</a:t>
            </a:r>
            <a:r>
              <a:rPr lang="pt-PT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66311A2C-9654-40B0-893C-1D07AAC41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3" y="11357114"/>
            <a:ext cx="11201400" cy="6268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44117EB-AE50-436E-B6BD-948F8497E713}"/>
              </a:ext>
            </a:extLst>
          </p:cNvPr>
          <p:cNvSpPr txBox="1"/>
          <p:nvPr/>
        </p:nvSpPr>
        <p:spPr>
          <a:xfrm>
            <a:off x="892175" y="19822319"/>
            <a:ext cx="13885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 defTabSz="4176713">
              <a:buSzPts val="3000"/>
              <a:buFont typeface="Symbol" pitchFamily="18" charset="2"/>
              <a:buChar char="·"/>
            </a:pP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Pretende-se verificar a variação local da gravidade através da variação do período de um pêndulo e verificar o período sinódico da Lua.</a:t>
            </a:r>
          </a:p>
          <a:p>
            <a:pPr lvl="1" indent="-457200" algn="just" defTabSz="4176713">
              <a:buSzPts val="3000"/>
              <a:buFont typeface="Symbol" pitchFamily="18" charset="2"/>
              <a:buChar char="·"/>
            </a:pPr>
            <a:endParaRPr lang="pt-PT" sz="2800" dirty="0">
              <a:solidFill>
                <a:srgbClr val="43525A"/>
              </a:solidFill>
              <a:latin typeface="Helvetica" pitchFamily="34" charset="0"/>
            </a:endParaRPr>
          </a:p>
          <a:p>
            <a:pPr lvl="1" indent="-457200" algn="just" defTabSz="4176713">
              <a:buSzPts val="3000"/>
              <a:buFont typeface="Symbol" pitchFamily="18" charset="2"/>
              <a:buChar char="·"/>
            </a:pP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Na tabela comparam-se os valores de várias grandezas relevantes por forma a determinar as que são mensuráveis com o presente aparato experimental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2B0D84C-E8C8-49EC-9697-CB05C62309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75" y="32900583"/>
            <a:ext cx="10196425" cy="679761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E793165-39E5-47C9-9991-8610B1F191B6}"/>
              </a:ext>
            </a:extLst>
          </p:cNvPr>
          <p:cNvSpPr txBox="1"/>
          <p:nvPr/>
        </p:nvSpPr>
        <p:spPr>
          <a:xfrm>
            <a:off x="1230313" y="40126798"/>
            <a:ext cx="1333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Visita do Presidente da República e do Ministro dos Negócios Estrangeiros português às instalações que albergam o pêndulo da Escola Portuguesa de São Tomé e Príncipe.</a:t>
            </a:r>
          </a:p>
        </p:txBody>
      </p:sp>
      <p:sp>
        <p:nvSpPr>
          <p:cNvPr id="33" name="Rectangle 158">
            <a:extLst>
              <a:ext uri="{FF2B5EF4-FFF2-40B4-BE49-F238E27FC236}">
                <a16:creationId xmlns:a16="http://schemas.microsoft.com/office/drawing/2014/main" xmlns="" id="{F1E69599-E650-41ED-B1B0-46952268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0671" y="25553662"/>
            <a:ext cx="13943806" cy="10483126"/>
          </a:xfrm>
          <a:prstGeom prst="rect">
            <a:avLst/>
          </a:prstGeom>
          <a:solidFill>
            <a:srgbClr val="FFFF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5640EAF-8725-4F5C-BAC5-5364AC82FBBC}"/>
              </a:ext>
            </a:extLst>
          </p:cNvPr>
          <p:cNvSpPr txBox="1"/>
          <p:nvPr/>
        </p:nvSpPr>
        <p:spPr>
          <a:xfrm>
            <a:off x="15842248" y="34331606"/>
            <a:ext cx="1299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Dados recolhidos, com e sem correção da expansão térmica do fio, na figura em cima e função de </a:t>
            </a:r>
            <a:r>
              <a:rPr lang="pt-P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autocorrelação</a:t>
            </a:r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 do sinal filtrado, na figura em baixo. As linhas verticais assinaladas mostram os pontos onde é possível observar os picos correspondentes à variação provocada pela Lua, as </a:t>
            </a:r>
            <a:r>
              <a:rPr lang="pt-P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respectivas</a:t>
            </a:r>
            <a:r>
              <a:rPr lang="pt-PT" sz="2400" dirty="0">
                <a:latin typeface="Helvetica" panose="020B0604020202020204" pitchFamily="34" charset="0"/>
                <a:cs typeface="Helvetica" panose="020B0604020202020204" pitchFamily="34" charset="0"/>
              </a:rPr>
              <a:t> harmónicas e a fase da Lua correspondente.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0FFEF13-C218-491D-BA63-E5DCA046F656}"/>
              </a:ext>
            </a:extLst>
          </p:cNvPr>
          <p:cNvSpPr txBox="1"/>
          <p:nvPr/>
        </p:nvSpPr>
        <p:spPr>
          <a:xfrm>
            <a:off x="15477109" y="36103316"/>
            <a:ext cx="1392871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É necessário proceder à recolha de mais dados experimentais por forma a aumentar a precisão dos resultados já obtidos como possibilitar o estudo das variações com período muito longo, como seja a variação da distância </a:t>
            </a:r>
            <a:r>
              <a:rPr lang="pt-PT" sz="2800" dirty="0" err="1">
                <a:solidFill>
                  <a:srgbClr val="43525A"/>
                </a:solidFill>
                <a:latin typeface="Helvetica" pitchFamily="34" charset="0"/>
              </a:rPr>
              <a:t>Terra-Lua</a:t>
            </a:r>
            <a:r>
              <a:rPr lang="pt-PT" sz="2800" dirty="0">
                <a:solidFill>
                  <a:srgbClr val="43525A"/>
                </a:solidFill>
                <a:latin typeface="Helvetica" pitchFamily="34" charset="0"/>
              </a:rPr>
              <a:t> (~150 dias).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3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xmlns="" id="{9535CC65-69F6-4FF0-A5B2-A2BD9E6F07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41559"/>
                  </p:ext>
                </p:extLst>
              </p:nvPr>
            </p:nvGraphicFramePr>
            <p:xfrm>
              <a:off x="969170" y="22506649"/>
              <a:ext cx="13861252" cy="94332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827961">
                      <a:extLst>
                        <a:ext uri="{9D8B030D-6E8A-4147-A177-3AD203B41FA5}">
                          <a16:colId xmlns:a16="http://schemas.microsoft.com/office/drawing/2014/main" xmlns="" val="2144719721"/>
                        </a:ext>
                      </a:extLst>
                    </a:gridCol>
                    <a:gridCol w="3223718">
                      <a:extLst>
                        <a:ext uri="{9D8B030D-6E8A-4147-A177-3AD203B41FA5}">
                          <a16:colId xmlns:a16="http://schemas.microsoft.com/office/drawing/2014/main" xmlns="" val="2150378766"/>
                        </a:ext>
                      </a:extLst>
                    </a:gridCol>
                    <a:gridCol w="2809573">
                      <a:extLst>
                        <a:ext uri="{9D8B030D-6E8A-4147-A177-3AD203B41FA5}">
                          <a16:colId xmlns:a16="http://schemas.microsoft.com/office/drawing/2014/main" xmlns="" val="1468895893"/>
                        </a:ext>
                      </a:extLst>
                    </a:gridCol>
                  </a:tblGrid>
                  <a:tr h="1011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b="1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Grandeza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b="1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Valor Absoluto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800" b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b="1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Variação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latin typeface="Cambria Math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PT" sz="2800" b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65359298"/>
                      </a:ext>
                    </a:extLst>
                  </a:tr>
                  <a:tr h="9416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Erro sistemático da dilatação do fio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PT" sz="2800" i="1" smtClean="0">
                                      <a:latin typeface="Cambria Math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pt-PT" sz="2800" i="1" smtClean="0">
                                          <a:latin typeface="Cambria Math"/>
                                          <a:cs typeface="Helvetica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PT" sz="2800" i="1" smtClean="0">
                                              <a:latin typeface="Cambria Math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pt-PT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</m:e>
                              </m:d>
                            </m:oMath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pt-PT" sz="2800" b="0" i="0" dirty="0" smtClean="0">
                                    <a:latin typeface="Helvetica" panose="020B0604020202020204" pitchFamily="34" charset="0"/>
                                    <a:cs typeface="Helvetica" panose="020B0604020202020204" pitchFamily="34" charset="0"/>
                                  </a:rPr>
                                  <m:t>~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2∗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88154938"/>
                      </a:ext>
                    </a:extLst>
                  </a:tr>
                  <a:tr h="9416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Erro da medida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PT" sz="2800" i="1" smtClean="0">
                                      <a:latin typeface="Cambria Math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pt-PT" sz="2800" i="1" smtClean="0">
                                          <a:latin typeface="Cambria Math"/>
                                          <a:cs typeface="Helvetica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PT" sz="2800" i="1" smtClean="0">
                                              <a:latin typeface="Cambria Math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𝐿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 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~2.5∗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57809102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Erro Estatístico (160 amostras)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1431958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Aceleração Centrífuga Rotação Terra-Sol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~6∗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~2∗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Helvetica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16109844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Aceleração Centrífuga </a:t>
                          </a:r>
                          <a:r>
                            <a:rPr lang="pt-PT" sz="2800" dirty="0" err="1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Autorotação</a:t>
                          </a: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da Terra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pt-PT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85462436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Efeito </a:t>
                          </a:r>
                          <a:r>
                            <a:rPr lang="pt-PT" sz="2800" dirty="0" err="1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Geóide</a:t>
                          </a: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(Achatamento dos Polos)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~0.1</m:t>
                                </m:r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7933980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Variação Distância </a:t>
                          </a:r>
                          <a:r>
                            <a:rPr lang="pt-PT" sz="2800" dirty="0" err="1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Terra-Lua</a:t>
                          </a:r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pt-PT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4116424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Gradiente Força Gravítica Lua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  <m:t>1∗</m:t>
                                </m:r>
                                <m:sSup>
                                  <m:sSupPr>
                                    <m:ctrlPr>
                                      <a:rPr lang="pt-PT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67519813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Gradiente Força Gravítica Sol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  <m:t>8∗</m:t>
                                </m:r>
                                <m:sSup>
                                  <m:sSupPr>
                                    <m:ctrlPr>
                                      <a:rPr lang="pt-PT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280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75454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9535CC65-69F6-4FF0-A5B2-A2BD9E6F07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41559"/>
                  </p:ext>
                </p:extLst>
              </p:nvPr>
            </p:nvGraphicFramePr>
            <p:xfrm>
              <a:off x="969170" y="22506649"/>
              <a:ext cx="13861252" cy="94332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827961">
                      <a:extLst>
                        <a:ext uri="{9D8B030D-6E8A-4147-A177-3AD203B41FA5}">
                          <a16:colId xmlns:a16="http://schemas.microsoft.com/office/drawing/2014/main" val="2144719721"/>
                        </a:ext>
                      </a:extLst>
                    </a:gridCol>
                    <a:gridCol w="3223718">
                      <a:extLst>
                        <a:ext uri="{9D8B030D-6E8A-4147-A177-3AD203B41FA5}">
                          <a16:colId xmlns:a16="http://schemas.microsoft.com/office/drawing/2014/main" val="2150378766"/>
                        </a:ext>
                      </a:extLst>
                    </a:gridCol>
                    <a:gridCol w="2809573">
                      <a:extLst>
                        <a:ext uri="{9D8B030D-6E8A-4147-A177-3AD203B41FA5}">
                          <a16:colId xmlns:a16="http://schemas.microsoft.com/office/drawing/2014/main" val="1468895893"/>
                        </a:ext>
                      </a:extLst>
                    </a:gridCol>
                  </a:tblGrid>
                  <a:tr h="1011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b="1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Grandeza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3614" r="-87713" b="-8343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3614" r="-651" b="-8343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5359298"/>
                      </a:ext>
                    </a:extLst>
                  </a:tr>
                  <a:tr h="941699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78" t="-110968" r="-77276" b="-7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110968" r="-87713" b="-7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8154938"/>
                      </a:ext>
                    </a:extLst>
                  </a:tr>
                  <a:tr h="941699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78" t="-212338" r="-77276" b="-698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212338" r="-87713" b="-698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809102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Erro Estatístico (160 amostras)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314379" r="-87713" b="-603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431958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Aceleração Centrífuga Rotação Terra-Sol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411688" r="-87713" b="-4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411688" r="-651" b="-499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6109844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Aceleração Centrífuga </a:t>
                          </a:r>
                          <a:r>
                            <a:rPr lang="pt-PT" sz="2800" dirty="0" err="1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Autorotação</a:t>
                          </a: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da Terra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515033" r="-87713" b="-4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515033" r="-651" b="-402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5462436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Efeito </a:t>
                          </a:r>
                          <a:r>
                            <a:rPr lang="pt-PT" sz="2800" dirty="0" err="1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Geóide</a:t>
                          </a:r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(Achatamento dos Polos)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43100" t="-615033" r="-87713" b="-3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615033" r="-651" b="-302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7933980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Variação Distância </a:t>
                          </a:r>
                          <a:r>
                            <a:rPr lang="pt-PT" sz="2800" dirty="0" err="1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Terra-Lua</a:t>
                          </a:r>
                          <a:endParaRPr lang="pt-PT" sz="28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715033" r="-651" b="-202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4116424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Gradiente Força Gravítica Lua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809740" r="-651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519813"/>
                      </a:ext>
                    </a:extLst>
                  </a:tr>
                  <a:tr h="93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Gradiente Força Gravítica Sol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800" dirty="0"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-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393709" t="-915686" r="-651" b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4547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CA91052-43EC-4E4F-98E1-B3BB8F9300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864" y="30030665"/>
            <a:ext cx="8623928" cy="42670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B5DCBE9-B647-4651-95B4-6BA4F24D3C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215" y="25701212"/>
            <a:ext cx="8623928" cy="4267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5144</TotalTime>
  <Words>997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Vale</dc:creator>
  <cp:lastModifiedBy>ipfn</cp:lastModifiedBy>
  <cp:revision>79</cp:revision>
  <cp:lastPrinted>1601-01-01T00:00:00Z</cp:lastPrinted>
  <dcterms:created xsi:type="dcterms:W3CDTF">1601-01-01T00:00:00Z</dcterms:created>
  <dcterms:modified xsi:type="dcterms:W3CDTF">2018-08-22T13:07:32Z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