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04" r:id="rId2"/>
    <p:sldId id="458" r:id="rId3"/>
    <p:sldId id="468" r:id="rId4"/>
    <p:sldId id="464" r:id="rId5"/>
    <p:sldId id="465" r:id="rId6"/>
    <p:sldId id="466" r:id="rId7"/>
    <p:sldId id="455" r:id="rId8"/>
    <p:sldId id="291" r:id="rId9"/>
    <p:sldId id="467" r:id="rId10"/>
    <p:sldId id="430" r:id="rId11"/>
    <p:sldId id="463" r:id="rId12"/>
    <p:sldId id="303" r:id="rId13"/>
    <p:sldId id="479" r:id="rId14"/>
    <p:sldId id="470" r:id="rId15"/>
    <p:sldId id="359" r:id="rId16"/>
    <p:sldId id="446" r:id="rId17"/>
    <p:sldId id="431" r:id="rId18"/>
    <p:sldId id="435" r:id="rId19"/>
    <p:sldId id="426" r:id="rId20"/>
    <p:sldId id="433" r:id="rId21"/>
    <p:sldId id="461" r:id="rId22"/>
    <p:sldId id="471" r:id="rId23"/>
    <p:sldId id="360" r:id="rId24"/>
    <p:sldId id="457" r:id="rId25"/>
    <p:sldId id="476" r:id="rId26"/>
    <p:sldId id="473" r:id="rId27"/>
    <p:sldId id="330" r:id="rId28"/>
    <p:sldId id="331" r:id="rId29"/>
    <p:sldId id="332" r:id="rId30"/>
    <p:sldId id="480" r:id="rId31"/>
    <p:sldId id="444" r:id="rId32"/>
    <p:sldId id="494" r:id="rId33"/>
    <p:sldId id="477" r:id="rId34"/>
    <p:sldId id="478" r:id="rId35"/>
    <p:sldId id="496" r:id="rId36"/>
    <p:sldId id="497" r:id="rId37"/>
    <p:sldId id="442" r:id="rId38"/>
    <p:sldId id="474" r:id="rId39"/>
    <p:sldId id="475" r:id="rId40"/>
    <p:sldId id="493" r:id="rId41"/>
    <p:sldId id="482" r:id="rId42"/>
    <p:sldId id="486" r:id="rId43"/>
    <p:sldId id="488" r:id="rId44"/>
    <p:sldId id="483" r:id="rId45"/>
    <p:sldId id="484" r:id="rId46"/>
    <p:sldId id="491" r:id="rId47"/>
    <p:sldId id="485" r:id="rId48"/>
    <p:sldId id="490" r:id="rId49"/>
    <p:sldId id="362" r:id="rId50"/>
    <p:sldId id="317" r:id="rId51"/>
    <p:sldId id="492" r:id="rId52"/>
    <p:sldId id="324" r:id="rId53"/>
    <p:sldId id="495" r:id="rId54"/>
    <p:sldId id="279" r:id="rId55"/>
    <p:sldId id="347" r:id="rId56"/>
    <p:sldId id="344" r:id="rId57"/>
  </p:sldIdLst>
  <p:sldSz cx="9144000" cy="6858000" type="screen4x3"/>
  <p:notesSz cx="9928225" cy="67976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Výchozí oddíl" id="{4EEA272D-631D-4DD4-BFFD-5D17327E4BAF}">
          <p14:sldIdLst>
            <p14:sldId id="304"/>
            <p14:sldId id="458"/>
            <p14:sldId id="468"/>
            <p14:sldId id="464"/>
            <p14:sldId id="465"/>
            <p14:sldId id="466"/>
            <p14:sldId id="455"/>
            <p14:sldId id="291"/>
            <p14:sldId id="467"/>
            <p14:sldId id="430"/>
            <p14:sldId id="463"/>
            <p14:sldId id="303"/>
            <p14:sldId id="479"/>
            <p14:sldId id="470"/>
            <p14:sldId id="359"/>
            <p14:sldId id="446"/>
            <p14:sldId id="431"/>
            <p14:sldId id="435"/>
            <p14:sldId id="426"/>
            <p14:sldId id="433"/>
            <p14:sldId id="461"/>
            <p14:sldId id="471"/>
            <p14:sldId id="360"/>
            <p14:sldId id="457"/>
            <p14:sldId id="476"/>
            <p14:sldId id="473"/>
            <p14:sldId id="330"/>
            <p14:sldId id="331"/>
            <p14:sldId id="332"/>
            <p14:sldId id="480"/>
            <p14:sldId id="444"/>
            <p14:sldId id="494"/>
            <p14:sldId id="477"/>
            <p14:sldId id="478"/>
            <p14:sldId id="496"/>
            <p14:sldId id="497"/>
            <p14:sldId id="442"/>
            <p14:sldId id="474"/>
            <p14:sldId id="475"/>
            <p14:sldId id="493"/>
            <p14:sldId id="482"/>
            <p14:sldId id="486"/>
            <p14:sldId id="488"/>
            <p14:sldId id="483"/>
            <p14:sldId id="484"/>
            <p14:sldId id="491"/>
            <p14:sldId id="485"/>
            <p14:sldId id="490"/>
            <p14:sldId id="362"/>
            <p14:sldId id="317"/>
            <p14:sldId id="492"/>
            <p14:sldId id="324"/>
            <p14:sldId id="495"/>
            <p14:sldId id="279"/>
            <p14:sldId id="347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C8843-B9EB-4977-BF12-11CA31A95B7D}" v="12" dt="2025-06-17T13:03:50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1450" autoAdjust="0"/>
  </p:normalViewPr>
  <p:slideViewPr>
    <p:cSldViewPr>
      <p:cViewPr varScale="1">
        <p:scale>
          <a:sx n="110" d="100"/>
          <a:sy n="110" d="100"/>
        </p:scale>
        <p:origin x="35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3" d="100"/>
          <a:sy n="93" d="100"/>
        </p:scale>
        <p:origin x="-108" y="-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y, Milos" userId="a01daa94-b8e2-4be7-b852-3bad4a3582df" providerId="ADAL" clId="{FDDB5E82-D9EA-499B-993C-DFA447CA6BFE}"/>
    <pc:docChg chg="undo custSel addSld delSld modSld sldOrd modSection">
      <pc:chgData name="Tichy, Milos" userId="a01daa94-b8e2-4be7-b852-3bad4a3582df" providerId="ADAL" clId="{FDDB5E82-D9EA-499B-993C-DFA447CA6BFE}" dt="2024-05-29T18:46:01.669" v="1241" actId="20577"/>
      <pc:docMkLst>
        <pc:docMk/>
      </pc:docMkLst>
      <pc:sldChg chg="add">
        <pc:chgData name="Tichy, Milos" userId="a01daa94-b8e2-4be7-b852-3bad4a3582df" providerId="ADAL" clId="{FDDB5E82-D9EA-499B-993C-DFA447CA6BFE}" dt="2024-05-29T18:42:59.855" v="1180"/>
        <pc:sldMkLst>
          <pc:docMk/>
          <pc:sldMk cId="3441228277" sldId="279"/>
        </pc:sldMkLst>
      </pc:sldChg>
      <pc:sldChg chg="modSp add mod">
        <pc:chgData name="Tichy, Milos" userId="a01daa94-b8e2-4be7-b852-3bad4a3582df" providerId="ADAL" clId="{FDDB5E82-D9EA-499B-993C-DFA447CA6BFE}" dt="2024-05-27T12:35:46.549" v="441" actId="20577"/>
        <pc:sldMkLst>
          <pc:docMk/>
          <pc:sldMk cId="893718504" sldId="317"/>
        </pc:sldMkLst>
      </pc:sldChg>
      <pc:sldChg chg="delSp add mod">
        <pc:chgData name="Tichy, Milos" userId="a01daa94-b8e2-4be7-b852-3bad4a3582df" providerId="ADAL" clId="{FDDB5E82-D9EA-499B-993C-DFA447CA6BFE}" dt="2024-05-27T12:45:24.932" v="445" actId="21"/>
        <pc:sldMkLst>
          <pc:docMk/>
          <pc:sldMk cId="250357186" sldId="324"/>
        </pc:sldMkLst>
      </pc:sldChg>
      <pc:sldChg chg="add">
        <pc:chgData name="Tichy, Milos" userId="a01daa94-b8e2-4be7-b852-3bad4a3582df" providerId="ADAL" clId="{FDDB5E82-D9EA-499B-993C-DFA447CA6BFE}" dt="2024-05-29T18:42:33.755" v="1179"/>
        <pc:sldMkLst>
          <pc:docMk/>
          <pc:sldMk cId="1793517956" sldId="344"/>
        </pc:sldMkLst>
      </pc:sldChg>
      <pc:sldChg chg="add">
        <pc:chgData name="Tichy, Milos" userId="a01daa94-b8e2-4be7-b852-3bad4a3582df" providerId="ADAL" clId="{FDDB5E82-D9EA-499B-993C-DFA447CA6BFE}" dt="2024-05-29T18:39:51.351" v="1178"/>
        <pc:sldMkLst>
          <pc:docMk/>
          <pc:sldMk cId="1522750577" sldId="347"/>
        </pc:sldMkLst>
      </pc:sldChg>
      <pc:sldChg chg="modSp mod">
        <pc:chgData name="Tichy, Milos" userId="a01daa94-b8e2-4be7-b852-3bad4a3582df" providerId="ADAL" clId="{FDDB5E82-D9EA-499B-993C-DFA447CA6BFE}" dt="2024-05-27T12:22:19.546" v="276" actId="20577"/>
        <pc:sldMkLst>
          <pc:docMk/>
          <pc:sldMk cId="1976109211" sldId="360"/>
        </pc:sldMkLst>
      </pc:sldChg>
      <pc:sldChg chg="add">
        <pc:chgData name="Tichy, Milos" userId="a01daa94-b8e2-4be7-b852-3bad4a3582df" providerId="ADAL" clId="{FDDB5E82-D9EA-499B-993C-DFA447CA6BFE}" dt="2024-05-27T12:46:46.439" v="447"/>
        <pc:sldMkLst>
          <pc:docMk/>
          <pc:sldMk cId="4252311112" sldId="362"/>
        </pc:sldMkLst>
      </pc:sldChg>
      <pc:sldChg chg="modSp mod">
        <pc:chgData name="Tichy, Milos" userId="a01daa94-b8e2-4be7-b852-3bad4a3582df" providerId="ADAL" clId="{FDDB5E82-D9EA-499B-993C-DFA447CA6BFE}" dt="2024-05-27T12:14:23.727" v="93" actId="20577"/>
        <pc:sldMkLst>
          <pc:docMk/>
          <pc:sldMk cId="1362623456" sldId="430"/>
        </pc:sldMkLst>
      </pc:sldChg>
      <pc:sldChg chg="modSp mod">
        <pc:chgData name="Tichy, Milos" userId="a01daa94-b8e2-4be7-b852-3bad4a3582df" providerId="ADAL" clId="{FDDB5E82-D9EA-499B-993C-DFA447CA6BFE}" dt="2024-05-27T12:27:10.842" v="394" actId="6549"/>
        <pc:sldMkLst>
          <pc:docMk/>
          <pc:sldMk cId="772401185" sldId="444"/>
        </pc:sldMkLst>
      </pc:sldChg>
      <pc:sldChg chg="modSp mod">
        <pc:chgData name="Tichy, Milos" userId="a01daa94-b8e2-4be7-b852-3bad4a3582df" providerId="ADAL" clId="{FDDB5E82-D9EA-499B-993C-DFA447CA6BFE}" dt="2024-05-27T12:17:10.628" v="153" actId="20577"/>
        <pc:sldMkLst>
          <pc:docMk/>
          <pc:sldMk cId="443964352" sldId="446"/>
        </pc:sldMkLst>
      </pc:sldChg>
      <pc:sldChg chg="modSp mod">
        <pc:chgData name="Tichy, Milos" userId="a01daa94-b8e2-4be7-b852-3bad4a3582df" providerId="ADAL" clId="{FDDB5E82-D9EA-499B-993C-DFA447CA6BFE}" dt="2024-05-27T12:12:17.258" v="81" actId="20577"/>
        <pc:sldMkLst>
          <pc:docMk/>
          <pc:sldMk cId="3049321579" sldId="455"/>
        </pc:sldMkLst>
      </pc:sldChg>
      <pc:sldChg chg="modSp mod">
        <pc:chgData name="Tichy, Milos" userId="a01daa94-b8e2-4be7-b852-3bad4a3582df" providerId="ADAL" clId="{FDDB5E82-D9EA-499B-993C-DFA447CA6BFE}" dt="2024-05-27T12:25:20.157" v="393" actId="20577"/>
        <pc:sldMkLst>
          <pc:docMk/>
          <pc:sldMk cId="1488083355" sldId="457"/>
        </pc:sldMkLst>
      </pc:sldChg>
      <pc:sldChg chg="modSp mod">
        <pc:chgData name="Tichy, Milos" userId="a01daa94-b8e2-4be7-b852-3bad4a3582df" providerId="ADAL" clId="{FDDB5E82-D9EA-499B-993C-DFA447CA6BFE}" dt="2024-05-29T18:46:01.669" v="1241" actId="20577"/>
        <pc:sldMkLst>
          <pc:docMk/>
          <pc:sldMk cId="2255789962" sldId="458"/>
        </pc:sldMkLst>
      </pc:sldChg>
      <pc:sldChg chg="modSp mod">
        <pc:chgData name="Tichy, Milos" userId="a01daa94-b8e2-4be7-b852-3bad4a3582df" providerId="ADAL" clId="{FDDB5E82-D9EA-499B-993C-DFA447CA6BFE}" dt="2024-05-27T12:21:34.439" v="232" actId="14100"/>
        <pc:sldMkLst>
          <pc:docMk/>
          <pc:sldMk cId="697564353" sldId="461"/>
        </pc:sldMkLst>
      </pc:sldChg>
      <pc:sldChg chg="modSp mod">
        <pc:chgData name="Tichy, Milos" userId="a01daa94-b8e2-4be7-b852-3bad4a3582df" providerId="ADAL" clId="{FDDB5E82-D9EA-499B-993C-DFA447CA6BFE}" dt="2024-05-27T12:15:13.648" v="127" actId="20577"/>
        <pc:sldMkLst>
          <pc:docMk/>
          <pc:sldMk cId="422229061" sldId="463"/>
        </pc:sldMkLst>
      </pc:sldChg>
      <pc:sldChg chg="modSp mod">
        <pc:chgData name="Tichy, Milos" userId="a01daa94-b8e2-4be7-b852-3bad4a3582df" providerId="ADAL" clId="{FDDB5E82-D9EA-499B-993C-DFA447CA6BFE}" dt="2024-05-27T12:10:05.606" v="37" actId="20577"/>
        <pc:sldMkLst>
          <pc:docMk/>
          <pc:sldMk cId="974116697" sldId="466"/>
        </pc:sldMkLst>
      </pc:sldChg>
      <pc:sldChg chg="modSp mod">
        <pc:chgData name="Tichy, Milos" userId="a01daa94-b8e2-4be7-b852-3bad4a3582df" providerId="ADAL" clId="{FDDB5E82-D9EA-499B-993C-DFA447CA6BFE}" dt="2024-05-29T18:21:02.249" v="1045"/>
        <pc:sldMkLst>
          <pc:docMk/>
          <pc:sldMk cId="792962882" sldId="480"/>
        </pc:sldMkLst>
      </pc:sldChg>
      <pc:sldChg chg="del">
        <pc:chgData name="Tichy, Milos" userId="a01daa94-b8e2-4be7-b852-3bad4a3582df" providerId="ADAL" clId="{FDDB5E82-D9EA-499B-993C-DFA447CA6BFE}" dt="2024-05-29T18:13:52.300" v="880" actId="47"/>
        <pc:sldMkLst>
          <pc:docMk/>
          <pc:sldMk cId="2937249503" sldId="481"/>
        </pc:sldMkLst>
      </pc:sldChg>
      <pc:sldChg chg="addSp modSp add ord">
        <pc:chgData name="Tichy, Milos" userId="a01daa94-b8e2-4be7-b852-3bad4a3582df" providerId="ADAL" clId="{FDDB5E82-D9EA-499B-993C-DFA447CA6BFE}" dt="2024-05-27T12:45:29.610" v="446"/>
        <pc:sldMkLst>
          <pc:docMk/>
          <pc:sldMk cId="3013260525" sldId="492"/>
        </pc:sldMkLst>
      </pc:sldChg>
      <pc:sldChg chg="modSp new mod">
        <pc:chgData name="Tichy, Milos" userId="a01daa94-b8e2-4be7-b852-3bad4a3582df" providerId="ADAL" clId="{FDDB5E82-D9EA-499B-993C-DFA447CA6BFE}" dt="2024-05-27T17:07:48.494" v="803" actId="1076"/>
        <pc:sldMkLst>
          <pc:docMk/>
          <pc:sldMk cId="3634153269" sldId="493"/>
        </pc:sldMkLst>
      </pc:sldChg>
      <pc:sldChg chg="modSp new mod">
        <pc:chgData name="Tichy, Milos" userId="a01daa94-b8e2-4be7-b852-3bad4a3582df" providerId="ADAL" clId="{FDDB5E82-D9EA-499B-993C-DFA447CA6BFE}" dt="2024-05-29T18:21:42.089" v="1048" actId="1076"/>
        <pc:sldMkLst>
          <pc:docMk/>
          <pc:sldMk cId="762665594" sldId="494"/>
        </pc:sldMkLst>
      </pc:sldChg>
      <pc:sldChg chg="modSp new mod">
        <pc:chgData name="Tichy, Milos" userId="a01daa94-b8e2-4be7-b852-3bad4a3582df" providerId="ADAL" clId="{FDDB5E82-D9EA-499B-993C-DFA447CA6BFE}" dt="2024-05-29T18:36:28.907" v="1177" actId="1076"/>
        <pc:sldMkLst>
          <pc:docMk/>
          <pc:sldMk cId="418657981" sldId="495"/>
        </pc:sldMkLst>
      </pc:sldChg>
    </pc:docChg>
  </pc:docChgLst>
  <pc:docChgLst>
    <pc:chgData name="Tichy, Milos" userId="a01daa94-b8e2-4be7-b852-3bad4a3582df" providerId="ADAL" clId="{BBF36B15-3259-4CEC-B0E9-5F55156C1FD6}"/>
    <pc:docChg chg="addSld modSld modSection">
      <pc:chgData name="Tichy, Milos" userId="a01daa94-b8e2-4be7-b852-3bad4a3582df" providerId="ADAL" clId="{BBF36B15-3259-4CEC-B0E9-5F55156C1FD6}" dt="2024-06-17T12:41:03.462" v="12" actId="14100"/>
      <pc:docMkLst>
        <pc:docMk/>
      </pc:docMkLst>
      <pc:sldChg chg="addSp delSp modSp new">
        <pc:chgData name="Tichy, Milos" userId="a01daa94-b8e2-4be7-b852-3bad4a3582df" providerId="ADAL" clId="{BBF36B15-3259-4CEC-B0E9-5F55156C1FD6}" dt="2024-06-17T12:40:03.952" v="6" actId="14100"/>
        <pc:sldMkLst>
          <pc:docMk/>
          <pc:sldMk cId="1003186086" sldId="496"/>
        </pc:sldMkLst>
      </pc:sldChg>
      <pc:sldChg chg="addSp delSp modSp new">
        <pc:chgData name="Tichy, Milos" userId="a01daa94-b8e2-4be7-b852-3bad4a3582df" providerId="ADAL" clId="{BBF36B15-3259-4CEC-B0E9-5F55156C1FD6}" dt="2024-06-17T12:41:03.462" v="12" actId="14100"/>
        <pc:sldMkLst>
          <pc:docMk/>
          <pc:sldMk cId="2555299310" sldId="497"/>
        </pc:sldMkLst>
      </pc:sldChg>
    </pc:docChg>
  </pc:docChgLst>
  <pc:docChgLst>
    <pc:chgData name="Tichy, Milos" userId="a01daa94-b8e2-4be7-b852-3bad4a3582df" providerId="ADAL" clId="{048C8843-B9EB-4977-BF12-11CA31A95B7D}"/>
    <pc:docChg chg="undo custSel modSld">
      <pc:chgData name="Tichy, Milos" userId="a01daa94-b8e2-4be7-b852-3bad4a3582df" providerId="ADAL" clId="{048C8843-B9EB-4977-BF12-11CA31A95B7D}" dt="2025-06-17T13:08:56.296" v="309" actId="20577"/>
      <pc:docMkLst>
        <pc:docMk/>
      </pc:docMkLst>
      <pc:sldChg chg="modSp mod">
        <pc:chgData name="Tichy, Milos" userId="a01daa94-b8e2-4be7-b852-3bad4a3582df" providerId="ADAL" clId="{048C8843-B9EB-4977-BF12-11CA31A95B7D}" dt="2025-06-17T13:07:04.748" v="302" actId="20577"/>
        <pc:sldMkLst>
          <pc:docMk/>
          <pc:sldMk cId="893718504" sldId="317"/>
        </pc:sldMkLst>
        <pc:spChg chg="mod">
          <ac:chgData name="Tichy, Milos" userId="a01daa94-b8e2-4be7-b852-3bad4a3582df" providerId="ADAL" clId="{048C8843-B9EB-4977-BF12-11CA31A95B7D}" dt="2025-06-17T13:07:04.748" v="302" actId="20577"/>
          <ac:spMkLst>
            <pc:docMk/>
            <pc:sldMk cId="893718504" sldId="317"/>
            <ac:spMk id="3" creationId="{00000000-0000-0000-0000-000000000000}"/>
          </ac:spMkLst>
        </pc:spChg>
      </pc:sldChg>
      <pc:sldChg chg="addSp delSp modSp mod">
        <pc:chgData name="Tichy, Milos" userId="a01daa94-b8e2-4be7-b852-3bad4a3582df" providerId="ADAL" clId="{048C8843-B9EB-4977-BF12-11CA31A95B7D}" dt="2025-06-16T19:42:46.126" v="179" actId="14100"/>
        <pc:sldMkLst>
          <pc:docMk/>
          <pc:sldMk cId="3557555241" sldId="331"/>
        </pc:sldMkLst>
        <pc:spChg chg="mod">
          <ac:chgData name="Tichy, Milos" userId="a01daa94-b8e2-4be7-b852-3bad4a3582df" providerId="ADAL" clId="{048C8843-B9EB-4977-BF12-11CA31A95B7D}" dt="2025-06-16T19:41:50.014" v="177" actId="6549"/>
          <ac:spMkLst>
            <pc:docMk/>
            <pc:sldMk cId="3557555241" sldId="331"/>
            <ac:spMk id="5" creationId="{00000000-0000-0000-0000-000000000000}"/>
          </ac:spMkLst>
        </pc:spChg>
        <pc:picChg chg="add mod">
          <ac:chgData name="Tichy, Milos" userId="a01daa94-b8e2-4be7-b852-3bad4a3582df" providerId="ADAL" clId="{048C8843-B9EB-4977-BF12-11CA31A95B7D}" dt="2025-06-16T19:42:46.126" v="179" actId="14100"/>
          <ac:picMkLst>
            <pc:docMk/>
            <pc:sldMk cId="3557555241" sldId="331"/>
            <ac:picMk id="3" creationId="{A4612239-65DF-D042-6A9E-6CB674018451}"/>
          </ac:picMkLst>
        </pc:picChg>
        <pc:picChg chg="del">
          <ac:chgData name="Tichy, Milos" userId="a01daa94-b8e2-4be7-b852-3bad4a3582df" providerId="ADAL" clId="{048C8843-B9EB-4977-BF12-11CA31A95B7D}" dt="2025-06-16T19:41:19.571" v="173" actId="478"/>
          <ac:picMkLst>
            <pc:docMk/>
            <pc:sldMk cId="3557555241" sldId="331"/>
            <ac:picMk id="4" creationId="{00000000-0000-0000-0000-000000000000}"/>
          </ac:picMkLst>
        </pc:picChg>
      </pc:sldChg>
      <pc:sldChg chg="modSp mod">
        <pc:chgData name="Tichy, Milos" userId="a01daa94-b8e2-4be7-b852-3bad4a3582df" providerId="ADAL" clId="{048C8843-B9EB-4977-BF12-11CA31A95B7D}" dt="2025-06-16T19:22:39.597" v="2" actId="20577"/>
        <pc:sldMkLst>
          <pc:docMk/>
          <pc:sldMk cId="1976109211" sldId="360"/>
        </pc:sldMkLst>
        <pc:spChg chg="mod">
          <ac:chgData name="Tichy, Milos" userId="a01daa94-b8e2-4be7-b852-3bad4a3582df" providerId="ADAL" clId="{048C8843-B9EB-4977-BF12-11CA31A95B7D}" dt="2025-06-16T19:22:39.597" v="2" actId="20577"/>
          <ac:spMkLst>
            <pc:docMk/>
            <pc:sldMk cId="1976109211" sldId="360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6T19:43:23.448" v="182" actId="20577"/>
        <pc:sldMkLst>
          <pc:docMk/>
          <pc:sldMk cId="772401185" sldId="444"/>
        </pc:sldMkLst>
        <pc:spChg chg="mod">
          <ac:chgData name="Tichy, Milos" userId="a01daa94-b8e2-4be7-b852-3bad4a3582df" providerId="ADAL" clId="{048C8843-B9EB-4977-BF12-11CA31A95B7D}" dt="2025-06-16T19:43:23.448" v="182" actId="20577"/>
          <ac:spMkLst>
            <pc:docMk/>
            <pc:sldMk cId="772401185" sldId="444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6T19:28:47.790" v="133" actId="6549"/>
        <pc:sldMkLst>
          <pc:docMk/>
          <pc:sldMk cId="1488083355" sldId="457"/>
        </pc:sldMkLst>
        <pc:spChg chg="mod">
          <ac:chgData name="Tichy, Milos" userId="a01daa94-b8e2-4be7-b852-3bad4a3582df" providerId="ADAL" clId="{048C8843-B9EB-4977-BF12-11CA31A95B7D}" dt="2025-06-16T19:28:47.790" v="133" actId="6549"/>
          <ac:spMkLst>
            <pc:docMk/>
            <pc:sldMk cId="1488083355" sldId="457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6T19:21:09.906" v="0" actId="947"/>
        <pc:sldMkLst>
          <pc:docMk/>
          <pc:sldMk cId="697564353" sldId="461"/>
        </pc:sldMkLst>
        <pc:spChg chg="mod">
          <ac:chgData name="Tichy, Milos" userId="a01daa94-b8e2-4be7-b852-3bad4a3582df" providerId="ADAL" clId="{048C8843-B9EB-4977-BF12-11CA31A95B7D}" dt="2025-06-16T19:21:09.906" v="0" actId="947"/>
          <ac:spMkLst>
            <pc:docMk/>
            <pc:sldMk cId="697564353" sldId="461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7T12:56:49.088" v="198" actId="27636"/>
        <pc:sldMkLst>
          <pc:docMk/>
          <pc:sldMk cId="2173994545" sldId="474"/>
        </pc:sldMkLst>
        <pc:spChg chg="mod">
          <ac:chgData name="Tichy, Milos" userId="a01daa94-b8e2-4be7-b852-3bad4a3582df" providerId="ADAL" clId="{048C8843-B9EB-4977-BF12-11CA31A95B7D}" dt="2025-06-17T12:56:49.088" v="198" actId="27636"/>
          <ac:spMkLst>
            <pc:docMk/>
            <pc:sldMk cId="2173994545" sldId="474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6T19:29:45.855" v="156" actId="20577"/>
        <pc:sldMkLst>
          <pc:docMk/>
          <pc:sldMk cId="2580386866" sldId="476"/>
        </pc:sldMkLst>
        <pc:spChg chg="mod">
          <ac:chgData name="Tichy, Milos" userId="a01daa94-b8e2-4be7-b852-3bad4a3582df" providerId="ADAL" clId="{048C8843-B9EB-4977-BF12-11CA31A95B7D}" dt="2025-06-16T19:29:45.855" v="156" actId="20577"/>
          <ac:spMkLst>
            <pc:docMk/>
            <pc:sldMk cId="2580386866" sldId="476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7T13:00:53.977" v="261" actId="20577"/>
        <pc:sldMkLst>
          <pc:docMk/>
          <pc:sldMk cId="3246824892" sldId="482"/>
        </pc:sldMkLst>
        <pc:spChg chg="mod">
          <ac:chgData name="Tichy, Milos" userId="a01daa94-b8e2-4be7-b852-3bad4a3582df" providerId="ADAL" clId="{048C8843-B9EB-4977-BF12-11CA31A95B7D}" dt="2025-06-17T13:00:53.977" v="261" actId="20577"/>
          <ac:spMkLst>
            <pc:docMk/>
            <pc:sldMk cId="3246824892" sldId="482"/>
            <ac:spMk id="3" creationId="{00000000-0000-0000-0000-000000000000}"/>
          </ac:spMkLst>
        </pc:spChg>
      </pc:sldChg>
      <pc:sldChg chg="modSp mod">
        <pc:chgData name="Tichy, Milos" userId="a01daa94-b8e2-4be7-b852-3bad4a3582df" providerId="ADAL" clId="{048C8843-B9EB-4977-BF12-11CA31A95B7D}" dt="2025-06-17T13:03:04.291" v="298" actId="20577"/>
        <pc:sldMkLst>
          <pc:docMk/>
          <pc:sldMk cId="2426071635" sldId="483"/>
        </pc:sldMkLst>
        <pc:spChg chg="mod">
          <ac:chgData name="Tichy, Milos" userId="a01daa94-b8e2-4be7-b852-3bad4a3582df" providerId="ADAL" clId="{048C8843-B9EB-4977-BF12-11CA31A95B7D}" dt="2025-06-17T13:03:04.291" v="298" actId="20577"/>
          <ac:spMkLst>
            <pc:docMk/>
            <pc:sldMk cId="2426071635" sldId="483"/>
            <ac:spMk id="3" creationId="{00000000-0000-0000-0000-000000000000}"/>
          </ac:spMkLst>
        </pc:spChg>
      </pc:sldChg>
      <pc:sldChg chg="modSp">
        <pc:chgData name="Tichy, Milos" userId="a01daa94-b8e2-4be7-b852-3bad4a3582df" providerId="ADAL" clId="{048C8843-B9EB-4977-BF12-11CA31A95B7D}" dt="2025-06-17T13:03:50.979" v="299" actId="14100"/>
        <pc:sldMkLst>
          <pc:docMk/>
          <pc:sldMk cId="2366660829" sldId="485"/>
        </pc:sldMkLst>
        <pc:spChg chg="mod">
          <ac:chgData name="Tichy, Milos" userId="a01daa94-b8e2-4be7-b852-3bad4a3582df" providerId="ADAL" clId="{048C8843-B9EB-4977-BF12-11CA31A95B7D}" dt="2025-06-17T13:03:50.979" v="299" actId="14100"/>
          <ac:spMkLst>
            <pc:docMk/>
            <pc:sldMk cId="2366660829" sldId="485"/>
            <ac:spMk id="3" creationId="{A4238824-E6CB-CD88-321E-9D5D7C3A8080}"/>
          </ac:spMkLst>
        </pc:spChg>
      </pc:sldChg>
      <pc:sldChg chg="modSp mod">
        <pc:chgData name="Tichy, Milos" userId="a01daa94-b8e2-4be7-b852-3bad4a3582df" providerId="ADAL" clId="{048C8843-B9EB-4977-BF12-11CA31A95B7D}" dt="2025-06-17T13:08:56.296" v="309" actId="20577"/>
        <pc:sldMkLst>
          <pc:docMk/>
          <pc:sldMk cId="3013260525" sldId="492"/>
        </pc:sldMkLst>
        <pc:spChg chg="mod">
          <ac:chgData name="Tichy, Milos" userId="a01daa94-b8e2-4be7-b852-3bad4a3582df" providerId="ADAL" clId="{048C8843-B9EB-4977-BF12-11CA31A95B7D}" dt="2025-06-17T13:08:56.296" v="309" actId="20577"/>
          <ac:spMkLst>
            <pc:docMk/>
            <pc:sldMk cId="3013260525" sldId="492"/>
            <ac:spMk id="2" creationId="{64DA7DE3-14D8-D610-96DE-99E6AA70F1F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los\Dropbox\KJR\P&#345;edn&#225;&#353;ky\Energetika\Source\CZ%20energy%20bala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ilos.tichy\Dropbox\KJR\Source\energetika\Energeticka_rocenka_2012%20OZ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baseline="0"/>
              <a:t>Primární </a:t>
            </a:r>
            <a:r>
              <a:rPr lang="cs-CZ" sz="1800" b="1" i="0" baseline="0"/>
              <a:t>energetické</a:t>
            </a:r>
            <a:r>
              <a:rPr lang="cs-CZ" sz="1800" b="1" baseline="0"/>
              <a:t> zdroje</a:t>
            </a:r>
          </a:p>
        </c:rich>
      </c:tx>
      <c:layout>
        <c:manualLayout>
          <c:xMode val="edge"/>
          <c:yMode val="edge"/>
          <c:x val="9.0843722659667545E-2"/>
          <c:y val="4.50642253920942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4018343110849801"/>
          <c:y val="0.12266752370239434"/>
          <c:w val="0.83499392597908462"/>
          <c:h val="0.61030378897573312"/>
        </c:manualLayout>
      </c:layout>
      <c:areaChart>
        <c:grouping val="stacked"/>
        <c:varyColors val="0"/>
        <c:ser>
          <c:idx val="0"/>
          <c:order val="0"/>
          <c:tx>
            <c:strRef>
              <c:f>'PEZ-cas'!$B$3</c:f>
              <c:strCache>
                <c:ptCount val="1"/>
                <c:pt idx="0">
                  <c:v>Coal&amp;Peat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'PEZ-cas'!$B$4:$B$48</c:f>
              <c:numCache>
                <c:formatCode>General</c:formatCode>
                <c:ptCount val="45"/>
                <c:pt idx="0">
                  <c:v>1561471.3699999999</c:v>
                </c:pt>
                <c:pt idx="1">
                  <c:v>1542605.78</c:v>
                </c:pt>
                <c:pt idx="2">
                  <c:v>1489601.5999999999</c:v>
                </c:pt>
                <c:pt idx="3">
                  <c:v>1318622.23</c:v>
                </c:pt>
                <c:pt idx="4">
                  <c:v>1358694.6400000001</c:v>
                </c:pt>
                <c:pt idx="5">
                  <c:v>1403925.18</c:v>
                </c:pt>
                <c:pt idx="6">
                  <c:v>1487120.38</c:v>
                </c:pt>
                <c:pt idx="7">
                  <c:v>1364707.8900000001</c:v>
                </c:pt>
                <c:pt idx="8">
                  <c:v>1465151.02</c:v>
                </c:pt>
                <c:pt idx="9">
                  <c:v>1400765.91</c:v>
                </c:pt>
                <c:pt idx="10">
                  <c:v>1394457.91</c:v>
                </c:pt>
                <c:pt idx="11">
                  <c:v>1441206.25</c:v>
                </c:pt>
                <c:pt idx="12">
                  <c:v>1454000.4</c:v>
                </c:pt>
                <c:pt idx="13">
                  <c:v>1466978.06</c:v>
                </c:pt>
                <c:pt idx="14">
                  <c:v>1429821.05</c:v>
                </c:pt>
                <c:pt idx="15">
                  <c:v>1418889.94</c:v>
                </c:pt>
                <c:pt idx="16">
                  <c:v>1405495.49</c:v>
                </c:pt>
                <c:pt idx="17">
                  <c:v>1384711.59</c:v>
                </c:pt>
                <c:pt idx="18">
                  <c:v>1298443.24</c:v>
                </c:pt>
                <c:pt idx="19">
                  <c:v>1316502.21</c:v>
                </c:pt>
                <c:pt idx="20">
                  <c:v>1205745.52</c:v>
                </c:pt>
                <c:pt idx="21">
                  <c:v>1081130.6499999999</c:v>
                </c:pt>
                <c:pt idx="22">
                  <c:v>1029262.69</c:v>
                </c:pt>
                <c:pt idx="23">
                  <c:v>958101.2</c:v>
                </c:pt>
                <c:pt idx="24">
                  <c:v>949808.78</c:v>
                </c:pt>
                <c:pt idx="25">
                  <c:v>945331.33</c:v>
                </c:pt>
                <c:pt idx="26">
                  <c:v>969685.36</c:v>
                </c:pt>
                <c:pt idx="27">
                  <c:v>889422.73</c:v>
                </c:pt>
                <c:pt idx="28">
                  <c:v>769193.08</c:v>
                </c:pt>
                <c:pt idx="29">
                  <c:v>903237.08</c:v>
                </c:pt>
                <c:pt idx="30">
                  <c:v>884951.19</c:v>
                </c:pt>
                <c:pt idx="31">
                  <c:v>869850.28</c:v>
                </c:pt>
                <c:pt idx="32">
                  <c:v>880391.3</c:v>
                </c:pt>
                <c:pt idx="33">
                  <c:v>877959.32</c:v>
                </c:pt>
                <c:pt idx="34">
                  <c:v>847141.5</c:v>
                </c:pt>
                <c:pt idx="35">
                  <c:v>879097.16</c:v>
                </c:pt>
                <c:pt idx="36">
                  <c:v>894630.65</c:v>
                </c:pt>
                <c:pt idx="37">
                  <c:v>826071.34</c:v>
                </c:pt>
                <c:pt idx="38">
                  <c:v>736124.85</c:v>
                </c:pt>
                <c:pt idx="39">
                  <c:v>766778.8</c:v>
                </c:pt>
                <c:pt idx="40">
                  <c:v>758139.05</c:v>
                </c:pt>
                <c:pt idx="41">
                  <c:v>723230.3</c:v>
                </c:pt>
                <c:pt idx="42">
                  <c:v>685157.09</c:v>
                </c:pt>
                <c:pt idx="43">
                  <c:v>664779.52000000002</c:v>
                </c:pt>
                <c:pt idx="44">
                  <c:v>668333.02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E-47A4-B13C-ADCF98677D89}"/>
            </c:ext>
          </c:extLst>
        </c:ser>
        <c:ser>
          <c:idx val="1"/>
          <c:order val="1"/>
          <c:tx>
            <c:strRef>
              <c:f>'PEZ-cas'!$C$3</c:f>
              <c:strCache>
                <c:ptCount val="1"/>
                <c:pt idx="0">
                  <c:v>Crude, NGL and feedstocks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'PEZ-cas'!$C$4:$C$48</c:f>
              <c:numCache>
                <c:formatCode>General</c:formatCode>
                <c:ptCount val="45"/>
                <c:pt idx="0">
                  <c:v>250996.48000000001</c:v>
                </c:pt>
                <c:pt idx="1">
                  <c:v>274437.33</c:v>
                </c:pt>
                <c:pt idx="2">
                  <c:v>302349.01</c:v>
                </c:pt>
                <c:pt idx="3">
                  <c:v>318059.81</c:v>
                </c:pt>
                <c:pt idx="4">
                  <c:v>317869.94</c:v>
                </c:pt>
                <c:pt idx="5">
                  <c:v>340521.57</c:v>
                </c:pt>
                <c:pt idx="6">
                  <c:v>379086.6</c:v>
                </c:pt>
                <c:pt idx="7">
                  <c:v>392415.2</c:v>
                </c:pt>
                <c:pt idx="8">
                  <c:v>408041.89</c:v>
                </c:pt>
                <c:pt idx="9">
                  <c:v>396868.11</c:v>
                </c:pt>
                <c:pt idx="10">
                  <c:v>406219.29</c:v>
                </c:pt>
                <c:pt idx="11">
                  <c:v>384307.71</c:v>
                </c:pt>
                <c:pt idx="12">
                  <c:v>377930.96</c:v>
                </c:pt>
                <c:pt idx="13">
                  <c:v>373832.51</c:v>
                </c:pt>
                <c:pt idx="14">
                  <c:v>379096.74</c:v>
                </c:pt>
                <c:pt idx="15">
                  <c:v>384407.19</c:v>
                </c:pt>
                <c:pt idx="16">
                  <c:v>389935.15</c:v>
                </c:pt>
                <c:pt idx="17">
                  <c:v>383635.14</c:v>
                </c:pt>
                <c:pt idx="18">
                  <c:v>378462.56</c:v>
                </c:pt>
                <c:pt idx="19">
                  <c:v>322477.43</c:v>
                </c:pt>
                <c:pt idx="20">
                  <c:v>274125.5</c:v>
                </c:pt>
                <c:pt idx="21">
                  <c:v>286104.27</c:v>
                </c:pt>
                <c:pt idx="22">
                  <c:v>266528.92</c:v>
                </c:pt>
                <c:pt idx="23">
                  <c:v>283022.7</c:v>
                </c:pt>
                <c:pt idx="24">
                  <c:v>294912.5</c:v>
                </c:pt>
                <c:pt idx="25">
                  <c:v>318747.62</c:v>
                </c:pt>
                <c:pt idx="26">
                  <c:v>302980.08</c:v>
                </c:pt>
                <c:pt idx="27">
                  <c:v>294138.57</c:v>
                </c:pt>
                <c:pt idx="28">
                  <c:v>260502.7</c:v>
                </c:pt>
                <c:pt idx="29">
                  <c:v>254495.94</c:v>
                </c:pt>
                <c:pt idx="30">
                  <c:v>264772.90000000002</c:v>
                </c:pt>
                <c:pt idx="31">
                  <c:v>269556.06</c:v>
                </c:pt>
                <c:pt idx="32">
                  <c:v>283333.78000000003</c:v>
                </c:pt>
                <c:pt idx="33">
                  <c:v>294703.2</c:v>
                </c:pt>
                <c:pt idx="34">
                  <c:v>339825.43</c:v>
                </c:pt>
                <c:pt idx="35">
                  <c:v>341280.18</c:v>
                </c:pt>
                <c:pt idx="36">
                  <c:v>323802.93</c:v>
                </c:pt>
                <c:pt idx="37">
                  <c:v>355549.59</c:v>
                </c:pt>
                <c:pt idx="38">
                  <c:v>317964.27</c:v>
                </c:pt>
                <c:pt idx="39">
                  <c:v>340139.44</c:v>
                </c:pt>
                <c:pt idx="40">
                  <c:v>308525.84000000003</c:v>
                </c:pt>
                <c:pt idx="41">
                  <c:v>314755.33</c:v>
                </c:pt>
                <c:pt idx="42">
                  <c:v>288133.06</c:v>
                </c:pt>
                <c:pt idx="43">
                  <c:v>322518.15999999997</c:v>
                </c:pt>
                <c:pt idx="44">
                  <c:v>310426.94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E-47A4-B13C-ADCF98677D89}"/>
            </c:ext>
          </c:extLst>
        </c:ser>
        <c:ser>
          <c:idx val="2"/>
          <c:order val="2"/>
          <c:tx>
            <c:strRef>
              <c:f>'PEZ-cas'!$D$3</c:f>
              <c:strCache>
                <c:ptCount val="1"/>
                <c:pt idx="0">
                  <c:v>Oil products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'PEZ-cas'!$D$4:$D$48</c:f>
              <c:numCache>
                <c:formatCode>General</c:formatCode>
                <c:ptCount val="45"/>
                <c:pt idx="0">
                  <c:v>48424.19</c:v>
                </c:pt>
                <c:pt idx="1">
                  <c:v>52691.59</c:v>
                </c:pt>
                <c:pt idx="2">
                  <c:v>60106.58</c:v>
                </c:pt>
                <c:pt idx="3">
                  <c:v>61698.82</c:v>
                </c:pt>
                <c:pt idx="4">
                  <c:v>92204.81</c:v>
                </c:pt>
                <c:pt idx="5">
                  <c:v>73844.600000000006</c:v>
                </c:pt>
                <c:pt idx="6">
                  <c:v>76575.61</c:v>
                </c:pt>
                <c:pt idx="7">
                  <c:v>65091.01</c:v>
                </c:pt>
                <c:pt idx="8">
                  <c:v>58526.98</c:v>
                </c:pt>
                <c:pt idx="9">
                  <c:v>56887.81</c:v>
                </c:pt>
                <c:pt idx="10">
                  <c:v>59346.59</c:v>
                </c:pt>
                <c:pt idx="11">
                  <c:v>62434.400000000001</c:v>
                </c:pt>
                <c:pt idx="12">
                  <c:v>43062.62</c:v>
                </c:pt>
                <c:pt idx="13">
                  <c:v>56112.79</c:v>
                </c:pt>
                <c:pt idx="14">
                  <c:v>46712.800000000003</c:v>
                </c:pt>
                <c:pt idx="15">
                  <c:v>38545.980000000003</c:v>
                </c:pt>
                <c:pt idx="16">
                  <c:v>36903</c:v>
                </c:pt>
                <c:pt idx="17">
                  <c:v>14582</c:v>
                </c:pt>
                <c:pt idx="18">
                  <c:v>36075.980000000003</c:v>
                </c:pt>
                <c:pt idx="19">
                  <c:v>42914.62</c:v>
                </c:pt>
                <c:pt idx="20">
                  <c:v>30387.59</c:v>
                </c:pt>
                <c:pt idx="21">
                  <c:v>40577.589999999997</c:v>
                </c:pt>
                <c:pt idx="22">
                  <c:v>42603.199999999997</c:v>
                </c:pt>
                <c:pt idx="23">
                  <c:v>33799.199999999997</c:v>
                </c:pt>
                <c:pt idx="24">
                  <c:v>32525.62</c:v>
                </c:pt>
                <c:pt idx="25">
                  <c:v>21303.19</c:v>
                </c:pt>
                <c:pt idx="26">
                  <c:v>23152.59</c:v>
                </c:pt>
                <c:pt idx="27">
                  <c:v>47928.18</c:v>
                </c:pt>
                <c:pt idx="28">
                  <c:v>79100</c:v>
                </c:pt>
                <c:pt idx="29">
                  <c:v>68774.009999999995</c:v>
                </c:pt>
                <c:pt idx="30">
                  <c:v>79550.789999999994</c:v>
                </c:pt>
                <c:pt idx="31">
                  <c:v>79835.62</c:v>
                </c:pt>
                <c:pt idx="32">
                  <c:v>74924.210000000006</c:v>
                </c:pt>
                <c:pt idx="33">
                  <c:v>95020.39</c:v>
                </c:pt>
                <c:pt idx="34">
                  <c:v>64926.01</c:v>
                </c:pt>
                <c:pt idx="35">
                  <c:v>59477.599999999999</c:v>
                </c:pt>
                <c:pt idx="36">
                  <c:v>79175.990000000005</c:v>
                </c:pt>
                <c:pt idx="37">
                  <c:v>50383.41</c:v>
                </c:pt>
                <c:pt idx="38">
                  <c:v>65924.600000000006</c:v>
                </c:pt>
                <c:pt idx="39">
                  <c:v>35205</c:v>
                </c:pt>
                <c:pt idx="40">
                  <c:v>56360.61</c:v>
                </c:pt>
                <c:pt idx="41">
                  <c:v>43912.21</c:v>
                </c:pt>
                <c:pt idx="42">
                  <c:v>56681.4</c:v>
                </c:pt>
                <c:pt idx="43">
                  <c:v>42639</c:v>
                </c:pt>
                <c:pt idx="44">
                  <c:v>44473.78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FE-47A4-B13C-ADCF98677D89}"/>
            </c:ext>
          </c:extLst>
        </c:ser>
        <c:ser>
          <c:idx val="3"/>
          <c:order val="3"/>
          <c:tx>
            <c:strRef>
              <c:f>'PEZ-cas'!$E$3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'PEZ-cas'!$E$4:$E$48</c:f>
              <c:numCache>
                <c:formatCode>General</c:formatCode>
                <c:ptCount val="45"/>
                <c:pt idx="0">
                  <c:v>35827.79</c:v>
                </c:pt>
                <c:pt idx="1">
                  <c:v>38906.720000000001</c:v>
                </c:pt>
                <c:pt idx="2">
                  <c:v>42728.81</c:v>
                </c:pt>
                <c:pt idx="3">
                  <c:v>52096.02</c:v>
                </c:pt>
                <c:pt idx="4">
                  <c:v>59642.18</c:v>
                </c:pt>
                <c:pt idx="5">
                  <c:v>65847.73</c:v>
                </c:pt>
                <c:pt idx="6">
                  <c:v>74833.440000000002</c:v>
                </c:pt>
                <c:pt idx="7">
                  <c:v>83852.479999999996</c:v>
                </c:pt>
                <c:pt idx="8">
                  <c:v>94079.87</c:v>
                </c:pt>
                <c:pt idx="9">
                  <c:v>108369.58</c:v>
                </c:pt>
                <c:pt idx="10">
                  <c:v>108716</c:v>
                </c:pt>
                <c:pt idx="11">
                  <c:v>115159.06</c:v>
                </c:pt>
                <c:pt idx="12">
                  <c:v>135111.76</c:v>
                </c:pt>
                <c:pt idx="13">
                  <c:v>143815.87</c:v>
                </c:pt>
                <c:pt idx="14">
                  <c:v>176578.21</c:v>
                </c:pt>
                <c:pt idx="15">
                  <c:v>186592.36</c:v>
                </c:pt>
                <c:pt idx="16">
                  <c:v>203543.54</c:v>
                </c:pt>
                <c:pt idx="17">
                  <c:v>204840.07</c:v>
                </c:pt>
                <c:pt idx="18">
                  <c:v>211395.59</c:v>
                </c:pt>
                <c:pt idx="19">
                  <c:v>219648.03</c:v>
                </c:pt>
                <c:pt idx="20">
                  <c:v>211942.64</c:v>
                </c:pt>
                <c:pt idx="21">
                  <c:v>242752.55</c:v>
                </c:pt>
                <c:pt idx="22">
                  <c:v>248083.52</c:v>
                </c:pt>
                <c:pt idx="23">
                  <c:v>242317.96</c:v>
                </c:pt>
                <c:pt idx="24">
                  <c:v>274224.68</c:v>
                </c:pt>
                <c:pt idx="25">
                  <c:v>315583.19</c:v>
                </c:pt>
                <c:pt idx="26">
                  <c:v>320987.93</c:v>
                </c:pt>
                <c:pt idx="27">
                  <c:v>321677.12</c:v>
                </c:pt>
                <c:pt idx="28">
                  <c:v>323405.56</c:v>
                </c:pt>
                <c:pt idx="29">
                  <c:v>313926.71999999997</c:v>
                </c:pt>
                <c:pt idx="30">
                  <c:v>336194.47</c:v>
                </c:pt>
                <c:pt idx="31">
                  <c:v>324888.31</c:v>
                </c:pt>
                <c:pt idx="32">
                  <c:v>328243.45</c:v>
                </c:pt>
                <c:pt idx="33">
                  <c:v>325970.71999999997</c:v>
                </c:pt>
                <c:pt idx="34">
                  <c:v>322435.59999999998</c:v>
                </c:pt>
                <c:pt idx="35">
                  <c:v>317835.23</c:v>
                </c:pt>
                <c:pt idx="36">
                  <c:v>302981.38</c:v>
                </c:pt>
                <c:pt idx="37">
                  <c:v>300256.03000000003</c:v>
                </c:pt>
                <c:pt idx="38">
                  <c:v>284799.37</c:v>
                </c:pt>
                <c:pt idx="39">
                  <c:v>337759.16</c:v>
                </c:pt>
                <c:pt idx="40">
                  <c:v>285004.48</c:v>
                </c:pt>
                <c:pt idx="41">
                  <c:v>286969.55</c:v>
                </c:pt>
                <c:pt idx="42">
                  <c:v>290749.34999999998</c:v>
                </c:pt>
                <c:pt idx="43">
                  <c:v>258758.98</c:v>
                </c:pt>
                <c:pt idx="44">
                  <c:v>271342.78000000003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FE-47A4-B13C-ADCF98677D89}"/>
            </c:ext>
          </c:extLst>
        </c:ser>
        <c:ser>
          <c:idx val="4"/>
          <c:order val="4"/>
          <c:tx>
            <c:strRef>
              <c:f>'PEZ-cas'!$F$3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'PEZ-cas'!$F$4:$F$48</c:f>
              <c:numCache>
                <c:formatCode>General</c:formatCode>
                <c:ptCount val="4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2182.1999999999998</c:v>
                </c:pt>
                <c:pt idx="13">
                  <c:v>13518.8</c:v>
                </c:pt>
                <c:pt idx="14">
                  <c:v>26153.81</c:v>
                </c:pt>
                <c:pt idx="15">
                  <c:v>67092.09</c:v>
                </c:pt>
                <c:pt idx="16">
                  <c:v>116759.18</c:v>
                </c:pt>
                <c:pt idx="17">
                  <c:v>128925.01</c:v>
                </c:pt>
                <c:pt idx="18">
                  <c:v>135493.47</c:v>
                </c:pt>
                <c:pt idx="19">
                  <c:v>137315.60999999999</c:v>
                </c:pt>
                <c:pt idx="20">
                  <c:v>132372.93</c:v>
                </c:pt>
                <c:pt idx="21">
                  <c:v>133660.41</c:v>
                </c:pt>
                <c:pt idx="22">
                  <c:v>137773.9</c:v>
                </c:pt>
                <c:pt idx="23">
                  <c:v>141592.76</c:v>
                </c:pt>
                <c:pt idx="24">
                  <c:v>133442.19</c:v>
                </c:pt>
                <c:pt idx="25">
                  <c:v>140207.06</c:v>
                </c:pt>
                <c:pt idx="26">
                  <c:v>136322.71</c:v>
                </c:pt>
                <c:pt idx="27">
                  <c:v>143785.89000000001</c:v>
                </c:pt>
                <c:pt idx="28">
                  <c:v>145738.95000000001</c:v>
                </c:pt>
                <c:pt idx="29">
                  <c:v>148281.22</c:v>
                </c:pt>
                <c:pt idx="30">
                  <c:v>160927.15</c:v>
                </c:pt>
                <c:pt idx="31">
                  <c:v>204451.32</c:v>
                </c:pt>
                <c:pt idx="32">
                  <c:v>282290.8</c:v>
                </c:pt>
                <c:pt idx="33">
                  <c:v>288302.28999999998</c:v>
                </c:pt>
                <c:pt idx="34">
                  <c:v>270904.34000000003</c:v>
                </c:pt>
                <c:pt idx="35">
                  <c:v>285259.12</c:v>
                </c:pt>
                <c:pt idx="36">
                  <c:v>286566.90999999997</c:v>
                </c:pt>
                <c:pt idx="37">
                  <c:v>290669.21999999997</c:v>
                </c:pt>
                <c:pt idx="38">
                  <c:v>297852.76</c:v>
                </c:pt>
                <c:pt idx="39">
                  <c:v>306554.48</c:v>
                </c:pt>
                <c:pt idx="40">
                  <c:v>309516.18</c:v>
                </c:pt>
                <c:pt idx="41">
                  <c:v>331847.61</c:v>
                </c:pt>
                <c:pt idx="42">
                  <c:v>336495.17</c:v>
                </c:pt>
                <c:pt idx="43">
                  <c:v>331749.56</c:v>
                </c:pt>
                <c:pt idx="44">
                  <c:v>293767.45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FE-47A4-B13C-ADCF98677D89}"/>
            </c:ext>
          </c:extLst>
        </c:ser>
        <c:ser>
          <c:idx val="5"/>
          <c:order val="5"/>
          <c:tx>
            <c:strRef>
              <c:f>'PEZ-cas'!$G$3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'PEZ-cas'!$G$4:$G$48</c:f>
              <c:numCache>
                <c:formatCode>General</c:formatCode>
                <c:ptCount val="45"/>
                <c:pt idx="0">
                  <c:v>4349.58</c:v>
                </c:pt>
                <c:pt idx="1">
                  <c:v>4551.22</c:v>
                </c:pt>
                <c:pt idx="2">
                  <c:v>3892.3</c:v>
                </c:pt>
                <c:pt idx="3">
                  <c:v>6549.58</c:v>
                </c:pt>
                <c:pt idx="4">
                  <c:v>6531.58</c:v>
                </c:pt>
                <c:pt idx="5">
                  <c:v>5206.54</c:v>
                </c:pt>
                <c:pt idx="6">
                  <c:v>7082.47</c:v>
                </c:pt>
                <c:pt idx="7">
                  <c:v>6589.19</c:v>
                </c:pt>
                <c:pt idx="8">
                  <c:v>8256.2900000000009</c:v>
                </c:pt>
                <c:pt idx="9">
                  <c:v>8637.9500000000007</c:v>
                </c:pt>
                <c:pt idx="10">
                  <c:v>7420.94</c:v>
                </c:pt>
                <c:pt idx="11">
                  <c:v>6013.08</c:v>
                </c:pt>
                <c:pt idx="12">
                  <c:v>5959.07</c:v>
                </c:pt>
                <c:pt idx="13">
                  <c:v>4673.6400000000003</c:v>
                </c:pt>
                <c:pt idx="14">
                  <c:v>6016.68</c:v>
                </c:pt>
                <c:pt idx="15">
                  <c:v>6754.82</c:v>
                </c:pt>
                <c:pt idx="16">
                  <c:v>8875.6</c:v>
                </c:pt>
                <c:pt idx="17">
                  <c:v>7557.76</c:v>
                </c:pt>
                <c:pt idx="18">
                  <c:v>5915.86</c:v>
                </c:pt>
                <c:pt idx="19">
                  <c:v>4180.3500000000004</c:v>
                </c:pt>
                <c:pt idx="20">
                  <c:v>3921.11</c:v>
                </c:pt>
                <c:pt idx="21">
                  <c:v>5048.1099999999997</c:v>
                </c:pt>
                <c:pt idx="22">
                  <c:v>4929.29</c:v>
                </c:pt>
                <c:pt idx="23">
                  <c:v>5256.95</c:v>
                </c:pt>
                <c:pt idx="24">
                  <c:v>7208.5</c:v>
                </c:pt>
                <c:pt idx="25">
                  <c:v>7089.68</c:v>
                </c:pt>
                <c:pt idx="26">
                  <c:v>6117.5</c:v>
                </c:pt>
                <c:pt idx="27">
                  <c:v>5026.5</c:v>
                </c:pt>
                <c:pt idx="28">
                  <c:v>6052.69</c:v>
                </c:pt>
                <c:pt idx="29">
                  <c:v>6329.94</c:v>
                </c:pt>
                <c:pt idx="30">
                  <c:v>7395.73</c:v>
                </c:pt>
                <c:pt idx="31">
                  <c:v>8972.81</c:v>
                </c:pt>
                <c:pt idx="32">
                  <c:v>4979.7</c:v>
                </c:pt>
                <c:pt idx="33">
                  <c:v>7269.71</c:v>
                </c:pt>
                <c:pt idx="34">
                  <c:v>8569.5400000000009</c:v>
                </c:pt>
                <c:pt idx="35">
                  <c:v>9181.65</c:v>
                </c:pt>
                <c:pt idx="36">
                  <c:v>7521.75</c:v>
                </c:pt>
                <c:pt idx="37">
                  <c:v>7287.71</c:v>
                </c:pt>
                <c:pt idx="38">
                  <c:v>8745.9699999999993</c:v>
                </c:pt>
                <c:pt idx="39">
                  <c:v>10042.209999999999</c:v>
                </c:pt>
                <c:pt idx="40">
                  <c:v>7068.07</c:v>
                </c:pt>
                <c:pt idx="41">
                  <c:v>7665.78</c:v>
                </c:pt>
                <c:pt idx="42">
                  <c:v>9844.17</c:v>
                </c:pt>
                <c:pt idx="43">
                  <c:v>6873.64</c:v>
                </c:pt>
                <c:pt idx="44">
                  <c:v>2862.52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2FE-47A4-B13C-ADCF98677D89}"/>
            </c:ext>
          </c:extLst>
        </c:ser>
        <c:ser>
          <c:idx val="6"/>
          <c:order val="6"/>
          <c:tx>
            <c:strRef>
              <c:f>'PEZ-cas'!$H$3</c:f>
              <c:strCache>
                <c:ptCount val="1"/>
                <c:pt idx="0">
                  <c:v>Solar/wind/other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'PEZ-cas'!$H$4:$H$48</c:f>
              <c:numCache>
                <c:formatCode>General</c:formatCode>
                <c:ptCount val="4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3.6</c:v>
                </c:pt>
                <c:pt idx="30">
                  <c:v>0</c:v>
                </c:pt>
                <c:pt idx="31">
                  <c:v>7.2</c:v>
                </c:pt>
                <c:pt idx="32">
                  <c:v>90.98</c:v>
                </c:pt>
                <c:pt idx="33">
                  <c:v>121</c:v>
                </c:pt>
                <c:pt idx="34">
                  <c:v>178.61</c:v>
                </c:pt>
                <c:pt idx="35">
                  <c:v>308.02</c:v>
                </c:pt>
                <c:pt idx="36">
                  <c:v>618.26</c:v>
                </c:pt>
                <c:pt idx="37">
                  <c:v>1132.95</c:v>
                </c:pt>
                <c:pt idx="38">
                  <c:v>1623.39</c:v>
                </c:pt>
                <c:pt idx="39">
                  <c:v>3790.14</c:v>
                </c:pt>
                <c:pt idx="40">
                  <c:v>9740.9699999999993</c:v>
                </c:pt>
                <c:pt idx="41">
                  <c:v>9796.57</c:v>
                </c:pt>
                <c:pt idx="42">
                  <c:v>9681.89</c:v>
                </c:pt>
                <c:pt idx="43">
                  <c:v>10026.549999999999</c:v>
                </c:pt>
                <c:pt idx="44">
                  <c:v>10949.7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FE-47A4-B13C-ADCF98677D89}"/>
            </c:ext>
          </c:extLst>
        </c:ser>
        <c:ser>
          <c:idx val="7"/>
          <c:order val="7"/>
          <c:tx>
            <c:strRef>
              <c:f>'PEZ-cas'!$I$3</c:f>
              <c:strCache>
                <c:ptCount val="1"/>
                <c:pt idx="0">
                  <c:v>Biofuels and waste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'PEZ-cas'!$A$4:$A$48</c:f>
              <c:strCache>
                <c:ptCount val="45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</c:strCache>
            </c:strRef>
          </c:cat>
          <c:val>
            <c:numRef>
              <c:f>'PEZ-cas'!$I$4:$I$48</c:f>
              <c:numCache>
                <c:formatCode>General</c:formatCode>
                <c:ptCount val="4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34787.33</c:v>
                </c:pt>
                <c:pt idx="20">
                  <c:v>27742.66</c:v>
                </c:pt>
                <c:pt idx="21">
                  <c:v>45915.21</c:v>
                </c:pt>
                <c:pt idx="22">
                  <c:v>47024</c:v>
                </c:pt>
                <c:pt idx="23">
                  <c:v>52226.02</c:v>
                </c:pt>
                <c:pt idx="24">
                  <c:v>44461.64</c:v>
                </c:pt>
                <c:pt idx="25">
                  <c:v>45313.440000000002</c:v>
                </c:pt>
                <c:pt idx="26">
                  <c:v>50446.59</c:v>
                </c:pt>
                <c:pt idx="27">
                  <c:v>55643.62</c:v>
                </c:pt>
                <c:pt idx="28">
                  <c:v>56727.46</c:v>
                </c:pt>
                <c:pt idx="29">
                  <c:v>53458.23</c:v>
                </c:pt>
                <c:pt idx="30">
                  <c:v>59247.95</c:v>
                </c:pt>
                <c:pt idx="31">
                  <c:v>61060.75</c:v>
                </c:pt>
                <c:pt idx="32">
                  <c:v>64084.17</c:v>
                </c:pt>
                <c:pt idx="33">
                  <c:v>71606.509999999995</c:v>
                </c:pt>
                <c:pt idx="34">
                  <c:v>73095.960000000006</c:v>
                </c:pt>
                <c:pt idx="35">
                  <c:v>78106.179999999993</c:v>
                </c:pt>
                <c:pt idx="36">
                  <c:v>89334.04</c:v>
                </c:pt>
                <c:pt idx="37">
                  <c:v>91998.27</c:v>
                </c:pt>
                <c:pt idx="38">
                  <c:v>99441.4</c:v>
                </c:pt>
                <c:pt idx="39">
                  <c:v>110950.53</c:v>
                </c:pt>
                <c:pt idx="40">
                  <c:v>117626.89</c:v>
                </c:pt>
                <c:pt idx="41">
                  <c:v>126200.95</c:v>
                </c:pt>
                <c:pt idx="42">
                  <c:v>139104.46</c:v>
                </c:pt>
                <c:pt idx="43">
                  <c:v>145696.57999999999</c:v>
                </c:pt>
                <c:pt idx="44">
                  <c:v>146458.28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2FE-47A4-B13C-ADCF98677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273184"/>
        <c:axId val="904274816"/>
      </c:areaChart>
      <c:catAx>
        <c:axId val="90427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4274816"/>
        <c:crosses val="autoZero"/>
        <c:auto val="1"/>
        <c:lblAlgn val="ctr"/>
        <c:lblOffset val="100"/>
        <c:noMultiLvlLbl val="0"/>
      </c:catAx>
      <c:valAx>
        <c:axId val="90427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aseline="0"/>
                  <a:t>PEZ [TJ]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4273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22710020959611E-2"/>
          <c:y val="0.86987715015654732"/>
          <c:w val="0.96914292188296602"/>
          <c:h val="0.112630203397796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vítr!$AR$3</c:f>
              <c:strCache>
                <c:ptCount val="1"/>
                <c:pt idx="0">
                  <c:v>Výroba, voda [GWh]</c:v>
                </c:pt>
              </c:strCache>
            </c:strRef>
          </c:tx>
          <c:marker>
            <c:symbol val="square"/>
            <c:size val="5"/>
          </c:marker>
          <c:cat>
            <c:numRef>
              <c:f>vítr!$AS$2:$BB$2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vítr!$AS$3:$BB$3</c:f>
              <c:numCache>
                <c:formatCode>#,##0</c:formatCode>
                <c:ptCount val="10"/>
                <c:pt idx="0">
                  <c:v>2492</c:v>
                </c:pt>
                <c:pt idx="1">
                  <c:v>1383</c:v>
                </c:pt>
                <c:pt idx="2">
                  <c:v>2019</c:v>
                </c:pt>
                <c:pt idx="3">
                  <c:v>2380</c:v>
                </c:pt>
                <c:pt idx="4">
                  <c:v>2551</c:v>
                </c:pt>
                <c:pt idx="5">
                  <c:v>2090</c:v>
                </c:pt>
                <c:pt idx="6">
                  <c:v>2024</c:v>
                </c:pt>
                <c:pt idx="7">
                  <c:v>2430</c:v>
                </c:pt>
                <c:pt idx="8">
                  <c:v>2789</c:v>
                </c:pt>
                <c:pt idx="9">
                  <c:v>1963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12-4A7F-9DED-525E8BE6A335}"/>
            </c:ext>
          </c:extLst>
        </c:ser>
        <c:ser>
          <c:idx val="3"/>
          <c:order val="3"/>
          <c:tx>
            <c:strRef>
              <c:f>vítr!$AR$6</c:f>
              <c:strCache>
                <c:ptCount val="1"/>
                <c:pt idx="0">
                  <c:v>Výroba, fotovoltaika</c:v>
                </c:pt>
              </c:strCache>
            </c:strRef>
          </c:tx>
          <c:marker>
            <c:symbol val="square"/>
            <c:size val="5"/>
          </c:marker>
          <c:cat>
            <c:numRef>
              <c:f>vítr!$AS$2:$BB$2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vítr!$AS$6:$BB$6</c:f>
              <c:numCache>
                <c:formatCode>General</c:formatCode>
                <c:ptCount val="10"/>
                <c:pt idx="0">
                  <c:v>0.11600000000000001</c:v>
                </c:pt>
                <c:pt idx="1">
                  <c:v>0.184</c:v>
                </c:pt>
                <c:pt idx="2">
                  <c:v>0.29099999999999998</c:v>
                </c:pt>
                <c:pt idx="3">
                  <c:v>0.41399999999999998</c:v>
                </c:pt>
                <c:pt idx="4">
                  <c:v>0.59199999999999997</c:v>
                </c:pt>
                <c:pt idx="5" formatCode="#,##0">
                  <c:v>2.1269999999999998</c:v>
                </c:pt>
                <c:pt idx="6" formatCode="#,##0">
                  <c:v>12.936999999999999</c:v>
                </c:pt>
                <c:pt idx="7" formatCode="#,##0">
                  <c:v>88.807000000000002</c:v>
                </c:pt>
                <c:pt idx="8" formatCode="#,##0">
                  <c:v>615.702</c:v>
                </c:pt>
                <c:pt idx="9" formatCode="#,##0">
                  <c:v>2182.018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12-4A7F-9DED-525E8BE6A335}"/>
            </c:ext>
          </c:extLst>
        </c:ser>
        <c:ser>
          <c:idx val="4"/>
          <c:order val="4"/>
          <c:tx>
            <c:strRef>
              <c:f>vítr!$AR$7</c:f>
              <c:strCache>
                <c:ptCount val="1"/>
                <c:pt idx="0">
                  <c:v>Instalovaný výkon, fotovoltaika (MWp)</c:v>
                </c:pt>
              </c:strCache>
            </c:strRef>
          </c:tx>
          <c:marker>
            <c:symbol val="none"/>
          </c:marker>
          <c:cat>
            <c:numRef>
              <c:f>vítr!$AS$2:$BB$2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vítr!$AS$7:$BB$7</c:f>
              <c:numCache>
                <c:formatCode>General</c:formatCode>
                <c:ptCount val="10"/>
                <c:pt idx="0">
                  <c:v>0.155</c:v>
                </c:pt>
                <c:pt idx="1">
                  <c:v>0.28899999999999998</c:v>
                </c:pt>
                <c:pt idx="2">
                  <c:v>0.41299999999999998</c:v>
                </c:pt>
                <c:pt idx="3">
                  <c:v>0.58599999999999997</c:v>
                </c:pt>
                <c:pt idx="4">
                  <c:v>0.84099999999999997</c:v>
                </c:pt>
                <c:pt idx="5">
                  <c:v>3.9609999999999999</c:v>
                </c:pt>
                <c:pt idx="6">
                  <c:v>39.5</c:v>
                </c:pt>
                <c:pt idx="7">
                  <c:v>464.6</c:v>
                </c:pt>
                <c:pt idx="8" formatCode="#,##0">
                  <c:v>1727</c:v>
                </c:pt>
                <c:pt idx="9" formatCode="#,##0">
                  <c:v>1913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12-4A7F-9DED-525E8BE6A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4279712"/>
        <c:axId val="904278080"/>
      </c:lineChart>
      <c:lineChart>
        <c:grouping val="standard"/>
        <c:varyColors val="0"/>
        <c:ser>
          <c:idx val="1"/>
          <c:order val="1"/>
          <c:tx>
            <c:strRef>
              <c:f>vítr!$AR$4</c:f>
              <c:strCache>
                <c:ptCount val="1"/>
                <c:pt idx="0">
                  <c:v>Výroba  vítr [GWh]</c:v>
                </c:pt>
              </c:strCache>
            </c:strRef>
          </c:tx>
          <c:marker>
            <c:symbol val="square"/>
            <c:size val="5"/>
          </c:marker>
          <c:cat>
            <c:numRef>
              <c:f>vítr!$AS$2:$BB$2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vítr!$AS$4:$BB$4</c:f>
              <c:numCache>
                <c:formatCode>#,##0</c:formatCode>
                <c:ptCount val="10"/>
                <c:pt idx="0">
                  <c:v>2.016</c:v>
                </c:pt>
                <c:pt idx="1">
                  <c:v>4.8929999999999998</c:v>
                </c:pt>
                <c:pt idx="2">
                  <c:v>9.8710000000000004</c:v>
                </c:pt>
                <c:pt idx="3">
                  <c:v>21.28</c:v>
                </c:pt>
                <c:pt idx="4">
                  <c:v>49.4</c:v>
                </c:pt>
                <c:pt idx="5">
                  <c:v>125.1</c:v>
                </c:pt>
                <c:pt idx="6">
                  <c:v>244.661</c:v>
                </c:pt>
                <c:pt idx="7">
                  <c:v>288.06700000000001</c:v>
                </c:pt>
                <c:pt idx="8">
                  <c:v>335.49299999999999</c:v>
                </c:pt>
                <c:pt idx="9">
                  <c:v>397.00299999999999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12-4A7F-9DED-525E8BE6A335}"/>
            </c:ext>
          </c:extLst>
        </c:ser>
        <c:ser>
          <c:idx val="2"/>
          <c:order val="2"/>
          <c:tx>
            <c:strRef>
              <c:f>vítr!$AR$5</c:f>
              <c:strCache>
                <c:ptCount val="1"/>
                <c:pt idx="0">
                  <c:v>Instalovaný výkon vítr (MW), vedlejší osa</c:v>
                </c:pt>
              </c:strCache>
            </c:strRef>
          </c:tx>
          <c:marker>
            <c:symbol val="none"/>
          </c:marker>
          <c:cat>
            <c:numRef>
              <c:f>vítr!$AS$2:$BB$2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vítr!$AS$5:$BB$5</c:f>
              <c:numCache>
                <c:formatCode>General</c:formatCode>
                <c:ptCount val="10"/>
                <c:pt idx="0">
                  <c:v>6.39</c:v>
                </c:pt>
                <c:pt idx="1">
                  <c:v>10.63</c:v>
                </c:pt>
                <c:pt idx="2">
                  <c:v>16.5</c:v>
                </c:pt>
                <c:pt idx="3">
                  <c:v>22</c:v>
                </c:pt>
                <c:pt idx="4">
                  <c:v>43.5</c:v>
                </c:pt>
                <c:pt idx="5">
                  <c:v>113.8</c:v>
                </c:pt>
                <c:pt idx="6">
                  <c:v>150</c:v>
                </c:pt>
                <c:pt idx="7">
                  <c:v>193.2</c:v>
                </c:pt>
                <c:pt idx="8">
                  <c:v>213</c:v>
                </c:pt>
                <c:pt idx="9">
                  <c:v>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12-4A7F-9DED-525E8BE6A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4275904"/>
        <c:axId val="904280256"/>
      </c:lineChart>
      <c:catAx>
        <c:axId val="90427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4278080"/>
        <c:crosses val="autoZero"/>
        <c:auto val="1"/>
        <c:lblAlgn val="ctr"/>
        <c:lblOffset val="100"/>
        <c:noMultiLvlLbl val="0"/>
      </c:catAx>
      <c:valAx>
        <c:axId val="9042780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904279712"/>
        <c:crosses val="autoZero"/>
        <c:crossBetween val="between"/>
      </c:valAx>
      <c:valAx>
        <c:axId val="904280256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904275904"/>
        <c:crosses val="max"/>
        <c:crossBetween val="between"/>
      </c:valAx>
      <c:catAx>
        <c:axId val="904275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428025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65344291338582672"/>
          <c:y val="3.9747375328084006E-2"/>
          <c:w val="0.32227459978098766"/>
          <c:h val="0.93439413823272088"/>
        </c:manualLayout>
      </c:layout>
      <c:overlay val="0"/>
      <c:txPr>
        <a:bodyPr/>
        <a:lstStyle/>
        <a:p>
          <a:pPr>
            <a:defRPr sz="1800" baseline="0"/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0.71429</cdr:x>
      <cdr:y>0.68278</cdr:y>
    </cdr:from>
    <cdr:to>
      <cdr:x>0.89076</cdr:x>
      <cdr:y>0.74622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120680" y="3099792"/>
          <a:ext cx="151216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dirty="0"/>
            <a:t>vedlejší osa</a:t>
          </a:r>
          <a:endParaRPr lang="en-GB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81133-4AD9-4935-86FC-395E7BEF15DF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8F75-CF16-4066-8D6A-AB6ED45E6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17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F3789-2309-4771-8121-DEF26E463063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1C89A-DB94-413E-87EC-E1C57BBADE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06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1C89A-DB94-413E-87EC-E1C57BBADE6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5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1C89A-DB94-413E-87EC-E1C57BBADE6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17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OZE</a:t>
            </a:r>
            <a:r>
              <a:rPr lang="cs-CZ" dirty="0"/>
              <a:t> co je teplo a co je na elektřinu?, oddělit</a:t>
            </a:r>
          </a:p>
          <a:p>
            <a:r>
              <a:rPr lang="cs-CZ" dirty="0"/>
              <a:t>Co je na grafu: primární teplo? Jak ze</a:t>
            </a:r>
            <a:r>
              <a:rPr lang="cs-CZ" baseline="0" dirty="0"/>
              <a:t> </a:t>
            </a:r>
            <a:r>
              <a:rPr lang="cs-CZ" baseline="0" dirty="0" err="1"/>
              <a:t>soláru</a:t>
            </a:r>
            <a:r>
              <a:rPr lang="cs-CZ" baseline="0" dirty="0"/>
              <a:t>, nebo větru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1C89A-DB94-413E-87EC-E1C57BBADE62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6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73DFF-CF17-4903-BAEE-2C54DE1FE8E0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1A30D-5880-43F7-961A-5A55CAA6499A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153E3-5B42-4497-BE16-2AECECE32EF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26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E4638-7FAA-4510-B1CF-30E3CC75E23D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3BA8-AD4E-4AC3-A617-D1E4032644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87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9570-CF51-4411-98A1-905053DA7119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4EE8-6FBD-410C-AFE6-185B607D68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96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D7B70-0E99-4A05-8079-FC8D81560CC2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775F-43EF-41AF-A28F-561D925A49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7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B699-CD9C-4211-B698-57701EB0DF9E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9EAB8-2CA7-43F9-B43A-DAD0B16581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42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8FB0-B98E-4616-9E31-FE0C46516449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578FD-4FEE-4B27-9135-508D394DCA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75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E796D-E0E0-45F7-BFC0-D6B15E6015F1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0B348-DA7D-4B19-9F60-260FB4D8C5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07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EDBA3-36D3-4360-A803-AC2D5D2C5782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F3FAC-6686-4E05-A389-F36F0288DB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24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9251-5670-4502-A122-4C90B64BB2DB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1B9B2-11F8-4A8C-A132-8F84CBD984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86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F942-2D92-4086-8346-8F301A1DF66F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EB9E-A9F2-4DAE-A039-FC4F74ABF4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29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B0B4-A73D-4FD2-89F0-7D6860B81D06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231FB-3A8E-4A5A-9044-70B12386F2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554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FC29D4-EFC9-44E6-8E01-30124DD7370E}" type="datetimeFigureOut">
              <a:rPr lang="cs-CZ"/>
              <a:pPr>
                <a:defRPr/>
              </a:pPr>
              <a:t>17.06.2025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9E271C-27B5-42B9-9A83-5A73807A41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los.tichy@fjfi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ea.org/data-and-statistics/data-tools/energy-statistics-data-browser?country=GERMANY&amp;energy=Balances&amp;year=2019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cez.cz/cs/vyroba-elektriny/mapa-vyrobnich-zdroju.html#!&amp;category[]=jaderneelektrarny&amp;category[]=uhelneelektrarny&amp;detailId=16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mapy.cz/s/mZC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business-economy-euro/banking-and-finance/sustainable-finance/eu-taxonomy-sustainable-activities_e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business-economy-euro/banking-and-finance/sustainable-finance/eu-taxonomy-sustainable-activities_cs" TargetMode="External"/><Relationship Id="rId2" Type="http://schemas.openxmlformats.org/officeDocument/2006/relationships/hyperlink" Target="https://ec.europa.eu/info/file/210329-jrc-report-nuclear-energy-assessment_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te-cr.cz/en/short-term-markets/electricity/day-ahead-market?date=2022-10-11" TargetMode="External"/><Relationship Id="rId2" Type="http://schemas.openxmlformats.org/officeDocument/2006/relationships/hyperlink" Target="https://www.theice.com/products/27996665/Dutch-TTF-Gas-Futures/data?marketId=543916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ex.com/en/markets/power" TargetMode="External"/><Relationship Id="rId4" Type="http://schemas.openxmlformats.org/officeDocument/2006/relationships/hyperlink" Target="https://pxe.cz/en/derivatives-market/electricity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news/cs/headlines/society/20190313STO31218/emise-co2-z-aut-fakta-a-cisla-infografika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uto.cz/jizda-cista-ale-co-vyroba-kolik-co2-vznikne-pri-vyrobe-elektromobilu-131387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19722"/>
          </a:xfrm>
        </p:spPr>
        <p:txBody>
          <a:bodyPr/>
          <a:lstStyle/>
          <a:p>
            <a:r>
              <a:rPr lang="cs-CZ" altLang="cs-CZ" dirty="0"/>
              <a:t>Energetika ČR včera dnes a zítra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Miloš Tichý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 err="1">
                <a:hlinkClick r:id="rId2"/>
              </a:rPr>
              <a:t>milos.tichy@fjfi.cvut.cz</a:t>
            </a:r>
            <a:r>
              <a:rPr lang="sk-SK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418"/>
            <a:ext cx="8229600" cy="427908"/>
          </a:xfrm>
        </p:spPr>
        <p:txBody>
          <a:bodyPr/>
          <a:lstStyle/>
          <a:p>
            <a:r>
              <a:rPr lang="cs-CZ" sz="3600" dirty="0"/>
              <a:t>PZ, PEZ a KS: příklad 2015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71711"/>
            <a:ext cx="8229600" cy="922161"/>
          </a:xfrm>
        </p:spPr>
        <p:txBody>
          <a:bodyPr/>
          <a:lstStyle/>
          <a:p>
            <a:r>
              <a:rPr lang="cs-CZ" sz="1600" b="1" dirty="0"/>
              <a:t>Přírodní zdroje 	   Primární zdroje	                       Konečná spotřeba</a:t>
            </a:r>
          </a:p>
          <a:p>
            <a:r>
              <a:rPr lang="cs-CZ" sz="1600" dirty="0"/>
              <a:t>získá se z přírody   spotřeba na vstupech do energetiky    spotřeba na konci</a:t>
            </a:r>
          </a:p>
          <a:p>
            <a:r>
              <a:rPr lang="cs-CZ" sz="1800" dirty="0"/>
              <a:t>~1,16 EJ		          ~ 1,70 EJ                                ~ 1,04 EJ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281" y="1446391"/>
            <a:ext cx="3184114" cy="20112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802" y="1460620"/>
            <a:ext cx="3168352" cy="19043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7853" t="1695" r="12043"/>
          <a:stretch/>
        </p:blipFill>
        <p:spPr>
          <a:xfrm>
            <a:off x="6120144" y="1468012"/>
            <a:ext cx="2572322" cy="1897451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4333978" y="3463155"/>
            <a:ext cx="3393315" cy="3410059"/>
            <a:chOff x="2610989" y="2342275"/>
            <a:chExt cx="4680521" cy="4740120"/>
          </a:xfrm>
        </p:grpSpPr>
        <p:sp>
          <p:nvSpPr>
            <p:cNvPr id="9" name="TextovéPole 8"/>
            <p:cNvSpPr txBox="1"/>
            <p:nvPr/>
          </p:nvSpPr>
          <p:spPr>
            <a:xfrm>
              <a:off x="3118069" y="2342275"/>
              <a:ext cx="3717800" cy="4278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400" b="1" dirty="0"/>
                <a:t>Přírodní zdroje (PZ, co se vytěží)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2610989" y="2752281"/>
              <a:ext cx="4680521" cy="4330114"/>
              <a:chOff x="2610989" y="2752281"/>
              <a:chExt cx="4680521" cy="4330114"/>
            </a:xfrm>
          </p:grpSpPr>
          <p:sp>
            <p:nvSpPr>
              <p:cNvPr id="11" name="TextovéPole 10"/>
              <p:cNvSpPr txBox="1"/>
              <p:nvPr/>
            </p:nvSpPr>
            <p:spPr>
              <a:xfrm>
                <a:off x="3086121" y="4052854"/>
                <a:ext cx="3646118" cy="7272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Primární zdroje (PES, co se spotřebuje, „hrubá spotřeba“)</a:t>
                </a: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2610989" y="2898923"/>
                <a:ext cx="812683" cy="3850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Export</a:t>
                </a: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2610989" y="3463192"/>
                <a:ext cx="944573" cy="4278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Import</a:t>
                </a:r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5986856" y="3033236"/>
                <a:ext cx="1056719" cy="47060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sz="1600" dirty="0"/>
                  <a:t>Zásoby</a:t>
                </a:r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4949962" y="5054238"/>
                <a:ext cx="2341548" cy="1026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Transformace: výroba elektřiny, rafinace ropy</a:t>
                </a: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3118069" y="6055622"/>
                <a:ext cx="3646118" cy="10267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/>
                  <a:t>Konečná spotřeba (KS, co se spotřebuje v konečných spotřebičích)</a:t>
                </a:r>
              </a:p>
            </p:txBody>
          </p:sp>
          <p:sp>
            <p:nvSpPr>
              <p:cNvPr id="17" name="Šipka dolů 16"/>
              <p:cNvSpPr/>
              <p:nvPr/>
            </p:nvSpPr>
            <p:spPr>
              <a:xfrm>
                <a:off x="4427984" y="2752281"/>
                <a:ext cx="1296144" cy="1300574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8" name="Přímá spojnice se šipkou 17"/>
              <p:cNvCxnSpPr/>
              <p:nvPr/>
            </p:nvCxnSpPr>
            <p:spPr>
              <a:xfrm>
                <a:off x="3509194" y="3615613"/>
                <a:ext cx="1170817" cy="23369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se šipkou 18"/>
              <p:cNvCxnSpPr/>
              <p:nvPr/>
            </p:nvCxnSpPr>
            <p:spPr>
              <a:xfrm flipH="1" flipV="1">
                <a:off x="3423671" y="3033236"/>
                <a:ext cx="1364354" cy="3647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se šipkou 19"/>
              <p:cNvCxnSpPr/>
              <p:nvPr/>
            </p:nvCxnSpPr>
            <p:spPr>
              <a:xfrm>
                <a:off x="5364088" y="3190945"/>
                <a:ext cx="648072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Šipka dolů 20"/>
              <p:cNvSpPr/>
              <p:nvPr/>
            </p:nvSpPr>
            <p:spPr>
              <a:xfrm>
                <a:off x="5021247" y="4699186"/>
                <a:ext cx="576064" cy="40783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Šipka dolů 21"/>
              <p:cNvSpPr/>
              <p:nvPr/>
            </p:nvSpPr>
            <p:spPr>
              <a:xfrm>
                <a:off x="3784373" y="4746104"/>
                <a:ext cx="632009" cy="1300574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Šipka dolů 22"/>
              <p:cNvSpPr/>
              <p:nvPr/>
            </p:nvSpPr>
            <p:spPr>
              <a:xfrm>
                <a:off x="5004048" y="5686850"/>
                <a:ext cx="360040" cy="407830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5" name="TextovéPole 4"/>
          <p:cNvSpPr txBox="1"/>
          <p:nvPr/>
        </p:nvSpPr>
        <p:spPr>
          <a:xfrm>
            <a:off x="467544" y="3760180"/>
            <a:ext cx="30604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Koncept energetické bilance:</a:t>
            </a:r>
          </a:p>
          <a:p>
            <a:r>
              <a:rPr lang="cs-CZ" sz="800" dirty="0">
                <a:hlinkClick r:id="rId5"/>
              </a:rPr>
              <a:t>https://www.iea.org/data-and-statistics/data-tools/energy-statistics-data-browser?country=GERMANY&amp;energy=Balances&amp;year=2019</a:t>
            </a:r>
            <a:endParaRPr lang="cs-CZ" sz="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623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02940" y="53752"/>
            <a:ext cx="8229600" cy="638944"/>
          </a:xfrm>
        </p:spPr>
        <p:txBody>
          <a:bodyPr/>
          <a:lstStyle/>
          <a:p>
            <a:r>
              <a:rPr lang="cs-CZ" altLang="cs-CZ" dirty="0"/>
              <a:t>Primární energetické zdroje (PEZ)</a:t>
            </a:r>
            <a:endParaRPr lang="en-GB" alt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0" y="1043270"/>
            <a:ext cx="4211960" cy="1521633"/>
          </a:xfrm>
        </p:spPr>
        <p:txBody>
          <a:bodyPr>
            <a:normAutofit fontScale="62500" lnSpcReduction="20000"/>
          </a:bodyPr>
          <a:lstStyle/>
          <a:p>
            <a:r>
              <a:rPr lang="cs-CZ" altLang="cs-CZ" dirty="0"/>
              <a:t>Celkem cca 1,7EJ, z toho nejvíce uhlí 0,7 EJ</a:t>
            </a:r>
          </a:p>
          <a:p>
            <a:r>
              <a:rPr lang="cs-CZ" altLang="cs-CZ" dirty="0"/>
              <a:t>Stálý pokles podílu uhlí, růst jádra a zemního plynu</a:t>
            </a:r>
          </a:p>
          <a:p>
            <a:r>
              <a:rPr lang="cs-CZ" altLang="cs-CZ" dirty="0"/>
              <a:t>V posledních letech růst OZE</a:t>
            </a:r>
          </a:p>
          <a:p>
            <a:endParaRPr lang="en-GB" alt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210084"/>
              </p:ext>
            </p:extLst>
          </p:nvPr>
        </p:nvGraphicFramePr>
        <p:xfrm>
          <a:off x="0" y="2348880"/>
          <a:ext cx="9144000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067944" y="692696"/>
            <a:ext cx="5076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Soběstačnost:</a:t>
            </a:r>
          </a:p>
          <a:p>
            <a:r>
              <a:rPr lang="cs-CZ" sz="2000" dirty="0"/>
              <a:t>Dovoz: 1,7-1,16=0,54 PJ tj.  32% (</a:t>
            </a:r>
            <a:r>
              <a:rPr lang="cs-CZ" sz="2000" dirty="0" err="1"/>
              <a:t>ropa+plyn</a:t>
            </a:r>
            <a:r>
              <a:rPr lang="cs-CZ" sz="2000" dirty="0"/>
              <a:t>)</a:t>
            </a:r>
          </a:p>
          <a:p>
            <a:r>
              <a:rPr lang="cs-CZ" sz="2000" dirty="0"/>
              <a:t>Včetně uranu:      0,84PJ  tj. 49%</a:t>
            </a:r>
          </a:p>
          <a:p>
            <a:r>
              <a:rPr lang="cs-CZ" sz="2000" dirty="0"/>
              <a:t>EU28 (fosilní)                         59%</a:t>
            </a:r>
          </a:p>
          <a:p>
            <a:r>
              <a:rPr lang="cs-CZ" sz="2000" dirty="0"/>
              <a:t>Úplnou soběstačnost nelze dosáhnout bez nahrazení plynu a ropy (uhlí)!</a:t>
            </a:r>
          </a:p>
          <a:p>
            <a:r>
              <a:rPr lang="cs-CZ" sz="2000" dirty="0"/>
              <a:t>ČR může být  soběstačná v elektřině z částečné dovezených paliv; bez domácího uhlí to nelze!</a:t>
            </a:r>
          </a:p>
        </p:txBody>
      </p:sp>
    </p:spTree>
    <p:extLst>
      <p:ext uri="{BB962C8B-B14F-4D97-AF65-F5344CB8AC3E}">
        <p14:creationId xmlns:p14="http://schemas.microsoft.com/office/powerpoint/2010/main" val="42222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-31643" y="-1"/>
            <a:ext cx="4788024" cy="476673"/>
          </a:xfrm>
        </p:spPr>
        <p:txBody>
          <a:bodyPr/>
          <a:lstStyle/>
          <a:p>
            <a:r>
              <a:rPr lang="cs-CZ" altLang="cs-CZ" dirty="0"/>
              <a:t>Produkce elektřiny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-19270" y="418356"/>
            <a:ext cx="4892550" cy="2146548"/>
          </a:xfrm>
        </p:spPr>
        <p:txBody>
          <a:bodyPr>
            <a:normAutofit fontScale="47500" lnSpcReduction="20000"/>
          </a:bodyPr>
          <a:lstStyle/>
          <a:p>
            <a:r>
              <a:rPr lang="cs-CZ" sz="2800" dirty="0"/>
              <a:t>2015: celková produkce 83,9TWh, </a:t>
            </a:r>
          </a:p>
          <a:p>
            <a:pPr lvl="1"/>
            <a:r>
              <a:rPr lang="cs-CZ" sz="2400" dirty="0"/>
              <a:t>Čistý vývoz 12,5TWh (15%)</a:t>
            </a:r>
          </a:p>
          <a:p>
            <a:pPr lvl="1"/>
            <a:r>
              <a:rPr lang="cs-CZ" sz="2400" dirty="0"/>
              <a:t>Domácí spotřeba 71,4TWh</a:t>
            </a:r>
          </a:p>
          <a:p>
            <a:r>
              <a:rPr lang="cs-CZ" sz="2800" dirty="0"/>
              <a:t>Podíl OZE: dramatický růst po 2008 3-11%</a:t>
            </a:r>
          </a:p>
          <a:p>
            <a:r>
              <a:rPr lang="cs-CZ" sz="2800" dirty="0"/>
              <a:t>Export: ČR je čistý exportér od 70tých let, </a:t>
            </a:r>
          </a:p>
          <a:p>
            <a:r>
              <a:rPr lang="cs-CZ" sz="2800" dirty="0"/>
              <a:t>Od 2000 masivní export: 14-20%</a:t>
            </a:r>
          </a:p>
          <a:p>
            <a:r>
              <a:rPr lang="cs-CZ" sz="2800" b="1" dirty="0"/>
              <a:t>Soběstačnost:</a:t>
            </a:r>
            <a:r>
              <a:rPr lang="cs-CZ" sz="2800" dirty="0"/>
              <a:t> dovážíme jaderné palivo a plyn (těžba uranu zastavena pro neekonomičnost), </a:t>
            </a:r>
          </a:p>
          <a:p>
            <a:r>
              <a:rPr lang="cs-CZ" sz="2800" dirty="0"/>
              <a:t>podíl elektřiny z jádra 33%  z plynu 3%= &gt;</a:t>
            </a:r>
            <a:r>
              <a:rPr lang="cs-CZ" sz="2800" b="1" dirty="0"/>
              <a:t>36% elektřiny je z dovážených paliv</a:t>
            </a:r>
          </a:p>
          <a:p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7"/>
            <a:ext cx="9140553" cy="4426849"/>
          </a:xfrm>
          <a:prstGeom prst="rect">
            <a:avLst/>
          </a:prstGeom>
          <a:ln w="3175"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280" y="0"/>
            <a:ext cx="4267273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7416"/>
          </a:xfrm>
        </p:spPr>
        <p:txBody>
          <a:bodyPr>
            <a:normAutofit fontScale="90000"/>
          </a:bodyPr>
          <a:lstStyle/>
          <a:p>
            <a:r>
              <a:rPr lang="cs-CZ" dirty="0"/>
              <a:t>Současnost: instalovaná kapacita (GW)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44" y="771469"/>
            <a:ext cx="4253532" cy="3551061"/>
          </a:xfrm>
        </p:spPr>
        <p:txBody>
          <a:bodyPr>
            <a:normAutofit fontScale="47500" lnSpcReduction="20000"/>
          </a:bodyPr>
          <a:lstStyle/>
          <a:p>
            <a:r>
              <a:rPr lang="cs-CZ" altLang="en-US" dirty="0"/>
              <a:t>Roční křivka zatížení</a:t>
            </a:r>
            <a:r>
              <a:rPr lang="en-GB" altLang="en-US" dirty="0"/>
              <a:t> </a:t>
            </a:r>
            <a:r>
              <a:rPr lang="cs-CZ" altLang="en-US" dirty="0"/>
              <a:t>(</a:t>
            </a:r>
            <a:r>
              <a:rPr lang="cs-CZ" altLang="en-US" dirty="0" err="1"/>
              <a:t>yearly</a:t>
            </a:r>
            <a:r>
              <a:rPr lang="cs-CZ" altLang="en-US" dirty="0"/>
              <a:t> </a:t>
            </a:r>
            <a:r>
              <a:rPr lang="en-GB" altLang="en-US" dirty="0"/>
              <a:t>load duration curve</a:t>
            </a:r>
            <a:r>
              <a:rPr lang="cs-CZ" altLang="en-US" dirty="0"/>
              <a:t>) ČR</a:t>
            </a:r>
          </a:p>
          <a:p>
            <a:r>
              <a:rPr lang="cs-CZ" altLang="en-US" dirty="0"/>
              <a:t>Jaká je nezbytná instalovaná kapacita?</a:t>
            </a:r>
          </a:p>
          <a:p>
            <a:pPr lvl="1"/>
            <a:r>
              <a:rPr lang="cs-CZ" altLang="en-US" dirty="0"/>
              <a:t>Maximální cca 11GW</a:t>
            </a:r>
          </a:p>
          <a:p>
            <a:pPr lvl="1"/>
            <a:r>
              <a:rPr lang="cs-CZ" altLang="en-US" dirty="0"/>
              <a:t>Celoroční zatížení cca 5GW</a:t>
            </a:r>
          </a:p>
          <a:p>
            <a:pPr lvl="1"/>
            <a:r>
              <a:rPr lang="cs-CZ" altLang="en-US" dirty="0"/>
              <a:t>Existující instalovaná kapacita cca 22 GW</a:t>
            </a:r>
          </a:p>
          <a:p>
            <a:r>
              <a:rPr lang="cs-CZ" dirty="0"/>
              <a:t>Nainstalováno 22GW</a:t>
            </a:r>
          </a:p>
          <a:p>
            <a:pPr lvl="1"/>
            <a:r>
              <a:rPr lang="cs-CZ" dirty="0"/>
              <a:t>V maximu 11GW, </a:t>
            </a:r>
          </a:p>
          <a:p>
            <a:pPr lvl="1"/>
            <a:r>
              <a:rPr lang="cs-CZ" dirty="0"/>
              <a:t>24/7 celý rok potřebujeme 5 GW</a:t>
            </a:r>
          </a:p>
          <a:p>
            <a:pPr lvl="1"/>
            <a:r>
              <a:rPr lang="cs-CZ" dirty="0"/>
              <a:t>co se zbytkem kapacity?</a:t>
            </a:r>
          </a:p>
          <a:p>
            <a:pPr lvl="2"/>
            <a:r>
              <a:rPr lang="cs-CZ" dirty="0"/>
              <a:t>Odstávky na údržbu</a:t>
            </a:r>
          </a:p>
          <a:p>
            <a:pPr lvl="2"/>
            <a:r>
              <a:rPr lang="cs-CZ" dirty="0"/>
              <a:t>Vývoz elektřiny</a:t>
            </a:r>
          </a:p>
          <a:p>
            <a:pPr lvl="2"/>
            <a:r>
              <a:rPr lang="cs-CZ" dirty="0"/>
              <a:t>Bezpečnost systému</a:t>
            </a:r>
          </a:p>
          <a:p>
            <a:pPr lvl="2"/>
            <a:r>
              <a:rPr lang="cs-CZ" dirty="0"/>
              <a:t>11% (vítr, slunce) si pracuje kdy chce</a:t>
            </a:r>
          </a:p>
          <a:p>
            <a:pPr lvl="2"/>
            <a:r>
              <a:rPr lang="cs-CZ" dirty="0"/>
              <a:t>4% (plyn) je drahá, jen když vzroste cena</a:t>
            </a:r>
          </a:p>
          <a:p>
            <a:pPr lvl="2"/>
            <a:r>
              <a:rPr lang="cs-CZ" dirty="0"/>
              <a:t>5% (</a:t>
            </a:r>
            <a:r>
              <a:rPr lang="cs-CZ" dirty="0" err="1"/>
              <a:t>přečerpávačky</a:t>
            </a:r>
            <a:r>
              <a:rPr lang="cs-CZ" dirty="0"/>
              <a:t>) jen špičky spotřeby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71587" t="58247" r="16923" b="22785"/>
          <a:stretch/>
        </p:blipFill>
        <p:spPr>
          <a:xfrm>
            <a:off x="5508104" y="3933056"/>
            <a:ext cx="3024337" cy="28083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5385" t="32821" r="74726" b="50769"/>
          <a:stretch/>
        </p:blipFill>
        <p:spPr>
          <a:xfrm>
            <a:off x="191480" y="4322532"/>
            <a:ext cx="2700132" cy="25202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69907" t="32915" r="25293" b="50948"/>
          <a:stretch/>
        </p:blipFill>
        <p:spPr>
          <a:xfrm>
            <a:off x="2924567" y="4322531"/>
            <a:ext cx="1302832" cy="252027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03500"/>
            <a:ext cx="4788024" cy="31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43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Fosilní energetika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445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2304256"/>
          </a:xfrm>
        </p:spPr>
        <p:txBody>
          <a:bodyPr/>
          <a:lstStyle/>
          <a:p>
            <a:r>
              <a:rPr lang="cs-CZ" dirty="0"/>
              <a:t>„Velká“ fosilní energetika</a:t>
            </a:r>
            <a:br>
              <a:rPr lang="cs-CZ" dirty="0"/>
            </a:br>
            <a:r>
              <a:rPr lang="cs-CZ" sz="1600" dirty="0">
                <a:hlinkClick r:id="rId2"/>
              </a:rPr>
              <a:t>http://www.cez.cz/cs/vyroba-elektriny/mapa-vyrobnich-zdroju.html#!&amp;category[]=jaderneelektrarny&amp;category[]=uhelneelektrarny&amp;detailId=160</a:t>
            </a:r>
            <a:r>
              <a:rPr lang="cs-CZ" sz="1600" dirty="0"/>
              <a:t> 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3"/>
          <a:srcRect l="36900" t="30673" r="16605" b="30352"/>
          <a:stretch/>
        </p:blipFill>
        <p:spPr bwMode="auto">
          <a:xfrm>
            <a:off x="611560" y="1340768"/>
            <a:ext cx="8352928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782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Fosilní energetika v severních Čechách-privatizace dvou pánví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Sokolovská: doly Jiří a Družba-&gt; úpravna, elektrárna, teplárna Vřesová </a:t>
            </a:r>
          </a:p>
          <a:p>
            <a:pPr lvl="1"/>
            <a:r>
              <a:rPr lang="cs-CZ" dirty="0"/>
              <a:t>Privatizováno do rukou managementu, do vytěžení zásob (2035-43)</a:t>
            </a:r>
          </a:p>
          <a:p>
            <a:r>
              <a:rPr lang="cs-CZ" dirty="0"/>
              <a:t>Severočeská</a:t>
            </a:r>
          </a:p>
          <a:p>
            <a:pPr lvl="1"/>
            <a:r>
              <a:rPr lang="cs-CZ" dirty="0"/>
              <a:t>Doly Nástup, Bílina -&gt; Severočeské doly (ČEZ)</a:t>
            </a:r>
          </a:p>
          <a:p>
            <a:pPr lvl="1"/>
            <a:r>
              <a:rPr lang="cs-CZ" dirty="0"/>
              <a:t>Doly ČSA, Vršany -&gt; Mostecká uhelná, násilné převzetí (Koláček, Měkota </a:t>
            </a:r>
            <a:r>
              <a:rPr lang="cs-CZ" dirty="0" err="1"/>
              <a:t>a.j</a:t>
            </a:r>
            <a:r>
              <a:rPr lang="cs-CZ" dirty="0"/>
              <a:t>., později </a:t>
            </a:r>
            <a:r>
              <a:rPr lang="cs-CZ" dirty="0" err="1"/>
              <a:t>Appian</a:t>
            </a:r>
            <a:r>
              <a:rPr lang="cs-CZ" dirty="0"/>
              <a:t>, </a:t>
            </a:r>
            <a:r>
              <a:rPr lang="cs-CZ" dirty="0" err="1"/>
              <a:t>Sev.en</a:t>
            </a:r>
            <a:r>
              <a:rPr lang="cs-CZ" dirty="0"/>
              <a:t> Tykač), </a:t>
            </a:r>
          </a:p>
          <a:p>
            <a:pPr lvl="1"/>
            <a:r>
              <a:rPr lang="cs-CZ" dirty="0"/>
              <a:t>důl ČSA nedávno uzavřen  </a:t>
            </a:r>
          </a:p>
        </p:txBody>
      </p:sp>
    </p:spTree>
    <p:extLst>
      <p:ext uri="{BB962C8B-B14F-4D97-AF65-F5344CB8AC3E}">
        <p14:creationId xmlns:p14="http://schemas.microsoft.com/office/powerpoint/2010/main" val="44396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6003" r="18271" b="7481"/>
          <a:stretch/>
        </p:blipFill>
        <p:spPr>
          <a:xfrm>
            <a:off x="-108520" y="299477"/>
            <a:ext cx="9001000" cy="6557643"/>
          </a:xfrm>
        </p:spPr>
      </p:pic>
    </p:spTree>
    <p:extLst>
      <p:ext uri="{BB962C8B-B14F-4D97-AF65-F5344CB8AC3E}">
        <p14:creationId xmlns:p14="http://schemas.microsoft.com/office/powerpoint/2010/main" val="1622936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3718"/>
          </a:xfrm>
        </p:spPr>
        <p:txBody>
          <a:bodyPr/>
          <a:lstStyle/>
          <a:p>
            <a:r>
              <a:rPr lang="cs-CZ" dirty="0"/>
              <a:t>Limity těžby hnědého uhlí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://www.ceskatelevize.cz/ct24/sites/default/files/styles/scale_1180/public/images/1531124-626159.png?itok=oOxVX0y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718"/>
            <a:ext cx="9141423" cy="60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5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4184" y="0"/>
            <a:ext cx="8964488" cy="634082"/>
          </a:xfrm>
        </p:spPr>
        <p:txBody>
          <a:bodyPr/>
          <a:lstStyle/>
          <a:p>
            <a:r>
              <a:rPr lang="cs-CZ" sz="3200" dirty="0"/>
              <a:t>Fosilní energetika v severních Čechách-současnost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5328" y="3749422"/>
            <a:ext cx="9144000" cy="313937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Severočeská hnědouhelná pánev; doly:</a:t>
            </a:r>
          </a:p>
          <a:p>
            <a:pPr lvl="1"/>
            <a:r>
              <a:rPr lang="cs-CZ" dirty="0"/>
              <a:t>Severočeské doly, ČEZ, </a:t>
            </a:r>
          </a:p>
          <a:p>
            <a:pPr lvl="2"/>
            <a:r>
              <a:rPr lang="cs-CZ" dirty="0"/>
              <a:t>Bílina; 11-13MJ/kg; pro Ledvice, konec 2034-&gt; 2055 (limit prolomen)</a:t>
            </a:r>
          </a:p>
          <a:p>
            <a:pPr lvl="2"/>
            <a:r>
              <a:rPr lang="cs-CZ" dirty="0"/>
              <a:t>Nástup (DNT, </a:t>
            </a:r>
            <a:r>
              <a:rPr lang="cs-CZ" dirty="0" err="1"/>
              <a:t>Libouš</a:t>
            </a:r>
            <a:r>
              <a:rPr lang="cs-CZ" dirty="0"/>
              <a:t>); 10MJ/kg, pro Tušimice, </a:t>
            </a:r>
            <a:r>
              <a:rPr lang="cs-CZ" dirty="0" err="1"/>
              <a:t>Prunéřov</a:t>
            </a:r>
            <a:r>
              <a:rPr lang="cs-CZ" dirty="0"/>
              <a:t>, </a:t>
            </a:r>
            <a:r>
              <a:rPr lang="cs-CZ" dirty="0" err="1"/>
              <a:t>Počerady</a:t>
            </a:r>
            <a:r>
              <a:rPr lang="cs-CZ" dirty="0"/>
              <a:t>; teplárna Komořany; konec 2035; </a:t>
            </a:r>
          </a:p>
          <a:p>
            <a:pPr lvl="1"/>
            <a:r>
              <a:rPr lang="cs-CZ" dirty="0"/>
              <a:t>Czech </a:t>
            </a:r>
            <a:r>
              <a:rPr lang="cs-CZ" dirty="0" err="1"/>
              <a:t>Coal</a:t>
            </a:r>
            <a:endParaRPr lang="cs-CZ" dirty="0"/>
          </a:p>
          <a:p>
            <a:pPr lvl="2"/>
            <a:r>
              <a:rPr lang="cs-CZ" dirty="0"/>
              <a:t>Centrum, hlubinný; konec 2016 </a:t>
            </a:r>
          </a:p>
          <a:p>
            <a:pPr lvl="2"/>
            <a:r>
              <a:rPr lang="cs-CZ" dirty="0"/>
              <a:t>Vršany; výhřevnost 11MJ/kg; konec 2054; pro </a:t>
            </a:r>
            <a:r>
              <a:rPr lang="cs-CZ" dirty="0" err="1"/>
              <a:t>Počerady</a:t>
            </a:r>
            <a:r>
              <a:rPr lang="cs-CZ" dirty="0"/>
              <a:t> (koupeno od </a:t>
            </a:r>
            <a:r>
              <a:rPr lang="cs-CZ" dirty="0" err="1"/>
              <a:t>ČEZu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Severní energetická (</a:t>
            </a:r>
            <a:r>
              <a:rPr lang="cs-CZ" dirty="0" err="1"/>
              <a:t>Sev.en</a:t>
            </a:r>
            <a:r>
              <a:rPr lang="cs-CZ" dirty="0"/>
              <a:t>, vydělila se z Czech </a:t>
            </a:r>
            <a:r>
              <a:rPr lang="cs-CZ" dirty="0" err="1"/>
              <a:t>Coal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ČSA; vyšší výhřevnost 17MJ/kg; pro Chvaletice; konec 2023 (bez prolomení limitů) </a:t>
            </a:r>
          </a:p>
          <a:p>
            <a:endParaRPr lang="cs-CZ" u="sng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52321" y="6532842"/>
            <a:ext cx="1686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3"/>
              </a:rPr>
              <a:t>http://mapy.cz/s/mZC3</a:t>
            </a:r>
            <a:r>
              <a:rPr lang="cs-CZ" sz="1200" dirty="0"/>
              <a:t> 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53284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DNT: Důl Nástup, Tušimice </a:t>
            </a:r>
          </a:p>
        </p:txBody>
      </p:sp>
      <p:pic>
        <p:nvPicPr>
          <p:cNvPr id="12290" name="Picture 2" descr="Lom Bílin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8568"/>
            <a:ext cx="4566672" cy="24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-1707" y="620688"/>
            <a:ext cx="457370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Sepětí producentů uhlí a elektřiny: </a:t>
            </a:r>
          </a:p>
          <a:p>
            <a:pPr lvl="1"/>
            <a:r>
              <a:rPr lang="cs-CZ" dirty="0"/>
              <a:t>Sokolovská uhelná+ el. Vřesová; </a:t>
            </a:r>
          </a:p>
          <a:p>
            <a:pPr lvl="1"/>
            <a:r>
              <a:rPr lang="cs-CZ" dirty="0"/>
              <a:t>Severočeské doly+ el. ČEZ,</a:t>
            </a:r>
          </a:p>
          <a:p>
            <a:pPr lvl="1"/>
            <a:r>
              <a:rPr lang="cs-CZ" dirty="0"/>
              <a:t>Czech </a:t>
            </a:r>
            <a:r>
              <a:rPr lang="cs-CZ" dirty="0" err="1"/>
              <a:t>Coal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Severní energetická +Chvaletice</a:t>
            </a:r>
          </a:p>
          <a:p>
            <a:pPr marL="0" indent="0">
              <a:buNone/>
            </a:pPr>
            <a:r>
              <a:rPr lang="cs-CZ" dirty="0"/>
              <a:t>=&gt; životnost elektráren „synchronizována“ s vyčerpáním zdrojů uhlí </a:t>
            </a:r>
          </a:p>
          <a:p>
            <a:r>
              <a:rPr lang="cs-CZ" dirty="0"/>
              <a:t>Sokolovská pánev, Sokolovská uhelná; </a:t>
            </a:r>
          </a:p>
          <a:p>
            <a:pPr lvl="1"/>
            <a:r>
              <a:rPr lang="cs-CZ" dirty="0" err="1"/>
              <a:t>Nízkosirnaté</a:t>
            </a:r>
            <a:r>
              <a:rPr lang="cs-CZ" dirty="0"/>
              <a:t> uhlí; lokální použití (Vřesová, Tisová)+3 velké teplárny </a:t>
            </a:r>
          </a:p>
          <a:p>
            <a:pPr lvl="1"/>
            <a:r>
              <a:rPr lang="cs-CZ" dirty="0"/>
              <a:t>doly Jiří, Družba, Medard, konec 2035</a:t>
            </a:r>
          </a:p>
          <a:p>
            <a:endParaRPr lang="cs-CZ" u="sng" dirty="0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084168" y="1700808"/>
            <a:ext cx="720080" cy="2664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64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332656"/>
          </a:xfrm>
        </p:spPr>
        <p:txBody>
          <a:bodyPr>
            <a:normAutofit fontScale="90000"/>
          </a:bodyPr>
          <a:lstStyle/>
          <a:p>
            <a:r>
              <a:rPr lang="cs-CZ" dirty="0"/>
              <a:t>Energetika na rozcestí?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97352"/>
          </a:xfrm>
        </p:spPr>
        <p:txBody>
          <a:bodyPr>
            <a:normAutofit fontScale="40000" lnSpcReduction="20000"/>
          </a:bodyPr>
          <a:lstStyle/>
          <a:p>
            <a:r>
              <a:rPr lang="cs-CZ" dirty="0">
                <a:hlinkClick r:id="rId2" action="ppaction://hlinksldjump"/>
              </a:rPr>
              <a:t>Úloha státu ve velmi liberalizované energetice</a:t>
            </a:r>
            <a:endParaRPr lang="cs-CZ" dirty="0"/>
          </a:p>
          <a:p>
            <a:pPr lvl="1"/>
            <a:r>
              <a:rPr lang="cs-CZ" dirty="0"/>
              <a:t>Stát zajišťuje dodávku energie podobně jako bezpečnost, evidenci, statistiku...</a:t>
            </a:r>
          </a:p>
          <a:p>
            <a:pPr lvl="1"/>
            <a:r>
              <a:rPr lang="cs-CZ" dirty="0"/>
              <a:t>Energie je zboží jako každé jiné; trh je nejefektivnějším stanovitelem ceny, stát jen reguluje  </a:t>
            </a:r>
          </a:p>
          <a:p>
            <a:r>
              <a:rPr lang="cs-CZ" dirty="0"/>
              <a:t>Soběstačnost v zásobování energiemi:</a:t>
            </a:r>
          </a:p>
          <a:p>
            <a:pPr lvl="1"/>
            <a:r>
              <a:rPr lang="cs-CZ" dirty="0"/>
              <a:t>máme o ní usilovat v propojeném světě? V EU je energetika zodpovědnost národní vlády</a:t>
            </a:r>
          </a:p>
          <a:p>
            <a:pPr lvl="1"/>
            <a:r>
              <a:rPr lang="cs-CZ" dirty="0"/>
              <a:t>úplná (ve všech palivech) je nereálná pro absenci zásob ropy a zemního plynu </a:t>
            </a:r>
          </a:p>
          <a:p>
            <a:pPr lvl="1"/>
            <a:r>
              <a:rPr lang="cs-CZ" dirty="0"/>
              <a:t>v zásobování elektřinou existuje; přebytek cca 15% je vyvážen, ale jaderné palivo a plyn dovážíme </a:t>
            </a:r>
          </a:p>
          <a:p>
            <a:r>
              <a:rPr lang="cs-CZ" dirty="0"/>
              <a:t>Fosilní  elektroenergetika a teplárenství :</a:t>
            </a:r>
          </a:p>
          <a:p>
            <a:pPr lvl="1"/>
            <a:r>
              <a:rPr lang="cs-CZ" dirty="0"/>
              <a:t>Platí podstatně vyšší emisní limity (hlavně </a:t>
            </a:r>
            <a:r>
              <a:rPr lang="cs-CZ" dirty="0" err="1"/>
              <a:t>NOx</a:t>
            </a:r>
            <a:r>
              <a:rPr lang="cs-CZ" dirty="0"/>
              <a:t>, </a:t>
            </a:r>
            <a:r>
              <a:rPr lang="cs-CZ" dirty="0" err="1"/>
              <a:t>Hg</a:t>
            </a:r>
            <a:r>
              <a:rPr lang="cs-CZ" dirty="0"/>
              <a:t>), budou se dále zvyšovat </a:t>
            </a:r>
          </a:p>
          <a:p>
            <a:pPr lvl="1"/>
            <a:r>
              <a:rPr lang="cs-CZ" dirty="0"/>
              <a:t>Relativní zastaralost většiny systémových elektráren (účinnost, technologie omezování emisí)   </a:t>
            </a:r>
          </a:p>
          <a:p>
            <a:pPr lvl="1"/>
            <a:r>
              <a:rPr lang="cs-CZ" dirty="0"/>
              <a:t>Docházející zásoby hnědého uhlí (hlavně kvalitního)</a:t>
            </a:r>
          </a:p>
          <a:p>
            <a:pPr lvl="1"/>
            <a:r>
              <a:rPr lang="cs-CZ" dirty="0"/>
              <a:t>Teplárenství je konkurenceschopné jen s kvalitním hnědým uhlím, kterého je málo a brzy dojde (2023), teplárny musí splnit emisní limity</a:t>
            </a:r>
          </a:p>
          <a:p>
            <a:r>
              <a:rPr lang="cs-CZ" dirty="0"/>
              <a:t>Rozvoj jaderné energetiky je limitován </a:t>
            </a:r>
          </a:p>
          <a:p>
            <a:pPr lvl="1"/>
            <a:r>
              <a:rPr lang="cs-CZ" dirty="0"/>
              <a:t>omezenou kompatibilitou s liberalizovaným prostředím (dlouhá a drahá výstavba, limitované úvěry) </a:t>
            </a:r>
          </a:p>
          <a:p>
            <a:pPr lvl="1"/>
            <a:r>
              <a:rPr lang="cs-CZ" dirty="0"/>
              <a:t>politicky motivovaným odporem některých sousedních zemí </a:t>
            </a:r>
          </a:p>
          <a:p>
            <a:pPr lvl="1"/>
            <a:r>
              <a:rPr lang="cs-CZ" dirty="0"/>
              <a:t>malou ochotou obyvatelstva připustit stavbu mimo současné areály </a:t>
            </a:r>
          </a:p>
          <a:p>
            <a:r>
              <a:rPr lang="cs-CZ" dirty="0"/>
              <a:t>Obnovitelné zdroje  </a:t>
            </a:r>
          </a:p>
          <a:p>
            <a:pPr lvl="1"/>
            <a:r>
              <a:rPr lang="cs-CZ" dirty="0"/>
              <a:t>Při kalkulacích se obvykle nebere v úvahu nutnost akumulace nebo zálohování; </a:t>
            </a:r>
          </a:p>
          <a:p>
            <a:pPr lvl="1"/>
            <a:r>
              <a:rPr lang="cs-CZ" dirty="0"/>
              <a:t>Jaký podíl OZE energetika „snese“ bez (hrozby) kolapsu ?</a:t>
            </a:r>
          </a:p>
          <a:p>
            <a:pPr lvl="1"/>
            <a:r>
              <a:rPr lang="cs-CZ" dirty="0"/>
              <a:t>Potenciál skutečně obnovitelných zdrojů v ČR (voda, vítr, slunce) je velmi omezený (geografie, lidnatost)</a:t>
            </a:r>
          </a:p>
          <a:p>
            <a:pPr lvl="1"/>
            <a:r>
              <a:rPr lang="cs-CZ" dirty="0"/>
              <a:t>Zdroje pro antropogenně obnovitelné zdroje (biomasa) by neměly nahrazovat potravinářské a pícní plodiny </a:t>
            </a:r>
          </a:p>
          <a:p>
            <a:r>
              <a:rPr lang="cs-CZ" dirty="0"/>
              <a:t>Možné směry vývoje energetiky</a:t>
            </a:r>
          </a:p>
          <a:p>
            <a:pPr lvl="1"/>
            <a:r>
              <a:rPr lang="cs-CZ" dirty="0"/>
              <a:t>určeny politickým rozhodnutím zarámovaným výsledky modelování, které popisuje reálné scénáře</a:t>
            </a:r>
          </a:p>
          <a:p>
            <a:pPr lvl="1"/>
            <a:r>
              <a:rPr lang="cs-CZ" dirty="0"/>
              <a:t>"vědci nám spočtou jak energetika bude vypadat“ není nikdo tak moudrý, scénářů je víc</a:t>
            </a:r>
          </a:p>
          <a:p>
            <a:pPr lvl="1"/>
            <a:r>
              <a:rPr lang="cs-CZ" dirty="0"/>
              <a:t>příčiny současné energetické krise, burza+ tvorba ceny</a:t>
            </a:r>
          </a:p>
          <a:p>
            <a:r>
              <a:rPr lang="cs-CZ" dirty="0"/>
              <a:t>Elektromobilita</a:t>
            </a:r>
          </a:p>
          <a:p>
            <a:pPr lvl="1"/>
            <a:r>
              <a:rPr lang="cs-CZ" dirty="0"/>
              <a:t>Auta na elektřinu nebo vodík nemusí být jednoznačně přínosem pro životní prostředí</a:t>
            </a:r>
          </a:p>
          <a:p>
            <a:pPr lvl="1"/>
            <a:r>
              <a:rPr lang="cs-CZ" dirty="0"/>
              <a:t>dvě skupiny emisí ze spalovacího motoru: jejich omezování nutno posuzovat zvlášť</a:t>
            </a:r>
          </a:p>
          <a:p>
            <a:r>
              <a:rPr lang="cs-CZ" dirty="0"/>
              <a:t>Energetická krize, důvody drahé energie</a:t>
            </a:r>
          </a:p>
          <a:p>
            <a:pPr lvl="1"/>
            <a:r>
              <a:rPr lang="cs-CZ" dirty="0"/>
              <a:t>Geopolitické důvody</a:t>
            </a:r>
          </a:p>
          <a:p>
            <a:pPr lvl="1"/>
            <a:r>
              <a:rPr lang="cs-CZ" dirty="0"/>
              <a:t>Tvorba ceny elektřiny a plynu</a:t>
            </a:r>
          </a:p>
          <a:p>
            <a:r>
              <a:rPr lang="cs-CZ" dirty="0"/>
              <a:t>Hlavní témata současné a budoucí energetiky</a:t>
            </a:r>
          </a:p>
          <a:p>
            <a:pPr lvl="1"/>
            <a:r>
              <a:rPr lang="cs-CZ" dirty="0"/>
              <a:t>Současná energetika v EU: Green </a:t>
            </a:r>
            <a:r>
              <a:rPr lang="cs-CZ" dirty="0" err="1"/>
              <a:t>Deal</a:t>
            </a:r>
            <a:r>
              <a:rPr lang="cs-CZ" dirty="0"/>
              <a:t>, Fit for 55, Taxonomie, vyplývající palivová změna</a:t>
            </a:r>
          </a:p>
          <a:p>
            <a:pPr lvl="1"/>
            <a:r>
              <a:rPr lang="cs-CZ" dirty="0"/>
              <a:t>Dotace čeho a jak, tarify, jaderná energetika v liberalizovaném prostředí, akumulace energie, distribuovaná energetika</a:t>
            </a:r>
          </a:p>
          <a:p>
            <a:r>
              <a:rPr lang="cs-CZ" dirty="0">
                <a:hlinkClick r:id="rId3" action="ppaction://hlinksldjump"/>
              </a:rPr>
              <a:t>Akumulace elektřiny</a:t>
            </a:r>
            <a:endParaRPr lang="cs-CZ" dirty="0"/>
          </a:p>
          <a:p>
            <a:pPr lvl="1"/>
            <a:r>
              <a:rPr lang="cs-CZ" dirty="0"/>
              <a:t>Metody akumulace elektřiny: kapacita, trvání</a:t>
            </a:r>
          </a:p>
          <a:p>
            <a:pPr lvl="1"/>
            <a:r>
              <a:rPr lang="cs-CZ" dirty="0"/>
              <a:t>Akumulace do vodíku </a:t>
            </a:r>
          </a:p>
        </p:txBody>
      </p:sp>
    </p:spTree>
    <p:extLst>
      <p:ext uri="{BB962C8B-B14F-4D97-AF65-F5344CB8AC3E}">
        <p14:creationId xmlns:p14="http://schemas.microsoft.com/office/powerpoint/2010/main" val="2255789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17638"/>
          </a:xfrm>
        </p:spPr>
        <p:txBody>
          <a:bodyPr/>
          <a:lstStyle/>
          <a:p>
            <a:r>
              <a:rPr lang="cs-CZ" sz="3200" dirty="0"/>
              <a:t>Fosilní energetika v severních Čechách-budoucnost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3454645"/>
            <a:ext cx="2952328" cy="2014184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Poslední uhelné elektrárny:</a:t>
            </a:r>
          </a:p>
          <a:p>
            <a:pPr lvl="1"/>
            <a:r>
              <a:rPr lang="cs-CZ" dirty="0" err="1"/>
              <a:t>Prunéřov</a:t>
            </a:r>
            <a:r>
              <a:rPr lang="cs-CZ" dirty="0"/>
              <a:t> 2040 </a:t>
            </a:r>
          </a:p>
          <a:p>
            <a:pPr lvl="1"/>
            <a:r>
              <a:rPr lang="cs-CZ" dirty="0"/>
              <a:t>Tušimice 2037</a:t>
            </a:r>
          </a:p>
          <a:p>
            <a:pPr lvl="1"/>
            <a:r>
              <a:rPr lang="cs-CZ" dirty="0"/>
              <a:t>Ledvice   2055</a:t>
            </a:r>
          </a:p>
          <a:p>
            <a:pPr marL="457200" lvl="1" indent="0">
              <a:buNone/>
            </a:pPr>
            <a:r>
              <a:rPr lang="cs-CZ" dirty="0"/>
              <a:t>Celkem </a:t>
            </a:r>
            <a:r>
              <a:rPr lang="cs-CZ" sz="3200" dirty="0"/>
              <a:t>2210</a:t>
            </a:r>
            <a:r>
              <a:rPr lang="cs-CZ" sz="2000" dirty="0"/>
              <a:t> </a:t>
            </a:r>
            <a:r>
              <a:rPr lang="cs-CZ" sz="3200" dirty="0"/>
              <a:t>MW</a:t>
            </a:r>
            <a:r>
              <a:rPr lang="cs-CZ" dirty="0"/>
              <a:t> instalovaného výkonu</a:t>
            </a:r>
          </a:p>
          <a:p>
            <a:pPr marL="457200" lvl="1" indent="0">
              <a:buNone/>
            </a:pPr>
            <a:r>
              <a:rPr lang="cs-CZ" dirty="0"/>
              <a:t>(asi jako Temelín)</a:t>
            </a:r>
          </a:p>
          <a:p>
            <a:r>
              <a:rPr lang="cs-CZ" dirty="0"/>
              <a:t>Politický konec uhlí: 2033,</a:t>
            </a:r>
          </a:p>
          <a:p>
            <a:pPr marL="0" indent="0">
              <a:buNone/>
            </a:pPr>
            <a:r>
              <a:rPr lang="cs-CZ" dirty="0"/>
              <a:t>                                             2038</a:t>
            </a:r>
          </a:p>
          <a:p>
            <a:pPr marL="0" indent="0">
              <a:buNone/>
            </a:pPr>
            <a:r>
              <a:rPr lang="cs-CZ" dirty="0"/>
              <a:t>Nebo jak naplánováno energetiky?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4833" y="1389172"/>
            <a:ext cx="4475159" cy="182380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/>
              <a:t>Před limity 	656Mt, </a:t>
            </a:r>
          </a:p>
          <a:p>
            <a:r>
              <a:rPr lang="cs-CZ" sz="2100" dirty="0"/>
              <a:t>Za limity 	750 </a:t>
            </a:r>
            <a:r>
              <a:rPr lang="cs-CZ" sz="2100" dirty="0" err="1"/>
              <a:t>Mt</a:t>
            </a:r>
            <a:r>
              <a:rPr lang="cs-CZ" sz="2100" dirty="0"/>
              <a:t> (důl ČSA), Havraň(nebude se snad otvírat)</a:t>
            </a:r>
          </a:p>
          <a:p>
            <a:r>
              <a:rPr lang="cs-CZ" sz="2100" dirty="0"/>
              <a:t>Současná těžba cca 40Mt/rok</a:t>
            </a:r>
          </a:p>
          <a:p>
            <a:r>
              <a:rPr lang="cs-CZ" sz="2100" dirty="0"/>
              <a:t>Rychlejší ústup od uhlí: otevřené doly se „nevyuhlí“:</a:t>
            </a:r>
          </a:p>
          <a:p>
            <a:pPr lvl="1"/>
            <a:r>
              <a:rPr lang="cs-CZ" sz="1700" dirty="0"/>
              <a:t>Lze zachovat pro pozdější využití?</a:t>
            </a:r>
          </a:p>
          <a:p>
            <a:pPr lvl="1"/>
            <a:r>
              <a:rPr lang="cs-CZ" sz="1700" dirty="0"/>
              <a:t>Nebezpečí kompenzací pro majitele</a:t>
            </a:r>
          </a:p>
          <a:p>
            <a:pPr lvl="1"/>
            <a:endParaRPr lang="cs-CZ" sz="17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5953" t="39909" r="26135" b="21744"/>
          <a:stretch/>
        </p:blipFill>
        <p:spPr>
          <a:xfrm>
            <a:off x="2562905" y="3005571"/>
            <a:ext cx="6604160" cy="38524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5264" t="46487" r="33926" b="16184"/>
          <a:stretch/>
        </p:blipFill>
        <p:spPr>
          <a:xfrm>
            <a:off x="4461849" y="0"/>
            <a:ext cx="4680520" cy="312034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864985" y="116632"/>
            <a:ext cx="304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Deficit uhlí hlavně pro teplárny</a:t>
            </a:r>
          </a:p>
        </p:txBody>
      </p:sp>
    </p:spTree>
    <p:extLst>
      <p:ext uri="{BB962C8B-B14F-4D97-AF65-F5344CB8AC3E}">
        <p14:creationId xmlns:p14="http://schemas.microsoft.com/office/powerpoint/2010/main" val="4993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497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Jak dál? Fosilní energetika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9056"/>
            <a:ext cx="9144000" cy="58111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Elektroenergetika: </a:t>
            </a:r>
          </a:p>
          <a:p>
            <a:pPr lvl="1"/>
            <a:r>
              <a:rPr lang="cs-CZ" dirty="0"/>
              <a:t>Technicky: </a:t>
            </a:r>
          </a:p>
          <a:p>
            <a:pPr lvl="2"/>
            <a:r>
              <a:rPr lang="cs-CZ" dirty="0"/>
              <a:t>modernizace (komplet nové) dalších elektráren (mimo </a:t>
            </a:r>
            <a:r>
              <a:rPr lang="cs-CZ" dirty="0" err="1"/>
              <a:t>Prunéřov</a:t>
            </a:r>
            <a:r>
              <a:rPr lang="cs-CZ" dirty="0"/>
              <a:t>, Ledvice, Tušimice) </a:t>
            </a:r>
          </a:p>
          <a:p>
            <a:pPr lvl="2"/>
            <a:r>
              <a:rPr lang="cs-CZ" dirty="0"/>
              <a:t>stavba nových na plyn (?)</a:t>
            </a:r>
          </a:p>
          <a:p>
            <a:pPr lvl="2"/>
            <a:r>
              <a:rPr lang="cs-CZ" dirty="0"/>
              <a:t>Překročení limitů v těžbě uhlí</a:t>
            </a:r>
          </a:p>
          <a:p>
            <a:pPr lvl="1"/>
            <a:r>
              <a:rPr lang="cs-CZ" dirty="0"/>
              <a:t>Politicky: zavřít, max. stavba nových na plyn </a:t>
            </a:r>
          </a:p>
          <a:p>
            <a:r>
              <a:rPr lang="cs-CZ" dirty="0"/>
              <a:t>Teplárenství má omezený přístup k úvěrům při absenci dlouhodobých kontraktů na uhlí – nutné pro modernizaci, cesty:</a:t>
            </a:r>
          </a:p>
          <a:p>
            <a:pPr lvl="1"/>
            <a:r>
              <a:rPr lang="cs-CZ" dirty="0"/>
              <a:t>Prolomení limitů těžby na dole ČSA+ podstatná modernizace snižující emise</a:t>
            </a:r>
          </a:p>
          <a:p>
            <a:pPr lvl="1"/>
            <a:r>
              <a:rPr lang="cs-CZ" dirty="0"/>
              <a:t>Náhrada malými jadernými zdroji</a:t>
            </a:r>
          </a:p>
          <a:p>
            <a:pPr lvl="1"/>
            <a:r>
              <a:rPr lang="cs-CZ" dirty="0"/>
              <a:t>Decentralizace: náhrada lokálními výtopnami a/nebo bytovými kotli na plyn </a:t>
            </a:r>
          </a:p>
          <a:p>
            <a:r>
              <a:rPr lang="cs-CZ" dirty="0"/>
              <a:t>Doprava: snížení emisí (pevné látky, </a:t>
            </a:r>
            <a:r>
              <a:rPr lang="cs-CZ" dirty="0" err="1"/>
              <a:t>NO</a:t>
            </a:r>
            <a:r>
              <a:rPr lang="cs-CZ" baseline="-25000" dirty="0" err="1"/>
              <a:t>x</a:t>
            </a:r>
            <a:r>
              <a:rPr lang="cs-CZ" baseline="-25000" dirty="0"/>
              <a:t> </a:t>
            </a:r>
            <a:r>
              <a:rPr lang="cs-CZ" dirty="0"/>
              <a:t>) a energetické náročnosti</a:t>
            </a:r>
            <a:endParaRPr lang="cs-CZ" baseline="-25000" dirty="0"/>
          </a:p>
          <a:p>
            <a:pPr lvl="1"/>
            <a:r>
              <a:rPr lang="cs-CZ" dirty="0"/>
              <a:t>Použití zemního plynu</a:t>
            </a:r>
          </a:p>
          <a:p>
            <a:pPr lvl="1"/>
            <a:r>
              <a:rPr lang="cs-CZ" dirty="0"/>
              <a:t>Elektromobily</a:t>
            </a:r>
          </a:p>
          <a:p>
            <a:pPr lvl="1"/>
            <a:r>
              <a:rPr lang="cs-CZ" dirty="0"/>
              <a:t>Vodík jako palivo </a:t>
            </a:r>
          </a:p>
          <a:p>
            <a:pPr marL="342900" lvl="1" indent="-342900">
              <a:buFont typeface="Arial" charset="0"/>
              <a:buChar char="•"/>
            </a:pPr>
            <a:r>
              <a:rPr lang="cs-CZ" dirty="0"/>
              <a:t>Odchod od uhlí 2038 (nebo i dříve):</a:t>
            </a:r>
          </a:p>
          <a:p>
            <a:pPr marL="742950" lvl="2" indent="-342900">
              <a:buFont typeface="Calibri" panose="020F0502020204030204" pitchFamily="34" charset="0"/>
              <a:buChar char="⁻"/>
            </a:pPr>
            <a:r>
              <a:rPr lang="cs-CZ" dirty="0"/>
              <a:t>Pokud poroste cena povolenky (emise CO</a:t>
            </a:r>
            <a:r>
              <a:rPr lang="cs-CZ" baseline="-25000" dirty="0"/>
              <a:t>2</a:t>
            </a:r>
            <a:r>
              <a:rPr lang="cs-CZ" dirty="0"/>
              <a:t>) tak se stane uhelná energetika nerentabilní? </a:t>
            </a:r>
          </a:p>
          <a:p>
            <a:pPr marL="742950" lvl="2" indent="-342900">
              <a:buFont typeface="Calibri" panose="020F0502020204030204" pitchFamily="34" charset="0"/>
              <a:buChar char="⁻"/>
            </a:pPr>
            <a:r>
              <a:rPr lang="cs-CZ" dirty="0"/>
              <a:t>Žádné další modernizace elektráren</a:t>
            </a:r>
          </a:p>
          <a:p>
            <a:pPr marL="742950" lvl="2" indent="-342900">
              <a:buFont typeface="Calibri" panose="020F0502020204030204" pitchFamily="34" charset="0"/>
              <a:buChar char="⁻"/>
            </a:pPr>
            <a:r>
              <a:rPr lang="cs-CZ" dirty="0"/>
              <a:t>Ztráta soběstačnosti ve výrobě elektřiny (pokud se nepostaví jaderné elektrárny)</a:t>
            </a:r>
          </a:p>
          <a:p>
            <a:pPr marL="742950" lvl="2" indent="-342900">
              <a:buFont typeface="Calibri" panose="020F0502020204030204" pitchFamily="34" charset="0"/>
              <a:buChar char="⁻"/>
            </a:pPr>
            <a:r>
              <a:rPr lang="cs-CZ" dirty="0"/>
              <a:t>Kdo zaplatí investorům zisk z nevytěženého uhlí v případě politického ukončení?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564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Jaderná energetika</a:t>
            </a:r>
          </a:p>
        </p:txBody>
      </p:sp>
    </p:spTree>
    <p:extLst>
      <p:ext uri="{BB962C8B-B14F-4D97-AF65-F5344CB8AC3E}">
        <p14:creationId xmlns:p14="http://schemas.microsoft.com/office/powerpoint/2010/main" val="3280996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88624" y="5467"/>
            <a:ext cx="8229600" cy="903253"/>
          </a:xfrm>
        </p:spPr>
        <p:txBody>
          <a:bodyPr/>
          <a:lstStyle/>
          <a:p>
            <a:r>
              <a:rPr lang="cs-CZ" altLang="cs-CZ" dirty="0"/>
              <a:t>ČR: Jaderná energetika-historie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612068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1945-1970</a:t>
            </a:r>
            <a:r>
              <a:rPr lang="cs-CZ" dirty="0"/>
              <a:t> široce zaměřený výzkum včetně spolupráce na návrhu A1 v Jaslovských Bohunicích (od 1956)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A1: HWGR, 150MW, koncepčně a technicky náročné, do provozu 1972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Plán A2, 300MW, opuštěn po haváriích A1</a:t>
            </a:r>
            <a:r>
              <a:rPr lang="en-US" dirty="0"/>
              <a:t> </a:t>
            </a: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Dvě havárie (1976,77) =&gt;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rozhodnutí o uzavření (dodnes nezlikvidováno)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změna koncepce ve prospěch VVER (PWR)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Jaslovské Bohunice: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V1 (VVER 440/230, 1975), 2*440MW 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V2 (VVER 440/213, 1985), 2*440MW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/>
              <a:t>Dukovany</a:t>
            </a:r>
            <a:r>
              <a:rPr lang="en-US" dirty="0"/>
              <a:t> (</a:t>
            </a:r>
            <a:r>
              <a:rPr lang="cs-CZ" dirty="0"/>
              <a:t>VVER 440/213, </a:t>
            </a:r>
            <a:r>
              <a:rPr lang="en-US" dirty="0"/>
              <a:t>1985-88)</a:t>
            </a:r>
            <a:r>
              <a:rPr lang="cs-CZ" dirty="0"/>
              <a:t>, </a:t>
            </a:r>
            <a:r>
              <a:rPr lang="en-US" dirty="0"/>
              <a:t>4*440MW</a:t>
            </a:r>
            <a:r>
              <a:rPr lang="cs-CZ" dirty="0"/>
              <a:t>, modernizováno na 4*510MW</a:t>
            </a:r>
            <a:r>
              <a:rPr lang="en-US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Temel</a:t>
            </a:r>
            <a:r>
              <a:rPr lang="cs-CZ" dirty="0"/>
              <a:t>í</a:t>
            </a:r>
            <a:r>
              <a:rPr lang="en-US" dirty="0"/>
              <a:t>n </a:t>
            </a:r>
            <a:r>
              <a:rPr lang="cs-CZ" dirty="0"/>
              <a:t>(VVER 1000/320, </a:t>
            </a:r>
            <a:r>
              <a:rPr lang="en-US" dirty="0"/>
              <a:t>2000-2002</a:t>
            </a:r>
            <a:r>
              <a:rPr lang="cs-CZ" dirty="0"/>
              <a:t>), </a:t>
            </a:r>
            <a:r>
              <a:rPr lang="en-US" dirty="0"/>
              <a:t>2*10</a:t>
            </a:r>
            <a:r>
              <a:rPr lang="cs-CZ" dirty="0"/>
              <a:t>0</a:t>
            </a:r>
            <a:r>
              <a:rPr lang="en-US" dirty="0"/>
              <a:t>0MW</a:t>
            </a:r>
            <a:r>
              <a:rPr lang="cs-CZ" dirty="0"/>
              <a:t>, modernizováno na 1040MW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Postupné zapojení průmyslu: převážná část ETE vyrobena v Československu; Škoda JS vyrobila cca 20 tlakových nádob reaktoru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Jaderné strojírenství nyní: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Údržba stávajících JE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Výroba kontejnerů pro vyhořelé palivo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Pohony regulačních tyčí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Výroba </a:t>
            </a:r>
            <a:r>
              <a:rPr lang="cs-CZ" dirty="0" err="1"/>
              <a:t>vnitroreaktorových</a:t>
            </a:r>
            <a:r>
              <a:rPr lang="cs-CZ" dirty="0"/>
              <a:t> částí pro vývoz</a:t>
            </a:r>
            <a:r>
              <a:rPr lang="en-US" dirty="0"/>
              <a:t>   </a:t>
            </a:r>
          </a:p>
        </p:txBody>
      </p:sp>
    </p:spTree>
    <p:extLst>
      <p:ext uri="{BB962C8B-B14F-4D97-AF65-F5344CB8AC3E}">
        <p14:creationId xmlns:p14="http://schemas.microsoft.com/office/powerpoint/2010/main" val="197610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634082"/>
          </a:xfrm>
        </p:spPr>
        <p:txBody>
          <a:bodyPr/>
          <a:lstStyle/>
          <a:p>
            <a:r>
              <a:rPr lang="cs-CZ" dirty="0"/>
              <a:t>Jak dál? Další jaderné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Dukovany jeden blok max 1200MW (omezeno chlazením)+další blok s technologickými problémy (chlazení vzduchem)nebo odstávka starých; bude stavět KHNP</a:t>
            </a:r>
          </a:p>
          <a:p>
            <a:r>
              <a:rPr lang="cs-CZ" dirty="0"/>
              <a:t>Temelín 2 bloky max. 1600MW/blok, staveniště připraveno, opce KHNP?</a:t>
            </a:r>
          </a:p>
          <a:p>
            <a:r>
              <a:rPr lang="cs-CZ" dirty="0"/>
              <a:t>Současní potenciální dodavatelé nabízejí bloky 1000-1750MW se srovnatelnou bezpečnostní úrovní, </a:t>
            </a:r>
          </a:p>
          <a:p>
            <a:r>
              <a:rPr lang="cs-CZ" dirty="0"/>
              <a:t>Dodržení doby výstavby (a tím i rozpočtu)</a:t>
            </a:r>
          </a:p>
          <a:p>
            <a:r>
              <a:rPr lang="cs-CZ" dirty="0"/>
              <a:t>Původní nabídka:</a:t>
            </a:r>
          </a:p>
          <a:p>
            <a:pPr lvl="1"/>
            <a:r>
              <a:rPr lang="cs-CZ" dirty="0" err="1"/>
              <a:t>Westinghouse</a:t>
            </a:r>
            <a:r>
              <a:rPr lang="cs-CZ" dirty="0"/>
              <a:t>, USA, AP1000</a:t>
            </a:r>
          </a:p>
          <a:p>
            <a:pPr lvl="2"/>
            <a:r>
              <a:rPr lang="cs-CZ" dirty="0"/>
              <a:t>Dva bloky v Číně postavené s zpožděním 3-4roky</a:t>
            </a:r>
          </a:p>
          <a:p>
            <a:pPr lvl="2"/>
            <a:r>
              <a:rPr lang="cs-CZ" dirty="0"/>
              <a:t>Další 4 bloky v Číně ve stavbě</a:t>
            </a:r>
          </a:p>
          <a:p>
            <a:pPr lvl="2"/>
            <a:r>
              <a:rPr lang="cs-CZ" dirty="0"/>
              <a:t>V USA dva bloky dostavovány s mnohaletým zpožděním (</a:t>
            </a:r>
            <a:r>
              <a:rPr lang="cs-CZ" dirty="0" err="1"/>
              <a:t>Vogtle</a:t>
            </a:r>
            <a:r>
              <a:rPr lang="cs-CZ" dirty="0"/>
              <a:t>), dva (</a:t>
            </a:r>
            <a:r>
              <a:rPr lang="cs-CZ" dirty="0" err="1"/>
              <a:t>Summer</a:t>
            </a:r>
            <a:r>
              <a:rPr lang="cs-CZ" dirty="0"/>
              <a:t>) –projekt zrušen ve stavbě</a:t>
            </a:r>
          </a:p>
          <a:p>
            <a:pPr lvl="1"/>
            <a:r>
              <a:rPr lang="cs-CZ" dirty="0" err="1"/>
              <a:t>Framatome</a:t>
            </a:r>
            <a:r>
              <a:rPr lang="cs-CZ" dirty="0"/>
              <a:t>/</a:t>
            </a:r>
            <a:r>
              <a:rPr lang="cs-CZ" dirty="0" err="1"/>
              <a:t>Areva</a:t>
            </a:r>
            <a:r>
              <a:rPr lang="cs-CZ" dirty="0"/>
              <a:t>, Francie, EPR 1750- pro Dukovany zmenšenina nikde nepostavená</a:t>
            </a:r>
          </a:p>
          <a:p>
            <a:pPr lvl="2"/>
            <a:r>
              <a:rPr lang="cs-CZ" dirty="0"/>
              <a:t>Finsko, </a:t>
            </a:r>
            <a:r>
              <a:rPr lang="cs-CZ" dirty="0" err="1"/>
              <a:t>Olkiluoto</a:t>
            </a:r>
            <a:r>
              <a:rPr lang="cs-CZ" dirty="0"/>
              <a:t>: zpoždění 11let, spuštění 2022 </a:t>
            </a:r>
          </a:p>
          <a:p>
            <a:pPr lvl="2"/>
            <a:r>
              <a:rPr lang="cs-CZ" dirty="0"/>
              <a:t>Francie </a:t>
            </a:r>
            <a:r>
              <a:rPr lang="cs-CZ" dirty="0" err="1"/>
              <a:t>Flamanville</a:t>
            </a:r>
            <a:r>
              <a:rPr lang="cs-CZ" dirty="0"/>
              <a:t>; zpoždění 9 let, spuštění  2024?</a:t>
            </a:r>
          </a:p>
          <a:p>
            <a:pPr lvl="2"/>
            <a:r>
              <a:rPr lang="cs-CZ" dirty="0"/>
              <a:t>Dva bloky v Číně v provozu postavené se zpožděním 5let </a:t>
            </a:r>
          </a:p>
          <a:p>
            <a:pPr lvl="2"/>
            <a:r>
              <a:rPr lang="cs-CZ" dirty="0"/>
              <a:t>2 bloky v VB ve výstavbě </a:t>
            </a:r>
          </a:p>
          <a:p>
            <a:pPr lvl="1"/>
            <a:r>
              <a:rPr lang="cs-CZ" dirty="0"/>
              <a:t>KHNP, Korea APR 1400 - pro Dukovany zmenšenina APR1000 nikde nepostavená</a:t>
            </a:r>
          </a:p>
          <a:p>
            <a:pPr lvl="2"/>
            <a:r>
              <a:rPr lang="cs-CZ" dirty="0"/>
              <a:t>Korea: </a:t>
            </a:r>
            <a:r>
              <a:rPr lang="cs-CZ" dirty="0" err="1"/>
              <a:t>Shin</a:t>
            </a:r>
            <a:r>
              <a:rPr lang="cs-CZ" dirty="0"/>
              <a:t> </a:t>
            </a:r>
            <a:r>
              <a:rPr lang="cs-CZ" dirty="0" err="1"/>
              <a:t>Kori</a:t>
            </a:r>
            <a:r>
              <a:rPr lang="cs-CZ" dirty="0"/>
              <a:t> 2 bloky v provozu, 4 bloky ve výstavbě</a:t>
            </a:r>
          </a:p>
          <a:p>
            <a:pPr lvl="2"/>
            <a:r>
              <a:rPr lang="cs-CZ" dirty="0"/>
              <a:t>4 bloky v Emirátech: hotovo</a:t>
            </a:r>
          </a:p>
          <a:p>
            <a:pPr lvl="1"/>
            <a:r>
              <a:rPr lang="cs-CZ" dirty="0" err="1"/>
              <a:t>Rosatom</a:t>
            </a:r>
            <a:r>
              <a:rPr lang="cs-CZ" dirty="0"/>
              <a:t>, Rusko VVER 1000/1200 vyřazen</a:t>
            </a:r>
          </a:p>
          <a:p>
            <a:pPr lvl="2"/>
            <a:r>
              <a:rPr lang="cs-CZ" dirty="0"/>
              <a:t>4 bloky v Číně v provozu, 2 ve výstavbě (zpoždění </a:t>
            </a:r>
            <a:r>
              <a:rPr lang="cs-CZ" dirty="0" err="1"/>
              <a:t>max</a:t>
            </a:r>
            <a:r>
              <a:rPr lang="cs-CZ" dirty="0"/>
              <a:t> 2roky)</a:t>
            </a:r>
          </a:p>
          <a:p>
            <a:pPr lvl="2"/>
            <a:r>
              <a:rPr lang="cs-CZ" dirty="0"/>
              <a:t>2 bloky </a:t>
            </a:r>
            <a:r>
              <a:rPr lang="cs-CZ" dirty="0" err="1"/>
              <a:t>Ostrovets</a:t>
            </a:r>
            <a:r>
              <a:rPr lang="cs-CZ" dirty="0"/>
              <a:t> téměř v provozu, 4 bloky ve výstavbě Turecko, začíná stavba 2 bloků </a:t>
            </a:r>
            <a:r>
              <a:rPr lang="cs-CZ" dirty="0" err="1"/>
              <a:t>Paks</a:t>
            </a:r>
            <a:endParaRPr lang="cs-CZ" dirty="0"/>
          </a:p>
          <a:p>
            <a:pPr lvl="2"/>
            <a:r>
              <a:rPr lang="cs-CZ" dirty="0"/>
              <a:t>Indie 2 bloky v provozu, 2 ve výstavbě, Bangladéš 2 bloky ve výstavbě, Voroněž, </a:t>
            </a:r>
            <a:r>
              <a:rPr lang="cs-CZ" dirty="0" err="1"/>
              <a:t>St.Petěrburg</a:t>
            </a:r>
            <a:r>
              <a:rPr lang="cs-CZ" dirty="0"/>
              <a:t>, Kursk 4 bloky v provozu, další 2 ve výstavbě</a:t>
            </a:r>
          </a:p>
          <a:p>
            <a:pPr lvl="1"/>
            <a:r>
              <a:rPr lang="cs-CZ" dirty="0"/>
              <a:t>CNNC, Čína,  </a:t>
            </a:r>
            <a:r>
              <a:rPr lang="cs-CZ" dirty="0" err="1"/>
              <a:t>Hualong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(HPR 1000), vyřazen</a:t>
            </a:r>
          </a:p>
          <a:p>
            <a:pPr lvl="2"/>
            <a:r>
              <a:rPr lang="cs-CZ" dirty="0" err="1"/>
              <a:t>Pakistán</a:t>
            </a:r>
            <a:r>
              <a:rPr lang="cs-CZ" dirty="0"/>
              <a:t>, dva bloky téměř hotové bez zpoždění</a:t>
            </a:r>
          </a:p>
          <a:p>
            <a:pPr lvl="2"/>
            <a:r>
              <a:rPr lang="cs-CZ" dirty="0" err="1"/>
              <a:t>Fangchenggang</a:t>
            </a:r>
            <a:r>
              <a:rPr lang="cs-CZ" dirty="0"/>
              <a:t>, </a:t>
            </a:r>
            <a:r>
              <a:rPr lang="cs-CZ" dirty="0" err="1"/>
              <a:t>Fuquing</a:t>
            </a:r>
            <a:r>
              <a:rPr lang="cs-CZ" dirty="0"/>
              <a:t> 4 bloky v provozu, další 4 ve výstavbě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8083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jaderné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Kde, kolik?</a:t>
            </a:r>
          </a:p>
          <a:p>
            <a:pPr lvl="1"/>
            <a:r>
              <a:rPr lang="cs-CZ" dirty="0"/>
              <a:t>Nejbližší: Dukovany 5 (6?)</a:t>
            </a:r>
          </a:p>
          <a:p>
            <a:pPr lvl="1"/>
            <a:r>
              <a:rPr lang="cs-CZ" dirty="0"/>
              <a:t>Temelín 3, 4</a:t>
            </a:r>
          </a:p>
          <a:p>
            <a:pPr lvl="1"/>
            <a:r>
              <a:rPr lang="cs-CZ" dirty="0"/>
              <a:t>Malé reaktory: Temelín+ místo odstavovaných elektráren (tepláren): Tušimice, </a:t>
            </a:r>
            <a:r>
              <a:rPr lang="cs-CZ" dirty="0" err="1"/>
              <a:t>Dětmatovice</a:t>
            </a:r>
            <a:endParaRPr lang="cs-CZ" dirty="0"/>
          </a:p>
          <a:p>
            <a:r>
              <a:rPr lang="cs-CZ" dirty="0"/>
              <a:t>Otázky k rozhodnutí:</a:t>
            </a:r>
          </a:p>
          <a:p>
            <a:pPr lvl="1"/>
            <a:r>
              <a:rPr lang="cs-CZ" dirty="0"/>
              <a:t>Volba velikosti bloku(ů) a dodavatele:</a:t>
            </a:r>
          </a:p>
          <a:p>
            <a:pPr lvl="2"/>
            <a:r>
              <a:rPr lang="cs-CZ" dirty="0"/>
              <a:t>Úroveň jaderné bezpečnosti</a:t>
            </a:r>
          </a:p>
          <a:p>
            <a:pPr lvl="2"/>
            <a:r>
              <a:rPr lang="cs-CZ" dirty="0"/>
              <a:t>Reference o splnění smluvních podmínek (doba výstavby, rozpočet)?</a:t>
            </a:r>
          </a:p>
          <a:p>
            <a:pPr lvl="2"/>
            <a:r>
              <a:rPr lang="cs-CZ" dirty="0"/>
              <a:t>„Závislost“ na dodavateli </a:t>
            </a:r>
          </a:p>
          <a:p>
            <a:pPr lvl="1"/>
            <a:r>
              <a:rPr lang="cs-CZ" dirty="0"/>
              <a:t>„Souhlas“ (tolerance) zejména Rakouska a Německa:</a:t>
            </a:r>
          </a:p>
          <a:p>
            <a:pPr lvl="2"/>
            <a:r>
              <a:rPr lang="cs-CZ" dirty="0"/>
              <a:t>Současná legislativa EU: stát volí energetický mix a zodpovídá za dodávky energie</a:t>
            </a:r>
          </a:p>
          <a:p>
            <a:pPr lvl="2"/>
            <a:r>
              <a:rPr lang="cs-CZ" dirty="0"/>
              <a:t>„mezinárodní“ EIA: </a:t>
            </a:r>
            <a:r>
              <a:rPr lang="cs-CZ" dirty="0" err="1"/>
              <a:t>Espoo</a:t>
            </a:r>
            <a:r>
              <a:rPr lang="cs-CZ" dirty="0"/>
              <a:t> konvence a EU směrnice zaručují vliv okolních států na významné projekty</a:t>
            </a:r>
          </a:p>
          <a:p>
            <a:pPr lvl="2"/>
            <a:r>
              <a:rPr lang="cs-CZ" dirty="0"/>
              <a:t>Sousedské vztahy: riskantní postup je budování JE proti vůli sousedů</a:t>
            </a:r>
          </a:p>
        </p:txBody>
      </p:sp>
    </p:spTree>
    <p:extLst>
      <p:ext uri="{BB962C8B-B14F-4D97-AF65-F5344CB8AC3E}">
        <p14:creationId xmlns:p14="http://schemas.microsoft.com/office/powerpoint/2010/main" val="2580386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Obnovitelné zdroje  </a:t>
            </a:r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22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5" y="20618"/>
            <a:ext cx="8856982" cy="1104126"/>
          </a:xfrm>
        </p:spPr>
        <p:txBody>
          <a:bodyPr>
            <a:normAutofit fontScale="90000"/>
          </a:bodyPr>
          <a:lstStyle/>
          <a:p>
            <a:r>
              <a:rPr lang="cs-CZ" dirty="0"/>
              <a:t>Obnovitelné zdroje, rozsah a struktura (pohled PEZ)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1124744"/>
            <a:ext cx="8507288" cy="2016225"/>
          </a:xfrm>
        </p:spPr>
        <p:txBody>
          <a:bodyPr/>
          <a:lstStyle/>
          <a:p>
            <a:r>
              <a:rPr lang="cs-CZ" sz="2000" dirty="0"/>
              <a:t>Podstatný růst: dvojnásobek za 10 let </a:t>
            </a:r>
          </a:p>
          <a:p>
            <a:r>
              <a:rPr lang="cs-CZ" sz="2000" dirty="0"/>
              <a:t>Dominantní vliv biomasy, která se obnovuje antropogenně</a:t>
            </a:r>
          </a:p>
          <a:p>
            <a:r>
              <a:rPr lang="cs-CZ" sz="2000" dirty="0"/>
              <a:t>Významný růst solární energie, ale téměř zanedbatelný v souhrnu(0,04%PEZ)</a:t>
            </a:r>
          </a:p>
          <a:p>
            <a:r>
              <a:rPr lang="cs-CZ" sz="2000" dirty="0"/>
              <a:t>Pohled ovlivněný zpětným přepočítáváním z konečné spotřeby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52936"/>
            <a:ext cx="9184583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34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346050"/>
          </a:xfrm>
        </p:spPr>
        <p:txBody>
          <a:bodyPr/>
          <a:lstStyle/>
          <a:p>
            <a:r>
              <a:rPr lang="cs-CZ" sz="3600" dirty="0"/>
              <a:t>Elektřina z obnovitelných zdrojů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0" y="476672"/>
            <a:ext cx="9144000" cy="26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OZE: cca 17% celkové produkce elektřiny</a:t>
            </a:r>
          </a:p>
          <a:p>
            <a:r>
              <a:rPr lang="cs-CZ" sz="2000" dirty="0"/>
              <a:t>Podstatný růst: 4x za 12let, </a:t>
            </a:r>
          </a:p>
          <a:p>
            <a:r>
              <a:rPr lang="cs-CZ" sz="2000" dirty="0"/>
              <a:t>Největší podíl do 2010 voda, </a:t>
            </a:r>
          </a:p>
          <a:p>
            <a:r>
              <a:rPr lang="cs-CZ" sz="2000" dirty="0"/>
              <a:t>Od 2012: srovnatelné zdroje: biomasa, bioplyn, voda, </a:t>
            </a:r>
            <a:r>
              <a:rPr lang="cs-CZ" sz="2000" dirty="0" err="1"/>
              <a:t>fotovoltaika</a:t>
            </a:r>
            <a:r>
              <a:rPr lang="cs-CZ" sz="2000" dirty="0"/>
              <a:t> (po 23%)</a:t>
            </a:r>
          </a:p>
          <a:p>
            <a:r>
              <a:rPr lang="cs-CZ" sz="2000" dirty="0"/>
              <a:t>Zájmová sdružení kvantifikují </a:t>
            </a:r>
            <a:r>
              <a:rPr lang="cs-CZ" sz="2000" b="1" dirty="0"/>
              <a:t>„potenciály</a:t>
            </a:r>
            <a:r>
              <a:rPr lang="cs-CZ" sz="2000" dirty="0"/>
              <a:t>“; diskutabilní použití pro plánování z ekonomických důvodů:</a:t>
            </a:r>
          </a:p>
          <a:p>
            <a:pPr lvl="1"/>
            <a:r>
              <a:rPr lang="cs-CZ" sz="1600" dirty="0"/>
              <a:t>Geografické podmínky jsou nevýhodnější než u sousedů (vítr, slunce)</a:t>
            </a:r>
          </a:p>
          <a:p>
            <a:pPr lvl="1"/>
            <a:r>
              <a:rPr lang="cs-CZ" sz="1600" dirty="0"/>
              <a:t>Pro srovnávání jednotkových cen je nutno započíst náklady na zálohování</a:t>
            </a:r>
          </a:p>
          <a:p>
            <a:r>
              <a:rPr lang="cs-CZ" sz="2000" dirty="0"/>
              <a:t>Instalovaný výkon solární elektrárny: </a:t>
            </a:r>
          </a:p>
          <a:p>
            <a:pPr lvl="1"/>
            <a:r>
              <a:rPr lang="cs-CZ" sz="1600" dirty="0"/>
              <a:t>pro dlouhodobé plánování 10-20W/m2 (roční průměr)</a:t>
            </a:r>
          </a:p>
          <a:p>
            <a:pPr lvl="1"/>
            <a:r>
              <a:rPr lang="cs-CZ" altLang="en-US" sz="1600" dirty="0"/>
              <a:t>Projektanti počítají občas s 1000W/m</a:t>
            </a:r>
            <a:r>
              <a:rPr lang="cs-CZ" altLang="en-US" sz="1600" baseline="30000" dirty="0"/>
              <a:t>2</a:t>
            </a:r>
            <a:r>
              <a:rPr lang="cs-CZ" altLang="en-US" sz="1600" dirty="0"/>
              <a:t>- okamžitý výkon při jasném nebi a natáčených panelech (kolmé ke slunci)</a:t>
            </a:r>
            <a:endParaRPr lang="cs-CZ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612239-65DF-D042-6A9E-6CB67401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" y="3154958"/>
            <a:ext cx="9095381" cy="37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5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sz="4000" dirty="0"/>
              <a:t>„Skutečné“ OZE: voda vítr, fotovoltaika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016223"/>
          </a:xfrm>
        </p:spPr>
        <p:txBody>
          <a:bodyPr/>
          <a:lstStyle/>
          <a:p>
            <a:r>
              <a:rPr lang="cs-CZ" sz="2400" dirty="0"/>
              <a:t>Voda stálý zdroj, 2011: srovnatelný s </a:t>
            </a:r>
            <a:r>
              <a:rPr lang="cs-CZ" sz="2400" dirty="0" err="1"/>
              <a:t>fotovoltaikou</a:t>
            </a:r>
            <a:endParaRPr lang="cs-CZ" sz="2400" dirty="0"/>
          </a:p>
          <a:p>
            <a:r>
              <a:rPr lang="cs-CZ" sz="2400" dirty="0"/>
              <a:t>Vítr o řád </a:t>
            </a:r>
            <a:r>
              <a:rPr lang="cs-CZ" sz="2400" dirty="0" err="1"/>
              <a:t>nížší</a:t>
            </a:r>
            <a:r>
              <a:rPr lang="cs-CZ" sz="2400" dirty="0"/>
              <a:t>, instalovaný výkon má podobný trend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697793"/>
              </p:ext>
            </p:extLst>
          </p:nvPr>
        </p:nvGraphicFramePr>
        <p:xfrm>
          <a:off x="251520" y="2057400"/>
          <a:ext cx="8568952" cy="453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684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Instituční uspořádání energetiky a liberalizace</a:t>
            </a:r>
          </a:p>
        </p:txBody>
      </p:sp>
    </p:spTree>
    <p:extLst>
      <p:ext uri="{BB962C8B-B14F-4D97-AF65-F5344CB8AC3E}">
        <p14:creationId xmlns:p14="http://schemas.microsoft.com/office/powerpoint/2010/main" val="4142810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Možné směry vývoje energetiky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962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792088"/>
          </a:xfrm>
        </p:spPr>
        <p:txBody>
          <a:bodyPr/>
          <a:lstStyle/>
          <a:p>
            <a:r>
              <a:rPr lang="cs-CZ" dirty="0"/>
              <a:t>Současnost a budoucnost energetiky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252520" cy="554461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Energetika je běh na dlouhou trať: plánování na 15-30 let</a:t>
            </a:r>
          </a:p>
          <a:p>
            <a:r>
              <a:rPr lang="cs-CZ" dirty="0"/>
              <a:t>Jaké zdroje máme a které budeme využívat:</a:t>
            </a:r>
          </a:p>
          <a:p>
            <a:pPr lvl="1"/>
            <a:r>
              <a:rPr lang="cs-CZ" dirty="0"/>
              <a:t>Uhlí: bez překročení limitů a nových otvírek do cca 2050</a:t>
            </a:r>
          </a:p>
          <a:p>
            <a:pPr lvl="1"/>
            <a:r>
              <a:rPr lang="cs-CZ" dirty="0"/>
              <a:t>Uran: relativně chudé rudy v současnosti neekonomická těžba</a:t>
            </a:r>
          </a:p>
          <a:p>
            <a:pPr lvl="1"/>
            <a:r>
              <a:rPr lang="cs-CZ" dirty="0"/>
              <a:t>Ropa a zemní plyn: nemáme a nebudeme mít</a:t>
            </a:r>
          </a:p>
          <a:p>
            <a:pPr lvl="1"/>
            <a:r>
              <a:rPr lang="cs-CZ" dirty="0"/>
              <a:t>Vodní energie: velké zdroje využity, malé pro lokální použití, omezený potenciál</a:t>
            </a:r>
          </a:p>
          <a:p>
            <a:pPr lvl="1"/>
            <a:r>
              <a:rPr lang="cs-CZ" dirty="0"/>
              <a:t>Vítr a slunce: omezeno přírodními podmínkami, nelze konkurovat severnímu Německu</a:t>
            </a:r>
          </a:p>
          <a:p>
            <a:r>
              <a:rPr lang="cs-CZ" dirty="0"/>
              <a:t>Energetická soběstačnost</a:t>
            </a:r>
          </a:p>
          <a:p>
            <a:pPr lvl="1"/>
            <a:r>
              <a:rPr lang="cs-CZ" dirty="0"/>
              <a:t>Úplná soběstačnost: nedosažitelné v dohledném horizontu  (doprava, vytápění)</a:t>
            </a:r>
          </a:p>
          <a:p>
            <a:pPr lvl="1"/>
            <a:r>
              <a:rPr lang="cs-CZ" dirty="0"/>
              <a:t>Elektroenergetika: politické rozhodnutí</a:t>
            </a:r>
          </a:p>
          <a:p>
            <a:r>
              <a:rPr lang="cs-CZ" dirty="0"/>
              <a:t>Co je přijatelné pro </a:t>
            </a:r>
          </a:p>
          <a:p>
            <a:pPr lvl="1"/>
            <a:r>
              <a:rPr lang="cs-CZ" dirty="0"/>
              <a:t>životní prostředí</a:t>
            </a:r>
          </a:p>
          <a:p>
            <a:pPr lvl="1"/>
            <a:r>
              <a:rPr lang="cs-CZ" dirty="0"/>
              <a:t>Společnost (akceptace energetických projektů) </a:t>
            </a:r>
          </a:p>
          <a:p>
            <a:r>
              <a:rPr lang="cs-CZ" dirty="0"/>
              <a:t>Jaká je úloha státu: ekonomický model energetiky, legislativní rámec; jsme členy EU, nelze očekávat změnu liberálního paradigmatu</a:t>
            </a:r>
          </a:p>
          <a:p>
            <a:r>
              <a:rPr lang="cs-CZ" dirty="0"/>
              <a:t>Modelování různých scénářů:</a:t>
            </a:r>
          </a:p>
          <a:p>
            <a:pPr lvl="1"/>
            <a:r>
              <a:rPr lang="cs-CZ" dirty="0"/>
              <a:t>neexistuje správné řešení; </a:t>
            </a:r>
          </a:p>
          <a:p>
            <a:pPr lvl="1"/>
            <a:r>
              <a:rPr lang="cs-CZ" dirty="0"/>
              <a:t>modelování pouze poskytuje technická a finanční omezení</a:t>
            </a:r>
          </a:p>
          <a:p>
            <a:r>
              <a:rPr lang="cs-CZ" dirty="0"/>
              <a:t>Diskuse završená kompromisním politickým řešením=&gt; Státní energetická koncepce </a:t>
            </a:r>
          </a:p>
        </p:txBody>
      </p:sp>
    </p:spTree>
    <p:extLst>
      <p:ext uri="{BB962C8B-B14F-4D97-AF65-F5344CB8AC3E}">
        <p14:creationId xmlns:p14="http://schemas.microsoft.com/office/powerpoint/2010/main" val="7724011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FDC33-65B6-A613-3658-F20FA7E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91681"/>
            <a:ext cx="8229600" cy="1143000"/>
          </a:xfrm>
        </p:spPr>
        <p:txBody>
          <a:bodyPr/>
          <a:lstStyle/>
          <a:p>
            <a:r>
              <a:rPr lang="cs-CZ" dirty="0"/>
              <a:t>Hlavní témata současné a budoucí energetiky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1BF63E-0423-0511-8EF2-A60770FCF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665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Zelená dohoda pro Evropu </a:t>
            </a:r>
            <a:br>
              <a:rPr lang="cs-CZ" dirty="0"/>
            </a:br>
            <a:r>
              <a:rPr lang="cs-CZ" dirty="0"/>
              <a:t>(Green </a:t>
            </a:r>
            <a:r>
              <a:rPr lang="cs-CZ" dirty="0" err="1"/>
              <a:t>Deal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Ambiciózní plán pokrývající téměř všechny oblasti lidské činnosti, nová EK 2019</a:t>
            </a:r>
          </a:p>
          <a:p>
            <a:r>
              <a:rPr lang="cs-CZ" dirty="0"/>
              <a:t>EU má být v roce 2050 klimaticky neutrální, ale podílí se na celosvětových emisích cca 9-10%</a:t>
            </a:r>
          </a:p>
          <a:p>
            <a:r>
              <a:rPr lang="cs-CZ" dirty="0"/>
              <a:t>Mezinárodně politický cíl: tlak na větší emitenty (Čína, USA, Indie)</a:t>
            </a:r>
          </a:p>
          <a:p>
            <a:r>
              <a:rPr lang="cs-CZ" dirty="0"/>
              <a:t>Kombinace legislativních návrhů, strategických dokumentů, hlavní oblasti:</a:t>
            </a:r>
          </a:p>
          <a:p>
            <a:pPr lvl="1"/>
            <a:r>
              <a:rPr lang="cs-CZ" dirty="0"/>
              <a:t>Ambice v oblasti klimatu</a:t>
            </a:r>
          </a:p>
          <a:p>
            <a:pPr lvl="1"/>
            <a:r>
              <a:rPr lang="cs-CZ" dirty="0"/>
              <a:t>Čistá, cenově dostupná a bezpečná energie</a:t>
            </a:r>
          </a:p>
          <a:p>
            <a:pPr lvl="1"/>
            <a:r>
              <a:rPr lang="cs-CZ" dirty="0"/>
              <a:t>Průmyslová strategie pro čisté a oběhové hospodářství</a:t>
            </a:r>
          </a:p>
          <a:p>
            <a:pPr lvl="1"/>
            <a:r>
              <a:rPr lang="cs-CZ" dirty="0"/>
              <a:t>Udržitelná a inteligentní mobilita</a:t>
            </a:r>
          </a:p>
          <a:p>
            <a:pPr lvl="1"/>
            <a:r>
              <a:rPr lang="cs-CZ" dirty="0"/>
              <a:t>Zachování a ochrana biologické rozmanitosti</a:t>
            </a:r>
          </a:p>
          <a:p>
            <a:pPr lvl="1"/>
            <a:r>
              <a:rPr lang="cs-CZ" dirty="0"/>
              <a:t>Ambice nulového znečištění pro prostředí bez toxických látek</a:t>
            </a:r>
          </a:p>
          <a:p>
            <a:pPr lvl="1"/>
            <a:r>
              <a:rPr lang="cs-CZ" dirty="0"/>
              <a:t>Začleňování udržitelnosti do všech politik EU</a:t>
            </a:r>
          </a:p>
          <a:p>
            <a:r>
              <a:rPr lang="cs-CZ" dirty="0"/>
              <a:t>Zřízení Just </a:t>
            </a:r>
            <a:r>
              <a:rPr lang="cs-CZ" dirty="0" err="1"/>
              <a:t>Transition</a:t>
            </a:r>
            <a:r>
              <a:rPr lang="cs-CZ" dirty="0"/>
              <a:t> </a:t>
            </a:r>
            <a:r>
              <a:rPr lang="cs-CZ" dirty="0" err="1"/>
              <a:t>Fund</a:t>
            </a:r>
            <a:r>
              <a:rPr lang="cs-CZ" dirty="0"/>
              <a:t>: fond na podporu „odchodu“ od fosilních paliv =&gt; snížení kohezních fondů</a:t>
            </a:r>
          </a:p>
          <a:p>
            <a:r>
              <a:rPr lang="cs-CZ" dirty="0"/>
              <a:t>Financování ze zdrojů na úrovni EU:</a:t>
            </a:r>
          </a:p>
          <a:p>
            <a:pPr lvl="1"/>
            <a:r>
              <a:rPr lang="cs-CZ" dirty="0"/>
              <a:t>Co je a co není hodno podpory je v „EU Taxonomy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sustainable</a:t>
            </a:r>
            <a:r>
              <a:rPr lang="cs-CZ" dirty="0"/>
              <a:t> </a:t>
            </a:r>
            <a:r>
              <a:rPr lang="cs-CZ" dirty="0" err="1"/>
              <a:t>technologies</a:t>
            </a:r>
            <a:r>
              <a:rPr lang="cs-CZ" dirty="0"/>
              <a:t>“ </a:t>
            </a:r>
          </a:p>
          <a:p>
            <a:pPr lvl="1"/>
            <a:r>
              <a:rPr lang="cs-CZ" dirty="0">
                <a:hlinkClick r:id="rId2"/>
              </a:rPr>
              <a:t>https://ec.europa.eu/info/business-economy-euro/banking-and-finance/sustainable-finance/eu-taxonomy-sustainable-activities_en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Finanční zdroje kryty z půjčených peněz</a:t>
            </a:r>
          </a:p>
          <a:p>
            <a:pPr lvl="1"/>
            <a:r>
              <a:rPr lang="cs-CZ" dirty="0"/>
              <a:t>Částky směšovány: řádný rozpočet EU, finance na Green </a:t>
            </a:r>
            <a:r>
              <a:rPr lang="cs-CZ" dirty="0" err="1"/>
              <a:t>Deal</a:t>
            </a:r>
            <a:r>
              <a:rPr lang="cs-CZ" dirty="0"/>
              <a:t>, finance na řešení krize Eura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8415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Green </a:t>
            </a:r>
            <a:r>
              <a:rPr lang="cs-CZ" dirty="0" err="1"/>
              <a:t>Deal</a:t>
            </a:r>
            <a:r>
              <a:rPr lang="cs-CZ" dirty="0"/>
              <a:t>- Fit </a:t>
            </a:r>
            <a:r>
              <a:rPr lang="cs-CZ" dirty="0" err="1"/>
              <a:t>for</a:t>
            </a:r>
            <a:r>
              <a:rPr lang="cs-CZ" dirty="0"/>
              <a:t> 55 </a:t>
            </a:r>
            <a:br>
              <a:rPr lang="cs-CZ" dirty="0"/>
            </a:br>
            <a:r>
              <a:rPr lang="cs-CZ" sz="4000" dirty="0"/>
              <a:t>legislativní návrhy a politické iniciativy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25144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/>
              <a:t>revize systému EU pro obchodování s emisemi </a:t>
            </a:r>
            <a:r>
              <a:rPr lang="cs-CZ" dirty="0"/>
              <a:t>(EU ETS )   </a:t>
            </a:r>
          </a:p>
          <a:p>
            <a:r>
              <a:rPr lang="cs-CZ" dirty="0"/>
              <a:t>revizi nařízení o sdílení úsilí týkajícího se cílů členských států v oblasti </a:t>
            </a:r>
            <a:r>
              <a:rPr lang="cs-CZ" b="1" dirty="0"/>
              <a:t>snižování emisí v odvětvích mimo EU ETS</a:t>
            </a:r>
          </a:p>
          <a:p>
            <a:r>
              <a:rPr lang="cs-CZ" b="1" dirty="0"/>
              <a:t>revize nařízení </a:t>
            </a:r>
            <a:r>
              <a:rPr lang="cs-CZ" dirty="0"/>
              <a:t>o zahrnutí emisí skleníkových plynů a jejich pohlcování v důsledku </a:t>
            </a:r>
            <a:r>
              <a:rPr lang="cs-CZ" b="1" dirty="0"/>
              <a:t>využívání půdy</a:t>
            </a:r>
            <a:r>
              <a:rPr lang="cs-CZ" dirty="0"/>
              <a:t>, změn ve využívání půdy a </a:t>
            </a:r>
            <a:r>
              <a:rPr lang="cs-CZ" b="1" dirty="0"/>
              <a:t>lesnictví</a:t>
            </a:r>
            <a:r>
              <a:rPr lang="cs-CZ" dirty="0"/>
              <a:t> (LULUCF)</a:t>
            </a:r>
          </a:p>
          <a:p>
            <a:r>
              <a:rPr lang="cs-CZ" dirty="0"/>
              <a:t>revize směrnice o </a:t>
            </a:r>
            <a:r>
              <a:rPr lang="cs-CZ" b="1" dirty="0"/>
              <a:t>obnovitelných zdrojích energie</a:t>
            </a:r>
          </a:p>
          <a:p>
            <a:r>
              <a:rPr lang="cs-CZ" dirty="0"/>
              <a:t>přepracování směrnice o </a:t>
            </a:r>
            <a:r>
              <a:rPr lang="cs-CZ" b="1" dirty="0"/>
              <a:t>energetické účinnosti</a:t>
            </a:r>
          </a:p>
          <a:p>
            <a:r>
              <a:rPr lang="cs-CZ" dirty="0"/>
              <a:t>revizi směrnice o zavádění infrastruktury pro </a:t>
            </a:r>
            <a:r>
              <a:rPr lang="cs-CZ" b="1" dirty="0"/>
              <a:t>alternativní paliva</a:t>
            </a:r>
          </a:p>
          <a:p>
            <a:r>
              <a:rPr lang="cs-CZ" dirty="0"/>
              <a:t>změnu nařízení, kterým se stanoví </a:t>
            </a:r>
            <a:r>
              <a:rPr lang="cs-CZ" b="1" dirty="0"/>
              <a:t>emisní normy CO</a:t>
            </a:r>
            <a:r>
              <a:rPr lang="cs-CZ" b="1" baseline="-25000" dirty="0"/>
              <a:t>2</a:t>
            </a:r>
            <a:r>
              <a:rPr lang="cs-CZ" b="1" dirty="0"/>
              <a:t> pro osobní automobily </a:t>
            </a:r>
            <a:r>
              <a:rPr lang="cs-CZ" dirty="0"/>
              <a:t>a dodávky</a:t>
            </a:r>
          </a:p>
          <a:p>
            <a:r>
              <a:rPr lang="cs-CZ" dirty="0"/>
              <a:t>revizi směrnice o </a:t>
            </a:r>
            <a:r>
              <a:rPr lang="cs-CZ" b="1" dirty="0"/>
              <a:t>zdanění energie</a:t>
            </a:r>
          </a:p>
          <a:p>
            <a:r>
              <a:rPr lang="cs-CZ" dirty="0"/>
              <a:t>mechanismus </a:t>
            </a:r>
            <a:r>
              <a:rPr lang="cs-CZ" b="1" dirty="0"/>
              <a:t>uhlíkového vyrovnání na hranicích</a:t>
            </a:r>
          </a:p>
          <a:p>
            <a:r>
              <a:rPr lang="cs-CZ" dirty="0"/>
              <a:t>iniciativu </a:t>
            </a:r>
            <a:r>
              <a:rPr lang="cs-CZ" dirty="0" err="1"/>
              <a:t>ReFuelEU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cs-CZ" dirty="0"/>
              <a:t> týkající se </a:t>
            </a:r>
            <a:r>
              <a:rPr lang="cs-CZ" b="1" dirty="0"/>
              <a:t>udržitelných leteckých paliv</a:t>
            </a:r>
          </a:p>
          <a:p>
            <a:r>
              <a:rPr lang="cs-CZ" dirty="0"/>
              <a:t>iniciativu </a:t>
            </a:r>
            <a:r>
              <a:rPr lang="cs-CZ" dirty="0" err="1"/>
              <a:t>FuelEU</a:t>
            </a:r>
            <a:r>
              <a:rPr lang="cs-CZ" dirty="0"/>
              <a:t> </a:t>
            </a:r>
            <a:r>
              <a:rPr lang="cs-CZ" dirty="0" err="1"/>
              <a:t>Maritime</a:t>
            </a:r>
            <a:r>
              <a:rPr lang="cs-CZ" dirty="0"/>
              <a:t> týkající se zeleného evropského </a:t>
            </a:r>
            <a:r>
              <a:rPr lang="cs-CZ" b="1" dirty="0"/>
              <a:t>námořního prostoru</a:t>
            </a:r>
          </a:p>
          <a:p>
            <a:r>
              <a:rPr lang="cs-CZ" b="1" dirty="0"/>
              <a:t>Sociální fond </a:t>
            </a:r>
            <a:r>
              <a:rPr lang="cs-CZ" dirty="0"/>
              <a:t>pro klimatická opatření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230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0E533-5F6F-D601-345D-18C31F09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F45DF084-0124-A403-A219-E3C30B4AB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"/>
            <a:ext cx="9062026" cy="6403832"/>
          </a:xfrm>
        </p:spPr>
      </p:pic>
    </p:spTree>
    <p:extLst>
      <p:ext uri="{BB962C8B-B14F-4D97-AF65-F5344CB8AC3E}">
        <p14:creationId xmlns:p14="http://schemas.microsoft.com/office/powerpoint/2010/main" val="1003186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CB98E-68ED-64E3-5DF5-076F07BF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Písmo, Publikace&#10;&#10;Popis byl vytvořen automaticky">
            <a:extLst>
              <a:ext uri="{FF2B5EF4-FFF2-40B4-BE49-F238E27FC236}">
                <a16:creationId xmlns:a16="http://schemas.microsoft.com/office/drawing/2014/main" id="{46E13AAA-8C0A-2A24-1132-B249D7D0A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56"/>
            <a:ext cx="8892480" cy="6284020"/>
          </a:xfrm>
        </p:spPr>
      </p:pic>
    </p:spTree>
    <p:extLst>
      <p:ext uri="{BB962C8B-B14F-4D97-AF65-F5344CB8AC3E}">
        <p14:creationId xmlns:p14="http://schemas.microsoft.com/office/powerpoint/2010/main" val="2555299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0646"/>
            <a:ext cx="8424936" cy="404664"/>
          </a:xfrm>
        </p:spPr>
        <p:txBody>
          <a:bodyPr>
            <a:normAutofit fontScale="90000"/>
          </a:bodyPr>
          <a:lstStyle/>
          <a:p>
            <a:r>
              <a:rPr lang="cs-CZ" dirty="0"/>
              <a:t>EU Taxonomie udržitelných technologií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8284"/>
            <a:ext cx="9144000" cy="629359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Iniciativa investorů: které projekty máme podporovat a neriskovat omezení nebo zrušení? </a:t>
            </a:r>
          </a:p>
          <a:p>
            <a:r>
              <a:rPr lang="cs-CZ" dirty="0"/>
              <a:t>EK zřídila panel(y) expertů explicitně vytvořit seznam udržitelných technologií</a:t>
            </a:r>
          </a:p>
          <a:p>
            <a:r>
              <a:rPr lang="cs-CZ" dirty="0"/>
              <a:t>Seznam je nezávazný ale investoři se jím řídí</a:t>
            </a:r>
          </a:p>
          <a:p>
            <a:r>
              <a:rPr lang="en-US" dirty="0"/>
              <a:t>Regulation (EU) 2020/852 (‘Taxonomy Regulation’)</a:t>
            </a:r>
            <a:r>
              <a:rPr lang="cs-CZ" dirty="0"/>
              <a:t>; cíle: </a:t>
            </a:r>
          </a:p>
          <a:p>
            <a:pPr lvl="1"/>
            <a:r>
              <a:rPr lang="cs-CZ" dirty="0"/>
              <a:t>Splnit cíle EU v oblasti klimatu a energetiky do roku 2030  </a:t>
            </a:r>
          </a:p>
          <a:p>
            <a:pPr lvl="1"/>
            <a:r>
              <a:rPr lang="cs-CZ" dirty="0"/>
              <a:t>Dosáhnout cílů evropské zelené dohody, </a:t>
            </a:r>
          </a:p>
          <a:p>
            <a:pPr lvl="1"/>
            <a:r>
              <a:rPr lang="cs-CZ" dirty="0"/>
              <a:t>Směřovat investice do udržitelných projektů a činností.</a:t>
            </a:r>
          </a:p>
          <a:p>
            <a:pPr lvl="1"/>
            <a:r>
              <a:rPr lang="cs-CZ" dirty="0"/>
              <a:t>Společný jazyk a jasná definice toho, co je „udržitelné“</a:t>
            </a:r>
          </a:p>
          <a:p>
            <a:r>
              <a:rPr lang="cs-CZ" dirty="0"/>
              <a:t>Taxonomie EU je klasifikační systém, který stanoví seznam ekologicky udržitelných ekonomických činností zahrnuje: </a:t>
            </a:r>
          </a:p>
          <a:p>
            <a:pPr lvl="1"/>
            <a:r>
              <a:rPr lang="cs-CZ" dirty="0"/>
              <a:t>Lesnictví </a:t>
            </a:r>
          </a:p>
          <a:p>
            <a:pPr lvl="1"/>
            <a:r>
              <a:rPr lang="cs-CZ" dirty="0"/>
              <a:t>zemědělství, </a:t>
            </a:r>
          </a:p>
          <a:p>
            <a:pPr lvl="1"/>
            <a:r>
              <a:rPr lang="cs-CZ" dirty="0"/>
              <a:t>výroba (cementu, železa, hliníku,…), </a:t>
            </a:r>
          </a:p>
          <a:p>
            <a:pPr lvl="1"/>
            <a:r>
              <a:rPr lang="cs-CZ" dirty="0"/>
              <a:t>energetika, </a:t>
            </a:r>
          </a:p>
          <a:p>
            <a:pPr lvl="1"/>
            <a:r>
              <a:rPr lang="cs-CZ" dirty="0"/>
              <a:t>voda, odpady, </a:t>
            </a:r>
          </a:p>
          <a:p>
            <a:pPr lvl="1"/>
            <a:r>
              <a:rPr lang="cs-CZ" dirty="0"/>
              <a:t>transport a ukládání, </a:t>
            </a:r>
          </a:p>
          <a:p>
            <a:pPr lvl="1"/>
            <a:r>
              <a:rPr lang="cs-CZ" dirty="0"/>
              <a:t>informatika a komunikace, </a:t>
            </a:r>
          </a:p>
          <a:p>
            <a:pPr lvl="1"/>
            <a:r>
              <a:rPr lang="cs-CZ" dirty="0"/>
              <a:t>stavebnictví </a:t>
            </a:r>
          </a:p>
          <a:p>
            <a:r>
              <a:rPr lang="cs-CZ" dirty="0"/>
              <a:t>EU Taxonomie a jaderná energetika: </a:t>
            </a:r>
            <a:r>
              <a:rPr lang="en-US" dirty="0"/>
              <a:t>JRC report: Technical assessment of nuclear energy</a:t>
            </a:r>
            <a:r>
              <a:rPr lang="cs-CZ" dirty="0"/>
              <a:t>…</a:t>
            </a:r>
          </a:p>
          <a:p>
            <a:pPr lvl="1"/>
            <a:r>
              <a:rPr lang="cs-CZ" dirty="0"/>
              <a:t>Analýzy neodhalily žádné vědecky podložené důkazy o tom, že jaderná energie škodí lidskému zdraví nebo životnímu prostředí více než jiné technologie výroby elektřiny, které jsou již zahrnuty v taxonomii jako činnosti podporující zmírňování změny klimatu.</a:t>
            </a:r>
          </a:p>
          <a:p>
            <a:pPr lvl="1"/>
            <a:r>
              <a:rPr lang="cs-CZ" dirty="0"/>
              <a:t>Srovnání dopadů různých technologií na výrobu elektřiny ukazuje, že dopady jaderné energie jsou většinou srovnatelné s vodní energií a obnovitelnými zdroji.</a:t>
            </a:r>
          </a:p>
          <a:p>
            <a:pPr lvl="1"/>
            <a:r>
              <a:rPr lang="cs-CZ" dirty="0"/>
              <a:t>Panel expertů se nedohodl na včlenění jaderné energetiky =&gt; křehká a neurčitá politická dohoda o začlenění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55568" y="364502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hlinkClick r:id="rId2"/>
              </a:rPr>
              <a:t>https://ec.europa.eu/info/file/210329-jrc-report-nuclear-energy-assessment_cs</a:t>
            </a:r>
            <a:r>
              <a:rPr lang="cs-CZ" sz="1000" dirty="0"/>
              <a:t>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55568" y="2814673"/>
            <a:ext cx="34563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sz="1000" dirty="0">
                <a:hlinkClick r:id="rId3"/>
              </a:rPr>
              <a:t>ec.europa.eu/info/business-economy-euro/banking-and-finance/sustainable-finance/eu-taxonomy-sustainable-activities_cs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5477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témata současné energetiky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6510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Palivová změna: realizace Green </a:t>
            </a:r>
            <a:r>
              <a:rPr lang="cs-CZ" dirty="0" err="1"/>
              <a:t>deal</a:t>
            </a:r>
            <a:r>
              <a:rPr lang="cs-CZ" dirty="0"/>
              <a:t> (Fit for 55)</a:t>
            </a:r>
          </a:p>
          <a:p>
            <a:r>
              <a:rPr lang="cs-CZ" dirty="0"/>
              <a:t>Dotace zdrojů: OZE, JE</a:t>
            </a:r>
          </a:p>
          <a:p>
            <a:r>
              <a:rPr lang="cs-CZ" dirty="0"/>
              <a:t>Jaderná energetika v liberalizovaném prostředí</a:t>
            </a:r>
          </a:p>
          <a:p>
            <a:pPr lvl="1"/>
            <a:r>
              <a:rPr lang="cs-CZ" dirty="0"/>
              <a:t>Malé modulární reaktory</a:t>
            </a:r>
          </a:p>
          <a:p>
            <a:pPr lvl="1"/>
            <a:r>
              <a:rPr lang="cs-CZ" dirty="0"/>
              <a:t>Role státu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difference</a:t>
            </a:r>
            <a:r>
              <a:rPr lang="cs-CZ" dirty="0"/>
              <a:t>), smlouvy ČEZ-vláda o financování nového jaderného zdroje</a:t>
            </a:r>
          </a:p>
          <a:p>
            <a:r>
              <a:rPr lang="cs-CZ" dirty="0"/>
              <a:t>Tarify pro spotřebitele: </a:t>
            </a:r>
          </a:p>
          <a:p>
            <a:pPr lvl="1"/>
            <a:r>
              <a:rPr lang="cs-CZ" dirty="0"/>
              <a:t>podněcující k šetření tj. převaha platby /kWh</a:t>
            </a:r>
          </a:p>
          <a:p>
            <a:pPr lvl="1"/>
            <a:r>
              <a:rPr lang="cs-CZ" dirty="0"/>
              <a:t>poskytující prostředky pro modernizaci sítě tj. převaha platby /kapacitu připojení (A)  </a:t>
            </a:r>
          </a:p>
          <a:p>
            <a:pPr lvl="1"/>
            <a:r>
              <a:rPr lang="cs-CZ" dirty="0"/>
              <a:t>Současný systém zvýhodňuje vnořenou výrobu: malá spotřeba, velká kapacita</a:t>
            </a:r>
          </a:p>
          <a:p>
            <a:r>
              <a:rPr lang="cs-CZ" dirty="0"/>
              <a:t>Technologie ukládání energie (elektřiny): technologie a zapojení do sítě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3994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0066"/>
          </a:xfrm>
        </p:spPr>
        <p:txBody>
          <a:bodyPr/>
          <a:lstStyle/>
          <a:p>
            <a:r>
              <a:rPr lang="cs-CZ" dirty="0"/>
              <a:t>Hlavní témata současné energetiky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10" y="620688"/>
            <a:ext cx="9112889" cy="211683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Distribuovaná energetika</a:t>
            </a:r>
          </a:p>
          <a:p>
            <a:pPr lvl="1"/>
            <a:r>
              <a:rPr lang="cs-CZ" dirty="0"/>
              <a:t>Smart </a:t>
            </a:r>
            <a:r>
              <a:rPr lang="cs-CZ" dirty="0" err="1"/>
              <a:t>grids</a:t>
            </a:r>
            <a:r>
              <a:rPr lang="cs-CZ" dirty="0"/>
              <a:t>, inteligentní sítě, pohled spotřebitele/malovýrobce: </a:t>
            </a:r>
          </a:p>
          <a:p>
            <a:pPr lvl="2"/>
            <a:r>
              <a:rPr lang="cs-CZ" dirty="0" err="1"/>
              <a:t>fotovoltaika</a:t>
            </a:r>
            <a:r>
              <a:rPr lang="cs-CZ" dirty="0"/>
              <a:t>, plynová turbína (</a:t>
            </a:r>
            <a:r>
              <a:rPr lang="cs-CZ" dirty="0" err="1"/>
              <a:t>mikrokogenerace</a:t>
            </a:r>
            <a:r>
              <a:rPr lang="cs-CZ" dirty="0"/>
              <a:t>), hybridní auto, baterie, zásobníky tepla</a:t>
            </a:r>
          </a:p>
          <a:p>
            <a:pPr lvl="1"/>
            <a:r>
              <a:rPr lang="cs-CZ" dirty="0"/>
              <a:t>Řízení sítě: ovládání velkého množství malých zdrojů- </a:t>
            </a:r>
            <a:r>
              <a:rPr lang="cs-CZ" dirty="0" err="1"/>
              <a:t>agregátoři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0494" t="29832" r="6601" b="17795"/>
          <a:stretch/>
        </p:blipFill>
        <p:spPr>
          <a:xfrm>
            <a:off x="1691680" y="3356992"/>
            <a:ext cx="727280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0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2109"/>
            <a:ext cx="8229600" cy="1143000"/>
          </a:xfrm>
        </p:spPr>
        <p:txBody>
          <a:bodyPr/>
          <a:lstStyle/>
          <a:p>
            <a:r>
              <a:rPr lang="cs-CZ" dirty="0"/>
              <a:t>Instituční uspořádání energetiky-neliberalizovaná energetika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7638"/>
            <a:ext cx="8263830" cy="525172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První energetické podniky byly soukromé, při sjednocování soustav byly v Evropě zestátněny (nikoli v USA)</a:t>
            </a:r>
          </a:p>
          <a:p>
            <a:r>
              <a:rPr lang="cs-CZ" dirty="0"/>
              <a:t>Nejčastější uspořádání první poloviny 20tého století:</a:t>
            </a:r>
          </a:p>
          <a:p>
            <a:pPr marL="0" indent="0">
              <a:buNone/>
            </a:pPr>
            <a:r>
              <a:rPr lang="cs-CZ" b="1" dirty="0"/>
              <a:t>Státem vlastněná nebo ovládaná společnost(i)</a:t>
            </a:r>
            <a:r>
              <a:rPr lang="cs-CZ" dirty="0"/>
              <a:t> (utilita): vertikálně integrovaná; zahrnuje výrobu, přenos, distribuce, prodej  </a:t>
            </a:r>
          </a:p>
          <a:p>
            <a:r>
              <a:rPr lang="cs-CZ" dirty="0"/>
              <a:t>Výhody: </a:t>
            </a:r>
          </a:p>
          <a:p>
            <a:pPr lvl="1"/>
            <a:r>
              <a:rPr lang="cs-CZ" dirty="0"/>
              <a:t>Stabilní systém dovoluje investovat v dlouhodobé perspektivě, kdy se uvažují  všechny typy výroby elektřiny podle velikosti, zatížení a pohotovosti</a:t>
            </a:r>
          </a:p>
          <a:p>
            <a:pPr lvl="1"/>
            <a:r>
              <a:rPr lang="cs-CZ" dirty="0"/>
              <a:t>Absorbují se výkyvy cen paliv</a:t>
            </a:r>
          </a:p>
          <a:p>
            <a:pPr lvl="1"/>
            <a:r>
              <a:rPr lang="cs-CZ" dirty="0"/>
              <a:t>Lze respektovat vlivy na životní prostředí v souladu s politikou vlády</a:t>
            </a:r>
          </a:p>
          <a:p>
            <a:pPr lvl="1"/>
            <a:r>
              <a:rPr lang="cs-CZ" dirty="0"/>
              <a:t>Systém je kontrolovatelný  (v rámci míry korupce) a technicky spolehlivý</a:t>
            </a:r>
          </a:p>
          <a:p>
            <a:pPr lvl="1"/>
            <a:r>
              <a:rPr lang="cs-CZ" dirty="0"/>
              <a:t>Existuje mnohaletá zkušenost s fungováním</a:t>
            </a:r>
          </a:p>
          <a:p>
            <a:pPr lvl="1"/>
            <a:r>
              <a:rPr lang="cs-CZ" dirty="0"/>
              <a:t>Ceny se odvíjejí principiálně od nákladů, ale mohou být politicky ovlivňovány; tj. nefunguje minimalizace cen tržním mechanismem, ale politická kontrola zabraňuje extrémnímu zdražení </a:t>
            </a:r>
          </a:p>
          <a:p>
            <a:r>
              <a:rPr lang="cs-CZ" dirty="0"/>
              <a:t>Nevýhody: </a:t>
            </a:r>
          </a:p>
          <a:p>
            <a:pPr lvl="1"/>
            <a:r>
              <a:rPr lang="cs-CZ" dirty="0"/>
              <a:t>Alokace zdrojů (finančních) je podle ekonomů sub-optimální</a:t>
            </a:r>
          </a:p>
          <a:p>
            <a:pPr lvl="1"/>
            <a:r>
              <a:rPr lang="cs-CZ" dirty="0"/>
              <a:t>Cenová hladina je pravděpodobně vyšší než tržní</a:t>
            </a:r>
          </a:p>
        </p:txBody>
      </p:sp>
    </p:spTree>
    <p:extLst>
      <p:ext uri="{BB962C8B-B14F-4D97-AF65-F5344CB8AC3E}">
        <p14:creationId xmlns:p14="http://schemas.microsoft.com/office/powerpoint/2010/main" val="2734667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096BD6-A673-2C50-5FD8-310E9DB5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12" y="3068960"/>
            <a:ext cx="8229600" cy="1143000"/>
          </a:xfrm>
        </p:spPr>
        <p:txBody>
          <a:bodyPr/>
          <a:lstStyle/>
          <a:p>
            <a:r>
              <a:rPr lang="cs-CZ" dirty="0"/>
              <a:t>Energetická krise, vysoké ceny energií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E4389A-3517-F731-3DD1-AE6EA54FC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153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současné energetické nestability (starší i aktuální)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99715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Plyn:</a:t>
            </a:r>
          </a:p>
          <a:p>
            <a:pPr lvl="1"/>
            <a:r>
              <a:rPr lang="cs-CZ" dirty="0"/>
              <a:t>Politika Ruska:</a:t>
            </a:r>
          </a:p>
          <a:p>
            <a:pPr lvl="2"/>
            <a:r>
              <a:rPr lang="cs-CZ" dirty="0"/>
              <a:t>Starší: tlak na schválení provozu </a:t>
            </a:r>
            <a:r>
              <a:rPr lang="cs-CZ" dirty="0" err="1"/>
              <a:t>Nord</a:t>
            </a:r>
            <a:r>
              <a:rPr lang="cs-CZ" dirty="0"/>
              <a:t> Stream 2 , spekulace na růst ceny  (Rusko dodávalo 40% spotřeby EU)</a:t>
            </a:r>
          </a:p>
          <a:p>
            <a:pPr lvl="2"/>
            <a:r>
              <a:rPr lang="cs-CZ" dirty="0"/>
              <a:t>Vydírání v souvislosti s válkou proti Ukrajině</a:t>
            </a:r>
          </a:p>
          <a:p>
            <a:pPr lvl="1"/>
            <a:r>
              <a:rPr lang="cs-CZ" dirty="0"/>
              <a:t>Studená a dlouhá zima v Evropě 2021/22 vytvořila tlak na zásoby a v důsledku toho byly zásoby plynu mnohem nižší, než je obvyklé-téměř překonáno </a:t>
            </a:r>
          </a:p>
          <a:p>
            <a:pPr lvl="1"/>
            <a:r>
              <a:rPr lang="cs-CZ" dirty="0"/>
              <a:t>Nedostatek dopravních kapacit zkapalněného zemního plynu (LNG) včetně přečerpávacích kapacit; Asie se z epidemie se vymanila dříve než Evropa – přeplatila Evropu (LNG)</a:t>
            </a:r>
          </a:p>
          <a:p>
            <a:pPr lvl="1"/>
            <a:r>
              <a:rPr lang="cs-CZ" dirty="0"/>
              <a:t>Tlak na odstávku uhelných elektráren a plánované odstavení jádra v Německu</a:t>
            </a:r>
          </a:p>
          <a:p>
            <a:pPr lvl="1"/>
            <a:r>
              <a:rPr lang="cs-CZ" dirty="0"/>
              <a:t>Koincidence s rozsáhlejšími opravami na plynovodech z Norska (Severního moře)</a:t>
            </a:r>
          </a:p>
          <a:p>
            <a:pPr lvl="1"/>
            <a:r>
              <a:rPr lang="cs-CZ" dirty="0"/>
              <a:t>Nizozemsko omezuje těžbu z environmentálních důvodů (mini-zemětřesení)</a:t>
            </a:r>
          </a:p>
          <a:p>
            <a:r>
              <a:rPr lang="cs-CZ" dirty="0"/>
              <a:t>Elektřina:</a:t>
            </a:r>
          </a:p>
          <a:p>
            <a:pPr lvl="1"/>
            <a:r>
              <a:rPr lang="cs-CZ" dirty="0"/>
              <a:t>Očekávaný nedostatek plynu</a:t>
            </a:r>
          </a:p>
          <a:p>
            <a:pPr lvl="1"/>
            <a:r>
              <a:rPr lang="cs-CZ" dirty="0"/>
              <a:t>ETS (evropský systém obchodování s povolenkami emisí CO2) dovoluje spekulovat</a:t>
            </a:r>
          </a:p>
          <a:p>
            <a:pPr lvl="1"/>
            <a:r>
              <a:rPr lang="cs-CZ" dirty="0"/>
              <a:t>ČR: nedostatečná legislativa v oblasti ochrany malého zákazníka </a:t>
            </a:r>
          </a:p>
          <a:p>
            <a:r>
              <a:rPr lang="cs-CZ" dirty="0"/>
              <a:t>Plyn i elektřina:</a:t>
            </a:r>
          </a:p>
          <a:p>
            <a:pPr lvl="1"/>
            <a:r>
              <a:rPr lang="cs-CZ" dirty="0"/>
              <a:t>Funguje trh v současné podobě energetických „burz“?</a:t>
            </a:r>
          </a:p>
        </p:txBody>
      </p:sp>
    </p:spTree>
    <p:extLst>
      <p:ext uri="{BB962C8B-B14F-4D97-AF65-F5344CB8AC3E}">
        <p14:creationId xmlns:p14="http://schemas.microsoft.com/office/powerpoint/2010/main" val="3246824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D7FB9-483C-FBE0-7362-5C13FA40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19" y="-609"/>
            <a:ext cx="8229600" cy="457199"/>
          </a:xfrm>
        </p:spPr>
        <p:txBody>
          <a:bodyPr/>
          <a:lstStyle/>
          <a:p>
            <a:r>
              <a:rPr lang="cs-CZ" dirty="0"/>
              <a:t>Evropa: odkud byl plyn?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6D2608-2E8E-A514-53C0-9BDE6C051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7C3C1D-A70F-35BA-2021-2CD0FF2F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9680" r="35825" b="21020"/>
          <a:stretch/>
        </p:blipFill>
        <p:spPr>
          <a:xfrm>
            <a:off x="899800" y="731837"/>
            <a:ext cx="8254752" cy="60419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F10D68-85CB-2236-2632-CB3786646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58640" r="54725" b="26960"/>
          <a:stretch/>
        </p:blipFill>
        <p:spPr>
          <a:xfrm>
            <a:off x="323735" y="4005064"/>
            <a:ext cx="276510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7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05A91-9251-8945-1D48-93BF0C13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Evropa: odkud je plyn?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4A7E21-0D58-4602-887B-2DC560AB4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25D24A-D786-2D57-BF71-D53A693D1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9680" r="39763" b="21020"/>
          <a:stretch/>
        </p:blipFill>
        <p:spPr>
          <a:xfrm>
            <a:off x="3707904" y="2595528"/>
            <a:ext cx="5436096" cy="42624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4281E99-FA63-3461-D4CB-8B2A2CE55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1" t="23291" r="44674" b="32422"/>
          <a:stretch/>
        </p:blipFill>
        <p:spPr>
          <a:xfrm>
            <a:off x="179512" y="877219"/>
            <a:ext cx="4168725" cy="25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5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764704"/>
          </a:xfrm>
        </p:spPr>
        <p:txBody>
          <a:bodyPr>
            <a:normAutofit fontScale="90000"/>
          </a:bodyPr>
          <a:lstStyle/>
          <a:p>
            <a:r>
              <a:rPr lang="cs-CZ" sz="3100" b="1" dirty="0"/>
              <a:t>Zvládání současné krise: omezování cen a další opatření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26469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Při přistoupení jsme přijali legislativu EU: liberalizace energetiky=&gt; nelze  nařídit výrobcům aby prodávali elektřinu za „národní“ ceny (Francouzská vláda to udělala a čelí žalobě)</a:t>
            </a:r>
          </a:p>
          <a:p>
            <a:r>
              <a:rPr lang="cs-CZ" dirty="0"/>
              <a:t>Plyn se kupuje mimo dlouhodobých kontraktů na TTF(Nizozemí) </a:t>
            </a:r>
            <a:r>
              <a:rPr lang="cs-CZ" dirty="0">
                <a:hlinkClick r:id="rId2"/>
              </a:rPr>
              <a:t>https://www.theice.com/products/27996665/Dutch-TTF-Gas-Futures/data?marketId=5439161</a:t>
            </a:r>
            <a:r>
              <a:rPr lang="cs-CZ" dirty="0"/>
              <a:t> </a:t>
            </a:r>
          </a:p>
          <a:p>
            <a:r>
              <a:rPr lang="cs-CZ" dirty="0"/>
              <a:t>Elektřina na burze v Praze a Lipsku </a:t>
            </a:r>
            <a:r>
              <a:rPr lang="cs-CZ" dirty="0">
                <a:hlinkClick r:id="rId3"/>
              </a:rPr>
              <a:t>https://www.ote-cr.cz/en/short-term-markets/electricity/day-ahead-market?date=2022-10-11</a:t>
            </a:r>
            <a:r>
              <a:rPr lang="cs-CZ" dirty="0"/>
              <a:t> </a:t>
            </a:r>
          </a:p>
          <a:p>
            <a:r>
              <a:rPr lang="cs-CZ" dirty="0">
                <a:hlinkClick r:id="rId4"/>
              </a:rPr>
              <a:t>https://pxe.cz/en/derivatives-market/electricity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https://www.eex.com/en/markets/power</a:t>
            </a:r>
            <a:r>
              <a:rPr lang="cs-CZ" dirty="0"/>
              <a:t> </a:t>
            </a:r>
          </a:p>
          <a:p>
            <a:r>
              <a:rPr lang="cs-CZ" dirty="0"/>
              <a:t>Elektřina a plyn je ve velkoobchodě především prodáván v dlouhodobých (např. rok) kontraktech mezi výrobcem a obchodníkem</a:t>
            </a:r>
          </a:p>
          <a:p>
            <a:r>
              <a:rPr lang="cs-CZ" dirty="0"/>
              <a:t>Cena v kontraktu nemusí být fixní ale odvozovaná např. z ceny na burze</a:t>
            </a:r>
          </a:p>
          <a:p>
            <a:r>
              <a:rPr lang="cs-CZ" dirty="0"/>
              <a:t>V posledních měsících se zvyšuje podíl burzovních obchodů (90%?)=&gt; cena roste s nejistotou</a:t>
            </a:r>
          </a:p>
          <a:p>
            <a:r>
              <a:rPr lang="cs-CZ" dirty="0"/>
              <a:t>Objem prodeje na na mezinárodních burzách je limitován také přenosovými kapacitami proto se realizovalo „iberské opatření“ (malé přenosové kapacity do Francie) modifikující metodu marginální ceny</a:t>
            </a:r>
          </a:p>
          <a:p>
            <a:r>
              <a:rPr lang="cs-CZ" b="1" dirty="0"/>
              <a:t>Hlavní důvody vysoké maloobchodní ceny elektřiny a plynu:</a:t>
            </a:r>
          </a:p>
          <a:p>
            <a:pPr lvl="1"/>
            <a:r>
              <a:rPr lang="cs-CZ" b="1" dirty="0"/>
              <a:t>Ceny ve velkoobchodě a maloobchodě spolu souvisí jen volně: záleží jak obchodník má nakoupeno a jaký očekává vývoj a jak se zajišťuje proti prodělání</a:t>
            </a:r>
          </a:p>
          <a:p>
            <a:pPr lvl="1"/>
            <a:r>
              <a:rPr lang="cs-CZ" b="1" dirty="0"/>
              <a:t>Tvorba velkoobchodní ceny na burze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071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dirty="0"/>
              <a:t>Jak se tvoří cena na burze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1"/>
            <a:ext cx="9143999" cy="180019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Všichni výrobci dostanou marginální cenu (cenu nabízenou nejdražším výrobcem); </a:t>
            </a:r>
          </a:p>
          <a:p>
            <a:r>
              <a:rPr lang="cs-CZ" dirty="0"/>
              <a:t>Cena je „tažená vzhůru“ nejdražší elektrárnou (plynovou) je to politicky únosné?</a:t>
            </a:r>
          </a:p>
          <a:p>
            <a:r>
              <a:rPr lang="cs-CZ" dirty="0"/>
              <a:t>Pro burzu je výhodné, že cena je vysoká; není motivována k jakékoli změně-odpor proti „iberskému opatření“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2438" t="14785" r="20075" b="4515"/>
          <a:stretch/>
        </p:blipFill>
        <p:spPr>
          <a:xfrm>
            <a:off x="2195737" y="2132856"/>
            <a:ext cx="6948264" cy="47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6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CD298-3658-BB69-63BF-8E18D9670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Politická reflexe tvorby ceny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773805-113C-EA34-9F50-4515DF9A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95523-B37B-0352-55EC-30CF11246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483"/>
            <a:ext cx="9144000" cy="50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1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ACD59-B7F6-9886-D49B-47195A04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Návrhy Evropské komise (elektřina)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A4238824-E6CB-CD88-321E-9D5D7C3A80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600200"/>
                <a:ext cx="9036496" cy="5141168"/>
              </a:xfrm>
            </p:spPr>
            <p:txBody>
              <a:bodyPr>
                <a:normAutofit fontScale="55000" lnSpcReduction="20000"/>
              </a:bodyPr>
              <a:lstStyle/>
              <a:p>
                <a:r>
                  <a:rPr lang="cs-CZ" dirty="0"/>
                  <a:t>Koordinovaná opatření ke snížení poptávky po elektřině; každý stát zajistí snížení poptávky zejména špičkové u některých skupin zákazníků </a:t>
                </a:r>
              </a:p>
              <a:p>
                <a:r>
                  <a:rPr lang="cs-CZ" dirty="0"/>
                  <a:t>Úplné pozastavení trhu: prodej pouze v rámci států na základě bilaterálních kontraktů</a:t>
                </a:r>
              </a:p>
              <a:p>
                <a:r>
                  <a:rPr lang="cs-CZ" dirty="0"/>
                  <a:t>Cenový strop pro </a:t>
                </a:r>
                <a:r>
                  <a:rPr lang="cs-CZ" dirty="0" err="1"/>
                  <a:t>inframarginální</a:t>
                </a:r>
                <a:r>
                  <a:rPr lang="cs-CZ" dirty="0"/>
                  <a:t> technologie: levnější technologie (OZE, jádro, uhlí) budou moci nabízet jen za nižší cenu než marginální (plyn)</a:t>
                </a:r>
              </a:p>
              <a:p>
                <a:r>
                  <a:rPr lang="cs-CZ" dirty="0"/>
                  <a:t>Zavedení iberského opatření v celé EU úroveň. Cena elektřiny na trhu není marginální ale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𝑏𝑒𝑧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cs-CZ" dirty="0"/>
                  <a:t> </a:t>
                </a:r>
              </a:p>
              <a:p>
                <a:pPr marL="400050" lvl="1" indent="0">
                  <a:buNone/>
                </a:pPr>
                <a:r>
                  <a:rPr lang="cs-CZ" dirty="0"/>
                  <a:t>má význam hlavně tam kde se elektřina z plynu vyrábí málo, </a:t>
                </a:r>
              </a:p>
              <a:p>
                <a:pPr marL="400050" lvl="1" indent="0">
                  <a:buNone/>
                </a:pPr>
                <a:r>
                  <a:rPr lang="cs-CZ" dirty="0"/>
                  <a:t>neplynové elektrárny dostanou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𝑏𝑒𝑧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cs-CZ" dirty="0"/>
                  <a:t> a operátor trhu z rozdílu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𝑏𝑒𝑧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cs-CZ" dirty="0"/>
                  <a:t> doplatí plynovým elektrárnám</a:t>
                </a:r>
              </a:p>
              <a:p>
                <a:r>
                  <a:rPr lang="cs-CZ" dirty="0"/>
                  <a:t>Omezení cen elektřiny na trhu. Zákaz nabídek na prodej elektřiny nad předem stanovenou úroveň- jiná než marginální cena?</a:t>
                </a:r>
              </a:p>
              <a:p>
                <a:r>
                  <a:rPr lang="cs-CZ" dirty="0"/>
                  <a:t>Čerstvá novinka: dohoda Rady a Parlamentu o reformě:</a:t>
                </a:r>
              </a:p>
              <a:p>
                <a:pPr lvl="1"/>
                <a:r>
                  <a:rPr lang="cs-CZ" dirty="0"/>
                  <a:t> </a:t>
                </a:r>
                <a:r>
                  <a:rPr lang="cs-CZ" dirty="0" err="1"/>
                  <a:t>Power</a:t>
                </a:r>
                <a:r>
                  <a:rPr lang="cs-CZ" dirty="0"/>
                  <a:t> </a:t>
                </a:r>
                <a:r>
                  <a:rPr lang="cs-CZ" dirty="0" err="1"/>
                  <a:t>Purchase</a:t>
                </a:r>
                <a:r>
                  <a:rPr lang="cs-CZ" dirty="0"/>
                  <a:t> </a:t>
                </a:r>
                <a:r>
                  <a:rPr lang="cs-CZ" dirty="0" err="1"/>
                  <a:t>Agreements</a:t>
                </a:r>
                <a:r>
                  <a:rPr lang="cs-CZ" dirty="0"/>
                  <a:t> smlouvy o OZE</a:t>
                </a:r>
              </a:p>
              <a:p>
                <a:pPr lvl="1"/>
                <a:r>
                  <a:rPr lang="en-US" dirty="0"/>
                  <a:t>Access to affordable energy during an electricity price crisis</a:t>
                </a:r>
                <a:r>
                  <a:rPr lang="cs-CZ" dirty="0"/>
                  <a:t>: celoevropská krise</a:t>
                </a:r>
              </a:p>
              <a:p>
                <a:pPr lvl="1"/>
                <a:r>
                  <a:rPr lang="en-US" dirty="0"/>
                  <a:t>Protection from disconnections for vulnerable customers</a:t>
                </a:r>
                <a:endParaRPr lang="cs-CZ" dirty="0"/>
              </a:p>
              <a:p>
                <a:pPr lvl="1"/>
                <a:r>
                  <a:rPr lang="cs-CZ" dirty="0" err="1"/>
                  <a:t>Capacity</a:t>
                </a:r>
                <a:r>
                  <a:rPr lang="cs-CZ" dirty="0"/>
                  <a:t> </a:t>
                </a:r>
                <a:r>
                  <a:rPr lang="cs-CZ" dirty="0" err="1"/>
                  <a:t>remuneration</a:t>
                </a:r>
                <a:r>
                  <a:rPr lang="cs-CZ" dirty="0"/>
                  <a:t> </a:t>
                </a:r>
                <a:r>
                  <a:rPr lang="cs-CZ" dirty="0" err="1"/>
                  <a:t>mechanisms</a:t>
                </a:r>
                <a:endParaRPr lang="cs-CZ" dirty="0"/>
              </a:p>
              <a:p>
                <a:pPr lvl="1"/>
                <a:r>
                  <a:rPr lang="cs-CZ" dirty="0" err="1"/>
                  <a:t>Contracts</a:t>
                </a:r>
                <a:r>
                  <a:rPr lang="cs-CZ" dirty="0"/>
                  <a:t> for </a:t>
                </a:r>
                <a:r>
                  <a:rPr lang="cs-CZ" dirty="0" err="1"/>
                  <a:t>Difference</a:t>
                </a:r>
                <a:r>
                  <a:rPr lang="cs-CZ" dirty="0"/>
                  <a:t> (</a:t>
                </a:r>
                <a:r>
                  <a:rPr lang="cs-CZ" dirty="0" err="1"/>
                  <a:t>CfDs</a:t>
                </a:r>
                <a:r>
                  <a:rPr lang="cs-CZ" dirty="0"/>
                  <a:t>)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A4238824-E6CB-CD88-321E-9D5D7C3A80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00200"/>
                <a:ext cx="9036496" cy="5141168"/>
              </a:xfrm>
              <a:blipFill>
                <a:blip r:embed="rId2"/>
                <a:stretch>
                  <a:fillRect l="-405" t="-16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6660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3C2FF9-2F91-781B-EFBD-F420754AD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Výhled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113C1-A5C6-C8C3-2D43-B7E459FB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Elektřina</a:t>
            </a:r>
          </a:p>
          <a:p>
            <a:pPr lvl="1"/>
            <a:r>
              <a:rPr lang="cs-CZ" dirty="0"/>
              <a:t>ČR má obvykle přebytek  výroby nad spotřebou cca 15%; </a:t>
            </a:r>
          </a:p>
          <a:p>
            <a:pPr lvl="1"/>
            <a:r>
              <a:rPr lang="cs-CZ" dirty="0"/>
              <a:t>I v případě krize v Evropě je obtížné omezit vývoz (legislativně)</a:t>
            </a:r>
          </a:p>
          <a:p>
            <a:r>
              <a:rPr lang="cs-CZ" dirty="0"/>
              <a:t>Plyn</a:t>
            </a:r>
          </a:p>
          <a:p>
            <a:pPr lvl="1"/>
            <a:r>
              <a:rPr lang="cs-CZ" dirty="0"/>
              <a:t>Zemního plynu jako paliva se nelze snadno zbavit; </a:t>
            </a:r>
          </a:p>
          <a:p>
            <a:pPr lvl="2"/>
            <a:r>
              <a:rPr lang="cs-CZ" dirty="0"/>
              <a:t>náročná plynofikace v 90tých letech =&gt; příliš mnoho malých spotřebitelů</a:t>
            </a:r>
          </a:p>
          <a:p>
            <a:pPr lvl="2"/>
            <a:r>
              <a:rPr lang="cs-CZ" dirty="0"/>
              <a:t>Elektrická síť není dimenzována na topení elektřinou</a:t>
            </a:r>
          </a:p>
          <a:p>
            <a:pPr lvl="2"/>
            <a:r>
              <a:rPr lang="cs-CZ" dirty="0"/>
              <a:t>Vodík se dá přidávat do plynárenské sítě do cca 10%, ale nelze stávající síť použít pro rozvod čistého vodíku </a:t>
            </a:r>
          </a:p>
          <a:p>
            <a:pPr lvl="1"/>
            <a:r>
              <a:rPr lang="cs-CZ" dirty="0"/>
              <a:t>Objem zásobníků je nižší než spotřeba za zimu</a:t>
            </a:r>
          </a:p>
          <a:p>
            <a:pPr lvl="1"/>
            <a:r>
              <a:rPr lang="cs-CZ" dirty="0"/>
              <a:t>Kapacitní připojení na sever/západ je dostačující přesto by se měl budovat plynovod do Polska-propojka na LNG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059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DAFD0-E2B0-7A76-8FCB-9AE0C679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564904"/>
            <a:ext cx="8229600" cy="1143000"/>
          </a:xfrm>
        </p:spPr>
        <p:txBody>
          <a:bodyPr/>
          <a:lstStyle/>
          <a:p>
            <a:r>
              <a:rPr lang="cs-CZ" dirty="0"/>
              <a:t>Elektromobilita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C1073C-9BB9-43C0-3D37-116B5DDCB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31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dirty="0"/>
              <a:t>Liberalizace energetiky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61662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Dva extrémní pohledy na úlohu energetiky:</a:t>
            </a:r>
          </a:p>
          <a:p>
            <a:pPr lvl="1"/>
            <a:r>
              <a:rPr lang="cs-CZ" dirty="0"/>
              <a:t>Energetika je funkce (služba) státu jako např. obrana nebo vnitřní bezpečnost =&gt; nelze liberalizovat</a:t>
            </a:r>
          </a:p>
          <a:p>
            <a:pPr lvl="1"/>
            <a:r>
              <a:rPr lang="cs-CZ" dirty="0"/>
              <a:t>Energie je zboží jako jiné, stát je špatný podnikatel =&gt; nutno liberalizovat</a:t>
            </a:r>
          </a:p>
          <a:p>
            <a:r>
              <a:rPr lang="cs-CZ" dirty="0"/>
              <a:t>Liberalizace energetiky vychází z liberální ekonomické teorie: </a:t>
            </a:r>
          </a:p>
          <a:p>
            <a:pPr lvl="1"/>
            <a:r>
              <a:rPr lang="cs-CZ" dirty="0"/>
              <a:t>Jen trh je schopen zajistit účelné a hospodárné využití zdrojů </a:t>
            </a:r>
          </a:p>
          <a:p>
            <a:pPr lvl="1"/>
            <a:r>
              <a:rPr lang="cs-CZ" dirty="0"/>
              <a:t>Pluralita zdrojů i spotřebitelů zajišťuje fungování trhu</a:t>
            </a:r>
          </a:p>
          <a:p>
            <a:r>
              <a:rPr lang="cs-CZ" dirty="0"/>
              <a:t>Liberalizace energetiky je trend posledních 30 let EU; </a:t>
            </a:r>
          </a:p>
          <a:p>
            <a:pPr lvl="1"/>
            <a:r>
              <a:rPr lang="cs-CZ" dirty="0"/>
              <a:t>odpověď na „uvízlé investice“: normálně nesplatitelné investice některých výrobců elektřiny způsobené změnami poptávky a regulací cen </a:t>
            </a:r>
          </a:p>
          <a:p>
            <a:pPr lvl="1"/>
            <a:r>
              <a:rPr lang="cs-CZ" dirty="0"/>
              <a:t>v liberalizované energetice by k přeinvestování nemělo dojít</a:t>
            </a:r>
          </a:p>
          <a:p>
            <a:r>
              <a:rPr lang="cs-CZ" dirty="0"/>
              <a:t>Liberalizace v Evropě: </a:t>
            </a:r>
          </a:p>
          <a:p>
            <a:pPr lvl="1"/>
            <a:r>
              <a:rPr lang="cs-CZ" dirty="0"/>
              <a:t>1990 Británie, </a:t>
            </a:r>
          </a:p>
          <a:p>
            <a:pPr lvl="1"/>
            <a:r>
              <a:rPr lang="cs-CZ" dirty="0"/>
              <a:t>1996 Skandinávie, </a:t>
            </a:r>
          </a:p>
          <a:p>
            <a:pPr lvl="1"/>
            <a:r>
              <a:rPr lang="cs-CZ" dirty="0"/>
              <a:t>1996-2008 celá EU 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39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5531" y="-16078"/>
            <a:ext cx="8229600" cy="564758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Elektro-mobilita: mediální hvězda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483" y="476674"/>
            <a:ext cx="9036496" cy="3096343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Elektromobil a auto na vodík přináší </a:t>
            </a:r>
          </a:p>
          <a:p>
            <a:pPr lvl="1"/>
            <a:r>
              <a:rPr lang="cs-CZ" dirty="0"/>
              <a:t>snížení emisí; nutno odlišit!, pro každou skupinu platí jiné opatření (snížení spotřeby, katalyzátor)</a:t>
            </a:r>
          </a:p>
          <a:p>
            <a:pPr lvl="2"/>
            <a:r>
              <a:rPr lang="cs-CZ" dirty="0"/>
              <a:t>CO</a:t>
            </a:r>
            <a:r>
              <a:rPr lang="cs-CZ" baseline="-25000" dirty="0"/>
              <a:t>2 </a:t>
            </a:r>
            <a:r>
              <a:rPr lang="cs-CZ" dirty="0"/>
              <a:t> někdy (viz dále) </a:t>
            </a:r>
          </a:p>
          <a:p>
            <a:pPr lvl="2"/>
            <a:r>
              <a:rPr lang="cs-CZ" dirty="0" err="1"/>
              <a:t>NO</a:t>
            </a:r>
            <a:r>
              <a:rPr lang="cs-CZ" baseline="-25000" dirty="0" err="1"/>
              <a:t>x</a:t>
            </a:r>
            <a:r>
              <a:rPr lang="cs-CZ" dirty="0"/>
              <a:t>, pevné částice, PAH: odsunutí na výrobu elektřiny</a:t>
            </a:r>
          </a:p>
          <a:p>
            <a:pPr lvl="1"/>
            <a:r>
              <a:rPr lang="cs-CZ" dirty="0"/>
              <a:t>akumulace energie (snižování přebytku elektřiny v noci) </a:t>
            </a:r>
          </a:p>
          <a:p>
            <a:r>
              <a:rPr lang="cs-CZ" dirty="0"/>
              <a:t>Snížení emisí </a:t>
            </a:r>
            <a:r>
              <a:rPr lang="cs-CZ" dirty="0" err="1"/>
              <a:t>NO</a:t>
            </a:r>
            <a:r>
              <a:rPr lang="cs-CZ" baseline="-25000" dirty="0" err="1"/>
              <a:t>x</a:t>
            </a:r>
            <a:r>
              <a:rPr lang="cs-CZ" dirty="0"/>
              <a:t>, prachu a PAH je významné z lokálního hlediska (města)</a:t>
            </a:r>
          </a:p>
          <a:p>
            <a:pPr lvl="1"/>
            <a:r>
              <a:rPr lang="cs-CZ" dirty="0"/>
              <a:t>Snížení dopadů na zdraví</a:t>
            </a:r>
          </a:p>
          <a:p>
            <a:pPr lvl="1"/>
            <a:r>
              <a:rPr lang="cs-CZ" dirty="0"/>
              <a:t>U větších zdrojů (výroba elektřiny, vodíku) je snazší kontrola a vymáhání</a:t>
            </a:r>
          </a:p>
          <a:p>
            <a:r>
              <a:rPr lang="cs-CZ" dirty="0"/>
              <a:t>Snižování emisí CO</a:t>
            </a:r>
            <a:r>
              <a:rPr lang="cs-CZ" baseline="-25000" dirty="0"/>
              <a:t>2</a:t>
            </a:r>
            <a:r>
              <a:rPr lang="cs-CZ" dirty="0"/>
              <a:t> záleží na palivech při produkci elektřiny; v ČR se emise zvýší </a:t>
            </a:r>
          </a:p>
          <a:p>
            <a:pPr lvl="1"/>
            <a:r>
              <a:rPr lang="cs-CZ" dirty="0"/>
              <a:t>Nutno zahrnout emise při výrobě auta [CO</a:t>
            </a:r>
            <a:r>
              <a:rPr lang="cs-CZ" baseline="-25000" dirty="0"/>
              <a:t>2</a:t>
            </a:r>
            <a:r>
              <a:rPr lang="cs-CZ" dirty="0"/>
              <a:t>/auto]: </a:t>
            </a:r>
          </a:p>
          <a:p>
            <a:pPr lvl="2"/>
            <a:r>
              <a:rPr lang="cs-CZ" dirty="0"/>
              <a:t>benzín-nafta: 5-10tun</a:t>
            </a:r>
          </a:p>
          <a:p>
            <a:pPr lvl="2"/>
            <a:r>
              <a:rPr lang="cs-CZ" dirty="0"/>
              <a:t>elektromobil: 20 tun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 descr="https://www.europarl.europa.eu/resources/library/images/20190322PHT32337/20190322PHT32337_original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t="36119" r="5678" b="16297"/>
          <a:stretch/>
        </p:blipFill>
        <p:spPr bwMode="auto">
          <a:xfrm>
            <a:off x="3275856" y="3068960"/>
            <a:ext cx="5940152" cy="3789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0" y="3501010"/>
            <a:ext cx="3275856" cy="2491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Elektřina vs. vodík:</a:t>
            </a:r>
          </a:p>
          <a:p>
            <a:pPr lvl="1"/>
            <a:r>
              <a:rPr lang="cs-CZ" dirty="0"/>
              <a:t>Uskladnění vodíku je snazší, levnější méně časově omezené</a:t>
            </a:r>
          </a:p>
          <a:p>
            <a:pPr lvl="1"/>
            <a:r>
              <a:rPr lang="cs-CZ" dirty="0"/>
              <a:t>Vodík je třaskavý plyn (bezpečnost silničního provozu)</a:t>
            </a:r>
          </a:p>
          <a:p>
            <a:pPr lvl="1"/>
            <a:r>
              <a:rPr lang="cs-CZ" dirty="0"/>
              <a:t>=&gt;Budoucnost palivových článků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-50398" y="6468106"/>
            <a:ext cx="330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https://www.europarl.europa.eu/news/cs/headlines/society/20190313STO31218/emise-co2-z-aut-fakta-a-cisla-infografika</a:t>
            </a:r>
            <a:r>
              <a:rPr lang="cs-CZ" sz="800" dirty="0"/>
              <a:t> </a:t>
            </a:r>
            <a:endParaRPr lang="cs-CZ" sz="11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-35604" y="6043524"/>
            <a:ext cx="29878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 </a:t>
            </a:r>
            <a:r>
              <a:rPr lang="cs-CZ" sz="1000" dirty="0">
                <a:hlinkClick r:id="rId4"/>
              </a:rPr>
              <a:t>https://www.auto.cz/jizda-cista-ale-co-vyroba-kolik-co2-vznikne-pri-vyrobe-elektromobilu-131387</a:t>
            </a:r>
            <a:r>
              <a:rPr lang="cs-CZ" sz="1000" dirty="0"/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93718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A7DE3-14D8-D610-96DE-99E6AA70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Elektromobilita v </a:t>
            </a:r>
            <a:r>
              <a:rPr lang="cs-CZ" dirty="0"/>
              <a:t>EU</a:t>
            </a:r>
          </a:p>
        </p:txBody>
      </p:sp>
      <p:pic>
        <p:nvPicPr>
          <p:cNvPr id="5" name="Zástupný obsah 4" descr="Obsah obrázku text, snímek obrazovky, diagram, Paralelní&#10;&#10;Popis byl vytvořen automaticky">
            <a:extLst>
              <a:ext uri="{FF2B5EF4-FFF2-40B4-BE49-F238E27FC236}">
                <a16:creationId xmlns:a16="http://schemas.microsoft.com/office/drawing/2014/main" id="{6532447F-8CDC-8D68-44AC-5DDBFAE45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" y="1556792"/>
            <a:ext cx="5915000" cy="2961229"/>
          </a:xfrm>
        </p:spPr>
      </p:pic>
      <p:pic>
        <p:nvPicPr>
          <p:cNvPr id="7" name="Obrázek 6" descr="Obsah obrázku text, snímek obrazovky, diagram, Barevnost&#10;&#10;Popis byl vytvořen automaticky">
            <a:extLst>
              <a:ext uri="{FF2B5EF4-FFF2-40B4-BE49-F238E27FC236}">
                <a16:creationId xmlns:a16="http://schemas.microsoft.com/office/drawing/2014/main" id="{AD6F45C7-96C1-5659-FEF4-BE2C4A2EF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85" y="1499918"/>
            <a:ext cx="6487430" cy="3858163"/>
          </a:xfrm>
          <a:prstGeom prst="rect">
            <a:avLst/>
          </a:prstGeom>
        </p:spPr>
      </p:pic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2F862DF-3E67-7328-8933-31F43514F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70" y="5373216"/>
            <a:ext cx="3465949" cy="1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0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50BD44-1B3B-CB66-C376-331E136D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04" y="116632"/>
            <a:ext cx="7859216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Elektroauta-Vesmír 2/2024</a:t>
            </a:r>
          </a:p>
        </p:txBody>
      </p:sp>
      <p:pic>
        <p:nvPicPr>
          <p:cNvPr id="5" name="Zástupný obsah 4" descr="Obsah obrázku text, snímek obrazovky, řada/pruh, Paralelní&#10;&#10;Popis byl vytvořen automaticky">
            <a:extLst>
              <a:ext uri="{FF2B5EF4-FFF2-40B4-BE49-F238E27FC236}">
                <a16:creationId xmlns:a16="http://schemas.microsoft.com/office/drawing/2014/main" id="{DAB49F04-F5AA-8194-0641-A791127BF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4" y="808519"/>
            <a:ext cx="5976664" cy="6049481"/>
          </a:xfrm>
        </p:spPr>
      </p:pic>
    </p:spTree>
    <p:extLst>
      <p:ext uri="{BB962C8B-B14F-4D97-AF65-F5344CB8AC3E}">
        <p14:creationId xmlns:p14="http://schemas.microsoft.com/office/powerpoint/2010/main" val="250357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5C3ED-29F2-6D55-D736-D71C0E4A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857500"/>
            <a:ext cx="8229600" cy="1143000"/>
          </a:xfrm>
        </p:spPr>
        <p:txBody>
          <a:bodyPr/>
          <a:lstStyle/>
          <a:p>
            <a:r>
              <a:rPr lang="cs-CZ" dirty="0"/>
              <a:t>Akumulace 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6A1249-7FA4-55F5-0BD5-98BD3A7BC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57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cs-CZ" dirty="0"/>
              <a:t>Akumulace (elektrické) energie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5364088" cy="648072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Elektrochemické články (baterie),</a:t>
            </a:r>
          </a:p>
          <a:p>
            <a:pPr lvl="1"/>
            <a:r>
              <a:rPr lang="cs-CZ" dirty="0"/>
              <a:t>technicky zvládnuto, ale stále se podstatně vyvíjí, </a:t>
            </a:r>
          </a:p>
          <a:p>
            <a:pPr lvl="1"/>
            <a:r>
              <a:rPr lang="cs-CZ" dirty="0"/>
              <a:t>komerčně zvládnuto, </a:t>
            </a:r>
          </a:p>
          <a:p>
            <a:pPr lvl="1"/>
            <a:r>
              <a:rPr lang="cs-CZ" dirty="0"/>
              <a:t>zatím energeticky málo významné </a:t>
            </a:r>
          </a:p>
          <a:p>
            <a:r>
              <a:rPr lang="cs-CZ" dirty="0"/>
              <a:t>Výroba a skladování vodíku: </a:t>
            </a:r>
          </a:p>
          <a:p>
            <a:pPr lvl="1"/>
            <a:r>
              <a:rPr lang="cs-CZ" dirty="0"/>
              <a:t>technicky zvládnuto </a:t>
            </a:r>
          </a:p>
          <a:p>
            <a:pPr lvl="1"/>
            <a:r>
              <a:rPr lang="cs-CZ" dirty="0"/>
              <a:t>očekávatelný perspektivní vývoj,</a:t>
            </a:r>
          </a:p>
          <a:p>
            <a:pPr lvl="1"/>
            <a:r>
              <a:rPr lang="cs-CZ" dirty="0"/>
              <a:t>komerčně na začátku, </a:t>
            </a:r>
          </a:p>
          <a:p>
            <a:pPr lvl="1"/>
            <a:r>
              <a:rPr lang="cs-CZ" dirty="0"/>
              <a:t>velký potenciál akumulace</a:t>
            </a:r>
          </a:p>
          <a:p>
            <a:r>
              <a:rPr lang="cs-CZ" dirty="0"/>
              <a:t>Výroba a skladování syntetického metanu</a:t>
            </a:r>
          </a:p>
          <a:p>
            <a:pPr lvl="1"/>
            <a:r>
              <a:rPr lang="cs-CZ" dirty="0"/>
              <a:t>H</a:t>
            </a:r>
            <a:r>
              <a:rPr lang="cs-CZ" baseline="-25000" dirty="0"/>
              <a:t>2</a:t>
            </a:r>
            <a:r>
              <a:rPr lang="cs-CZ" dirty="0"/>
              <a:t> (z elektrolýzy)+CO</a:t>
            </a:r>
            <a:r>
              <a:rPr lang="cs-CZ" baseline="-25000" dirty="0"/>
              <a:t>2</a:t>
            </a:r>
            <a:r>
              <a:rPr lang="cs-CZ" dirty="0"/>
              <a:t> (ze spalování fosilních paliv)-&gt;CH</a:t>
            </a:r>
            <a:r>
              <a:rPr lang="cs-CZ" baseline="-25000" dirty="0"/>
              <a:t>4</a:t>
            </a:r>
          </a:p>
          <a:p>
            <a:pPr lvl="1"/>
            <a:r>
              <a:rPr lang="cs-CZ" dirty="0"/>
              <a:t>CH</a:t>
            </a:r>
            <a:r>
              <a:rPr lang="cs-CZ" baseline="-25000" dirty="0"/>
              <a:t>4</a:t>
            </a:r>
            <a:r>
              <a:rPr lang="cs-CZ" dirty="0"/>
              <a:t> se lépe skladuje a využívá než H</a:t>
            </a:r>
            <a:r>
              <a:rPr lang="cs-CZ" baseline="-25000" dirty="0"/>
              <a:t>2</a:t>
            </a:r>
          </a:p>
          <a:p>
            <a:r>
              <a:rPr lang="cs-CZ" dirty="0"/>
              <a:t>Setrvačníky</a:t>
            </a:r>
          </a:p>
          <a:p>
            <a:pPr lvl="1"/>
            <a:r>
              <a:rPr lang="cs-CZ" dirty="0"/>
              <a:t>Běžně používané v motorech, účinnost </a:t>
            </a:r>
            <a:r>
              <a:rPr lang="el-GR" dirty="0"/>
              <a:t>&gt; 80 %</a:t>
            </a:r>
          </a:p>
          <a:p>
            <a:pPr lvl="1"/>
            <a:r>
              <a:rPr lang="cs-CZ" dirty="0"/>
              <a:t>Vývoj směrem k vysokootáčkovým a lehkým setrvačníkům</a:t>
            </a:r>
          </a:p>
          <a:p>
            <a:pPr lvl="1"/>
            <a:r>
              <a:rPr lang="cs-CZ" dirty="0"/>
              <a:t>Problém pro mobilní použití: gyroskopický efekt</a:t>
            </a:r>
          </a:p>
          <a:p>
            <a:r>
              <a:rPr lang="cs-CZ" dirty="0"/>
              <a:t>Tlakové akumulátory</a:t>
            </a:r>
          </a:p>
          <a:p>
            <a:pPr lvl="1"/>
            <a:r>
              <a:rPr lang="cs-CZ" dirty="0"/>
              <a:t>Tlakováni plynu do zásobníku (podzemní)</a:t>
            </a:r>
          </a:p>
          <a:p>
            <a:pPr lvl="1"/>
            <a:r>
              <a:rPr lang="cs-CZ" dirty="0"/>
              <a:t>podobné přečerpávací elektrárně</a:t>
            </a:r>
          </a:p>
          <a:p>
            <a:pPr lvl="1"/>
            <a:r>
              <a:rPr lang="cs-CZ" dirty="0"/>
              <a:t>Horší účinnost</a:t>
            </a:r>
          </a:p>
          <a:p>
            <a:r>
              <a:rPr lang="cs-CZ" dirty="0"/>
              <a:t>Supravodivé induktory a </a:t>
            </a:r>
            <a:r>
              <a:rPr lang="cs-CZ" dirty="0" err="1"/>
              <a:t>superkondenzátory</a:t>
            </a:r>
            <a:endParaRPr lang="cs-CZ" dirty="0"/>
          </a:p>
          <a:p>
            <a:pPr lvl="1"/>
            <a:r>
              <a:rPr lang="cs-CZ" dirty="0"/>
              <a:t>Nejnovější řešení, zatím malá kapacita, </a:t>
            </a:r>
          </a:p>
          <a:p>
            <a:pPr lvl="1"/>
            <a:r>
              <a:rPr lang="cs-CZ" dirty="0"/>
              <a:t>vysoká účinnost (99%),okamžitý výkon </a:t>
            </a:r>
            <a:endParaRPr lang="en-GB" dirty="0"/>
          </a:p>
        </p:txBody>
      </p:sp>
      <p:pic>
        <p:nvPicPr>
          <p:cNvPr id="4" name="Picture 2" descr="http://www.cez.cz/edee/content/img/pro-media/fotogalerie/galerie-dlouhe-strane/01_dlouhe_str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3835287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220072" y="620688"/>
            <a:ext cx="3907295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Přečerpávací elektrárna (viz elektrárny OZE) </a:t>
            </a:r>
          </a:p>
          <a:p>
            <a:pPr lvl="1"/>
            <a:r>
              <a:rPr lang="cs-CZ" dirty="0"/>
              <a:t>technicky zvládnuto, ale náročné investičně, </a:t>
            </a:r>
          </a:p>
          <a:p>
            <a:pPr lvl="1"/>
            <a:r>
              <a:rPr lang="cs-CZ" dirty="0"/>
              <a:t>energeticky nejvýznamnější metoda</a:t>
            </a:r>
          </a:p>
          <a:p>
            <a:pPr lvl="1"/>
            <a:r>
              <a:rPr lang="cs-CZ" dirty="0"/>
              <a:t>účinnost cca 75-80%</a:t>
            </a:r>
          </a:p>
        </p:txBody>
      </p:sp>
    </p:spTree>
    <p:extLst>
      <p:ext uri="{BB962C8B-B14F-4D97-AF65-F5344CB8AC3E}">
        <p14:creationId xmlns:p14="http://schemas.microsoft.com/office/powerpoint/2010/main" val="3441228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Akumulace: kapacita a doba vybíjení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3883" t="23641" r="8959" b="19423"/>
          <a:stretch/>
        </p:blipFill>
        <p:spPr>
          <a:xfrm>
            <a:off x="41319" y="1628800"/>
            <a:ext cx="910268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50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6923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dirty="0"/>
              <a:t>Vyrovnávání produkce OZE akumulací a konversemi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6322" t="29838" r="6975" b="5134"/>
          <a:stretch/>
        </p:blipFill>
        <p:spPr>
          <a:xfrm>
            <a:off x="0" y="1268760"/>
            <a:ext cx="9162257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1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Liberalizace energetiky(2)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3339"/>
            <a:ext cx="8229600" cy="561176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Liberalizace se týká hlavně „síťových“ odvětví vytvářejících lokální monopoly (dodávka přes unikátní síť, kterou někdo vlastní a provozuje): </a:t>
            </a:r>
          </a:p>
          <a:p>
            <a:pPr lvl="1"/>
            <a:r>
              <a:rPr lang="cs-CZ" dirty="0"/>
              <a:t>elektroenergetika, </a:t>
            </a:r>
          </a:p>
          <a:p>
            <a:pPr lvl="1"/>
            <a:r>
              <a:rPr lang="cs-CZ" dirty="0"/>
              <a:t>plynárenství </a:t>
            </a:r>
          </a:p>
          <a:p>
            <a:pPr lvl="1"/>
            <a:r>
              <a:rPr lang="cs-CZ" dirty="0"/>
              <a:t>teplárenství (omezeně a jen lokálně)</a:t>
            </a:r>
          </a:p>
          <a:p>
            <a:r>
              <a:rPr lang="cs-CZ" dirty="0"/>
              <a:t>Podobnost s drátovými </a:t>
            </a:r>
            <a:r>
              <a:rPr lang="cs-CZ" sz="3000" dirty="0"/>
              <a:t>komunikačními</a:t>
            </a:r>
            <a:r>
              <a:rPr lang="cs-CZ" dirty="0"/>
              <a:t> sítěmi (TV, telefon, data)</a:t>
            </a:r>
          </a:p>
          <a:p>
            <a:r>
              <a:rPr lang="cs-CZ" dirty="0"/>
              <a:t>Trh s ropou a zejména s ropnými produkty byl (téměř) vždy liberalizován: není monopolizován; určitá monopolizace dodávky ropovody (podstatně levnější než lodí)</a:t>
            </a:r>
          </a:p>
          <a:p>
            <a:r>
              <a:rPr lang="cs-CZ" dirty="0"/>
              <a:t>Nezbytnost státní regulace: čím je energetika liberalizovanější tím nezbytnější regulace:</a:t>
            </a:r>
          </a:p>
          <a:p>
            <a:pPr lvl="1"/>
            <a:r>
              <a:rPr lang="cs-CZ" dirty="0"/>
              <a:t>Technická: zajistí technické parametry sítě, ochrana životního prostředí </a:t>
            </a:r>
          </a:p>
          <a:p>
            <a:pPr lvl="1"/>
            <a:r>
              <a:rPr lang="cs-CZ" dirty="0"/>
              <a:t>Ochrana trhu: proti vzniku monopolů (vymáhání přístupu třetí strany) </a:t>
            </a:r>
          </a:p>
          <a:p>
            <a:pPr lvl="1"/>
            <a:r>
              <a:rPr lang="cs-CZ" dirty="0"/>
              <a:t>Cenová regulace: </a:t>
            </a:r>
          </a:p>
          <a:p>
            <a:pPr lvl="2"/>
            <a:r>
              <a:rPr lang="cs-CZ" b="1" dirty="0"/>
              <a:t>ochrana malého zákazníka</a:t>
            </a:r>
            <a:r>
              <a:rPr lang="cs-CZ" dirty="0"/>
              <a:t>, -politické implikace</a:t>
            </a:r>
          </a:p>
          <a:p>
            <a:pPr lvl="2"/>
            <a:r>
              <a:rPr lang="cs-CZ" dirty="0"/>
              <a:t>zajištění rozumných cen pro transmisi a distribuci</a:t>
            </a:r>
          </a:p>
          <a:p>
            <a:r>
              <a:rPr lang="cs-CZ" dirty="0"/>
              <a:t>Dva základní modely liberalizované energetiky:</a:t>
            </a:r>
          </a:p>
          <a:p>
            <a:pPr lvl="1"/>
            <a:r>
              <a:rPr lang="cs-CZ" dirty="0"/>
              <a:t>Jediný kupující (single </a:t>
            </a:r>
            <a:r>
              <a:rPr lang="cs-CZ" dirty="0" err="1"/>
              <a:t>buyer</a:t>
            </a:r>
            <a:r>
              <a:rPr lang="cs-CZ" dirty="0"/>
              <a:t> ): omezená liberalizace</a:t>
            </a:r>
          </a:p>
          <a:p>
            <a:pPr lvl="1"/>
            <a:r>
              <a:rPr lang="cs-CZ" dirty="0"/>
              <a:t>Povinný přístup třetích stran (</a:t>
            </a:r>
            <a:r>
              <a:rPr lang="cs-CZ" dirty="0" err="1"/>
              <a:t>third</a:t>
            </a:r>
            <a:r>
              <a:rPr lang="cs-CZ" dirty="0"/>
              <a:t> party </a:t>
            </a:r>
            <a:r>
              <a:rPr lang="cs-CZ" dirty="0" err="1"/>
              <a:t>access</a:t>
            </a:r>
            <a:r>
              <a:rPr lang="cs-CZ" dirty="0"/>
              <a:t>): úplná liberalizace </a:t>
            </a:r>
          </a:p>
        </p:txBody>
      </p:sp>
    </p:spTree>
    <p:extLst>
      <p:ext uri="{BB962C8B-B14F-4D97-AF65-F5344CB8AC3E}">
        <p14:creationId xmlns:p14="http://schemas.microsoft.com/office/powerpoint/2010/main" val="97411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/>
              <a:t>Liberalizace a jaderná energetika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66124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Jaderná energetika má nejvyšší investiční náklady + dlouhou dobu výstavby=&gt; vysoké riziko pro investory, které investici dále prodražuje</a:t>
            </a:r>
          </a:p>
          <a:p>
            <a:r>
              <a:rPr lang="cs-CZ" dirty="0"/>
              <a:t>Budované JE patří do </a:t>
            </a:r>
          </a:p>
          <a:p>
            <a:pPr lvl="1"/>
            <a:r>
              <a:rPr lang="cs-CZ" dirty="0"/>
              <a:t>částečně (plně) liberalizované energetiky: 1 Francie, 1 Slovensko, 2 Maďarsko, 2 VB+ nově dokončené (2 USA, 1Finsko)</a:t>
            </a:r>
          </a:p>
          <a:p>
            <a:pPr lvl="1"/>
            <a:r>
              <a:rPr lang="cs-CZ" dirty="0"/>
              <a:t>neliberalizované energetiky (Čína, Rusko, Indie, UAE): desítky bloků</a:t>
            </a:r>
          </a:p>
          <a:p>
            <a:r>
              <a:rPr lang="cs-CZ" dirty="0"/>
              <a:t>Liberalizovaná energetika: volatilita cen a možné distorze trhu dotacemi neumožňují dlouhodobé (&gt; 5let) plánování =&gt; řada JE uzavírána z ekonomických důvodů: USA, Kanada, Švédsko</a:t>
            </a:r>
          </a:p>
          <a:p>
            <a:r>
              <a:rPr lang="cs-CZ" dirty="0"/>
              <a:t>Kompatibilitu JE s liberálním prostředím může zajistit:</a:t>
            </a:r>
          </a:p>
          <a:p>
            <a:pPr lvl="1"/>
            <a:r>
              <a:rPr lang="cs-CZ" dirty="0"/>
              <a:t>Vyrovnávání ceny státem (např. </a:t>
            </a:r>
            <a:r>
              <a:rPr lang="cs-CZ" dirty="0" err="1"/>
              <a:t>contract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difference</a:t>
            </a:r>
            <a:r>
              <a:rPr lang="cs-CZ" dirty="0"/>
              <a:t>) – Británie, ČR</a:t>
            </a:r>
          </a:p>
          <a:p>
            <a:pPr lvl="1"/>
            <a:r>
              <a:rPr lang="cs-CZ" dirty="0"/>
              <a:t>Vlastník JE </a:t>
            </a:r>
            <a:r>
              <a:rPr lang="cs-CZ" dirty="0" err="1"/>
              <a:t>je</a:t>
            </a:r>
            <a:r>
              <a:rPr lang="cs-CZ" dirty="0"/>
              <a:t> kapitálově spojen s konečným spotřebitelem – Finsko (</a:t>
            </a:r>
            <a:r>
              <a:rPr lang="cs-CZ" dirty="0" err="1"/>
              <a:t>Hankivi</a:t>
            </a:r>
            <a:r>
              <a:rPr lang="cs-CZ" dirty="0"/>
              <a:t>-zrušeno po napadení Ukrajiny Ruskem)</a:t>
            </a:r>
          </a:p>
          <a:p>
            <a:pPr lvl="1"/>
            <a:r>
              <a:rPr lang="cs-CZ" dirty="0"/>
              <a:t>Silný externí investor jako smluvní partner státní utility s mezinárodně politickou motivací; </a:t>
            </a:r>
          </a:p>
          <a:p>
            <a:pPr lvl="2"/>
            <a:r>
              <a:rPr lang="cs-CZ" dirty="0"/>
              <a:t>model: postav, vlastni, provozuj, (BOO: </a:t>
            </a:r>
            <a:r>
              <a:rPr lang="cs-CZ" dirty="0" err="1"/>
              <a:t>Build</a:t>
            </a:r>
            <a:r>
              <a:rPr lang="cs-CZ" dirty="0"/>
              <a:t>, </a:t>
            </a:r>
            <a:r>
              <a:rPr lang="cs-CZ" dirty="0" err="1"/>
              <a:t>Own</a:t>
            </a:r>
            <a:r>
              <a:rPr lang="cs-CZ" dirty="0"/>
              <a:t>, </a:t>
            </a:r>
            <a:r>
              <a:rPr lang="cs-CZ" dirty="0" err="1"/>
              <a:t>Operate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Příklad: </a:t>
            </a:r>
            <a:r>
              <a:rPr lang="cs-CZ" dirty="0" err="1"/>
              <a:t>Rosatom</a:t>
            </a:r>
            <a:r>
              <a:rPr lang="cs-CZ" dirty="0"/>
              <a:t> - Bělorusko, Turecko, Maďarsko, Arménie, Jordánsko, Vietnam </a:t>
            </a:r>
          </a:p>
          <a:p>
            <a:pPr lvl="1"/>
            <a:r>
              <a:rPr lang="cs-CZ" dirty="0"/>
              <a:t>Malé modulární reaktory? (rychlejší návratnost, menší riziko přeinvestování)</a:t>
            </a:r>
          </a:p>
          <a:p>
            <a:pPr lvl="1"/>
            <a:r>
              <a:rPr lang="cs-CZ" dirty="0"/>
              <a:t>Státní podpora ve formě kapacitních aukcí </a:t>
            </a:r>
          </a:p>
          <a:p>
            <a:pPr lvl="1"/>
            <a:r>
              <a:rPr lang="cs-CZ" dirty="0"/>
              <a:t>Další mechanismy ve vývoji??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932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Jaderná energetika, milníky: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645024"/>
            <a:ext cx="8686800" cy="29523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Odmítnutí jaderné energetiky a uzavírání jaderných elektráren před skončením životnosti na základě referend nebo politických dohod: Rakousko, Itálie, Švédsko, Německo</a:t>
            </a:r>
          </a:p>
          <a:p>
            <a:r>
              <a:rPr lang="cs-CZ" dirty="0"/>
              <a:t>Renesance (?) jaderné energetiky po roce 2000 se nekoná(?), soutěž jaderné energetiky o investiční fondy s břidličným plynem prohrána,</a:t>
            </a:r>
          </a:p>
          <a:p>
            <a:r>
              <a:rPr lang="cs-CZ" dirty="0"/>
              <a:t>Zavírání JE z ekonomických důvodů (USA, Německo, Švédsko)</a:t>
            </a:r>
          </a:p>
          <a:p>
            <a:r>
              <a:rPr lang="cs-CZ" dirty="0"/>
              <a:t>Čína, Rusko, Korea, Indie: stálý rozvoj výstavby</a:t>
            </a:r>
          </a:p>
          <a:p>
            <a:endParaRPr lang="cs-CZ" dirty="0"/>
          </a:p>
          <a:p>
            <a:endParaRPr lang="en-GB" dirty="0"/>
          </a:p>
        </p:txBody>
      </p:sp>
      <p:pic>
        <p:nvPicPr>
          <p:cNvPr id="4098" name="Picture 2" descr="http://www.swarthmore.edu/library/peace/manuscriptcollections/Environment/images/Environment%20Images/DG154%28Anti-Nuclear%20Power%20Demo,%20Philadelphia%20Electric%29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95" y="1080263"/>
            <a:ext cx="36350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64096" y="1230928"/>
            <a:ext cx="4972000" cy="227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Hnutí zelených a protijaderné hnutí: odmítání jaderné energetiky (Německo, Rakousko, …), důvody: </a:t>
            </a:r>
          </a:p>
          <a:p>
            <a:pPr lvl="1"/>
            <a:r>
              <a:rPr lang="cs-CZ" dirty="0"/>
              <a:t>spojení environmentálního a odzbrojovacích hnutí (?)</a:t>
            </a:r>
          </a:p>
          <a:p>
            <a:pPr lvl="1"/>
            <a:r>
              <a:rPr lang="cs-CZ" dirty="0"/>
              <a:t>„stavební“ explose (US,SSSR)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89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Spotřeba energie a soběstačnost</a:t>
            </a:r>
          </a:p>
        </p:txBody>
      </p:sp>
    </p:spTree>
    <p:extLst>
      <p:ext uri="{BB962C8B-B14F-4D97-AF65-F5344CB8AC3E}">
        <p14:creationId xmlns:p14="http://schemas.microsoft.com/office/powerpoint/2010/main" val="16942643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20543</TotalTime>
  <Words>4816</Words>
  <Application>Microsoft Office PowerPoint</Application>
  <PresentationFormat>Předvádění na obrazovce (4:3)</PresentationFormat>
  <Paragraphs>536</Paragraphs>
  <Slides>56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Calibri</vt:lpstr>
      <vt:lpstr>Cambria Math</vt:lpstr>
      <vt:lpstr>Motiv systému Office</vt:lpstr>
      <vt:lpstr>Energetika ČR včera dnes a zítra</vt:lpstr>
      <vt:lpstr>Energetika na rozcestí?</vt:lpstr>
      <vt:lpstr>Prezentace aplikace PowerPoint</vt:lpstr>
      <vt:lpstr>Instituční uspořádání energetiky-neliberalizovaná energetika</vt:lpstr>
      <vt:lpstr>Liberalizace energetiky</vt:lpstr>
      <vt:lpstr>Liberalizace energetiky(2)</vt:lpstr>
      <vt:lpstr>Liberalizace a jaderná energetika</vt:lpstr>
      <vt:lpstr>Jaderná energetika, milníky:</vt:lpstr>
      <vt:lpstr>Prezentace aplikace PowerPoint</vt:lpstr>
      <vt:lpstr>PZ, PEZ a KS: příklad 2015</vt:lpstr>
      <vt:lpstr>Primární energetické zdroje (PEZ)</vt:lpstr>
      <vt:lpstr>Produkce elektřiny</vt:lpstr>
      <vt:lpstr>Současnost: instalovaná kapacita (GW)</vt:lpstr>
      <vt:lpstr>Prezentace aplikace PowerPoint</vt:lpstr>
      <vt:lpstr>„Velká“ fosilní energetika http://www.cez.cz/cs/vyroba-elektriny/mapa-vyrobnich-zdroju.html#!&amp;category[]=jaderneelektrarny&amp;category[]=uhelneelektrarny&amp;detailId=160 </vt:lpstr>
      <vt:lpstr>Fosilní energetika v severních Čechách-privatizace dvou pánví</vt:lpstr>
      <vt:lpstr>Prezentace aplikace PowerPoint</vt:lpstr>
      <vt:lpstr>Limity těžby hnědého uhlí</vt:lpstr>
      <vt:lpstr>Fosilní energetika v severních Čechách-současnost</vt:lpstr>
      <vt:lpstr>Fosilní energetika v severních Čechách-budoucnost</vt:lpstr>
      <vt:lpstr>Jak dál? Fosilní energetika</vt:lpstr>
      <vt:lpstr>Prezentace aplikace PowerPoint</vt:lpstr>
      <vt:lpstr>ČR: Jaderná energetika-historie</vt:lpstr>
      <vt:lpstr>Jak dál? Další jaderné zdroje</vt:lpstr>
      <vt:lpstr>Další jaderné zdroje</vt:lpstr>
      <vt:lpstr>Prezentace aplikace PowerPoint</vt:lpstr>
      <vt:lpstr>Obnovitelné zdroje, rozsah a struktura (pohled PEZ) </vt:lpstr>
      <vt:lpstr>Elektřina z obnovitelných zdrojů</vt:lpstr>
      <vt:lpstr>„Skutečné“ OZE: voda vítr, fotovoltaika</vt:lpstr>
      <vt:lpstr>Prezentace aplikace PowerPoint</vt:lpstr>
      <vt:lpstr>Současnost a budoucnost energetiky</vt:lpstr>
      <vt:lpstr>Hlavní témata současné a budoucí energetiky </vt:lpstr>
      <vt:lpstr>Zelená dohoda pro Evropu  (Green Deal)</vt:lpstr>
      <vt:lpstr>Green Deal- Fit for 55  legislativní návrhy a politické iniciativy</vt:lpstr>
      <vt:lpstr>Prezentace aplikace PowerPoint</vt:lpstr>
      <vt:lpstr>Prezentace aplikace PowerPoint</vt:lpstr>
      <vt:lpstr>EU Taxonomie udržitelných technologií</vt:lpstr>
      <vt:lpstr>Hlavní témata současné energetiky</vt:lpstr>
      <vt:lpstr>Hlavní témata současné energetiky</vt:lpstr>
      <vt:lpstr>Energetická krise, vysoké ceny energií</vt:lpstr>
      <vt:lpstr>Příčiny současné energetické nestability (starší i aktuální)</vt:lpstr>
      <vt:lpstr>Evropa: odkud byl plyn?</vt:lpstr>
      <vt:lpstr>Evropa: odkud je plyn?</vt:lpstr>
      <vt:lpstr>Zvládání současné krise: omezování cen a další opatření</vt:lpstr>
      <vt:lpstr>Jak se tvoří cena na burze</vt:lpstr>
      <vt:lpstr>Politická reflexe tvorby ceny</vt:lpstr>
      <vt:lpstr>Návrhy Evropské komise (elektřina)</vt:lpstr>
      <vt:lpstr>Výhled</vt:lpstr>
      <vt:lpstr>Elektromobilita</vt:lpstr>
      <vt:lpstr>Elektro-mobilita: mediální hvězda</vt:lpstr>
      <vt:lpstr>Elektromobilita v EU</vt:lpstr>
      <vt:lpstr>Elektroauta-Vesmír 2/2024</vt:lpstr>
      <vt:lpstr>Akumulace energie</vt:lpstr>
      <vt:lpstr>Akumulace (elektrické) energie</vt:lpstr>
      <vt:lpstr>Akumulace: kapacita a doba vybíjení</vt:lpstr>
      <vt:lpstr>Vyrovnávání produkce OZE akumulací a konversemi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energetiky a zdroje energie, 17EZE</dc:title>
  <dc:creator>Tichý Miloš</dc:creator>
  <cp:lastModifiedBy>Tichy, Milos</cp:lastModifiedBy>
  <cp:revision>676</cp:revision>
  <cp:lastPrinted>2013-12-03T09:45:37Z</cp:lastPrinted>
  <dcterms:created xsi:type="dcterms:W3CDTF">2013-07-19T18:33:23Z</dcterms:created>
  <dcterms:modified xsi:type="dcterms:W3CDTF">2025-06-17T13:09:03Z</dcterms:modified>
</cp:coreProperties>
</file>