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53"/>
  </p:notesMasterIdLst>
  <p:handoutMasterIdLst>
    <p:handoutMasterId r:id="rId54"/>
  </p:handoutMasterIdLst>
  <p:sldIdLst>
    <p:sldId id="536" r:id="rId2"/>
    <p:sldId id="362" r:id="rId3"/>
    <p:sldId id="361" r:id="rId4"/>
    <p:sldId id="530" r:id="rId5"/>
    <p:sldId id="366" r:id="rId6"/>
    <p:sldId id="272" r:id="rId7"/>
    <p:sldId id="364" r:id="rId8"/>
    <p:sldId id="275" r:id="rId9"/>
    <p:sldId id="365" r:id="rId10"/>
    <p:sldId id="360" r:id="rId11"/>
    <p:sldId id="339" r:id="rId12"/>
    <p:sldId id="332" r:id="rId13"/>
    <p:sldId id="290" r:id="rId14"/>
    <p:sldId id="414" r:id="rId15"/>
    <p:sldId id="517" r:id="rId16"/>
    <p:sldId id="510" r:id="rId17"/>
    <p:sldId id="506" r:id="rId18"/>
    <p:sldId id="523" r:id="rId19"/>
    <p:sldId id="515" r:id="rId20"/>
    <p:sldId id="427" r:id="rId21"/>
    <p:sldId id="524" r:id="rId22"/>
    <p:sldId id="528" r:id="rId23"/>
    <p:sldId id="285" r:id="rId24"/>
    <p:sldId id="430" r:id="rId25"/>
    <p:sldId id="502" r:id="rId26"/>
    <p:sldId id="493" r:id="rId27"/>
    <p:sldId id="529" r:id="rId28"/>
    <p:sldId id="333" r:id="rId29"/>
    <p:sldId id="503" r:id="rId30"/>
    <p:sldId id="343" r:id="rId31"/>
    <p:sldId id="336" r:id="rId32"/>
    <p:sldId id="383" r:id="rId33"/>
    <p:sldId id="465" r:id="rId34"/>
    <p:sldId id="407" r:id="rId35"/>
    <p:sldId id="408" r:id="rId36"/>
    <p:sldId id="410" r:id="rId37"/>
    <p:sldId id="409" r:id="rId38"/>
    <p:sldId id="495" r:id="rId39"/>
    <p:sldId id="518" r:id="rId40"/>
    <p:sldId id="368" r:id="rId41"/>
    <p:sldId id="371" r:id="rId42"/>
    <p:sldId id="479" r:id="rId43"/>
    <p:sldId id="370" r:id="rId44"/>
    <p:sldId id="520" r:id="rId45"/>
    <p:sldId id="481" r:id="rId46"/>
    <p:sldId id="521" r:id="rId47"/>
    <p:sldId id="483" r:id="rId48"/>
    <p:sldId id="439" r:id="rId49"/>
    <p:sldId id="519" r:id="rId50"/>
    <p:sldId id="525" r:id="rId51"/>
    <p:sldId id="527" r:id="rId52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rgbClr val="FFFF00"/>
        </a:solidFill>
        <a:latin typeface="Comic Sans MS" pitchFamily="66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E4C"/>
    <a:srgbClr val="F3FFF8"/>
    <a:srgbClr val="99FF33"/>
    <a:srgbClr val="00FF00"/>
    <a:srgbClr val="FF6565"/>
    <a:srgbClr val="FF5050"/>
    <a:srgbClr val="040145"/>
    <a:srgbClr val="0AF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AC49C-E756-4137-A397-2B285287859D}" v="1" dt="2024-06-18T06:39:32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1" autoAdjust="0"/>
    <p:restoredTop sz="99848" autoAdjust="0"/>
  </p:normalViewPr>
  <p:slideViewPr>
    <p:cSldViewPr>
      <p:cViewPr varScale="1">
        <p:scale>
          <a:sx n="81" d="100"/>
          <a:sy n="81" d="100"/>
        </p:scale>
        <p:origin x="72" y="5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49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349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EB58076-9484-4C32-B1FC-FB7F498779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986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75"/>
            <a:ext cx="5438140" cy="446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49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349"/>
            <a:ext cx="2945659" cy="49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9D73137-B653-4F32-9E71-A165D55796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613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fld id="{A32727E9-3303-4661-A876-DB5468DB149C}" type="slidenum">
              <a:rPr lang="cs-CZ" sz="120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29</a:t>
            </a:fld>
            <a:endParaRPr lang="cs-CZ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0937" cy="37226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r>
              <a:rPr lang="en-GB" b="1" u="sng">
                <a:solidFill>
                  <a:schemeClr val="bg2"/>
                </a:solidFill>
              </a:rPr>
              <a:t>auxin-depend</a:t>
            </a:r>
            <a:r>
              <a:rPr lang="cs-CZ" b="1" u="sng">
                <a:solidFill>
                  <a:schemeClr val="bg2"/>
                </a:solidFill>
              </a:rPr>
              <a:t>entní </a:t>
            </a:r>
            <a:r>
              <a:rPr lang="cs-CZ" b="1">
                <a:solidFill>
                  <a:schemeClr val="bg2"/>
                </a:solidFill>
              </a:rPr>
              <a:t>    </a:t>
            </a:r>
            <a:r>
              <a:rPr lang="cs-CZ" b="1">
                <a:solidFill>
                  <a:schemeClr val="bg2"/>
                </a:solidFill>
                <a:sym typeface="Wingdings 3" pitchFamily="18" charset="2"/>
              </a:rPr>
              <a:t>   malá </a:t>
            </a:r>
            <a:r>
              <a:rPr lang="en-US" b="1">
                <a:solidFill>
                  <a:schemeClr val="bg2"/>
                </a:solidFill>
                <a:sym typeface="Wingdings 3" pitchFamily="18" charset="2"/>
              </a:rPr>
              <a:t>‘</a:t>
            </a:r>
            <a:r>
              <a:rPr lang="cs-CZ" b="1">
                <a:solidFill>
                  <a:schemeClr val="bg2"/>
                </a:solidFill>
                <a:sym typeface="Wingdings 3" pitchFamily="18" charset="2"/>
              </a:rPr>
              <a:t>interference</a:t>
            </a:r>
            <a:r>
              <a:rPr lang="en-US" b="1">
                <a:solidFill>
                  <a:schemeClr val="bg2"/>
                </a:solidFill>
                <a:sym typeface="Wingdings 3" pitchFamily="18" charset="2"/>
              </a:rPr>
              <a:t>’</a:t>
            </a:r>
            <a:r>
              <a:rPr lang="cs-CZ" b="1">
                <a:solidFill>
                  <a:schemeClr val="bg2"/>
                </a:solidFill>
                <a:sym typeface="Wingdings 3" pitchFamily="18" charset="2"/>
              </a:rPr>
              <a:t>  s tvorbou endogenního auxinu</a:t>
            </a: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endParaRPr lang="cs-CZ" b="1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r>
              <a:rPr lang="cs-CZ" b="1">
                <a:solidFill>
                  <a:schemeClr val="bg2"/>
                </a:solidFill>
              </a:rPr>
              <a:t> </a:t>
            </a:r>
            <a:r>
              <a:rPr lang="cs-CZ" b="1" u="sng">
                <a:solidFill>
                  <a:schemeClr val="bg2"/>
                </a:solidFill>
              </a:rPr>
              <a:t>homogenní buněčná populace</a:t>
            </a:r>
            <a:r>
              <a:rPr lang="cs-CZ" b="1">
                <a:solidFill>
                  <a:schemeClr val="bg2"/>
                </a:solidFill>
              </a:rPr>
              <a:t>, rozpadavá  snadné určení buněčné density a velikosti buněk</a:t>
            </a:r>
            <a:endParaRPr lang="en-US" b="1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endParaRPr lang="cs-CZ" b="1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r>
              <a:rPr lang="cs-CZ" b="1">
                <a:solidFill>
                  <a:schemeClr val="bg2"/>
                </a:solidFill>
              </a:rPr>
              <a:t> </a:t>
            </a:r>
            <a:r>
              <a:rPr lang="cs-CZ" b="1" u="sng">
                <a:solidFill>
                  <a:schemeClr val="bg2"/>
                </a:solidFill>
              </a:rPr>
              <a:t>standardní růstový cyklus</a:t>
            </a:r>
            <a:r>
              <a:rPr lang="cs-CZ" b="1">
                <a:solidFill>
                  <a:schemeClr val="bg2"/>
                </a:solidFill>
              </a:rPr>
              <a:t>, axiální (</a:t>
            </a:r>
            <a:r>
              <a:rPr lang="en-GB" b="1">
                <a:solidFill>
                  <a:schemeClr val="bg2"/>
                </a:solidFill>
              </a:rPr>
              <a:t>pol</a:t>
            </a:r>
            <a:r>
              <a:rPr lang="cs-CZ" b="1">
                <a:solidFill>
                  <a:schemeClr val="bg2"/>
                </a:solidFill>
              </a:rPr>
              <a:t>á</a:t>
            </a:r>
            <a:r>
              <a:rPr lang="en-GB" b="1">
                <a:solidFill>
                  <a:schemeClr val="bg2"/>
                </a:solidFill>
              </a:rPr>
              <a:t>r</a:t>
            </a:r>
            <a:r>
              <a:rPr lang="cs-CZ" b="1">
                <a:solidFill>
                  <a:schemeClr val="bg2"/>
                </a:solidFill>
              </a:rPr>
              <a:t>ní ?)  růst   snadná detekce změn fenotypu</a:t>
            </a: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endParaRPr lang="cs-CZ" b="1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Ø"/>
              <a:tabLst>
                <a:tab pos="261938" algn="l"/>
              </a:tabLst>
            </a:pPr>
            <a:r>
              <a:rPr lang="cs-CZ" b="1">
                <a:solidFill>
                  <a:schemeClr val="bg2"/>
                </a:solidFill>
              </a:rPr>
              <a:t> </a:t>
            </a:r>
            <a:r>
              <a:rPr lang="cs-CZ" b="1" u="sng">
                <a:solidFill>
                  <a:schemeClr val="bg2"/>
                </a:solidFill>
              </a:rPr>
              <a:t>snadná transformace </a:t>
            </a:r>
            <a:r>
              <a:rPr lang="cs-CZ" b="1">
                <a:solidFill>
                  <a:schemeClr val="bg2"/>
                </a:solidFill>
              </a:rPr>
              <a:t>and následná 	charakterizace fenotypu        vhodné pro 	studium nadexpresí předpokládaných komponent auxinové transportní dráhy  (akumulace auxinu) </a:t>
            </a:r>
            <a:endParaRPr lang="en-GB" b="1">
              <a:solidFill>
                <a:schemeClr val="bg2"/>
              </a:solidFill>
            </a:endParaRPr>
          </a:p>
          <a:p>
            <a:pPr>
              <a:tabLst>
                <a:tab pos="261938" algn="l"/>
              </a:tabLst>
            </a:pPr>
            <a:endParaRPr lang="cs-CZ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fld id="{29B4C015-4CBF-4C99-9C19-8DD0756E1516}" type="slidenum">
              <a:rPr lang="cs-CZ" sz="120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33</a:t>
            </a:fld>
            <a:endParaRPr lang="cs-CZ" sz="12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70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870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518A-4A18-41FA-A803-06DDFBAAE6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46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986B5-8D7C-4DB0-A568-605C515FAA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11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95A5E-7884-4820-81AA-8B7E509DC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78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C246-475F-4F54-B2E1-D69765E547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699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194-3330-4169-A326-CBCC69D183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57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2CBD7-70CA-4109-B8C9-D66A40A15D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7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4514-CC8A-44E2-A151-25F4FFC498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44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1E9E7-C7CC-4E2E-99F0-D446039006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34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8F80B-5E5A-4B7B-B35C-C090DEEF76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89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F86F4-F733-4A40-989E-7B581C2C46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4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67D96-2823-4B77-A4A4-6AB89F17D7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93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AD7B-59FE-42E1-AD81-9F9FE1930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10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41BE-3E3B-427E-8F36-F564A0E90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7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C485D722-CF2D-420C-A208-FAA9218470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60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png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oleObject" Target="../embeddings/oleObject8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4.wmf"/><Relationship Id="rId9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17.jpeg"/><Relationship Id="rId3" Type="http://schemas.openxmlformats.org/officeDocument/2006/relationships/image" Target="../media/image42.em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6.e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1.jpeg"/><Relationship Id="rId12" Type="http://schemas.openxmlformats.org/officeDocument/2006/relationships/image" Target="../media/image53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0.jpeg"/><Relationship Id="rId15" Type="http://schemas.openxmlformats.org/officeDocument/2006/relationships/image" Target="../media/image17.jpe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49.emf"/><Relationship Id="rId9" Type="http://schemas.openxmlformats.org/officeDocument/2006/relationships/image" Target="../media/image52.jpeg"/><Relationship Id="rId1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7.jpeg"/><Relationship Id="rId5" Type="http://schemas.openxmlformats.org/officeDocument/2006/relationships/image" Target="../media/image56.jpeg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49.emf"/><Relationship Id="rId9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59.wmf"/><Relationship Id="rId7" Type="http://schemas.openxmlformats.org/officeDocument/2006/relationships/image" Target="../media/image6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60.wmf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2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7.jpeg"/><Relationship Id="rId4" Type="http://schemas.openxmlformats.org/officeDocument/2006/relationships/image" Target="../media/image3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7.jpeg"/><Relationship Id="rId4" Type="http://schemas.openxmlformats.org/officeDocument/2006/relationships/image" Target="../media/image3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C989FB1-9ADA-6B78-821D-C8C752A2C469}"/>
              </a:ext>
            </a:extLst>
          </p:cNvPr>
          <p:cNvSpPr txBox="1"/>
          <p:nvPr/>
        </p:nvSpPr>
        <p:spPr>
          <a:xfrm>
            <a:off x="2483768" y="2492896"/>
            <a:ext cx="41764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chemeClr val="accent4"/>
                </a:solidFill>
              </a:rPr>
              <a:t>Věda a já </a:t>
            </a:r>
            <a:r>
              <a:rPr lang="cs-CZ" sz="5400" dirty="0">
                <a:solidFill>
                  <a:schemeClr val="accent4"/>
                </a:solidFill>
                <a:sym typeface="Wingdings" panose="05000000000000000000" pitchFamily="2" charset="2"/>
              </a:rPr>
              <a:t></a:t>
            </a:r>
          </a:p>
          <a:p>
            <a:pPr algn="ctr"/>
            <a:endParaRPr lang="cs-CZ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pPr algn="ctr"/>
            <a:r>
              <a:rPr lang="cs-CZ" dirty="0">
                <a:solidFill>
                  <a:schemeClr val="accent4"/>
                </a:solidFill>
                <a:sym typeface="Wingdings" panose="05000000000000000000" pitchFamily="2" charset="2"/>
              </a:rPr>
              <a:t>Eva Zažímalová</a:t>
            </a:r>
            <a:endParaRPr lang="cs-CZ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ejmout0083">
            <a:extLst>
              <a:ext uri="{FF2B5EF4-FFF2-40B4-BE49-F238E27FC236}">
                <a16:creationId xmlns:a16="http://schemas.microsoft.com/office/drawing/2014/main" id="{E5821161-E68F-BCCC-ABA7-59E31B2F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95288"/>
            <a:ext cx="88201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7DF12CF6-1A28-4BD3-E089-C687865B5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491288"/>
            <a:ext cx="1582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Varna 1995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ejmout0076">
            <a:extLst>
              <a:ext uri="{FF2B5EF4-FFF2-40B4-BE49-F238E27FC236}">
                <a16:creationId xmlns:a16="http://schemas.microsoft.com/office/drawing/2014/main" id="{EE96A964-8D3C-E8B6-8DBE-FB692E53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14338"/>
            <a:ext cx="8821737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>
            <a:extLst>
              <a:ext uri="{FF2B5EF4-FFF2-40B4-BE49-F238E27FC236}">
                <a16:creationId xmlns:a16="http://schemas.microsoft.com/office/drawing/2014/main" id="{E33D343D-7A89-DE9D-6BF8-1818D3217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6491288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1995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ejmout0059">
            <a:extLst>
              <a:ext uri="{FF2B5EF4-FFF2-40B4-BE49-F238E27FC236}">
                <a16:creationId xmlns:a16="http://schemas.microsoft.com/office/drawing/2014/main" id="{16EF9467-06E9-1687-9C80-EB18144E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6537B682-5F78-7798-07D4-71ABE95EF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491288"/>
            <a:ext cx="208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IPGSA Brno, 2001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opnza a Jirka v Tubingen">
            <a:extLst>
              <a:ext uri="{FF2B5EF4-FFF2-40B4-BE49-F238E27FC236}">
                <a16:creationId xmlns:a16="http://schemas.microsoft.com/office/drawing/2014/main" id="{60EF7D2A-1A41-00BE-1FA8-60C8A1B9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88913"/>
            <a:ext cx="47117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155F7D1A-BA9C-86C8-5268-653FD842E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</a:rPr>
              <a:t>T</a:t>
            </a:r>
            <a:r>
              <a:rPr lang="en-US" altLang="cs-CZ">
                <a:solidFill>
                  <a:srgbClr val="FFFF00"/>
                </a:solidFill>
                <a:cs typeface="Arial" panose="020B0604020202020204" pitchFamily="34" charset="0"/>
              </a:rPr>
              <a:t>ü</a:t>
            </a:r>
            <a:r>
              <a:rPr lang="cs-CZ" altLang="cs-CZ">
                <a:solidFill>
                  <a:srgbClr val="FFFF00"/>
                </a:solidFill>
              </a:rPr>
              <a:t>bingen, 2002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DSCN0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8" y="-44450"/>
            <a:ext cx="9204326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451286" y="4930521"/>
            <a:ext cx="158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cs-CZ" sz="1400" dirty="0">
                <a:solidFill>
                  <a:schemeClr val="bg1"/>
                </a:solidFill>
                <a:latin typeface="Candara" panose="020E0502030303020204" pitchFamily="34" charset="0"/>
              </a:rPr>
              <a:t>Eva Zažímalová</a:t>
            </a:r>
          </a:p>
        </p:txBody>
      </p:sp>
      <p:pic>
        <p:nvPicPr>
          <p:cNvPr id="7" name="Picture 9" descr="UEB logo 2008">
            <a:extLst>
              <a:ext uri="{FF2B5EF4-FFF2-40B4-BE49-F238E27FC236}">
                <a16:creationId xmlns:a16="http://schemas.microsoft.com/office/drawing/2014/main" id="{2165A87E-9AFD-44CA-8936-F40E230F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8" y="5842882"/>
            <a:ext cx="244476" cy="27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DABA457-F644-4183-BE2A-4C5FBCDB1910}"/>
              </a:ext>
            </a:extLst>
          </p:cNvPr>
          <p:cNvSpPr txBox="1">
            <a:spLocks/>
          </p:cNvSpPr>
          <p:nvPr/>
        </p:nvSpPr>
        <p:spPr>
          <a:xfrm>
            <a:off x="1907704" y="839715"/>
            <a:ext cx="6048672" cy="78908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cs-CZ" sz="3200" b="1" kern="0" dirty="0">
                <a:solidFill>
                  <a:srgbClr val="212121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Rostliny pohledem (bio)chemika</a:t>
            </a:r>
            <a:endParaRPr lang="cs-CZ" sz="3200" b="1" kern="0" dirty="0">
              <a:latin typeface="Candara" panose="020E0502030303020204" pitchFamily="34" charset="0"/>
            </a:endParaRP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52CB1D81-E96C-4BE2-AFD5-2A50ED41A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00" y="5346942"/>
            <a:ext cx="1215729" cy="3259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08F6FE-6882-4A07-B62B-31FF5F608049}"/>
              </a:ext>
            </a:extLst>
          </p:cNvPr>
          <p:cNvSpPr txBox="1"/>
          <p:nvPr/>
        </p:nvSpPr>
        <p:spPr>
          <a:xfrm>
            <a:off x="6011126" y="5842882"/>
            <a:ext cx="30243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r>
              <a:rPr lang="cs-CZ" sz="1400" dirty="0">
                <a:solidFill>
                  <a:schemeClr val="bg1"/>
                </a:solidFill>
                <a:latin typeface="Candara" panose="020E0502030303020204" pitchFamily="34" charset="0"/>
              </a:rPr>
              <a:t>Ústav experimentální botaniky AV ČR </a:t>
            </a:r>
          </a:p>
          <a:p>
            <a:pPr algn="r" eaLnBrk="1" hangingPunct="1"/>
            <a:endParaRPr lang="cs-CZ" sz="1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r" eaLnBrk="1" hangingPunct="1"/>
            <a:r>
              <a:rPr lang="cs-CZ" sz="1400" dirty="0">
                <a:solidFill>
                  <a:schemeClr val="bg1"/>
                </a:solidFill>
                <a:latin typeface="Candara" panose="020E0502030303020204" pitchFamily="34" charset="0"/>
              </a:rPr>
              <a:t>Praha 2024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F9945D-D009-4495-85B6-00AA11058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01" y="2135485"/>
            <a:ext cx="6503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2800" i="1" dirty="0">
                <a:solidFill>
                  <a:schemeClr val="tx2"/>
                </a:solidFill>
                <a:latin typeface="Candara" panose="020E0502030303020204" pitchFamily="34" charset="0"/>
              </a:rPr>
              <a:t>Bez rostlin by nebyl život na zemi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D1253A-44AE-45F0-A0D1-D91DA3CBF098}"/>
              </a:ext>
            </a:extLst>
          </p:cNvPr>
          <p:cNvSpPr txBox="1"/>
          <p:nvPr/>
        </p:nvSpPr>
        <p:spPr>
          <a:xfrm>
            <a:off x="2112094" y="52292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i="1" dirty="0">
                <a:solidFill>
                  <a:srgbClr val="00B050"/>
                </a:solidFill>
                <a:latin typeface="Candara" panose="020E0502030303020204" pitchFamily="34" charset="0"/>
              </a:rPr>
              <a:t>Jsou rostliny zelení živočichové?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5FA5E9-30A9-475C-9B22-4910BEC4A664}"/>
              </a:ext>
            </a:extLst>
          </p:cNvPr>
          <p:cNvSpPr txBox="1"/>
          <p:nvPr/>
        </p:nvSpPr>
        <p:spPr>
          <a:xfrm>
            <a:off x="1835696" y="307505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Candara" panose="020E0502030303020204" pitchFamily="34" charset="0"/>
              </a:rPr>
              <a:t>autotrofní</a:t>
            </a:r>
          </a:p>
          <a:p>
            <a:pPr marL="457200" indent="-457200" algn="ctr"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Candara" panose="020E0502030303020204" pitchFamily="34" charset="0"/>
              </a:rPr>
              <a:t>kyslík</a:t>
            </a:r>
          </a:p>
        </p:txBody>
      </p:sp>
    </p:spTree>
    <p:extLst>
      <p:ext uri="{BB962C8B-B14F-4D97-AF65-F5344CB8AC3E}">
        <p14:creationId xmlns:p14="http://schemas.microsoft.com/office/powerpoint/2010/main" val="3115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8730A6F1-D329-4857-A52F-3C054EAD6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836712"/>
            <a:ext cx="720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Reakce na (ne)příznivé podmínky</a:t>
            </a:r>
          </a:p>
          <a:p>
            <a:pPr algn="ctr" eaLnBrk="1" hangingPunct="1"/>
            <a:endParaRPr lang="cs-CZ" sz="2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2" descr="2004 05 16 Flicinka ">
            <a:extLst>
              <a:ext uri="{FF2B5EF4-FFF2-40B4-BE49-F238E27FC236}">
                <a16:creationId xmlns:a16="http://schemas.microsoft.com/office/drawing/2014/main" id="{6E9D4486-7EEE-4C83-BA71-21512B1E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94" y="1667709"/>
            <a:ext cx="2252377" cy="16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0A6728-BFEE-4B97-8DE4-CAE865D19757}"/>
              </a:ext>
            </a:extLst>
          </p:cNvPr>
          <p:cNvSpPr txBox="1"/>
          <p:nvPr/>
        </p:nvSpPr>
        <p:spPr>
          <a:xfrm>
            <a:off x="449899" y="2226015"/>
            <a:ext cx="3779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2000" dirty="0">
                <a:solidFill>
                  <a:srgbClr val="025A50"/>
                </a:solidFill>
                <a:latin typeface="Candara" panose="020E0502030303020204" pitchFamily="34" charset="0"/>
              </a:rPr>
              <a:t>Živočich (pohyblivý):   reakce behaviorální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64002F0-1808-4FED-9E52-D6CF90366AD9}"/>
              </a:ext>
            </a:extLst>
          </p:cNvPr>
          <p:cNvSpPr/>
          <p:nvPr/>
        </p:nvSpPr>
        <p:spPr>
          <a:xfrm>
            <a:off x="97467" y="4031821"/>
            <a:ext cx="5011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cs-CZ" dirty="0">
                <a:solidFill>
                  <a:srgbClr val="025A50"/>
                </a:solidFill>
                <a:latin typeface="Candara" panose="020E0502030303020204" pitchFamily="34" charset="0"/>
              </a:rPr>
              <a:t>Rostlina (přisedlá):   reakce růstová/vývojová</a:t>
            </a:r>
          </a:p>
        </p:txBody>
      </p:sp>
      <p:pic>
        <p:nvPicPr>
          <p:cNvPr id="8" name="Picture 2" descr="9">
            <a:extLst>
              <a:ext uri="{FF2B5EF4-FFF2-40B4-BE49-F238E27FC236}">
                <a16:creationId xmlns:a16="http://schemas.microsoft.com/office/drawing/2014/main" id="{F8AADBF8-DC83-485F-88E0-D0009FA7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75" y="3789040"/>
            <a:ext cx="149163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šumava 2006 014 Popelná hora">
            <a:extLst>
              <a:ext uri="{FF2B5EF4-FFF2-40B4-BE49-F238E27FC236}">
                <a16:creationId xmlns:a16="http://schemas.microsoft.com/office/drawing/2014/main" id="{0AB2A1CB-207A-4700-A15D-10BEB238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94" y="4031821"/>
            <a:ext cx="2127729" cy="159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UEB logo 2008">
            <a:extLst>
              <a:ext uri="{FF2B5EF4-FFF2-40B4-BE49-F238E27FC236}">
                <a16:creationId xmlns:a16="http://schemas.microsoft.com/office/drawing/2014/main" id="{4DD1F60E-2C5C-450F-B8BB-860590D8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7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1446" y="3194968"/>
            <a:ext cx="6653076" cy="1296169"/>
          </a:xfrm>
        </p:spPr>
        <p:txBody>
          <a:bodyPr/>
          <a:lstStyle/>
          <a:p>
            <a:pPr algn="ctr" eaLnBrk="1" hangingPunct="1"/>
            <a:r>
              <a:rPr lang="cs-CZ" sz="2400" dirty="0">
                <a:latin typeface="Candara" panose="020E0502030303020204" pitchFamily="34" charset="0"/>
              </a:rPr>
              <a:t>Rostliny - vývojová tvarová různorodost</a:t>
            </a:r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4099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: doprava se zářezem 1">
            <a:extLst>
              <a:ext uri="{FF2B5EF4-FFF2-40B4-BE49-F238E27FC236}">
                <a16:creationId xmlns:a16="http://schemas.microsoft.com/office/drawing/2014/main" id="{1417ED4D-6792-4A29-BAE7-E9B8ECFF9830}"/>
              </a:ext>
            </a:extLst>
          </p:cNvPr>
          <p:cNvSpPr/>
          <p:nvPr/>
        </p:nvSpPr>
        <p:spPr bwMode="auto">
          <a:xfrm rot="5400000">
            <a:off x="3986938" y="2339882"/>
            <a:ext cx="882092" cy="46804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bloha, venku, strom&#10;&#10;Popis byl vytvořen automaticky">
            <a:extLst>
              <a:ext uri="{FF2B5EF4-FFF2-40B4-BE49-F238E27FC236}">
                <a16:creationId xmlns:a16="http://schemas.microsoft.com/office/drawing/2014/main" id="{E38AF9A7-0EE4-B8FB-913E-8133651C8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pic>
        <p:nvPicPr>
          <p:cNvPr id="5" name="Picture 4" descr="UEB logo 2008">
            <a:extLst>
              <a:ext uri="{FF2B5EF4-FFF2-40B4-BE49-F238E27FC236}">
                <a16:creationId xmlns:a16="http://schemas.microsoft.com/office/drawing/2014/main" id="{EA840472-903D-729E-8007-29A49913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91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788024" y="2780928"/>
            <a:ext cx="403542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u="sng" dirty="0">
                <a:solidFill>
                  <a:schemeClr val="tx1"/>
                </a:solidFill>
                <a:latin typeface="Candara" panose="020E0502030303020204" pitchFamily="34" charset="0"/>
              </a:rPr>
              <a:t>Vnitřní vývojový program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tx1"/>
                </a:solidFill>
                <a:latin typeface="Candara" panose="020E0502030303020204" pitchFamily="34" charset="0"/>
              </a:rPr>
              <a:t>geneticky daný, specifický pro každý druh</a:t>
            </a:r>
          </a:p>
          <a:p>
            <a:pPr eaLnBrk="1" hangingPunct="1">
              <a:defRPr/>
            </a:pPr>
            <a:endParaRPr lang="cs-CZ" u="sng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eaLnBrk="1" hangingPunct="1">
              <a:defRPr/>
            </a:pPr>
            <a:r>
              <a:rPr lang="cs-CZ" u="sng" dirty="0">
                <a:solidFill>
                  <a:schemeClr val="tx1"/>
                </a:solidFill>
                <a:latin typeface="Candara" panose="020E0502030303020204" pitchFamily="34" charset="0"/>
              </a:rPr>
              <a:t>Vnější signály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tx1"/>
                </a:solidFill>
                <a:latin typeface="Candara" panose="020E0502030303020204" pitchFamily="34" charset="0"/>
              </a:rPr>
              <a:t>mnoho aspektů okolního prostředí (fyzikální, chemické i biologické)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tx1"/>
                </a:solidFill>
                <a:latin typeface="Candara" panose="020E0502030303020204" pitchFamily="34" charset="0"/>
              </a:rPr>
              <a:t>zásadně působí na vývoj rostliny jako jedince (růst)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C3AFFD3-C154-41D3-B405-0C60F047D47F}"/>
              </a:ext>
            </a:extLst>
          </p:cNvPr>
          <p:cNvGrpSpPr/>
          <p:nvPr/>
        </p:nvGrpSpPr>
        <p:grpSpPr>
          <a:xfrm>
            <a:off x="178594" y="1161531"/>
            <a:ext cx="4035425" cy="5676350"/>
            <a:chOff x="178594" y="908132"/>
            <a:chExt cx="4035425" cy="5676350"/>
          </a:xfrm>
        </p:grpSpPr>
        <p:graphicFrame>
          <p:nvGraphicFramePr>
            <p:cNvPr id="1331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7925614"/>
                </p:ext>
              </p:extLst>
            </p:nvPr>
          </p:nvGraphicFramePr>
          <p:xfrm>
            <a:off x="178594" y="908132"/>
            <a:ext cx="4035425" cy="5613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tografie" r:id="rId2" imgW="2476190" imgH="4334480" progId="MSPhotoEd.3">
                    <p:embed/>
                  </p:oleObj>
                </mc:Choice>
                <mc:Fallback>
                  <p:oleObj name="Fotografie" r:id="rId2" imgW="2476190" imgH="4334480" progId="MSPhotoEd.3">
                    <p:embed/>
                    <p:pic>
                      <p:nvPicPr>
                        <p:cNvPr id="1331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94" y="908132"/>
                          <a:ext cx="4035425" cy="56138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16" name="TextovéPole 2"/>
            <p:cNvSpPr txBox="1">
              <a:spLocks noChangeArrowheads="1"/>
            </p:cNvSpPr>
            <p:nvPr/>
          </p:nvSpPr>
          <p:spPr bwMode="auto">
            <a:xfrm>
              <a:off x="216594" y="6307483"/>
              <a:ext cx="1979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200" i="1" dirty="0">
                  <a:solidFill>
                    <a:schemeClr val="tx1"/>
                  </a:solidFill>
                  <a:latin typeface="Palatino Linotype" pitchFamily="18" charset="0"/>
                </a:rPr>
                <a:t>(</a:t>
              </a:r>
              <a:r>
                <a:rPr lang="cs-CZ" sz="1200" i="1" dirty="0" err="1">
                  <a:solidFill>
                    <a:schemeClr val="tx1"/>
                  </a:solidFill>
                  <a:latin typeface="Palatino Linotype" pitchFamily="18" charset="0"/>
                </a:rPr>
                <a:t>Buchanan</a:t>
              </a:r>
              <a:r>
                <a:rPr lang="cs-CZ" sz="1200" i="1" dirty="0">
                  <a:solidFill>
                    <a:schemeClr val="tx1"/>
                  </a:solidFill>
                  <a:latin typeface="Palatino Linotype" pitchFamily="18" charset="0"/>
                </a:rPr>
                <a:t> et al., 2001)</a:t>
              </a:r>
            </a:p>
          </p:txBody>
        </p:sp>
      </p:grpSp>
      <p:pic>
        <p:nvPicPr>
          <p:cNvPr id="5" name="Picture 4" descr="UEB logo 2008">
            <a:extLst>
              <a:ext uri="{FF2B5EF4-FFF2-40B4-BE49-F238E27FC236}">
                <a16:creationId xmlns:a16="http://schemas.microsoft.com/office/drawing/2014/main" id="{B2845AEB-4DEF-4302-8CA2-7CA986D1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E4B5BCE-3D2D-4C8A-941A-34766511EA6E}"/>
              </a:ext>
            </a:extLst>
          </p:cNvPr>
          <p:cNvSpPr txBox="1">
            <a:spLocks noChangeArrowheads="1"/>
          </p:cNvSpPr>
          <p:nvPr/>
        </p:nvSpPr>
        <p:spPr>
          <a:xfrm>
            <a:off x="1403648" y="404813"/>
            <a:ext cx="5871988" cy="51434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sz="2400" u="sng" kern="0" dirty="0">
                <a:latin typeface="Candara" panose="020E0502030303020204" pitchFamily="34" charset="0"/>
              </a:rPr>
              <a:t>Vývoj rostliny</a:t>
            </a:r>
            <a:endParaRPr lang="cs-CZ" sz="2000" u="sng" kern="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jmout0086">
            <a:extLst>
              <a:ext uri="{FF2B5EF4-FFF2-40B4-BE49-F238E27FC236}">
                <a16:creationId xmlns:a16="http://schemas.microsoft.com/office/drawing/2014/main" id="{F5EEF497-321D-8F33-1768-E643D7BB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CE8341BE-C38C-C477-8FE5-863C075AA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620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  <a:latin typeface="Comic Sans MS" panose="030F0702030302020204" pitchFamily="66" charset="0"/>
              </a:rPr>
              <a:t>zima 1955/56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971550" y="692150"/>
            <a:ext cx="72009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Reakce na životní podmínky: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268538" y="2117725"/>
            <a:ext cx="4608512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Rostlina:     vývojově/růstově</a:t>
            </a:r>
          </a:p>
        </p:txBody>
      </p:sp>
      <p:pic>
        <p:nvPicPr>
          <p:cNvPr id="14340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98305" y="1408113"/>
            <a:ext cx="334739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Živočich:     behaviorálně</a:t>
            </a:r>
          </a:p>
        </p:txBody>
      </p: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541591" y="2876600"/>
            <a:ext cx="8286243" cy="2693927"/>
            <a:chOff x="541786" y="4199109"/>
            <a:chExt cx="8287274" cy="2690830"/>
          </a:xfrm>
        </p:grpSpPr>
        <p:sp>
          <p:nvSpPr>
            <p:cNvPr id="10248" name="Šipka dolů 2"/>
            <p:cNvSpPr>
              <a:spLocks noChangeArrowheads="1"/>
            </p:cNvSpPr>
            <p:nvPr/>
          </p:nvSpPr>
          <p:spPr bwMode="auto">
            <a:xfrm>
              <a:off x="4548882" y="4199109"/>
              <a:ext cx="241330" cy="564400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solidFill>
                  <a:schemeClr val="bg2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41786" y="4641462"/>
              <a:ext cx="8287274" cy="22484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cs-CZ" sz="2400" dirty="0">
                  <a:solidFill>
                    <a:schemeClr val="bg2"/>
                  </a:solidFill>
                  <a:latin typeface="Candara" panose="020E0502030303020204" pitchFamily="34" charset="0"/>
                </a:rPr>
                <a:t>Organogeneze není u rostlin ukončena v embryonálním stadiu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cs-CZ" sz="2400" i="1" dirty="0">
                  <a:solidFill>
                    <a:schemeClr val="bg2"/>
                  </a:solidFill>
                  <a:latin typeface="Candara" panose="020E0502030303020204" pitchFamily="34" charset="0"/>
                </a:rPr>
                <a:t>– </a:t>
              </a:r>
              <a:r>
                <a:rPr lang="cs-CZ" sz="2400" b="1" i="1" dirty="0">
                  <a:solidFill>
                    <a:srgbClr val="00B050"/>
                  </a:solidFill>
                  <a:latin typeface="Candara" panose="020E0502030303020204" pitchFamily="34" charset="0"/>
                </a:rPr>
                <a:t>rostlina NENÍ zelený živočich </a:t>
              </a:r>
            </a:p>
            <a:p>
              <a:pPr algn="ctr">
                <a:lnSpc>
                  <a:spcPct val="150000"/>
                </a:lnSpc>
                <a:defRPr/>
              </a:pPr>
              <a:endParaRPr lang="cs-CZ" sz="2400" b="1" i="1" dirty="0">
                <a:solidFill>
                  <a:srgbClr val="00B050"/>
                </a:solidFill>
                <a:latin typeface="Candara" panose="020E0502030303020204" pitchFamily="34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cs-CZ" sz="2400" dirty="0">
                  <a:solidFill>
                    <a:schemeClr val="bg2"/>
                  </a:solidFill>
                  <a:latin typeface="Candara" panose="020E0502030303020204" pitchFamily="34" charset="0"/>
                </a:rPr>
                <a:t>Nutnost koordinace vývoje – časově, prostorově</a:t>
              </a: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507929" y="5745163"/>
            <a:ext cx="992579" cy="5890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Jak?    </a:t>
            </a:r>
          </a:p>
        </p:txBody>
      </p:sp>
      <p:sp>
        <p:nvSpPr>
          <p:cNvPr id="3" name="Zahnutá šipka doprava 2"/>
          <p:cNvSpPr/>
          <p:nvPr/>
        </p:nvSpPr>
        <p:spPr bwMode="auto">
          <a:xfrm>
            <a:off x="674688" y="4711700"/>
            <a:ext cx="647700" cy="1584325"/>
          </a:xfrm>
          <a:prstGeom prst="curved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457575" y="5653088"/>
            <a:ext cx="39941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Signální molekuly ! </a:t>
            </a:r>
          </a:p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Jedna z nich = auxin</a:t>
            </a:r>
            <a:endParaRPr lang="cs-CZ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352E221-6145-4206-9A2F-523BFE04F18C}"/>
              </a:ext>
            </a:extLst>
          </p:cNvPr>
          <p:cNvSpPr txBox="1">
            <a:spLocks noChangeArrowheads="1"/>
          </p:cNvSpPr>
          <p:nvPr/>
        </p:nvSpPr>
        <p:spPr>
          <a:xfrm>
            <a:off x="357188" y="1628775"/>
            <a:ext cx="8229600" cy="18002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sz="2400" kern="0" dirty="0">
                <a:latin typeface="Candara" panose="020E0502030303020204" pitchFamily="34" charset="0"/>
              </a:rPr>
              <a:t>Biolog se ptá:</a:t>
            </a:r>
          </a:p>
          <a:p>
            <a:pPr algn="ctr" eaLnBrk="1" hangingPunct="1"/>
            <a:endParaRPr lang="cs-CZ" sz="2400" kern="0" dirty="0">
              <a:solidFill>
                <a:srgbClr val="025A50"/>
              </a:solidFill>
              <a:latin typeface="Candara" panose="020E0502030303020204" pitchFamily="34" charset="0"/>
            </a:endParaRPr>
          </a:p>
          <a:p>
            <a:pPr algn="ctr" eaLnBrk="1" hangingPunct="1"/>
            <a:r>
              <a:rPr lang="cs-CZ" sz="2400" kern="0" dirty="0">
                <a:solidFill>
                  <a:srgbClr val="025A50"/>
                </a:solidFill>
                <a:latin typeface="Candara" panose="020E0502030303020204" pitchFamily="34" charset="0"/>
              </a:rPr>
              <a:t>Jak signální látky (hormony) regulují vývoj rostliny?</a:t>
            </a:r>
          </a:p>
          <a:p>
            <a:pPr algn="ctr" eaLnBrk="1" hangingPunct="1"/>
            <a:endParaRPr lang="cs-CZ" sz="2400" kern="0" dirty="0">
              <a:solidFill>
                <a:srgbClr val="025A50"/>
              </a:solidFill>
              <a:latin typeface="Candara" panose="020E0502030303020204" pitchFamily="34" charset="0"/>
            </a:endParaRPr>
          </a:p>
          <a:p>
            <a:pPr algn="ctr" eaLnBrk="1" hangingPunct="1"/>
            <a:endParaRPr lang="cs-CZ" sz="2400" kern="0" dirty="0">
              <a:solidFill>
                <a:srgbClr val="025A50"/>
              </a:solidFill>
              <a:latin typeface="Candara" panose="020E0502030303020204" pitchFamily="34" charset="0"/>
            </a:endParaRPr>
          </a:p>
          <a:p>
            <a:pPr algn="ctr" eaLnBrk="1" hangingPunct="1"/>
            <a:endParaRPr lang="cs-CZ" sz="2400" kern="0" dirty="0">
              <a:solidFill>
                <a:srgbClr val="025A50"/>
              </a:solidFill>
              <a:latin typeface="Candara" panose="020E0502030303020204" pitchFamily="34" charset="0"/>
            </a:endParaRPr>
          </a:p>
          <a:p>
            <a:pPr algn="ctr" eaLnBrk="1" hangingPunct="1"/>
            <a:endParaRPr lang="cs-CZ" sz="2400" kern="0" dirty="0">
              <a:solidFill>
                <a:srgbClr val="025A50"/>
              </a:solidFill>
              <a:latin typeface="Candara" panose="020E0502030303020204" pitchFamily="34" charset="0"/>
            </a:endParaRPr>
          </a:p>
          <a:p>
            <a:pPr algn="ctr" eaLnBrk="1" hangingPunct="1"/>
            <a:br>
              <a:rPr lang="cs-CZ" sz="2000" kern="0" dirty="0">
                <a:solidFill>
                  <a:srgbClr val="025A50"/>
                </a:solidFill>
                <a:latin typeface="Candara" panose="020E0502030303020204" pitchFamily="34" charset="0"/>
              </a:rPr>
            </a:br>
            <a:endParaRPr lang="cs-CZ" sz="2000" kern="0" dirty="0">
              <a:solidFill>
                <a:srgbClr val="025A50"/>
              </a:solidFill>
              <a:latin typeface="Candara" panose="020E0502030303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5899300-E4F1-438A-B984-E5DF888E4C0F}"/>
              </a:ext>
            </a:extLst>
          </p:cNvPr>
          <p:cNvGrpSpPr/>
          <p:nvPr/>
        </p:nvGrpSpPr>
        <p:grpSpPr>
          <a:xfrm>
            <a:off x="513216" y="3793395"/>
            <a:ext cx="7917552" cy="2176502"/>
            <a:chOff x="-1763058" y="3933056"/>
            <a:chExt cx="12938304" cy="2176502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9387C78-C5A3-4BF2-B928-0DFF0600D1DC}"/>
                </a:ext>
              </a:extLst>
            </p:cNvPr>
            <p:cNvSpPr/>
            <p:nvPr/>
          </p:nvSpPr>
          <p:spPr>
            <a:xfrm>
              <a:off x="-1763058" y="4509120"/>
              <a:ext cx="12938304" cy="16004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cs-CZ" sz="2400" i="1" dirty="0">
                  <a:solidFill>
                    <a:srgbClr val="C00000"/>
                  </a:solidFill>
                  <a:latin typeface="Candara" panose="020E0502030303020204" pitchFamily="34" charset="0"/>
                </a:rPr>
                <a:t>Jak rostlina „zachází“ se svými signálními látkami (hormony)?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cs-CZ" i="1" dirty="0">
                  <a:solidFill>
                    <a:schemeClr val="tx1"/>
                  </a:solidFill>
                  <a:latin typeface="Candara" panose="020E0502030303020204" pitchFamily="34" charset="0"/>
                </a:rPr>
                <a:t>(</a:t>
              </a:r>
              <a:r>
                <a:rPr lang="cs-CZ" sz="1800" i="1" dirty="0">
                  <a:solidFill>
                    <a:schemeClr val="tx1"/>
                  </a:solidFill>
                  <a:latin typeface="Candara" panose="020E0502030303020204" pitchFamily="34" charset="0"/>
                </a:rPr>
                <a:t>Jak tyto látky vypadají – struktura? 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cs-CZ" sz="1800" i="1" dirty="0">
                  <a:solidFill>
                    <a:schemeClr val="tx1"/>
                  </a:solidFill>
                  <a:latin typeface="Candara" panose="020E0502030303020204" pitchFamily="34" charset="0"/>
                </a:rPr>
                <a:t>Jak je rostlina syntetizuje, inaktivuje, degraduje, transportuje, 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cs-CZ" sz="1800" i="1" dirty="0">
                  <a:solidFill>
                    <a:schemeClr val="tx1"/>
                  </a:solidFill>
                  <a:latin typeface="Candara" panose="020E0502030303020204" pitchFamily="34" charset="0"/>
                </a:rPr>
                <a:t>jak rozpoznává a přijímá signál jimi nesený) </a:t>
              </a:r>
              <a:r>
                <a:rPr lang="cs-CZ" sz="2400" i="1" dirty="0">
                  <a:solidFill>
                    <a:schemeClr val="tx1"/>
                  </a:solidFill>
                  <a:latin typeface="Candara" panose="020E0502030303020204" pitchFamily="34" charset="0"/>
                </a:rPr>
                <a:t>? 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D14392FA-9654-4721-80DA-AA97E14D278D}"/>
                </a:ext>
              </a:extLst>
            </p:cNvPr>
            <p:cNvSpPr txBox="1"/>
            <p:nvPr/>
          </p:nvSpPr>
          <p:spPr>
            <a:xfrm>
              <a:off x="2195736" y="3933056"/>
              <a:ext cx="4572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cs-CZ" sz="2400" kern="0" dirty="0">
                  <a:solidFill>
                    <a:schemeClr val="tx1"/>
                  </a:solidFill>
                  <a:latin typeface="Candara" panose="020E0502030303020204" pitchFamily="34" charset="0"/>
                </a:rPr>
                <a:t>(Bio)chemik se ptá: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1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5" name="Object 3">
            <a:extLst>
              <a:ext uri="{FF2B5EF4-FFF2-40B4-BE49-F238E27FC236}">
                <a16:creationId xmlns:a16="http://schemas.microsoft.com/office/drawing/2014/main" id="{FB90925A-C70D-44C7-ACDB-001A9C7420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1031" y="1025352"/>
          <a:ext cx="7017995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4933333" imgH="4323810" progId="MSPhotoEd.3">
                  <p:embed/>
                </p:oleObj>
              </mc:Choice>
              <mc:Fallback>
                <p:oleObj name="Fotografie" r:id="rId2" imgW="4933333" imgH="4323810" progId="MSPhotoEd.3">
                  <p:embed/>
                  <p:pic>
                    <p:nvPicPr>
                      <p:cNvPr id="33795" name="Object 3">
                        <a:extLst>
                          <a:ext uri="{FF2B5EF4-FFF2-40B4-BE49-F238E27FC236}">
                            <a16:creationId xmlns:a16="http://schemas.microsoft.com/office/drawing/2014/main" id="{FB90925A-C70D-44C7-ACDB-001A9C7420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1031" y="1025352"/>
                        <a:ext cx="7017995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>
            <a:extLst>
              <a:ext uri="{FF2B5EF4-FFF2-40B4-BE49-F238E27FC236}">
                <a16:creationId xmlns:a16="http://schemas.microsoft.com/office/drawing/2014/main" id="{A485CA5A-EF39-42FB-A9DA-3E778413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050" y="421478"/>
            <a:ext cx="6685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400" u="sng" dirty="0">
                <a:latin typeface="Candara" panose="020E0502030303020204" pitchFamily="34" charset="0"/>
              </a:rPr>
              <a:t>Nejvýznamnější typy fytohormonů</a:t>
            </a:r>
            <a:r>
              <a:rPr lang="cs-CZ" sz="2400" dirty="0">
                <a:latin typeface="Candara" panose="020E0502030303020204" pitchFamily="34" charset="0"/>
              </a:rPr>
              <a:t> - </a:t>
            </a:r>
            <a:r>
              <a:rPr lang="cs-CZ" sz="2000" dirty="0">
                <a:latin typeface="Candara" panose="020E0502030303020204" pitchFamily="34" charset="0"/>
              </a:rPr>
              <a:t>přehled struktur</a:t>
            </a:r>
          </a:p>
        </p:txBody>
      </p:sp>
      <p:pic>
        <p:nvPicPr>
          <p:cNvPr id="5" name="Picture 4" descr="UEB logo 2008">
            <a:extLst>
              <a:ext uri="{FF2B5EF4-FFF2-40B4-BE49-F238E27FC236}">
                <a16:creationId xmlns:a16="http://schemas.microsoft.com/office/drawing/2014/main" id="{CFE9E5ED-0799-4BAE-B8A4-8A63B2B94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3E753E26-FBD2-432E-875E-C35D59658313}"/>
              </a:ext>
            </a:extLst>
          </p:cNvPr>
          <p:cNvSpPr/>
          <p:nvPr/>
        </p:nvSpPr>
        <p:spPr bwMode="auto">
          <a:xfrm>
            <a:off x="5148064" y="2276872"/>
            <a:ext cx="3167068" cy="136815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3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>
            <a:extLst>
              <a:ext uri="{FF2B5EF4-FFF2-40B4-BE49-F238E27FC236}">
                <a16:creationId xmlns:a16="http://schemas.microsoft.com/office/drawing/2014/main" id="{D25E5FCB-49F7-4AA7-B387-E8C6DB3FC7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196975"/>
          <a:ext cx="3475038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3048426" imgH="4334480" progId="MSPhotoEd.3">
                  <p:embed/>
                </p:oleObj>
              </mc:Choice>
              <mc:Fallback>
                <p:oleObj name="Fotografie" r:id="rId2" imgW="3048426" imgH="4334480" progId="MSPhotoEd.3">
                  <p:embed/>
                  <p:pic>
                    <p:nvPicPr>
                      <p:cNvPr id="19458" name="Object 4">
                        <a:extLst>
                          <a:ext uri="{FF2B5EF4-FFF2-40B4-BE49-F238E27FC236}">
                            <a16:creationId xmlns:a16="http://schemas.microsoft.com/office/drawing/2014/main" id="{D25E5FCB-49F7-4AA7-B387-E8C6DB3FC7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96975"/>
                        <a:ext cx="3475038" cy="494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5">
            <a:extLst>
              <a:ext uri="{FF2B5EF4-FFF2-40B4-BE49-F238E27FC236}">
                <a16:creationId xmlns:a16="http://schemas.microsoft.com/office/drawing/2014/main" id="{E5F30D19-84C3-400A-8257-75B79BE5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458788"/>
            <a:ext cx="6984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u="sng" dirty="0">
                <a:latin typeface="Candara" panose="020E0502030303020204" pitchFamily="34" charset="0"/>
                <a:cs typeface="Arial" charset="0"/>
              </a:rPr>
              <a:t>Růst a vývoj rostliny ve vztahu k nadprodukci auxinu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6CCC9285-3061-409C-AB46-E89A4E26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060575"/>
            <a:ext cx="4465637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Rostliny tabáku </a:t>
            </a: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Nicotiana</a:t>
            </a:r>
            <a:r>
              <a:rPr lang="cs-CZ" altLang="cs-CZ" sz="1800" i="1" dirty="0">
                <a:latin typeface="Candara" panose="020E0502030303020204" pitchFamily="34" charset="0"/>
                <a:cs typeface="Arial" charset="0"/>
              </a:rPr>
              <a:t> </a:t>
            </a: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tabacum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L., </a:t>
            </a:r>
            <a:r>
              <a:rPr lang="cs-CZ" altLang="cs-CZ" sz="1800" dirty="0" err="1">
                <a:latin typeface="Candara" panose="020E0502030303020204" pitchFamily="34" charset="0"/>
                <a:cs typeface="Arial" charset="0"/>
              </a:rPr>
              <a:t>cv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. Petit Havana SR1 (8-týdenní)</a:t>
            </a:r>
          </a:p>
          <a:p>
            <a:pPr eaLnBrk="1" hangingPunct="1">
              <a:defRPr/>
            </a:pPr>
            <a:endParaRPr lang="cs-CZ" altLang="cs-CZ" sz="1800" dirty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Transgenní rostlina </a:t>
            </a:r>
            <a:r>
              <a:rPr lang="cs-CZ" altLang="cs-CZ" sz="1800" dirty="0" err="1">
                <a:latin typeface="Candara" panose="020E0502030303020204" pitchFamily="34" charset="0"/>
                <a:cs typeface="Arial" charset="0"/>
              </a:rPr>
              <a:t>overexprimující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geny </a:t>
            </a: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iaaM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a </a:t>
            </a: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iaaH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(pod promotorem CaMV35S) z </a:t>
            </a:r>
            <a:r>
              <a:rPr lang="cs-CZ" altLang="cs-CZ" sz="1800" i="1" dirty="0">
                <a:latin typeface="Candara" panose="020E0502030303020204" pitchFamily="34" charset="0"/>
                <a:cs typeface="Arial" charset="0"/>
              </a:rPr>
              <a:t>A. </a:t>
            </a: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tumefaciens</a:t>
            </a:r>
            <a:endParaRPr lang="cs-CZ" altLang="cs-CZ" sz="1800" dirty="0"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9461" name="Text Box 7">
            <a:extLst>
              <a:ext uri="{FF2B5EF4-FFF2-40B4-BE49-F238E27FC236}">
                <a16:creationId xmlns:a16="http://schemas.microsoft.com/office/drawing/2014/main" id="{1F01A82A-8AD4-4E7D-9B1A-6AD0AF2B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581525"/>
            <a:ext cx="44640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iaaM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= gen pro </a:t>
            </a:r>
            <a:r>
              <a:rPr lang="cs-CZ" altLang="cs-CZ" sz="1800" dirty="0" err="1">
                <a:latin typeface="Candara" panose="020E0502030303020204" pitchFamily="34" charset="0"/>
                <a:cs typeface="Arial" charset="0"/>
              </a:rPr>
              <a:t>tryptofanmonooxygenasu</a:t>
            </a:r>
            <a:endParaRPr lang="cs-CZ" altLang="cs-CZ" sz="1800" dirty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cs-CZ" altLang="cs-CZ" sz="1800" i="1" dirty="0" err="1">
                <a:latin typeface="Candara" panose="020E0502030303020204" pitchFamily="34" charset="0"/>
                <a:cs typeface="Arial" charset="0"/>
              </a:rPr>
              <a:t>iaaH</a:t>
            </a:r>
            <a:r>
              <a:rPr lang="cs-CZ" altLang="cs-CZ" sz="1800" dirty="0">
                <a:latin typeface="Candara" panose="020E0502030303020204" pitchFamily="34" charset="0"/>
                <a:cs typeface="Arial" charset="0"/>
              </a:rPr>
              <a:t> = gen pro </a:t>
            </a:r>
            <a:r>
              <a:rPr lang="cs-CZ" altLang="cs-CZ" sz="1800" dirty="0" err="1">
                <a:latin typeface="Candara" panose="020E0502030303020204" pitchFamily="34" charset="0"/>
                <a:cs typeface="Arial" charset="0"/>
              </a:rPr>
              <a:t>indolylacetamidhydrolasu</a:t>
            </a:r>
            <a:endParaRPr lang="cs-CZ" altLang="cs-CZ" sz="1800" dirty="0"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9462" name="Text Box 8">
            <a:extLst>
              <a:ext uri="{FF2B5EF4-FFF2-40B4-BE49-F238E27FC236}">
                <a16:creationId xmlns:a16="http://schemas.microsoft.com/office/drawing/2014/main" id="{1984D231-E07D-4FCD-8A79-6534B67BE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37288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>
                <a:latin typeface="+mn-lt"/>
                <a:cs typeface="Arial" charset="0"/>
              </a:rPr>
              <a:t>kontrolní</a:t>
            </a:r>
          </a:p>
        </p:txBody>
      </p:sp>
      <p:sp>
        <p:nvSpPr>
          <p:cNvPr id="19463" name="Text Box 9">
            <a:extLst>
              <a:ext uri="{FF2B5EF4-FFF2-40B4-BE49-F238E27FC236}">
                <a16:creationId xmlns:a16="http://schemas.microsoft.com/office/drawing/2014/main" id="{10209F9E-B418-489A-80BC-8B652DEDF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37288"/>
            <a:ext cx="1150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 dirty="0">
                <a:latin typeface="+mn-lt"/>
                <a:cs typeface="Arial" charset="0"/>
              </a:rPr>
              <a:t>Rostlina:</a:t>
            </a:r>
          </a:p>
        </p:txBody>
      </p:sp>
      <p:sp>
        <p:nvSpPr>
          <p:cNvPr id="19464" name="Text Box 10">
            <a:extLst>
              <a:ext uri="{FF2B5EF4-FFF2-40B4-BE49-F238E27FC236}">
                <a16:creationId xmlns:a16="http://schemas.microsoft.com/office/drawing/2014/main" id="{6C9A1BB3-F993-4B1E-8104-E29C26443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6237288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altLang="cs-CZ" sz="1800">
                <a:latin typeface="+mn-lt"/>
                <a:cs typeface="Arial" charset="0"/>
              </a:rPr>
              <a:t>transgenní</a:t>
            </a:r>
          </a:p>
        </p:txBody>
      </p:sp>
      <p:pic>
        <p:nvPicPr>
          <p:cNvPr id="9" name="Picture 26" descr="UEB logo 2008">
            <a:extLst>
              <a:ext uri="{FF2B5EF4-FFF2-40B4-BE49-F238E27FC236}">
                <a16:creationId xmlns:a16="http://schemas.microsoft.com/office/drawing/2014/main" id="{79639F8B-4988-4B1C-800C-425A20D0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812800" y="1989138"/>
          <a:ext cx="7300913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5590476" imgH="3533333" progId="MSPhotoEd.3">
                  <p:embed/>
                </p:oleObj>
              </mc:Choice>
              <mc:Fallback>
                <p:oleObj name="Fotografie" r:id="rId2" imgW="5590476" imgH="3533333" progId="MSPhotoEd.3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989138"/>
                        <a:ext cx="7300913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57188" y="332656"/>
            <a:ext cx="8424863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Organogeneze a morfogeneze – auxiny a cytokininy</a:t>
            </a:r>
          </a:p>
          <a:p>
            <a:pPr algn="ctr" eaLnBrk="1" hangingPunct="1">
              <a:spcBef>
                <a:spcPts val="1800"/>
              </a:spcBef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Tvorba kořenů na mediu obsahujícím  pouze</a:t>
            </a:r>
            <a:r>
              <a:rPr lang="en-GB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en-GB" u="sng" dirty="0">
                <a:solidFill>
                  <a:schemeClr val="bg2"/>
                </a:solidFill>
                <a:latin typeface="Candara" panose="020E0502030303020204" pitchFamily="34" charset="0"/>
              </a:rPr>
              <a:t>auxin</a:t>
            </a:r>
            <a:r>
              <a:rPr lang="en-GB" dirty="0">
                <a:solidFill>
                  <a:schemeClr val="bg2"/>
                </a:solidFill>
                <a:latin typeface="Candara" panose="020E0502030303020204" pitchFamily="34" charset="0"/>
              </a:rPr>
              <a:t> (IBA),</a:t>
            </a:r>
          </a:p>
          <a:p>
            <a:pPr algn="ctr" eaLnBrk="1" hangingPunct="1"/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tvorba prýtů při vysokém poměru </a:t>
            </a:r>
            <a:r>
              <a:rPr lang="en-GB" u="sng" dirty="0">
                <a:solidFill>
                  <a:schemeClr val="bg2"/>
                </a:solidFill>
                <a:latin typeface="Candara" panose="020E0502030303020204" pitchFamily="34" charset="0"/>
              </a:rPr>
              <a:t>cytokinin</a:t>
            </a:r>
            <a:r>
              <a:rPr lang="en-GB" dirty="0">
                <a:solidFill>
                  <a:schemeClr val="bg2"/>
                </a:solidFill>
                <a:latin typeface="Candara" panose="020E0502030303020204" pitchFamily="34" charset="0"/>
              </a:rPr>
              <a:t> (zeatin): </a:t>
            </a:r>
            <a:r>
              <a:rPr lang="en-GB" u="sng" dirty="0">
                <a:solidFill>
                  <a:schemeClr val="bg2"/>
                </a:solidFill>
                <a:latin typeface="Candara" panose="020E0502030303020204" pitchFamily="34" charset="0"/>
              </a:rPr>
              <a:t>auxin </a:t>
            </a:r>
            <a:r>
              <a:rPr lang="en-GB" dirty="0">
                <a:solidFill>
                  <a:schemeClr val="bg2"/>
                </a:solidFill>
                <a:latin typeface="Candara" panose="020E0502030303020204" pitchFamily="34" charset="0"/>
              </a:rPr>
              <a:t>(IBA)</a:t>
            </a:r>
            <a:endParaRPr lang="cs-CZ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pic>
        <p:nvPicPr>
          <p:cNvPr id="15364" name="Picture 26" descr="UEB logo 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2363788"/>
            <a:ext cx="3322638" cy="3176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biosyntéza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(de)konjugace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degradace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import (</a:t>
            </a:r>
            <a:r>
              <a:rPr lang="cs-CZ" sz="2000" dirty="0" err="1">
                <a:solidFill>
                  <a:schemeClr val="bg2"/>
                </a:solidFill>
                <a:latin typeface="Candara" panose="020E0502030303020204" pitchFamily="34" charset="0"/>
              </a:rPr>
              <a:t>influx</a:t>
            </a: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) 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export (</a:t>
            </a:r>
            <a:r>
              <a:rPr lang="cs-CZ" sz="2000" dirty="0" err="1">
                <a:solidFill>
                  <a:schemeClr val="bg2"/>
                </a:solidFill>
                <a:latin typeface="Candara" panose="020E0502030303020204" pitchFamily="34" charset="0"/>
              </a:rPr>
              <a:t>efflux</a:t>
            </a: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14300" y="404813"/>
            <a:ext cx="8939212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Dostupnost hormonu </a:t>
            </a:r>
          </a:p>
          <a:p>
            <a:pPr algn="ctr"/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v buňkách a v buněčných </a:t>
            </a:r>
            <a:r>
              <a:rPr lang="cs-CZ" dirty="0" err="1">
                <a:solidFill>
                  <a:schemeClr val="bg2"/>
                </a:solidFill>
                <a:latin typeface="Candara" panose="020E0502030303020204" pitchFamily="34" charset="0"/>
              </a:rPr>
              <a:t>kompartmentech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  rostlin</a:t>
            </a:r>
          </a:p>
        </p:txBody>
      </p:sp>
      <p:sp>
        <p:nvSpPr>
          <p:cNvPr id="17414" name="AutoShape 7"/>
          <p:cNvSpPr>
            <a:spLocks/>
          </p:cNvSpPr>
          <p:nvPr/>
        </p:nvSpPr>
        <p:spPr bwMode="auto">
          <a:xfrm>
            <a:off x="5308600" y="2289175"/>
            <a:ext cx="576263" cy="3313113"/>
          </a:xfrm>
          <a:prstGeom prst="rightBrace">
            <a:avLst>
              <a:gd name="adj1" fmla="val 47911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>
            <a:off x="5956300" y="3873500"/>
            <a:ext cx="936625" cy="142875"/>
          </a:xfrm>
          <a:prstGeom prst="notchedRightArrow">
            <a:avLst>
              <a:gd name="adj1" fmla="val 50000"/>
              <a:gd name="adj2" fmla="val 163889"/>
            </a:avLst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6904038" y="3498850"/>
            <a:ext cx="2125662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příjem signálu a jeho přenos</a:t>
            </a:r>
          </a:p>
        </p:txBody>
      </p:sp>
      <p:sp>
        <p:nvSpPr>
          <p:cNvPr id="17417" name="AutoShape 10"/>
          <p:cNvSpPr>
            <a:spLocks/>
          </p:cNvSpPr>
          <p:nvPr/>
        </p:nvSpPr>
        <p:spPr bwMode="auto">
          <a:xfrm>
            <a:off x="3100388" y="4514850"/>
            <a:ext cx="215900" cy="936625"/>
          </a:xfrm>
          <a:prstGeom prst="rightBrace">
            <a:avLst>
              <a:gd name="adj1" fmla="val 36152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3384550" y="4714875"/>
            <a:ext cx="1800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intercelulární tok</a:t>
            </a:r>
          </a:p>
        </p:txBody>
      </p:sp>
      <p:sp>
        <p:nvSpPr>
          <p:cNvPr id="17419" name="AutoShape 13"/>
          <p:cNvSpPr>
            <a:spLocks/>
          </p:cNvSpPr>
          <p:nvPr/>
        </p:nvSpPr>
        <p:spPr bwMode="auto">
          <a:xfrm>
            <a:off x="3098800" y="2535238"/>
            <a:ext cx="215900" cy="1368425"/>
          </a:xfrm>
          <a:prstGeom prst="rightBrace">
            <a:avLst>
              <a:gd name="adj1" fmla="val 52819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3419475" y="3040063"/>
            <a:ext cx="194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metabolismus</a:t>
            </a:r>
          </a:p>
        </p:txBody>
      </p:sp>
      <p:pic>
        <p:nvPicPr>
          <p:cNvPr id="17421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B8272F3D-B7F3-49A5-8B02-56E98C10732C}"/>
              </a:ext>
            </a:extLst>
          </p:cNvPr>
          <p:cNvSpPr/>
          <p:nvPr/>
        </p:nvSpPr>
        <p:spPr bwMode="auto">
          <a:xfrm>
            <a:off x="7164288" y="4797152"/>
            <a:ext cx="233462" cy="8051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BFB84-73AA-4BB3-8515-52862D7B7301}"/>
              </a:ext>
            </a:extLst>
          </p:cNvPr>
          <p:cNvSpPr txBox="1"/>
          <p:nvPr/>
        </p:nvSpPr>
        <p:spPr>
          <a:xfrm>
            <a:off x="6308911" y="558313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latin typeface="Candara" panose="020E0502030303020204" pitchFamily="34" charset="0"/>
              </a:rPr>
              <a:t>výsledný tvar a vývoj rostliny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Skupina 1"/>
          <p:cNvGrpSpPr>
            <a:grpSpLocks/>
          </p:cNvGrpSpPr>
          <p:nvPr/>
        </p:nvGrpSpPr>
        <p:grpSpPr bwMode="auto">
          <a:xfrm>
            <a:off x="357188" y="2936875"/>
            <a:ext cx="3336925" cy="1771650"/>
            <a:chOff x="311151" y="4732338"/>
            <a:chExt cx="3336984" cy="1771253"/>
          </a:xfrm>
        </p:grpSpPr>
        <p:pic>
          <p:nvPicPr>
            <p:cNvPr id="1640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51" y="4732338"/>
              <a:ext cx="1274254" cy="177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67" name="Text Box 4"/>
            <p:cNvSpPr txBox="1">
              <a:spLocks noChangeArrowheads="1"/>
            </p:cNvSpPr>
            <p:nvPr/>
          </p:nvSpPr>
          <p:spPr bwMode="auto">
            <a:xfrm>
              <a:off x="1603399" y="5362435"/>
              <a:ext cx="2044736" cy="691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defRPr/>
              </a:pPr>
              <a:r>
                <a:rPr lang="en-US" sz="1800" b="1">
                  <a:solidFill>
                    <a:schemeClr val="tx1"/>
                  </a:solidFill>
                  <a:latin typeface="+mn-lt"/>
                </a:rPr>
                <a:t>‘</a:t>
              </a:r>
              <a:r>
                <a:rPr lang="cs-CZ" sz="1800" b="1">
                  <a:solidFill>
                    <a:schemeClr val="tx1"/>
                  </a:solidFill>
                  <a:latin typeface="+mn-lt"/>
                </a:rPr>
                <a:t>Patterning</a:t>
              </a:r>
              <a:r>
                <a:rPr lang="en-US" sz="1800" b="1">
                  <a:solidFill>
                    <a:schemeClr val="tx1"/>
                  </a:solidFill>
                  <a:latin typeface="+mn-lt"/>
                </a:rPr>
                <a:t>’</a:t>
              </a:r>
              <a:endParaRPr lang="cs-CZ" sz="1800" b="1">
                <a:solidFill>
                  <a:schemeClr val="tx1"/>
                </a:solidFill>
                <a:latin typeface="+mn-lt"/>
              </a:endParaRPr>
            </a:p>
            <a:p>
              <a:pPr eaLnBrk="1" hangingPunct="1">
                <a:spcBef>
                  <a:spcPts val="600"/>
                </a:spcBef>
                <a:defRPr/>
              </a:pPr>
              <a:r>
                <a:rPr lang="cs-CZ" sz="1600">
                  <a:solidFill>
                    <a:schemeClr val="tx1"/>
                  </a:solidFill>
                  <a:latin typeface="+mn-lt"/>
                </a:rPr>
                <a:t>(Friml et al., 2002)</a:t>
              </a:r>
            </a:p>
          </p:txBody>
        </p:sp>
      </p:grpSp>
      <p:grpSp>
        <p:nvGrpSpPr>
          <p:cNvPr id="16387" name="Skupina 6"/>
          <p:cNvGrpSpPr>
            <a:grpSpLocks/>
          </p:cNvGrpSpPr>
          <p:nvPr/>
        </p:nvGrpSpPr>
        <p:grpSpPr bwMode="auto">
          <a:xfrm>
            <a:off x="5162550" y="1474788"/>
            <a:ext cx="3957638" cy="1254125"/>
            <a:chOff x="5195888" y="1355725"/>
            <a:chExt cx="3957637" cy="1254125"/>
          </a:xfrm>
        </p:grpSpPr>
        <p:pic>
          <p:nvPicPr>
            <p:cNvPr id="164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888" y="1355725"/>
              <a:ext cx="1800225" cy="125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8263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765" name="Text Box 7"/>
            <p:cNvSpPr txBox="1">
              <a:spLocks noChangeArrowheads="1"/>
            </p:cNvSpPr>
            <p:nvPr/>
          </p:nvSpPr>
          <p:spPr bwMode="auto">
            <a:xfrm>
              <a:off x="7027863" y="1635125"/>
              <a:ext cx="2125662" cy="693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defRPr/>
              </a:pPr>
              <a:r>
                <a:rPr lang="cs-CZ" sz="1800" b="1">
                  <a:solidFill>
                    <a:schemeClr val="tx1"/>
                  </a:solidFill>
                  <a:latin typeface="+mn-lt"/>
                </a:rPr>
                <a:t>Organogeneze</a:t>
              </a:r>
            </a:p>
            <a:p>
              <a:pPr eaLnBrk="1" hangingPunct="1">
                <a:spcBef>
                  <a:spcPts val="600"/>
                </a:spcBef>
                <a:defRPr/>
              </a:pPr>
              <a:r>
                <a:rPr lang="cs-CZ" sz="1600">
                  <a:solidFill>
                    <a:schemeClr val="tx1"/>
                  </a:solidFill>
                  <a:latin typeface="+mn-lt"/>
                </a:rPr>
                <a:t>(Benková et al., 2003)</a:t>
              </a:r>
            </a:p>
          </p:txBody>
        </p:sp>
      </p:grpSp>
      <p:grpSp>
        <p:nvGrpSpPr>
          <p:cNvPr id="16388" name="Skupina 9"/>
          <p:cNvGrpSpPr>
            <a:grpSpLocks/>
          </p:cNvGrpSpPr>
          <p:nvPr/>
        </p:nvGrpSpPr>
        <p:grpSpPr bwMode="auto">
          <a:xfrm>
            <a:off x="5195888" y="4964113"/>
            <a:ext cx="3479800" cy="1784350"/>
            <a:chOff x="5195888" y="4964113"/>
            <a:chExt cx="3479800" cy="1784350"/>
          </a:xfrm>
        </p:grpSpPr>
        <p:sp>
          <p:nvSpPr>
            <p:cNvPr id="31762" name="Text Box 11"/>
            <p:cNvSpPr txBox="1">
              <a:spLocks noChangeArrowheads="1"/>
            </p:cNvSpPr>
            <p:nvPr/>
          </p:nvSpPr>
          <p:spPr bwMode="auto">
            <a:xfrm>
              <a:off x="6745288" y="5543550"/>
              <a:ext cx="1930400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defRPr/>
              </a:pPr>
              <a:r>
                <a:rPr lang="cs-CZ" sz="1800" b="1">
                  <a:solidFill>
                    <a:schemeClr val="tx1"/>
                  </a:solidFill>
                  <a:latin typeface="+mn-lt"/>
                </a:rPr>
                <a:t>Tropismy</a:t>
              </a:r>
            </a:p>
            <a:p>
              <a:pPr eaLnBrk="1" hangingPunct="1">
                <a:spcBef>
                  <a:spcPts val="600"/>
                </a:spcBef>
                <a:defRPr/>
              </a:pPr>
              <a:r>
                <a:rPr lang="cs-CZ" sz="1600">
                  <a:solidFill>
                    <a:schemeClr val="tx1"/>
                  </a:solidFill>
                  <a:latin typeface="+mn-lt"/>
                </a:rPr>
                <a:t>(Friml et al., 2002)</a:t>
              </a:r>
            </a:p>
            <a:p>
              <a:pPr eaLnBrk="1" hangingPunct="1">
                <a:spcBef>
                  <a:spcPts val="0"/>
                </a:spcBef>
                <a:defRPr/>
              </a:pPr>
              <a:endParaRPr lang="cs-CZ" sz="1600" b="1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640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888" y="4964113"/>
              <a:ext cx="1428750" cy="178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389" name="Skupina 4"/>
          <p:cNvGrpSpPr>
            <a:grpSpLocks/>
          </p:cNvGrpSpPr>
          <p:nvPr/>
        </p:nvGrpSpPr>
        <p:grpSpPr bwMode="auto">
          <a:xfrm>
            <a:off x="357188" y="1458913"/>
            <a:ext cx="4884737" cy="1284287"/>
            <a:chOff x="311150" y="1459252"/>
            <a:chExt cx="4884738" cy="1284339"/>
          </a:xfrm>
        </p:grpSpPr>
        <p:graphicFrame>
          <p:nvGraphicFramePr>
            <p:cNvPr id="16403" name="Object 14"/>
            <p:cNvGraphicFramePr>
              <a:graphicFrameLocks noChangeAspect="1"/>
            </p:cNvGraphicFramePr>
            <p:nvPr/>
          </p:nvGraphicFramePr>
          <p:xfrm>
            <a:off x="311150" y="1535113"/>
            <a:ext cx="2559050" cy="1058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tografie" r:id="rId5" imgW="19319397" imgH="7078063" progId="MSPhotoEd.3">
                    <p:embed/>
                  </p:oleObj>
                </mc:Choice>
                <mc:Fallback>
                  <p:oleObj name="Fotografie" r:id="rId5" imgW="19319397" imgH="7078063" progId="MSPhotoEd.3">
                    <p:embed/>
                    <p:pic>
                      <p:nvPicPr>
                        <p:cNvPr id="16403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150" y="1535113"/>
                          <a:ext cx="2559050" cy="1058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61" name="Text Box 15"/>
            <p:cNvSpPr txBox="1">
              <a:spLocks noChangeArrowheads="1"/>
            </p:cNvSpPr>
            <p:nvPr/>
          </p:nvSpPr>
          <p:spPr bwMode="auto">
            <a:xfrm>
              <a:off x="2974976" y="1459252"/>
              <a:ext cx="2220912" cy="1284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800" b="1" dirty="0">
                  <a:solidFill>
                    <a:schemeClr val="tx1"/>
                  </a:solidFill>
                  <a:latin typeface="+mn-lt"/>
                </a:rPr>
                <a:t>Regulace buněčného dělení </a:t>
              </a:r>
              <a:endParaRPr lang="en-US" sz="1800" b="1" dirty="0">
                <a:solidFill>
                  <a:schemeClr val="tx1"/>
                </a:solidFill>
                <a:latin typeface="+mn-lt"/>
              </a:endParaRPr>
            </a:p>
            <a:p>
              <a:pPr eaLnBrk="1" hangingPunct="1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cs-CZ" sz="1800" b="1" dirty="0">
                  <a:solidFill>
                    <a:schemeClr val="tx1"/>
                  </a:solidFill>
                  <a:latin typeface="+mn-lt"/>
                </a:rPr>
                <a:t>a jeho polarit</a:t>
              </a:r>
              <a:r>
                <a:rPr lang="en-US" sz="1800" b="1" dirty="0">
                  <a:solidFill>
                    <a:schemeClr val="tx1"/>
                  </a:solidFill>
                  <a:latin typeface="+mn-lt"/>
                </a:rPr>
                <a:t>y</a:t>
              </a:r>
              <a:endParaRPr lang="cs-CZ" sz="1800" b="1" dirty="0">
                <a:solidFill>
                  <a:schemeClr val="tx1"/>
                </a:solidFill>
                <a:latin typeface="+mn-lt"/>
              </a:endParaRPr>
            </a:p>
            <a:p>
              <a:pPr eaLnBrk="1" hangingPunct="1">
                <a:spcBef>
                  <a:spcPts val="600"/>
                </a:spcBef>
                <a:spcAft>
                  <a:spcPts val="300"/>
                </a:spcAft>
                <a:defRPr/>
              </a:pPr>
              <a:r>
                <a:rPr lang="cs-CZ" sz="1600" dirty="0">
                  <a:solidFill>
                    <a:schemeClr val="tx1"/>
                  </a:solidFill>
                  <a:latin typeface="+mn-lt"/>
                </a:rPr>
                <a:t>(Petrášek et al. 2002)</a:t>
              </a:r>
            </a:p>
          </p:txBody>
        </p:sp>
      </p:grp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468313" y="476250"/>
            <a:ext cx="84248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Auxin</a:t>
            </a: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  </a:t>
            </a:r>
          </a:p>
          <a:p>
            <a:pPr algn="ctr"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a jeho úloha v regulaci základních fyziologických procesů u rostlin</a:t>
            </a:r>
          </a:p>
        </p:txBody>
      </p:sp>
      <p:grpSp>
        <p:nvGrpSpPr>
          <p:cNvPr id="16392" name="Skupina 3"/>
          <p:cNvGrpSpPr>
            <a:grpSpLocks/>
          </p:cNvGrpSpPr>
          <p:nvPr/>
        </p:nvGrpSpPr>
        <p:grpSpPr bwMode="auto">
          <a:xfrm>
            <a:off x="357188" y="4964113"/>
            <a:ext cx="4368800" cy="1728787"/>
            <a:chOff x="311150" y="4795391"/>
            <a:chExt cx="4368800" cy="1728788"/>
          </a:xfrm>
        </p:grpSpPr>
        <p:grpSp>
          <p:nvGrpSpPr>
            <p:cNvPr id="16399" name="Skupina 2"/>
            <p:cNvGrpSpPr>
              <a:grpSpLocks/>
            </p:cNvGrpSpPr>
            <p:nvPr/>
          </p:nvGrpSpPr>
          <p:grpSpPr bwMode="auto">
            <a:xfrm>
              <a:off x="311150" y="4809679"/>
              <a:ext cx="4368800" cy="1714500"/>
              <a:chOff x="311150" y="2809875"/>
              <a:chExt cx="4368800" cy="1714500"/>
            </a:xfrm>
          </p:grpSpPr>
          <p:sp>
            <p:nvSpPr>
              <p:cNvPr id="31757" name="Text Box 17"/>
              <p:cNvSpPr txBox="1">
                <a:spLocks noChangeArrowheads="1"/>
              </p:cNvSpPr>
              <p:nvPr/>
            </p:nvSpPr>
            <p:spPr bwMode="auto">
              <a:xfrm>
                <a:off x="2711450" y="3389312"/>
                <a:ext cx="1968500" cy="693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defRPr/>
                </a:pPr>
                <a:r>
                  <a:rPr lang="cs-CZ" sz="1800" b="1">
                    <a:solidFill>
                      <a:schemeClr val="tx1"/>
                    </a:solidFill>
                    <a:latin typeface="+mn-lt"/>
                  </a:rPr>
                  <a:t>Embryogeneze</a:t>
                </a:r>
              </a:p>
              <a:p>
                <a:pPr eaLnBrk="1" hangingPunct="1">
                  <a:spcBef>
                    <a:spcPts val="600"/>
                  </a:spcBef>
                  <a:defRPr/>
                </a:pPr>
                <a:r>
                  <a:rPr lang="cs-CZ" sz="1600">
                    <a:solidFill>
                      <a:schemeClr val="tx1"/>
                    </a:solidFill>
                    <a:latin typeface="+mn-lt"/>
                  </a:rPr>
                  <a:t>(Friml et al., 2003)</a:t>
                </a:r>
              </a:p>
            </p:txBody>
          </p:sp>
          <p:pic>
            <p:nvPicPr>
              <p:cNvPr id="16402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150" y="2809875"/>
                <a:ext cx="2305050" cy="1714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400" name="Rectangle 23"/>
            <p:cNvSpPr>
              <a:spLocks noChangeArrowheads="1"/>
            </p:cNvSpPr>
            <p:nvPr/>
          </p:nvSpPr>
          <p:spPr bwMode="auto">
            <a:xfrm>
              <a:off x="311150" y="4795391"/>
              <a:ext cx="2305050" cy="1728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6393" name="Skupina 8"/>
          <p:cNvGrpSpPr>
            <a:grpSpLocks/>
          </p:cNvGrpSpPr>
          <p:nvPr/>
        </p:nvGrpSpPr>
        <p:grpSpPr bwMode="auto">
          <a:xfrm>
            <a:off x="5186363" y="3032869"/>
            <a:ext cx="3844925" cy="1692275"/>
            <a:chOff x="5174763" y="2818037"/>
            <a:chExt cx="3844976" cy="1691083"/>
          </a:xfrm>
        </p:grpSpPr>
        <p:sp>
          <p:nvSpPr>
            <p:cNvPr id="31755" name="Text Box 10"/>
            <p:cNvSpPr txBox="1">
              <a:spLocks noChangeArrowheads="1"/>
            </p:cNvSpPr>
            <p:nvPr/>
          </p:nvSpPr>
          <p:spPr bwMode="auto">
            <a:xfrm>
              <a:off x="6795621" y="3441486"/>
              <a:ext cx="2224118" cy="693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defRPr/>
              </a:pPr>
              <a:r>
                <a:rPr lang="cs-CZ" sz="1800" b="1">
                  <a:solidFill>
                    <a:schemeClr val="tx1"/>
                  </a:solidFill>
                  <a:latin typeface="+mn-lt"/>
                </a:rPr>
                <a:t>Fylotaxe</a:t>
              </a:r>
            </a:p>
            <a:p>
              <a:pPr eaLnBrk="1" hangingPunct="1">
                <a:spcBef>
                  <a:spcPts val="600"/>
                </a:spcBef>
                <a:defRPr/>
              </a:pPr>
              <a:r>
                <a:rPr lang="cs-CZ" sz="1600">
                  <a:solidFill>
                    <a:schemeClr val="tx1"/>
                  </a:solidFill>
                  <a:latin typeface="+mn-lt"/>
                </a:rPr>
                <a:t>(Reinhardt et al., 2003)</a:t>
              </a:r>
            </a:p>
          </p:txBody>
        </p:sp>
        <p:grpSp>
          <p:nvGrpSpPr>
            <p:cNvPr id="16396" name="Skupina 7"/>
            <p:cNvGrpSpPr>
              <a:grpSpLocks/>
            </p:cNvGrpSpPr>
            <p:nvPr/>
          </p:nvGrpSpPr>
          <p:grpSpPr bwMode="auto">
            <a:xfrm>
              <a:off x="5174763" y="2818037"/>
              <a:ext cx="1530897" cy="1691083"/>
              <a:chOff x="9648564" y="3017665"/>
              <a:chExt cx="1530897" cy="1691083"/>
            </a:xfrm>
          </p:grpSpPr>
          <p:pic>
            <p:nvPicPr>
              <p:cNvPr id="16397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4914" y="3017665"/>
                <a:ext cx="1524547" cy="1691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66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98" name="Rectangle 24"/>
              <p:cNvSpPr>
                <a:spLocks noChangeArrowheads="1"/>
              </p:cNvSpPr>
              <p:nvPr/>
            </p:nvSpPr>
            <p:spPr bwMode="auto">
              <a:xfrm>
                <a:off x="9648564" y="3030365"/>
                <a:ext cx="1530897" cy="167838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pic>
        <p:nvPicPr>
          <p:cNvPr id="16394" name="Picture 26" descr="UEB logo 2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076083-E7CF-361C-D57A-25C13FAD3A08}"/>
              </a:ext>
            </a:extLst>
          </p:cNvPr>
          <p:cNvSpPr txBox="1"/>
          <p:nvPr/>
        </p:nvSpPr>
        <p:spPr>
          <a:xfrm>
            <a:off x="0" y="2880844"/>
            <a:ext cx="914400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sz="280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cs-CZ" sz="2800" dirty="0">
                <a:solidFill>
                  <a:srgbClr val="FF0000"/>
                </a:solidFill>
                <a:latin typeface="Candara" panose="020E0502030303020204" pitchFamily="34" charset="0"/>
              </a:rPr>
              <a:t>Pro všechny tyto procesy je klíčový 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  <a:latin typeface="Candara" panose="020E0502030303020204" pitchFamily="34" charset="0"/>
              </a:rPr>
              <a:t>transport auxinu 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  <a:latin typeface="Candara" panose="020E0502030303020204" pitchFamily="34" charset="0"/>
              </a:rPr>
              <a:t>a 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  <a:latin typeface="Candara" panose="020E0502030303020204" pitchFamily="34" charset="0"/>
              </a:rPr>
              <a:t>příjem jím neseného signálu</a:t>
            </a:r>
          </a:p>
          <a:p>
            <a:pPr algn="ctr"/>
            <a:endParaRPr lang="cs-CZ" sz="28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2363788"/>
            <a:ext cx="3322638" cy="3176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biosyntéza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(de)konjugace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degradace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import (</a:t>
            </a:r>
            <a:r>
              <a:rPr lang="cs-CZ" sz="2000" dirty="0" err="1">
                <a:solidFill>
                  <a:schemeClr val="bg2"/>
                </a:solidFill>
                <a:latin typeface="Candara" panose="020E0502030303020204" pitchFamily="34" charset="0"/>
              </a:rPr>
              <a:t>influx</a:t>
            </a: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) </a:t>
            </a:r>
          </a:p>
          <a:p>
            <a:pPr eaLnBrk="1" hangingPunct="1">
              <a:lnSpc>
                <a:spcPct val="80000"/>
              </a:lnSpc>
            </a:pPr>
            <a:endParaRPr lang="cs-CZ" sz="20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export (</a:t>
            </a:r>
            <a:r>
              <a:rPr lang="cs-CZ" sz="2000" dirty="0" err="1">
                <a:solidFill>
                  <a:schemeClr val="bg2"/>
                </a:solidFill>
                <a:latin typeface="Candara" panose="020E0502030303020204" pitchFamily="34" charset="0"/>
              </a:rPr>
              <a:t>efflux</a:t>
            </a:r>
            <a:r>
              <a:rPr lang="cs-CZ" sz="2000" dirty="0">
                <a:solidFill>
                  <a:schemeClr val="bg2"/>
                </a:solidFill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14300" y="404813"/>
            <a:ext cx="8939212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Dostupnost hormonu </a:t>
            </a:r>
          </a:p>
          <a:p>
            <a:pPr algn="ctr"/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v buňkách a v buněčných </a:t>
            </a:r>
            <a:r>
              <a:rPr lang="cs-CZ" dirty="0" err="1">
                <a:solidFill>
                  <a:schemeClr val="bg2"/>
                </a:solidFill>
                <a:latin typeface="Candara" panose="020E0502030303020204" pitchFamily="34" charset="0"/>
              </a:rPr>
              <a:t>kompartmentech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  rostlin</a:t>
            </a:r>
          </a:p>
        </p:txBody>
      </p:sp>
      <p:sp>
        <p:nvSpPr>
          <p:cNvPr id="17414" name="AutoShape 7"/>
          <p:cNvSpPr>
            <a:spLocks/>
          </p:cNvSpPr>
          <p:nvPr/>
        </p:nvSpPr>
        <p:spPr bwMode="auto">
          <a:xfrm>
            <a:off x="5308600" y="2289175"/>
            <a:ext cx="576263" cy="3313113"/>
          </a:xfrm>
          <a:prstGeom prst="rightBrace">
            <a:avLst>
              <a:gd name="adj1" fmla="val 47911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>
            <a:off x="5956300" y="3873500"/>
            <a:ext cx="936625" cy="142875"/>
          </a:xfrm>
          <a:prstGeom prst="notchedRightArrow">
            <a:avLst>
              <a:gd name="adj1" fmla="val 50000"/>
              <a:gd name="adj2" fmla="val 163889"/>
            </a:avLst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6904038" y="3498850"/>
            <a:ext cx="2125662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příjem signálu a jeho přenos</a:t>
            </a:r>
          </a:p>
        </p:txBody>
      </p:sp>
      <p:sp>
        <p:nvSpPr>
          <p:cNvPr id="17417" name="AutoShape 10"/>
          <p:cNvSpPr>
            <a:spLocks/>
          </p:cNvSpPr>
          <p:nvPr/>
        </p:nvSpPr>
        <p:spPr bwMode="auto">
          <a:xfrm>
            <a:off x="3100388" y="4514850"/>
            <a:ext cx="215900" cy="936625"/>
          </a:xfrm>
          <a:prstGeom prst="rightBrace">
            <a:avLst>
              <a:gd name="adj1" fmla="val 36152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3384550" y="4714875"/>
            <a:ext cx="1800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intercelulární tok</a:t>
            </a:r>
          </a:p>
        </p:txBody>
      </p:sp>
      <p:sp>
        <p:nvSpPr>
          <p:cNvPr id="17419" name="AutoShape 13"/>
          <p:cNvSpPr>
            <a:spLocks/>
          </p:cNvSpPr>
          <p:nvPr/>
        </p:nvSpPr>
        <p:spPr bwMode="auto">
          <a:xfrm>
            <a:off x="3098800" y="2535238"/>
            <a:ext cx="215900" cy="1368425"/>
          </a:xfrm>
          <a:prstGeom prst="rightBrace">
            <a:avLst>
              <a:gd name="adj1" fmla="val 52819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3419475" y="3040063"/>
            <a:ext cx="194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>
                <a:solidFill>
                  <a:schemeClr val="bg2"/>
                </a:solidFill>
                <a:latin typeface="Candara" panose="020E0502030303020204" pitchFamily="34" charset="0"/>
              </a:rPr>
              <a:t>metabolismus</a:t>
            </a:r>
          </a:p>
        </p:txBody>
      </p:sp>
      <p:pic>
        <p:nvPicPr>
          <p:cNvPr id="17421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ál 22"/>
          <p:cNvSpPr>
            <a:spLocks noChangeArrowheads="1"/>
          </p:cNvSpPr>
          <p:nvPr/>
        </p:nvSpPr>
        <p:spPr bwMode="auto">
          <a:xfrm>
            <a:off x="114300" y="4316413"/>
            <a:ext cx="3094038" cy="12541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B8272F3D-B7F3-49A5-8B02-56E98C10732C}"/>
              </a:ext>
            </a:extLst>
          </p:cNvPr>
          <p:cNvSpPr/>
          <p:nvPr/>
        </p:nvSpPr>
        <p:spPr bwMode="auto">
          <a:xfrm>
            <a:off x="7164288" y="4797152"/>
            <a:ext cx="233462" cy="8051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1BFB84-73AA-4BB3-8515-52862D7B7301}"/>
              </a:ext>
            </a:extLst>
          </p:cNvPr>
          <p:cNvSpPr txBox="1"/>
          <p:nvPr/>
        </p:nvSpPr>
        <p:spPr>
          <a:xfrm>
            <a:off x="6308911" y="558313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latin typeface="Candara" panose="020E0502030303020204" pitchFamily="34" charset="0"/>
              </a:rPr>
              <a:t>výsledný tvar a vývoj rostliny</a:t>
            </a:r>
          </a:p>
        </p:txBody>
      </p:sp>
    </p:spTree>
    <p:extLst>
      <p:ext uri="{BB962C8B-B14F-4D97-AF65-F5344CB8AC3E}">
        <p14:creationId xmlns:p14="http://schemas.microsoft.com/office/powerpoint/2010/main" val="13821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2490784" y="1293813"/>
            <a:ext cx="4205289" cy="2286000"/>
            <a:chOff x="1767" y="1042"/>
            <a:chExt cx="2649" cy="1440"/>
          </a:xfrm>
        </p:grpSpPr>
        <p:sp>
          <p:nvSpPr>
            <p:cNvPr id="18443" name="Text Box 3"/>
            <p:cNvSpPr txBox="1">
              <a:spLocks noChangeArrowheads="1"/>
            </p:cNvSpPr>
            <p:nvPr/>
          </p:nvSpPr>
          <p:spPr bwMode="auto">
            <a:xfrm>
              <a:off x="1767" y="1042"/>
              <a:ext cx="2649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8263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ctr"/>
              <a:r>
                <a:rPr lang="cs-CZ">
                  <a:solidFill>
                    <a:srgbClr val="190056"/>
                  </a:solidFill>
                  <a:latin typeface="Palatino Linotype" pitchFamily="18" charset="0"/>
                </a:rPr>
                <a:t>Auxiny  =  </a:t>
              </a:r>
              <a:r>
                <a:rPr lang="cs-CZ" u="sng">
                  <a:solidFill>
                    <a:srgbClr val="190056"/>
                  </a:solidFill>
                  <a:latin typeface="Palatino Linotype" pitchFamily="18" charset="0"/>
                </a:rPr>
                <a:t>slabé</a:t>
              </a:r>
              <a:r>
                <a:rPr lang="cs-CZ">
                  <a:solidFill>
                    <a:srgbClr val="190056"/>
                  </a:solidFill>
                  <a:latin typeface="Palatino Linotype" pitchFamily="18" charset="0"/>
                </a:rPr>
                <a:t> organické kyseliny</a:t>
              </a:r>
            </a:p>
            <a:p>
              <a:pPr algn="ctr"/>
              <a:endParaRPr lang="cs-CZ" sz="2800">
                <a:latin typeface="Palatino Linotype" pitchFamily="18" charset="0"/>
              </a:endParaRPr>
            </a:p>
            <a:p>
              <a:pPr algn="ctr"/>
              <a:endParaRPr lang="cs-CZ" sz="2800">
                <a:solidFill>
                  <a:schemeClr val="tx1"/>
                </a:solidFill>
                <a:latin typeface="Palatino Linotype" pitchFamily="18" charset="0"/>
              </a:endParaRPr>
            </a:p>
            <a:p>
              <a:pPr algn="ctr"/>
              <a:r>
                <a:rPr lang="cs-CZ" sz="2400">
                  <a:solidFill>
                    <a:srgbClr val="FF0000"/>
                  </a:solidFill>
                  <a:latin typeface="Palatino Linotype" pitchFamily="18" charset="0"/>
                </a:rPr>
                <a:t>HA                    H</a:t>
              </a:r>
              <a:r>
                <a:rPr lang="cs-CZ" sz="2800" b="1" baseline="30000">
                  <a:solidFill>
                    <a:srgbClr val="FF0000"/>
                  </a:solidFill>
                  <a:latin typeface="Palatino Linotype" pitchFamily="18" charset="0"/>
                </a:rPr>
                <a:t>+</a:t>
              </a:r>
              <a:r>
                <a:rPr lang="cs-CZ" sz="2400">
                  <a:solidFill>
                    <a:srgbClr val="FF0000"/>
                  </a:solidFill>
                  <a:latin typeface="Palatino Linotype" pitchFamily="18" charset="0"/>
                </a:rPr>
                <a:t>    +   A</a:t>
              </a:r>
              <a:r>
                <a:rPr lang="cs-CZ" sz="3200" baseline="30000">
                  <a:solidFill>
                    <a:srgbClr val="FF0000"/>
                  </a:solidFill>
                  <a:latin typeface="Palatino Linotype" pitchFamily="18" charset="0"/>
                </a:rPr>
                <a:t>-</a:t>
              </a:r>
              <a:endParaRPr lang="cs-CZ" sz="3200">
                <a:solidFill>
                  <a:srgbClr val="FF0000"/>
                </a:solidFill>
                <a:latin typeface="Palatino Linotype" pitchFamily="18" charset="0"/>
              </a:endParaRPr>
            </a:p>
          </p:txBody>
        </p:sp>
        <p:grpSp>
          <p:nvGrpSpPr>
            <p:cNvPr id="18444" name="Group 4"/>
            <p:cNvGrpSpPr>
              <a:grpSpLocks/>
            </p:cNvGrpSpPr>
            <p:nvPr/>
          </p:nvGrpSpPr>
          <p:grpSpPr bwMode="auto">
            <a:xfrm>
              <a:off x="2472" y="1933"/>
              <a:ext cx="624" cy="96"/>
              <a:chOff x="2314" y="1968"/>
              <a:chExt cx="624" cy="96"/>
            </a:xfrm>
          </p:grpSpPr>
          <p:sp>
            <p:nvSpPr>
              <p:cNvPr id="18451" name="Line 5"/>
              <p:cNvSpPr>
                <a:spLocks noChangeShapeType="1"/>
              </p:cNvSpPr>
              <p:nvPr/>
            </p:nvSpPr>
            <p:spPr bwMode="auto">
              <a:xfrm>
                <a:off x="2314" y="1968"/>
                <a:ext cx="624" cy="0"/>
              </a:xfrm>
              <a:prstGeom prst="line">
                <a:avLst/>
              </a:prstGeom>
              <a:noFill/>
              <a:ln w="207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8452" name="Line 6"/>
              <p:cNvSpPr>
                <a:spLocks noChangeShapeType="1"/>
              </p:cNvSpPr>
              <p:nvPr/>
            </p:nvSpPr>
            <p:spPr bwMode="auto">
              <a:xfrm rot="10800000">
                <a:off x="2314" y="2064"/>
                <a:ext cx="624" cy="0"/>
              </a:xfrm>
              <a:prstGeom prst="line">
                <a:avLst/>
              </a:prstGeom>
              <a:noFill/>
              <a:ln w="207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8445" name="Group 7"/>
            <p:cNvGrpSpPr>
              <a:grpSpLocks/>
            </p:cNvGrpSpPr>
            <p:nvPr/>
          </p:nvGrpSpPr>
          <p:grpSpPr bwMode="auto">
            <a:xfrm>
              <a:off x="3424" y="2251"/>
              <a:ext cx="590" cy="231"/>
              <a:chOff x="3152" y="2115"/>
              <a:chExt cx="590" cy="231"/>
            </a:xfrm>
          </p:grpSpPr>
          <p:sp>
            <p:nvSpPr>
              <p:cNvPr id="18449" name="Text Box 8"/>
              <p:cNvSpPr txBox="1">
                <a:spLocks noChangeArrowheads="1"/>
              </p:cNvSpPr>
              <p:nvPr/>
            </p:nvSpPr>
            <p:spPr bwMode="auto">
              <a:xfrm>
                <a:off x="3152" y="2115"/>
                <a:ext cx="5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sz="1800">
                    <a:solidFill>
                      <a:schemeClr val="bg2"/>
                    </a:solidFill>
                    <a:latin typeface="Palatino Linotype" pitchFamily="18" charset="0"/>
                  </a:rPr>
                  <a:t>pH</a:t>
                </a:r>
                <a:r>
                  <a:rPr lang="cs-CZ" sz="1800" b="1">
                    <a:solidFill>
                      <a:schemeClr val="tx1"/>
                    </a:solidFill>
                    <a:latin typeface="Palatino Linotype" pitchFamily="18" charset="0"/>
                  </a:rPr>
                  <a:t> </a:t>
                </a:r>
              </a:p>
            </p:txBody>
          </p:sp>
          <p:sp>
            <p:nvSpPr>
              <p:cNvPr id="18450" name="AutoShape 9"/>
              <p:cNvSpPr>
                <a:spLocks noChangeArrowheads="1"/>
              </p:cNvSpPr>
              <p:nvPr/>
            </p:nvSpPr>
            <p:spPr bwMode="auto">
              <a:xfrm>
                <a:off x="3470" y="2115"/>
                <a:ext cx="131" cy="182"/>
              </a:xfrm>
              <a:prstGeom prst="upArrow">
                <a:avLst>
                  <a:gd name="adj1" fmla="val 50000"/>
                  <a:gd name="adj2" fmla="val 34733"/>
                </a:avLst>
              </a:prstGeom>
              <a:solidFill>
                <a:srgbClr val="CD0B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50000"/>
                  </a:lnSpc>
                </a:pPr>
                <a:endParaRPr lang="cs-CZ">
                  <a:latin typeface="Palatino Linotype" pitchFamily="18" charset="0"/>
                </a:endParaRPr>
              </a:p>
            </p:txBody>
          </p:sp>
        </p:grpSp>
        <p:grpSp>
          <p:nvGrpSpPr>
            <p:cNvPr id="18446" name="Group 10"/>
            <p:cNvGrpSpPr>
              <a:grpSpLocks/>
            </p:cNvGrpSpPr>
            <p:nvPr/>
          </p:nvGrpSpPr>
          <p:grpSpPr bwMode="auto">
            <a:xfrm>
              <a:off x="1927" y="2251"/>
              <a:ext cx="590" cy="231"/>
              <a:chOff x="3152" y="2115"/>
              <a:chExt cx="590" cy="231"/>
            </a:xfrm>
          </p:grpSpPr>
          <p:sp>
            <p:nvSpPr>
              <p:cNvPr id="18447" name="Text Box 11"/>
              <p:cNvSpPr txBox="1">
                <a:spLocks noChangeArrowheads="1"/>
              </p:cNvSpPr>
              <p:nvPr/>
            </p:nvSpPr>
            <p:spPr bwMode="auto">
              <a:xfrm>
                <a:off x="3152" y="2115"/>
                <a:ext cx="5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sz="1800">
                    <a:solidFill>
                      <a:schemeClr val="bg2"/>
                    </a:solidFill>
                    <a:latin typeface="Palatino Linotype" pitchFamily="18" charset="0"/>
                  </a:rPr>
                  <a:t>pH</a:t>
                </a:r>
                <a:r>
                  <a:rPr lang="cs-CZ" sz="1800" b="1">
                    <a:solidFill>
                      <a:schemeClr val="tx1"/>
                    </a:solidFill>
                    <a:latin typeface="Palatino Linotype" pitchFamily="18" charset="0"/>
                  </a:rPr>
                  <a:t> </a:t>
                </a:r>
              </a:p>
            </p:txBody>
          </p:sp>
          <p:sp>
            <p:nvSpPr>
              <p:cNvPr id="18448" name="AutoShape 12"/>
              <p:cNvSpPr>
                <a:spLocks noChangeArrowheads="1"/>
              </p:cNvSpPr>
              <p:nvPr/>
            </p:nvSpPr>
            <p:spPr bwMode="auto">
              <a:xfrm flipV="1">
                <a:off x="3470" y="2115"/>
                <a:ext cx="131" cy="182"/>
              </a:xfrm>
              <a:prstGeom prst="upArrow">
                <a:avLst>
                  <a:gd name="adj1" fmla="val 50000"/>
                  <a:gd name="adj2" fmla="val 34733"/>
                </a:avLst>
              </a:prstGeom>
              <a:solidFill>
                <a:srgbClr val="CD0B3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50000"/>
                  </a:lnSpc>
                </a:pPr>
                <a:endParaRPr lang="cs-CZ">
                  <a:latin typeface="Palatino Linotype" pitchFamily="18" charset="0"/>
                </a:endParaRPr>
              </a:p>
            </p:txBody>
          </p:sp>
        </p:grpSp>
      </p:grp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114300" y="5792788"/>
            <a:ext cx="835342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pH = 5,5:         </a:t>
            </a:r>
            <a:r>
              <a:rPr lang="en-US" sz="1800" dirty="0">
                <a:solidFill>
                  <a:schemeClr val="bg2"/>
                </a:solidFill>
                <a:latin typeface="Palatino Linotype" pitchFamily="18" charset="0"/>
              </a:rPr>
              <a:t>~</a:t>
            </a:r>
            <a:r>
              <a:rPr lang="cs-CZ" sz="1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20%                                     	            </a:t>
            </a:r>
            <a:r>
              <a:rPr lang="en-US" sz="1800" dirty="0">
                <a:solidFill>
                  <a:schemeClr val="bg2"/>
                </a:solidFill>
                <a:latin typeface="Palatino Linotype" pitchFamily="18" charset="0"/>
              </a:rPr>
              <a:t>~</a:t>
            </a:r>
            <a:r>
              <a:rPr lang="cs-CZ" sz="1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80%</a:t>
            </a:r>
          </a:p>
          <a:p>
            <a:pPr eaLnBrk="1" hangingPunct="1">
              <a:spcBef>
                <a:spcPct val="50000"/>
              </a:spcBef>
            </a:pP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pH = 7,0:	           </a:t>
            </a:r>
            <a:r>
              <a:rPr lang="en-US" sz="1800" dirty="0">
                <a:solidFill>
                  <a:schemeClr val="bg2"/>
                </a:solidFill>
                <a:latin typeface="Palatino Linotype" pitchFamily="18" charset="0"/>
              </a:rPr>
              <a:t>~</a:t>
            </a: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0				            </a:t>
            </a:r>
            <a:r>
              <a:rPr lang="en-US" sz="1800" dirty="0">
                <a:solidFill>
                  <a:schemeClr val="bg2"/>
                </a:solidFill>
                <a:latin typeface="Palatino Linotype" pitchFamily="18" charset="0"/>
              </a:rPr>
              <a:t>~</a:t>
            </a:r>
            <a:r>
              <a:rPr lang="cs-CZ" sz="1800" dirty="0">
                <a:solidFill>
                  <a:schemeClr val="bg2"/>
                </a:solidFill>
                <a:latin typeface="Palatino Linotype" pitchFamily="18" charset="0"/>
              </a:rPr>
              <a:t>100%	</a:t>
            </a:r>
          </a:p>
        </p:txBody>
      </p:sp>
      <p:grpSp>
        <p:nvGrpSpPr>
          <p:cNvPr id="18436" name="Group 18"/>
          <p:cNvGrpSpPr>
            <a:grpSpLocks/>
          </p:cNvGrpSpPr>
          <p:nvPr/>
        </p:nvGrpSpPr>
        <p:grpSpPr bwMode="auto">
          <a:xfrm>
            <a:off x="611560" y="4154487"/>
            <a:ext cx="7634287" cy="1560513"/>
            <a:chOff x="703" y="2750"/>
            <a:chExt cx="4809" cy="983"/>
          </a:xfrm>
        </p:grpSpPr>
        <p:pic>
          <p:nvPicPr>
            <p:cNvPr id="1844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750"/>
              <a:ext cx="4809" cy="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0544" name="Text Box 16"/>
            <p:cNvSpPr txBox="1">
              <a:spLocks noChangeArrowheads="1"/>
            </p:cNvSpPr>
            <p:nvPr/>
          </p:nvSpPr>
          <p:spPr bwMode="auto">
            <a:xfrm>
              <a:off x="1247" y="2750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cs-CZ" sz="1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IAA</a:t>
              </a:r>
            </a:p>
          </p:txBody>
        </p:sp>
        <p:sp>
          <p:nvSpPr>
            <p:cNvPr id="150545" name="Text Box 17"/>
            <p:cNvSpPr txBox="1">
              <a:spLocks noChangeArrowheads="1"/>
            </p:cNvSpPr>
            <p:nvPr/>
          </p:nvSpPr>
          <p:spPr bwMode="auto">
            <a:xfrm>
              <a:off x="3787" y="2750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cs-CZ" sz="1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IAA</a:t>
              </a:r>
              <a:r>
                <a:rPr lang="cs-CZ" sz="2400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-</a:t>
              </a:r>
            </a:p>
          </p:txBody>
        </p:sp>
      </p:grpSp>
      <p:pic>
        <p:nvPicPr>
          <p:cNvPr id="18437" name="Picture 20" descr="UEB logo 2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9" name="Text Box 21"/>
          <p:cNvSpPr txBox="1">
            <a:spLocks noChangeArrowheads="1"/>
          </p:cNvSpPr>
          <p:nvPr/>
        </p:nvSpPr>
        <p:spPr bwMode="auto">
          <a:xfrm>
            <a:off x="1835150" y="476250"/>
            <a:ext cx="5472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Transport auxinu na úrovni buňky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1113076" y="2422525"/>
            <a:ext cx="3806825" cy="30575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0" cmpd="thinThick">
            <a:solidFill>
              <a:srgbClr val="008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cs-CZ" sz="1800">
              <a:latin typeface="Arial" pitchFamily="3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68288" y="569913"/>
            <a:ext cx="8607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Struktury a procesy</a:t>
            </a:r>
          </a:p>
          <a:p>
            <a:pPr algn="ctr">
              <a:lnSpc>
                <a:spcPct val="90000"/>
              </a:lnSpc>
              <a:defRPr/>
            </a:pPr>
            <a:r>
              <a:rPr lang="cs-CZ" dirty="0">
                <a:solidFill>
                  <a:srgbClr val="190056"/>
                </a:solidFill>
                <a:latin typeface="Candara" panose="020E0502030303020204" pitchFamily="34" charset="0"/>
              </a:rPr>
              <a:t>podílející se na transportu auxinů do buňky a z buňky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00213" y="1611313"/>
            <a:ext cx="860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>
                <a:solidFill>
                  <a:srgbClr val="FF0066"/>
                </a:solidFill>
              </a:rPr>
              <a:t>IAA</a:t>
            </a: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2573338" y="3340894"/>
            <a:ext cx="792163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 dirty="0">
                <a:solidFill>
                  <a:srgbClr val="FF0066"/>
                </a:solidFill>
                <a:latin typeface="Candara" panose="020E0502030303020204" pitchFamily="34" charset="0"/>
              </a:rPr>
              <a:t>IAA</a:t>
            </a:r>
            <a:r>
              <a:rPr lang="cs-CZ" sz="2400" i="1" baseline="30000" dirty="0">
                <a:solidFill>
                  <a:srgbClr val="FF0066"/>
                </a:solidFill>
                <a:latin typeface="Candara" panose="020E0502030303020204" pitchFamily="34" charset="0"/>
              </a:rPr>
              <a:t>-</a:t>
            </a:r>
            <a:endParaRPr lang="cs-CZ" sz="2400" dirty="0">
              <a:solidFill>
                <a:srgbClr val="FF0066"/>
              </a:solidFill>
              <a:latin typeface="Candara" panose="020E0502030303020204" pitchFamily="34" charset="0"/>
            </a:endParaRP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>
            <a:off x="4140200" y="1774825"/>
            <a:ext cx="1008063" cy="360363"/>
          </a:xfrm>
          <a:prstGeom prst="star8">
            <a:avLst>
              <a:gd name="adj" fmla="val 38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sz="1600" b="1">
                <a:solidFill>
                  <a:schemeClr val="bg2"/>
                </a:solidFill>
                <a:latin typeface="Candara" panose="020E0502030303020204" pitchFamily="34" charset="0"/>
              </a:rPr>
              <a:t>pH 5,5</a:t>
            </a:r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>
            <a:off x="3779838" y="2566988"/>
            <a:ext cx="1008062" cy="360362"/>
          </a:xfrm>
          <a:prstGeom prst="star8">
            <a:avLst>
              <a:gd name="adj" fmla="val 38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sz="1600" b="1">
                <a:solidFill>
                  <a:schemeClr val="bg2"/>
                </a:solidFill>
                <a:latin typeface="Candara" panose="020E0502030303020204" pitchFamily="34" charset="0"/>
              </a:rPr>
              <a:t>pH 7,0</a:t>
            </a:r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0" y="138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8263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65" name="Rectangle 12"/>
          <p:cNvSpPr>
            <a:spLocks noChangeArrowheads="1"/>
          </p:cNvSpPr>
          <p:nvPr/>
        </p:nvSpPr>
        <p:spPr bwMode="auto">
          <a:xfrm>
            <a:off x="0" y="1385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8263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66" name="Rectangle 13"/>
          <p:cNvSpPr>
            <a:spLocks noChangeArrowheads="1"/>
          </p:cNvSpPr>
          <p:nvPr/>
        </p:nvSpPr>
        <p:spPr bwMode="auto">
          <a:xfrm>
            <a:off x="34925" y="1412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8263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2527" name="Rectangle 15"/>
          <p:cNvSpPr>
            <a:spLocks noChangeArrowheads="1"/>
          </p:cNvSpPr>
          <p:nvPr/>
        </p:nvSpPr>
        <p:spPr bwMode="auto">
          <a:xfrm>
            <a:off x="6519863" y="3873500"/>
            <a:ext cx="25701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„IAA-</a:t>
            </a:r>
            <a:r>
              <a:rPr lang="cs-CZ" sz="1800" dirty="0" err="1">
                <a:solidFill>
                  <a:schemeClr val="bg2"/>
                </a:solidFill>
                <a:latin typeface="Candara" panose="020E0502030303020204" pitchFamily="34" charset="0"/>
              </a:rPr>
              <a:t>efflux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-</a:t>
            </a:r>
            <a:r>
              <a:rPr lang="cs-CZ" sz="1800" dirty="0" err="1">
                <a:solidFill>
                  <a:schemeClr val="bg2"/>
                </a:solidFill>
                <a:latin typeface="Candara" panose="020E0502030303020204" pitchFamily="34" charset="0"/>
              </a:rPr>
              <a:t>carriers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“</a:t>
            </a:r>
          </a:p>
        </p:txBody>
      </p:sp>
      <p:sp>
        <p:nvSpPr>
          <p:cNvPr id="192528" name="Oval 16"/>
          <p:cNvSpPr>
            <a:spLocks noChangeArrowheads="1"/>
          </p:cNvSpPr>
          <p:nvPr/>
        </p:nvSpPr>
        <p:spPr bwMode="auto">
          <a:xfrm rot="5400000">
            <a:off x="6045201" y="3432175"/>
            <a:ext cx="635000" cy="485775"/>
          </a:xfrm>
          <a:prstGeom prst="ellipse">
            <a:avLst/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2529" name="Text Box 17"/>
          <p:cNvSpPr txBox="1">
            <a:spLocks noChangeArrowheads="1"/>
          </p:cNvSpPr>
          <p:nvPr/>
        </p:nvSpPr>
        <p:spPr bwMode="auto">
          <a:xfrm>
            <a:off x="6605588" y="1947861"/>
            <a:ext cx="2043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 pasivní difuze</a:t>
            </a:r>
          </a:p>
        </p:txBody>
      </p:sp>
      <p:grpSp>
        <p:nvGrpSpPr>
          <p:cNvPr id="4" name="Skupina 3"/>
          <p:cNvGrpSpPr>
            <a:grpSpLocks/>
          </p:cNvGrpSpPr>
          <p:nvPr/>
        </p:nvGrpSpPr>
        <p:grpSpPr bwMode="auto">
          <a:xfrm>
            <a:off x="0" y="3644900"/>
            <a:ext cx="3511550" cy="2854325"/>
            <a:chOff x="0" y="3644900"/>
            <a:chExt cx="3511550" cy="2854325"/>
          </a:xfrm>
        </p:grpSpPr>
        <p:sp>
          <p:nvSpPr>
            <p:cNvPr id="19493" name="Text Box 7"/>
            <p:cNvSpPr txBox="1">
              <a:spLocks noChangeArrowheads="1"/>
            </p:cNvSpPr>
            <p:nvPr/>
          </p:nvSpPr>
          <p:spPr bwMode="auto">
            <a:xfrm>
              <a:off x="2700338" y="6165850"/>
              <a:ext cx="811212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800">
                  <a:solidFill>
                    <a:srgbClr val="FF0066"/>
                  </a:solidFill>
                  <a:latin typeface="Candara" panose="020E0502030303020204" pitchFamily="34" charset="0"/>
                </a:rPr>
                <a:t>IAA</a:t>
              </a:r>
              <a:r>
                <a:rPr lang="cs-CZ" sz="2400" baseline="30000">
                  <a:solidFill>
                    <a:srgbClr val="FF0066"/>
                  </a:solidFill>
                  <a:latin typeface="Candara" panose="020E0502030303020204" pitchFamily="34" charset="0"/>
                </a:rPr>
                <a:t>-</a:t>
              </a:r>
            </a:p>
          </p:txBody>
        </p:sp>
        <p:sp>
          <p:nvSpPr>
            <p:cNvPr id="19494" name="Line 10"/>
            <p:cNvSpPr>
              <a:spLocks noChangeShapeType="1"/>
            </p:cNvSpPr>
            <p:nvPr/>
          </p:nvSpPr>
          <p:spPr bwMode="auto">
            <a:xfrm flipH="1">
              <a:off x="2825750" y="3863975"/>
              <a:ext cx="17463" cy="2328863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latin typeface="Candara" panose="020E0502030303020204" pitchFamily="34" charset="0"/>
              </a:endParaRPr>
            </a:p>
          </p:txBody>
        </p:sp>
        <p:sp>
          <p:nvSpPr>
            <p:cNvPr id="19495" name="Line 18"/>
            <p:cNvSpPr>
              <a:spLocks noChangeShapeType="1"/>
            </p:cNvSpPr>
            <p:nvPr/>
          </p:nvSpPr>
          <p:spPr bwMode="auto">
            <a:xfrm flipH="1">
              <a:off x="479425" y="3644900"/>
              <a:ext cx="2147888" cy="97313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latin typeface="Candara" panose="020E0502030303020204" pitchFamily="34" charset="0"/>
              </a:endParaRPr>
            </a:p>
          </p:txBody>
        </p:sp>
        <p:sp>
          <p:nvSpPr>
            <p:cNvPr id="19496" name="Text Box 19"/>
            <p:cNvSpPr txBox="1">
              <a:spLocks noChangeArrowheads="1"/>
            </p:cNvSpPr>
            <p:nvPr/>
          </p:nvSpPr>
          <p:spPr bwMode="auto">
            <a:xfrm>
              <a:off x="0" y="4618038"/>
              <a:ext cx="876300" cy="5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800">
                  <a:solidFill>
                    <a:srgbClr val="FF0066"/>
                  </a:solidFill>
                  <a:latin typeface="Candara" panose="020E0502030303020204" pitchFamily="34" charset="0"/>
                </a:rPr>
                <a:t>IAA</a:t>
              </a:r>
              <a:r>
                <a:rPr lang="cs-CZ" sz="2400" i="1" baseline="30000">
                  <a:solidFill>
                    <a:srgbClr val="FF0066"/>
                  </a:solidFill>
                  <a:latin typeface="Candara" panose="020E0502030303020204" pitchFamily="34" charset="0"/>
                </a:rPr>
                <a:t>-</a:t>
              </a:r>
              <a:endParaRPr lang="cs-CZ" sz="2400">
                <a:solidFill>
                  <a:srgbClr val="FF0066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9471" name="Line 20"/>
          <p:cNvSpPr>
            <a:spLocks noChangeShapeType="1"/>
          </p:cNvSpPr>
          <p:nvPr/>
        </p:nvSpPr>
        <p:spPr bwMode="auto">
          <a:xfrm>
            <a:off x="2276475" y="1754188"/>
            <a:ext cx="2889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Text Box 21"/>
          <p:cNvSpPr txBox="1">
            <a:spLocks noChangeArrowheads="1"/>
          </p:cNvSpPr>
          <p:nvPr/>
        </p:nvSpPr>
        <p:spPr bwMode="auto">
          <a:xfrm>
            <a:off x="2565400" y="1611313"/>
            <a:ext cx="1366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>
                <a:solidFill>
                  <a:srgbClr val="FF0066"/>
                </a:solidFill>
              </a:rPr>
              <a:t>IAA</a:t>
            </a:r>
            <a:r>
              <a:rPr lang="cs-CZ" sz="2400" baseline="30000">
                <a:solidFill>
                  <a:srgbClr val="FF0066"/>
                </a:solidFill>
              </a:rPr>
              <a:t>-  </a:t>
            </a:r>
            <a:r>
              <a:rPr lang="cs-CZ" sz="1800">
                <a:solidFill>
                  <a:srgbClr val="FF0066"/>
                </a:solidFill>
              </a:rPr>
              <a:t>+</a:t>
            </a:r>
            <a:r>
              <a:rPr lang="cs-CZ" sz="2400" baseline="30000">
                <a:solidFill>
                  <a:srgbClr val="FF0066"/>
                </a:solidFill>
              </a:rPr>
              <a:t>  </a:t>
            </a:r>
            <a:r>
              <a:rPr lang="cs-CZ" sz="1800">
                <a:solidFill>
                  <a:srgbClr val="FF0066"/>
                </a:solidFill>
              </a:rPr>
              <a:t>H</a:t>
            </a:r>
            <a:r>
              <a:rPr lang="cs-CZ" sz="2400" baseline="30000">
                <a:solidFill>
                  <a:srgbClr val="FF0066"/>
                </a:solidFill>
              </a:rPr>
              <a:t>+</a:t>
            </a:r>
          </a:p>
        </p:txBody>
      </p:sp>
      <p:sp>
        <p:nvSpPr>
          <p:cNvPr id="192535" name="Text Box 23"/>
          <p:cNvSpPr txBox="1">
            <a:spLocks noChangeArrowheads="1"/>
          </p:cNvSpPr>
          <p:nvPr/>
        </p:nvSpPr>
        <p:spPr bwMode="auto">
          <a:xfrm>
            <a:off x="3304136" y="3212349"/>
            <a:ext cx="536575" cy="574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 dirty="0">
                <a:solidFill>
                  <a:srgbClr val="FF0066"/>
                </a:solidFill>
                <a:latin typeface="Candara" panose="020E0502030303020204" pitchFamily="34" charset="0"/>
              </a:rPr>
              <a:t>H</a:t>
            </a:r>
            <a:r>
              <a:rPr lang="cs-CZ" sz="3600" baseline="30000" dirty="0">
                <a:solidFill>
                  <a:srgbClr val="FF0066"/>
                </a:solidFill>
                <a:latin typeface="Candara" panose="020E0502030303020204" pitchFamily="34" charset="0"/>
              </a:rPr>
              <a:t>+</a:t>
            </a:r>
            <a:endParaRPr lang="cs-CZ" sz="1800" dirty="0">
              <a:solidFill>
                <a:srgbClr val="FF0066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6054486" y="5003006"/>
            <a:ext cx="2411412" cy="449262"/>
            <a:chOff x="5976938" y="5013330"/>
            <a:chExt cx="2411485" cy="449113"/>
          </a:xfrm>
        </p:grpSpPr>
        <p:sp>
          <p:nvSpPr>
            <p:cNvPr id="40996" name="AutoShape 25"/>
            <p:cNvSpPr>
              <a:spLocks noChangeArrowheads="1"/>
            </p:cNvSpPr>
            <p:nvPr/>
          </p:nvSpPr>
          <p:spPr bwMode="auto">
            <a:xfrm>
              <a:off x="5976938" y="5072048"/>
              <a:ext cx="755673" cy="390395"/>
            </a:xfrm>
            <a:prstGeom prst="hexagon">
              <a:avLst>
                <a:gd name="adj" fmla="val 58133"/>
                <a:gd name="vf" fmla="val 11547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sz="1800">
                <a:latin typeface="Candara" panose="020E0502030303020204" pitchFamily="34" charset="0"/>
              </a:endParaRPr>
            </a:p>
          </p:txBody>
        </p:sp>
        <p:sp>
          <p:nvSpPr>
            <p:cNvPr id="40997" name="Text Box 26"/>
            <p:cNvSpPr txBox="1">
              <a:spLocks noChangeArrowheads="1"/>
            </p:cNvSpPr>
            <p:nvPr/>
          </p:nvSpPr>
          <p:spPr bwMode="auto">
            <a:xfrm>
              <a:off x="6519879" y="5013330"/>
              <a:ext cx="1868544" cy="369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defRPr/>
              </a:pP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     H</a:t>
              </a:r>
              <a:r>
                <a:rPr lang="cs-CZ" sz="1800" baseline="30000" dirty="0">
                  <a:solidFill>
                    <a:schemeClr val="bg2"/>
                  </a:solidFill>
                  <a:latin typeface="Candara" panose="020E0502030303020204" pitchFamily="34" charset="0"/>
                </a:rPr>
                <a:t>+</a:t>
              </a: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-</a:t>
              </a:r>
              <a:r>
                <a:rPr lang="cs-CZ" sz="1800" dirty="0" err="1">
                  <a:solidFill>
                    <a:schemeClr val="bg2"/>
                  </a:solidFill>
                  <a:latin typeface="Candara" panose="020E0502030303020204" pitchFamily="34" charset="0"/>
                </a:rPr>
                <a:t>ATPasa</a:t>
              </a:r>
              <a:endParaRPr lang="cs-CZ" sz="1800" dirty="0">
                <a:solidFill>
                  <a:schemeClr val="bg2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192539" name="Oval 27"/>
          <p:cNvSpPr>
            <a:spLocks noChangeArrowheads="1"/>
          </p:cNvSpPr>
          <p:nvPr/>
        </p:nvSpPr>
        <p:spPr bwMode="auto">
          <a:xfrm>
            <a:off x="2514600" y="5084763"/>
            <a:ext cx="620713" cy="720725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latin typeface="Arial" pitchFamily="34" charset="0"/>
            </a:endParaRPr>
          </a:p>
        </p:txBody>
      </p:sp>
      <p:sp>
        <p:nvSpPr>
          <p:cNvPr id="192541" name="Oval 29"/>
          <p:cNvSpPr>
            <a:spLocks noChangeArrowheads="1"/>
          </p:cNvSpPr>
          <p:nvPr/>
        </p:nvSpPr>
        <p:spPr bwMode="auto">
          <a:xfrm rot="5400000">
            <a:off x="6045201" y="4151312"/>
            <a:ext cx="635000" cy="485775"/>
          </a:xfrm>
          <a:prstGeom prst="ellipse">
            <a:avLst/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2542" name="Oval 30"/>
          <p:cNvSpPr>
            <a:spLocks noChangeArrowheads="1"/>
          </p:cNvSpPr>
          <p:nvPr/>
        </p:nvSpPr>
        <p:spPr bwMode="auto">
          <a:xfrm>
            <a:off x="827088" y="3992563"/>
            <a:ext cx="792162" cy="6254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b="1">
                <a:latin typeface="Arial" pitchFamily="34" charset="0"/>
              </a:rPr>
              <a:t> </a:t>
            </a:r>
          </a:p>
        </p:txBody>
      </p:sp>
      <p:sp>
        <p:nvSpPr>
          <p:cNvPr id="192543" name="Freeform 31"/>
          <p:cNvSpPr>
            <a:spLocks/>
          </p:cNvSpPr>
          <p:nvPr/>
        </p:nvSpPr>
        <p:spPr bwMode="auto">
          <a:xfrm>
            <a:off x="1403350" y="1990725"/>
            <a:ext cx="1422400" cy="1412875"/>
          </a:xfrm>
          <a:custGeom>
            <a:avLst/>
            <a:gdLst>
              <a:gd name="T0" fmla="*/ 2147483647 w 896"/>
              <a:gd name="T1" fmla="*/ 2147483647 h 890"/>
              <a:gd name="T2" fmla="*/ 2147483647 w 896"/>
              <a:gd name="T3" fmla="*/ 2147483647 h 890"/>
              <a:gd name="T4" fmla="*/ 2147483647 w 896"/>
              <a:gd name="T5" fmla="*/ 2147483647 h 890"/>
              <a:gd name="T6" fmla="*/ 2147483647 w 896"/>
              <a:gd name="T7" fmla="*/ 2147483647 h 890"/>
              <a:gd name="T8" fmla="*/ 2147483647 w 896"/>
              <a:gd name="T9" fmla="*/ 2147483647 h 890"/>
              <a:gd name="T10" fmla="*/ 2147483647 w 896"/>
              <a:gd name="T11" fmla="*/ 2147483647 h 890"/>
              <a:gd name="T12" fmla="*/ 0 w 896"/>
              <a:gd name="T13" fmla="*/ 2147483647 h 890"/>
              <a:gd name="T14" fmla="*/ 2147483647 w 896"/>
              <a:gd name="T15" fmla="*/ 2147483647 h 890"/>
              <a:gd name="T16" fmla="*/ 2147483647 w 896"/>
              <a:gd name="T17" fmla="*/ 2147483647 h 890"/>
              <a:gd name="T18" fmla="*/ 2147483647 w 896"/>
              <a:gd name="T19" fmla="*/ 2147483647 h 890"/>
              <a:gd name="T20" fmla="*/ 2147483647 w 896"/>
              <a:gd name="T21" fmla="*/ 2147483647 h 890"/>
              <a:gd name="T22" fmla="*/ 2147483647 w 896"/>
              <a:gd name="T23" fmla="*/ 2147483647 h 890"/>
              <a:gd name="T24" fmla="*/ 2147483647 w 896"/>
              <a:gd name="T25" fmla="*/ 2147483647 h 890"/>
              <a:gd name="T26" fmla="*/ 2147483647 w 896"/>
              <a:gd name="T27" fmla="*/ 2147483647 h 890"/>
              <a:gd name="T28" fmla="*/ 2147483647 w 896"/>
              <a:gd name="T29" fmla="*/ 2147483647 h 890"/>
              <a:gd name="T30" fmla="*/ 2147483647 w 896"/>
              <a:gd name="T31" fmla="*/ 2147483647 h 890"/>
              <a:gd name="T32" fmla="*/ 2147483647 w 896"/>
              <a:gd name="T33" fmla="*/ 2147483647 h 890"/>
              <a:gd name="T34" fmla="*/ 2147483647 w 896"/>
              <a:gd name="T35" fmla="*/ 2147483647 h 890"/>
              <a:gd name="T36" fmla="*/ 2147483647 w 896"/>
              <a:gd name="T37" fmla="*/ 2147483647 h 890"/>
              <a:gd name="T38" fmla="*/ 2147483647 w 896"/>
              <a:gd name="T39" fmla="*/ 2147483647 h 890"/>
              <a:gd name="T40" fmla="*/ 2147483647 w 896"/>
              <a:gd name="T41" fmla="*/ 2147483647 h 890"/>
              <a:gd name="T42" fmla="*/ 2147483647 w 896"/>
              <a:gd name="T43" fmla="*/ 2147483647 h 890"/>
              <a:gd name="T44" fmla="*/ 2147483647 w 896"/>
              <a:gd name="T45" fmla="*/ 2147483647 h 890"/>
              <a:gd name="T46" fmla="*/ 2147483647 w 896"/>
              <a:gd name="T47" fmla="*/ 2147483647 h 890"/>
              <a:gd name="T48" fmla="*/ 2147483647 w 896"/>
              <a:gd name="T49" fmla="*/ 2147483647 h 890"/>
              <a:gd name="T50" fmla="*/ 2147483647 w 896"/>
              <a:gd name="T51" fmla="*/ 2147483647 h 890"/>
              <a:gd name="T52" fmla="*/ 2147483647 w 896"/>
              <a:gd name="T53" fmla="*/ 2147483647 h 8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6" h="890">
                <a:moveTo>
                  <a:pt x="512" y="2"/>
                </a:moveTo>
                <a:cubicBezTo>
                  <a:pt x="453" y="5"/>
                  <a:pt x="394" y="0"/>
                  <a:pt x="336" y="10"/>
                </a:cubicBezTo>
                <a:cubicBezTo>
                  <a:pt x="313" y="14"/>
                  <a:pt x="319" y="49"/>
                  <a:pt x="328" y="58"/>
                </a:cubicBezTo>
                <a:cubicBezTo>
                  <a:pt x="358" y="88"/>
                  <a:pt x="413" y="71"/>
                  <a:pt x="456" y="74"/>
                </a:cubicBezTo>
                <a:cubicBezTo>
                  <a:pt x="473" y="125"/>
                  <a:pt x="420" y="103"/>
                  <a:pt x="384" y="98"/>
                </a:cubicBezTo>
                <a:cubicBezTo>
                  <a:pt x="293" y="86"/>
                  <a:pt x="204" y="74"/>
                  <a:pt x="112" y="66"/>
                </a:cubicBezTo>
                <a:cubicBezTo>
                  <a:pt x="73" y="69"/>
                  <a:pt x="0" y="59"/>
                  <a:pt x="0" y="98"/>
                </a:cubicBezTo>
                <a:cubicBezTo>
                  <a:pt x="0" y="120"/>
                  <a:pt x="61" y="152"/>
                  <a:pt x="64" y="154"/>
                </a:cubicBezTo>
                <a:cubicBezTo>
                  <a:pt x="173" y="226"/>
                  <a:pt x="325" y="159"/>
                  <a:pt x="456" y="162"/>
                </a:cubicBezTo>
                <a:cubicBezTo>
                  <a:pt x="465" y="164"/>
                  <a:pt x="510" y="168"/>
                  <a:pt x="504" y="194"/>
                </a:cubicBezTo>
                <a:cubicBezTo>
                  <a:pt x="502" y="202"/>
                  <a:pt x="488" y="199"/>
                  <a:pt x="480" y="202"/>
                </a:cubicBezTo>
                <a:cubicBezTo>
                  <a:pt x="475" y="218"/>
                  <a:pt x="469" y="234"/>
                  <a:pt x="464" y="250"/>
                </a:cubicBezTo>
                <a:cubicBezTo>
                  <a:pt x="461" y="258"/>
                  <a:pt x="456" y="274"/>
                  <a:pt x="456" y="274"/>
                </a:cubicBezTo>
                <a:cubicBezTo>
                  <a:pt x="459" y="290"/>
                  <a:pt x="453" y="310"/>
                  <a:pt x="464" y="322"/>
                </a:cubicBezTo>
                <a:cubicBezTo>
                  <a:pt x="475" y="335"/>
                  <a:pt x="498" y="329"/>
                  <a:pt x="512" y="338"/>
                </a:cubicBezTo>
                <a:cubicBezTo>
                  <a:pt x="538" y="355"/>
                  <a:pt x="563" y="360"/>
                  <a:pt x="592" y="370"/>
                </a:cubicBezTo>
                <a:cubicBezTo>
                  <a:pt x="675" y="494"/>
                  <a:pt x="320" y="426"/>
                  <a:pt x="320" y="426"/>
                </a:cubicBezTo>
                <a:cubicBezTo>
                  <a:pt x="291" y="470"/>
                  <a:pt x="313" y="494"/>
                  <a:pt x="360" y="506"/>
                </a:cubicBezTo>
                <a:cubicBezTo>
                  <a:pt x="437" y="501"/>
                  <a:pt x="490" y="499"/>
                  <a:pt x="560" y="482"/>
                </a:cubicBezTo>
                <a:cubicBezTo>
                  <a:pt x="573" y="485"/>
                  <a:pt x="589" y="482"/>
                  <a:pt x="600" y="490"/>
                </a:cubicBezTo>
                <a:cubicBezTo>
                  <a:pt x="611" y="497"/>
                  <a:pt x="610" y="531"/>
                  <a:pt x="600" y="538"/>
                </a:cubicBezTo>
                <a:cubicBezTo>
                  <a:pt x="559" y="567"/>
                  <a:pt x="495" y="562"/>
                  <a:pt x="448" y="578"/>
                </a:cubicBezTo>
                <a:cubicBezTo>
                  <a:pt x="450" y="594"/>
                  <a:pt x="449" y="644"/>
                  <a:pt x="472" y="658"/>
                </a:cubicBezTo>
                <a:cubicBezTo>
                  <a:pt x="567" y="718"/>
                  <a:pt x="696" y="679"/>
                  <a:pt x="808" y="682"/>
                </a:cubicBezTo>
                <a:cubicBezTo>
                  <a:pt x="862" y="718"/>
                  <a:pt x="847" y="729"/>
                  <a:pt x="840" y="802"/>
                </a:cubicBezTo>
                <a:cubicBezTo>
                  <a:pt x="843" y="821"/>
                  <a:pt x="838" y="842"/>
                  <a:pt x="848" y="858"/>
                </a:cubicBezTo>
                <a:cubicBezTo>
                  <a:pt x="858" y="874"/>
                  <a:pt x="896" y="890"/>
                  <a:pt x="896" y="89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2544" name="Freeform 32"/>
          <p:cNvSpPr>
            <a:spLocks/>
          </p:cNvSpPr>
          <p:nvPr/>
        </p:nvSpPr>
        <p:spPr bwMode="auto">
          <a:xfrm>
            <a:off x="5957888" y="1846263"/>
            <a:ext cx="647700" cy="503237"/>
          </a:xfrm>
          <a:custGeom>
            <a:avLst/>
            <a:gdLst>
              <a:gd name="T0" fmla="*/ 2147483647 w 896"/>
              <a:gd name="T1" fmla="*/ 2147483647 h 890"/>
              <a:gd name="T2" fmla="*/ 2147483647 w 896"/>
              <a:gd name="T3" fmla="*/ 2147483647 h 890"/>
              <a:gd name="T4" fmla="*/ 2147483647 w 896"/>
              <a:gd name="T5" fmla="*/ 2147483647 h 890"/>
              <a:gd name="T6" fmla="*/ 2147483647 w 896"/>
              <a:gd name="T7" fmla="*/ 2147483647 h 890"/>
              <a:gd name="T8" fmla="*/ 2147483647 w 896"/>
              <a:gd name="T9" fmla="*/ 2147483647 h 890"/>
              <a:gd name="T10" fmla="*/ 2147483647 w 896"/>
              <a:gd name="T11" fmla="*/ 2147483647 h 890"/>
              <a:gd name="T12" fmla="*/ 0 w 896"/>
              <a:gd name="T13" fmla="*/ 2147483647 h 890"/>
              <a:gd name="T14" fmla="*/ 2147483647 w 896"/>
              <a:gd name="T15" fmla="*/ 2147483647 h 890"/>
              <a:gd name="T16" fmla="*/ 2147483647 w 896"/>
              <a:gd name="T17" fmla="*/ 2147483647 h 890"/>
              <a:gd name="T18" fmla="*/ 2147483647 w 896"/>
              <a:gd name="T19" fmla="*/ 2147483647 h 890"/>
              <a:gd name="T20" fmla="*/ 2147483647 w 896"/>
              <a:gd name="T21" fmla="*/ 2147483647 h 890"/>
              <a:gd name="T22" fmla="*/ 2147483647 w 896"/>
              <a:gd name="T23" fmla="*/ 2147483647 h 890"/>
              <a:gd name="T24" fmla="*/ 2147483647 w 896"/>
              <a:gd name="T25" fmla="*/ 2147483647 h 890"/>
              <a:gd name="T26" fmla="*/ 2147483647 w 896"/>
              <a:gd name="T27" fmla="*/ 2147483647 h 890"/>
              <a:gd name="T28" fmla="*/ 2147483647 w 896"/>
              <a:gd name="T29" fmla="*/ 2147483647 h 890"/>
              <a:gd name="T30" fmla="*/ 2147483647 w 896"/>
              <a:gd name="T31" fmla="*/ 2147483647 h 890"/>
              <a:gd name="T32" fmla="*/ 2147483647 w 896"/>
              <a:gd name="T33" fmla="*/ 2147483647 h 890"/>
              <a:gd name="T34" fmla="*/ 2147483647 w 896"/>
              <a:gd name="T35" fmla="*/ 2147483647 h 890"/>
              <a:gd name="T36" fmla="*/ 2147483647 w 896"/>
              <a:gd name="T37" fmla="*/ 2147483647 h 890"/>
              <a:gd name="T38" fmla="*/ 2147483647 w 896"/>
              <a:gd name="T39" fmla="*/ 2147483647 h 890"/>
              <a:gd name="T40" fmla="*/ 2147483647 w 896"/>
              <a:gd name="T41" fmla="*/ 2147483647 h 890"/>
              <a:gd name="T42" fmla="*/ 2147483647 w 896"/>
              <a:gd name="T43" fmla="*/ 2147483647 h 890"/>
              <a:gd name="T44" fmla="*/ 2147483647 w 896"/>
              <a:gd name="T45" fmla="*/ 2147483647 h 890"/>
              <a:gd name="T46" fmla="*/ 2147483647 w 896"/>
              <a:gd name="T47" fmla="*/ 2147483647 h 890"/>
              <a:gd name="T48" fmla="*/ 2147483647 w 896"/>
              <a:gd name="T49" fmla="*/ 2147483647 h 890"/>
              <a:gd name="T50" fmla="*/ 2147483647 w 896"/>
              <a:gd name="T51" fmla="*/ 2147483647 h 890"/>
              <a:gd name="T52" fmla="*/ 2147483647 w 896"/>
              <a:gd name="T53" fmla="*/ 2147483647 h 8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6" h="890">
                <a:moveTo>
                  <a:pt x="512" y="2"/>
                </a:moveTo>
                <a:cubicBezTo>
                  <a:pt x="453" y="5"/>
                  <a:pt x="394" y="0"/>
                  <a:pt x="336" y="10"/>
                </a:cubicBezTo>
                <a:cubicBezTo>
                  <a:pt x="313" y="14"/>
                  <a:pt x="319" y="49"/>
                  <a:pt x="328" y="58"/>
                </a:cubicBezTo>
                <a:cubicBezTo>
                  <a:pt x="358" y="88"/>
                  <a:pt x="413" y="71"/>
                  <a:pt x="456" y="74"/>
                </a:cubicBezTo>
                <a:cubicBezTo>
                  <a:pt x="473" y="125"/>
                  <a:pt x="420" y="103"/>
                  <a:pt x="384" y="98"/>
                </a:cubicBezTo>
                <a:cubicBezTo>
                  <a:pt x="293" y="86"/>
                  <a:pt x="204" y="74"/>
                  <a:pt x="112" y="66"/>
                </a:cubicBezTo>
                <a:cubicBezTo>
                  <a:pt x="73" y="69"/>
                  <a:pt x="0" y="59"/>
                  <a:pt x="0" y="98"/>
                </a:cubicBezTo>
                <a:cubicBezTo>
                  <a:pt x="0" y="120"/>
                  <a:pt x="61" y="152"/>
                  <a:pt x="64" y="154"/>
                </a:cubicBezTo>
                <a:cubicBezTo>
                  <a:pt x="173" y="226"/>
                  <a:pt x="325" y="159"/>
                  <a:pt x="456" y="162"/>
                </a:cubicBezTo>
                <a:cubicBezTo>
                  <a:pt x="465" y="164"/>
                  <a:pt x="510" y="168"/>
                  <a:pt x="504" y="194"/>
                </a:cubicBezTo>
                <a:cubicBezTo>
                  <a:pt x="502" y="202"/>
                  <a:pt x="488" y="199"/>
                  <a:pt x="480" y="202"/>
                </a:cubicBezTo>
                <a:cubicBezTo>
                  <a:pt x="475" y="218"/>
                  <a:pt x="469" y="234"/>
                  <a:pt x="464" y="250"/>
                </a:cubicBezTo>
                <a:cubicBezTo>
                  <a:pt x="461" y="258"/>
                  <a:pt x="456" y="274"/>
                  <a:pt x="456" y="274"/>
                </a:cubicBezTo>
                <a:cubicBezTo>
                  <a:pt x="459" y="290"/>
                  <a:pt x="453" y="310"/>
                  <a:pt x="464" y="322"/>
                </a:cubicBezTo>
                <a:cubicBezTo>
                  <a:pt x="475" y="335"/>
                  <a:pt x="498" y="329"/>
                  <a:pt x="512" y="338"/>
                </a:cubicBezTo>
                <a:cubicBezTo>
                  <a:pt x="538" y="355"/>
                  <a:pt x="563" y="360"/>
                  <a:pt x="592" y="370"/>
                </a:cubicBezTo>
                <a:cubicBezTo>
                  <a:pt x="675" y="494"/>
                  <a:pt x="320" y="426"/>
                  <a:pt x="320" y="426"/>
                </a:cubicBezTo>
                <a:cubicBezTo>
                  <a:pt x="291" y="470"/>
                  <a:pt x="313" y="494"/>
                  <a:pt x="360" y="506"/>
                </a:cubicBezTo>
                <a:cubicBezTo>
                  <a:pt x="437" y="501"/>
                  <a:pt x="490" y="499"/>
                  <a:pt x="560" y="482"/>
                </a:cubicBezTo>
                <a:cubicBezTo>
                  <a:pt x="573" y="485"/>
                  <a:pt x="589" y="482"/>
                  <a:pt x="600" y="490"/>
                </a:cubicBezTo>
                <a:cubicBezTo>
                  <a:pt x="611" y="497"/>
                  <a:pt x="610" y="531"/>
                  <a:pt x="600" y="538"/>
                </a:cubicBezTo>
                <a:cubicBezTo>
                  <a:pt x="559" y="567"/>
                  <a:pt x="495" y="562"/>
                  <a:pt x="448" y="578"/>
                </a:cubicBezTo>
                <a:cubicBezTo>
                  <a:pt x="450" y="594"/>
                  <a:pt x="449" y="644"/>
                  <a:pt x="472" y="658"/>
                </a:cubicBezTo>
                <a:cubicBezTo>
                  <a:pt x="567" y="718"/>
                  <a:pt x="696" y="679"/>
                  <a:pt x="808" y="682"/>
                </a:cubicBezTo>
                <a:cubicBezTo>
                  <a:pt x="862" y="718"/>
                  <a:pt x="847" y="729"/>
                  <a:pt x="840" y="802"/>
                </a:cubicBezTo>
                <a:cubicBezTo>
                  <a:pt x="843" y="821"/>
                  <a:pt x="838" y="842"/>
                  <a:pt x="848" y="858"/>
                </a:cubicBezTo>
                <a:cubicBezTo>
                  <a:pt x="858" y="874"/>
                  <a:pt x="896" y="890"/>
                  <a:pt x="896" y="89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1" name="Text Box 33"/>
          <p:cNvSpPr txBox="1">
            <a:spLocks noChangeArrowheads="1"/>
          </p:cNvSpPr>
          <p:nvPr/>
        </p:nvSpPr>
        <p:spPr bwMode="auto">
          <a:xfrm>
            <a:off x="1763713" y="1341438"/>
            <a:ext cx="17287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sz="1800" dirty="0">
                <a:latin typeface="Candara" panose="020E0502030303020204" pitchFamily="34" charset="0"/>
              </a:rPr>
              <a:t>20%	80%</a:t>
            </a:r>
          </a:p>
        </p:txBody>
      </p: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2576513" y="1916113"/>
            <a:ext cx="6618088" cy="1498600"/>
            <a:chOff x="2576513" y="1916113"/>
            <a:chExt cx="6618088" cy="1498600"/>
          </a:xfrm>
        </p:grpSpPr>
        <p:sp>
          <p:nvSpPr>
            <p:cNvPr id="19487" name="Line 6"/>
            <p:cNvSpPr>
              <a:spLocks noChangeShapeType="1"/>
            </p:cNvSpPr>
            <p:nvPr/>
          </p:nvSpPr>
          <p:spPr bwMode="auto">
            <a:xfrm flipH="1">
              <a:off x="2843213" y="1916113"/>
              <a:ext cx="0" cy="149860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latin typeface="Candara" panose="020E0502030303020204" pitchFamily="34" charset="0"/>
              </a:endParaRPr>
            </a:p>
          </p:txBody>
        </p:sp>
        <p:sp>
          <p:nvSpPr>
            <p:cNvPr id="192526" name="Rectangle 14"/>
            <p:cNvSpPr>
              <a:spLocks noChangeArrowheads="1"/>
            </p:cNvSpPr>
            <p:nvPr/>
          </p:nvSpPr>
          <p:spPr bwMode="auto">
            <a:xfrm>
              <a:off x="5957888" y="2463799"/>
              <a:ext cx="3236713" cy="89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  „IAA-</a:t>
              </a:r>
              <a:r>
                <a:rPr lang="cs-CZ" sz="1800" dirty="0" err="1">
                  <a:solidFill>
                    <a:schemeClr val="bg2"/>
                  </a:solidFill>
                  <a:latin typeface="Candara" panose="020E0502030303020204" pitchFamily="34" charset="0"/>
                </a:rPr>
                <a:t>influx</a:t>
              </a: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(</a:t>
              </a:r>
              <a:r>
                <a:rPr lang="cs-CZ" sz="1800" dirty="0" err="1">
                  <a:solidFill>
                    <a:schemeClr val="bg2"/>
                  </a:solidFill>
                  <a:latin typeface="Candara" panose="020E0502030303020204" pitchFamily="34" charset="0"/>
                </a:rPr>
                <a:t>uptake</a:t>
              </a: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)-             </a:t>
              </a:r>
              <a:r>
                <a:rPr lang="cs-CZ" sz="1800" dirty="0" err="1">
                  <a:solidFill>
                    <a:schemeClr val="bg2"/>
                  </a:solidFill>
                  <a:latin typeface="Candara" panose="020E0502030303020204" pitchFamily="34" charset="0"/>
                </a:rPr>
                <a:t>carrier</a:t>
              </a:r>
              <a:r>
                <a:rPr lang="cs-CZ" sz="1800" dirty="0">
                  <a:solidFill>
                    <a:schemeClr val="bg2"/>
                  </a:solidFill>
                  <a:latin typeface="Candara" panose="020E0502030303020204" pitchFamily="34" charset="0"/>
                </a:rPr>
                <a:t>“</a:t>
              </a:r>
            </a:p>
          </p:txBody>
        </p:sp>
        <p:sp>
          <p:nvSpPr>
            <p:cNvPr id="19489" name="Oval 34"/>
            <p:cNvSpPr>
              <a:spLocks noChangeArrowheads="1"/>
            </p:cNvSpPr>
            <p:nvPr/>
          </p:nvSpPr>
          <p:spPr bwMode="auto">
            <a:xfrm>
              <a:off x="2576513" y="2035175"/>
              <a:ext cx="530225" cy="58896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latin typeface="Candara" panose="020E0502030303020204" pitchFamily="34" charset="0"/>
              </a:endParaRPr>
            </a:p>
          </p:txBody>
        </p:sp>
        <p:sp>
          <p:nvSpPr>
            <p:cNvPr id="19490" name="Oval 35"/>
            <p:cNvSpPr>
              <a:spLocks noChangeArrowheads="1"/>
            </p:cNvSpPr>
            <p:nvPr/>
          </p:nvSpPr>
          <p:spPr bwMode="auto">
            <a:xfrm>
              <a:off x="6102350" y="2355850"/>
              <a:ext cx="487363" cy="5715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latin typeface="Candara" panose="020E0502030303020204" pitchFamily="34" charset="0"/>
              </a:endParaRPr>
            </a:p>
          </p:txBody>
        </p:sp>
      </p:grpSp>
      <p:sp>
        <p:nvSpPr>
          <p:cNvPr id="192550" name="Text Box 38"/>
          <p:cNvSpPr txBox="1">
            <a:spLocks noChangeArrowheads="1"/>
          </p:cNvSpPr>
          <p:nvPr/>
        </p:nvSpPr>
        <p:spPr bwMode="auto">
          <a:xfrm>
            <a:off x="2987675" y="4076700"/>
            <a:ext cx="180022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defRPr/>
            </a:pP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„aniontová“ past</a:t>
            </a:r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3635375" y="3536950"/>
            <a:ext cx="1800225" cy="2846388"/>
            <a:chOff x="3635375" y="3536950"/>
            <a:chExt cx="1800225" cy="2846388"/>
          </a:xfrm>
        </p:grpSpPr>
        <p:sp>
          <p:nvSpPr>
            <p:cNvPr id="19485" name="AutoShape 22"/>
            <p:cNvSpPr>
              <a:spLocks/>
            </p:cNvSpPr>
            <p:nvPr/>
          </p:nvSpPr>
          <p:spPr bwMode="auto">
            <a:xfrm>
              <a:off x="3635375" y="3648075"/>
              <a:ext cx="1800225" cy="2735263"/>
            </a:xfrm>
            <a:prstGeom prst="rightBracket">
              <a:avLst>
                <a:gd name="adj" fmla="val 12662"/>
              </a:avLst>
            </a:prstGeom>
            <a:noFill/>
            <a:ln w="3175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" name="AutoShape 25"/>
            <p:cNvSpPr>
              <a:spLocks noChangeArrowheads="1"/>
            </p:cNvSpPr>
            <p:nvPr/>
          </p:nvSpPr>
          <p:spPr bwMode="auto">
            <a:xfrm>
              <a:off x="4616450" y="3536950"/>
              <a:ext cx="755650" cy="388938"/>
            </a:xfrm>
            <a:prstGeom prst="hexagon">
              <a:avLst>
                <a:gd name="adj" fmla="val 58133"/>
                <a:gd name="vf" fmla="val 11547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sz="1800" b="1">
                <a:latin typeface="+mn-lt"/>
              </a:endParaRPr>
            </a:p>
          </p:txBody>
        </p:sp>
      </p:grpSp>
      <p:pic>
        <p:nvPicPr>
          <p:cNvPr id="19484" name="Picture 26" descr="UEB logo 2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2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2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2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2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 animBg="1"/>
      <p:bldP spid="192527" grpId="0"/>
      <p:bldP spid="192528" grpId="0" animBg="1"/>
      <p:bldP spid="192529" grpId="0"/>
      <p:bldP spid="192535" grpId="0" animBg="1"/>
      <p:bldP spid="192539" grpId="0" animBg="1"/>
      <p:bldP spid="192541" grpId="0" animBg="1"/>
      <p:bldP spid="192542" grpId="0" animBg="1"/>
      <p:bldP spid="192543" grpId="0" animBg="1"/>
      <p:bldP spid="192544" grpId="0" animBg="1"/>
      <p:bldP spid="1925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V postylce">
            <a:extLst>
              <a:ext uri="{FF2B5EF4-FFF2-40B4-BE49-F238E27FC236}">
                <a16:creationId xmlns:a16="http://schemas.microsoft.com/office/drawing/2014/main" id="{D26D49FD-994B-230C-1DE5-B7BE0051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20813"/>
            <a:ext cx="490855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sejmout0096">
            <a:extLst>
              <a:ext uri="{FF2B5EF4-FFF2-40B4-BE49-F238E27FC236}">
                <a16:creationId xmlns:a16="http://schemas.microsoft.com/office/drawing/2014/main" id="{57816F78-7FF3-A7D9-9A7C-61F5B53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20813"/>
            <a:ext cx="33909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435" y="3140968"/>
            <a:ext cx="82804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Kapacita přenašečů auxinu z buňky (</a:t>
            </a:r>
            <a:r>
              <a:rPr lang="cs-CZ" dirty="0" err="1">
                <a:solidFill>
                  <a:schemeClr val="bg2"/>
                </a:solidFill>
                <a:latin typeface="Candara" panose="020E0502030303020204" pitchFamily="34" charset="0"/>
              </a:rPr>
              <a:t>PINy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, ABCB-transportéry, další?) </a:t>
            </a:r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limit</a:t>
            </a:r>
            <a:r>
              <a:rPr lang="cs-CZ" dirty="0" err="1">
                <a:solidFill>
                  <a:schemeClr val="bg2"/>
                </a:solidFill>
                <a:latin typeface="Candara" panose="020E0502030303020204" pitchFamily="34" charset="0"/>
              </a:rPr>
              <a:t>uje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 tok auxinu buňkou </a:t>
            </a:r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  <a:sym typeface="Symbol" pitchFamily="18" charset="2"/>
              </a:rPr>
              <a:t></a:t>
            </a:r>
            <a:r>
              <a:rPr lang="en-US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a tedy i jeho </a:t>
            </a:r>
            <a:r>
              <a:rPr 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mezibuněčný tok</a:t>
            </a:r>
          </a:p>
          <a:p>
            <a:pPr marL="0" indent="0">
              <a:defRPr/>
            </a:pPr>
            <a:r>
              <a:rPr 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Opakovaná a analogicky asymetrická lokalizace přenašečů auxinu z buňky (</a:t>
            </a:r>
            <a:r>
              <a:rPr lang="cs-CZ" dirty="0" err="1">
                <a:solidFill>
                  <a:schemeClr val="bg2"/>
                </a:solidFill>
                <a:latin typeface="Candara" panose="020E0502030303020204" pitchFamily="34" charset="0"/>
              </a:rPr>
              <a:t>PINy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) v sousedních buňkách určuje </a:t>
            </a:r>
            <a:r>
              <a:rPr 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směr toku auxinu 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mezi buňkami</a:t>
            </a:r>
          </a:p>
          <a:p>
            <a:pPr>
              <a:buFont typeface="Wingdings" pitchFamily="2" charset="2"/>
              <a:buChar char="Ø"/>
              <a:defRPr/>
            </a:pPr>
            <a:endParaRPr lang="cs-CZ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Přenašeče auxinu do buňky (AUX1/LAX, NRT1.1, další?) pomáhají </a:t>
            </a:r>
            <a:r>
              <a:rPr lang="cs-CZ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zvyšovat příjem auxinu do buněk</a:t>
            </a:r>
            <a:r>
              <a:rPr lang="cs-CZ" b="1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ve specifických buněčných typech a fyziologických situacích</a:t>
            </a:r>
          </a:p>
        </p:txBody>
      </p:sp>
      <p:pic>
        <p:nvPicPr>
          <p:cNvPr id="20483" name="Picture 5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4" name="Group 51"/>
          <p:cNvGrpSpPr>
            <a:grpSpLocks/>
          </p:cNvGrpSpPr>
          <p:nvPr/>
        </p:nvGrpSpPr>
        <p:grpSpPr bwMode="auto">
          <a:xfrm>
            <a:off x="6182241" y="404813"/>
            <a:ext cx="2593975" cy="2735262"/>
            <a:chOff x="3923" y="119"/>
            <a:chExt cx="1634" cy="1723"/>
          </a:xfrm>
        </p:grpSpPr>
        <p:sp>
          <p:nvSpPr>
            <p:cNvPr id="13318" name="AutoShape 12"/>
            <p:cNvSpPr>
              <a:spLocks noChangeArrowheads="1"/>
            </p:cNvSpPr>
            <p:nvPr/>
          </p:nvSpPr>
          <p:spPr bwMode="auto">
            <a:xfrm>
              <a:off x="4241" y="551"/>
              <a:ext cx="1316" cy="95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0" cmpd="thinThick">
              <a:solidFill>
                <a:srgbClr val="00800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 sz="18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319" name="Text Box 13"/>
            <p:cNvSpPr txBox="1">
              <a:spLocks noChangeArrowheads="1"/>
            </p:cNvSpPr>
            <p:nvPr/>
          </p:nvSpPr>
          <p:spPr bwMode="auto">
            <a:xfrm>
              <a:off x="4694" y="809"/>
              <a:ext cx="574" cy="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cs-CZ" sz="1800">
                  <a:solidFill>
                    <a:srgbClr val="FF0066"/>
                  </a:solidFill>
                  <a:latin typeface="+mn-lt"/>
                </a:rPr>
                <a:t>IAA</a:t>
              </a:r>
              <a:r>
                <a:rPr lang="cs-CZ" sz="2400" i="1" baseline="30000">
                  <a:solidFill>
                    <a:srgbClr val="FF0066"/>
                  </a:solidFill>
                  <a:latin typeface="+mn-lt"/>
                </a:rPr>
                <a:t>-</a:t>
              </a:r>
              <a:endParaRPr lang="cs-CZ" sz="2400">
                <a:solidFill>
                  <a:srgbClr val="FF0066"/>
                </a:solidFill>
                <a:latin typeface="+mn-lt"/>
              </a:endParaRPr>
            </a:p>
          </p:txBody>
        </p:sp>
        <p:sp>
          <p:nvSpPr>
            <p:cNvPr id="13320" name="Line 14"/>
            <p:cNvSpPr>
              <a:spLocks noChangeShapeType="1"/>
            </p:cNvSpPr>
            <p:nvPr/>
          </p:nvSpPr>
          <p:spPr bwMode="auto">
            <a:xfrm>
              <a:off x="4992" y="335"/>
              <a:ext cx="14" cy="54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sp>
          <p:nvSpPr>
            <p:cNvPr id="13321" name="Text Box 15"/>
            <p:cNvSpPr txBox="1">
              <a:spLocks noChangeArrowheads="1"/>
            </p:cNvSpPr>
            <p:nvPr/>
          </p:nvSpPr>
          <p:spPr bwMode="auto">
            <a:xfrm>
              <a:off x="4694" y="119"/>
              <a:ext cx="47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6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cs-CZ" sz="1800" dirty="0">
                  <a:solidFill>
                    <a:srgbClr val="FF0066"/>
                  </a:solidFill>
                  <a:latin typeface="+mn-lt"/>
                </a:rPr>
                <a:t>IAA</a:t>
              </a:r>
              <a:endParaRPr lang="cs-CZ" sz="2400" baseline="30000" dirty="0">
                <a:solidFill>
                  <a:srgbClr val="FF0066"/>
                </a:solidFill>
                <a:latin typeface="+mn-lt"/>
              </a:endParaRPr>
            </a:p>
          </p:txBody>
        </p:sp>
        <p:sp>
          <p:nvSpPr>
            <p:cNvPr id="13322" name="Freeform 16"/>
            <p:cNvSpPr>
              <a:spLocks/>
            </p:cNvSpPr>
            <p:nvPr/>
          </p:nvSpPr>
          <p:spPr bwMode="auto">
            <a:xfrm rot="622624">
              <a:off x="4497" y="335"/>
              <a:ext cx="387" cy="517"/>
            </a:xfrm>
            <a:custGeom>
              <a:avLst/>
              <a:gdLst>
                <a:gd name="T0" fmla="*/ 221 w 896"/>
                <a:gd name="T1" fmla="*/ 1 h 890"/>
                <a:gd name="T2" fmla="*/ 145 w 896"/>
                <a:gd name="T3" fmla="*/ 6 h 890"/>
                <a:gd name="T4" fmla="*/ 142 w 896"/>
                <a:gd name="T5" fmla="*/ 34 h 890"/>
                <a:gd name="T6" fmla="*/ 197 w 896"/>
                <a:gd name="T7" fmla="*/ 43 h 890"/>
                <a:gd name="T8" fmla="*/ 166 w 896"/>
                <a:gd name="T9" fmla="*/ 57 h 890"/>
                <a:gd name="T10" fmla="*/ 48 w 896"/>
                <a:gd name="T11" fmla="*/ 38 h 890"/>
                <a:gd name="T12" fmla="*/ 0 w 896"/>
                <a:gd name="T13" fmla="*/ 57 h 890"/>
                <a:gd name="T14" fmla="*/ 28 w 896"/>
                <a:gd name="T15" fmla="*/ 89 h 890"/>
                <a:gd name="T16" fmla="*/ 197 w 896"/>
                <a:gd name="T17" fmla="*/ 94 h 890"/>
                <a:gd name="T18" fmla="*/ 218 w 896"/>
                <a:gd name="T19" fmla="*/ 113 h 890"/>
                <a:gd name="T20" fmla="*/ 207 w 896"/>
                <a:gd name="T21" fmla="*/ 117 h 890"/>
                <a:gd name="T22" fmla="*/ 200 w 896"/>
                <a:gd name="T23" fmla="*/ 145 h 890"/>
                <a:gd name="T24" fmla="*/ 197 w 896"/>
                <a:gd name="T25" fmla="*/ 159 h 890"/>
                <a:gd name="T26" fmla="*/ 200 w 896"/>
                <a:gd name="T27" fmla="*/ 187 h 890"/>
                <a:gd name="T28" fmla="*/ 221 w 896"/>
                <a:gd name="T29" fmla="*/ 196 h 890"/>
                <a:gd name="T30" fmla="*/ 256 w 896"/>
                <a:gd name="T31" fmla="*/ 215 h 890"/>
                <a:gd name="T32" fmla="*/ 138 w 896"/>
                <a:gd name="T33" fmla="*/ 247 h 890"/>
                <a:gd name="T34" fmla="*/ 155 w 896"/>
                <a:gd name="T35" fmla="*/ 294 h 890"/>
                <a:gd name="T36" fmla="*/ 242 w 896"/>
                <a:gd name="T37" fmla="*/ 280 h 890"/>
                <a:gd name="T38" fmla="*/ 259 w 896"/>
                <a:gd name="T39" fmla="*/ 285 h 890"/>
                <a:gd name="T40" fmla="*/ 259 w 896"/>
                <a:gd name="T41" fmla="*/ 313 h 890"/>
                <a:gd name="T42" fmla="*/ 194 w 896"/>
                <a:gd name="T43" fmla="*/ 336 h 890"/>
                <a:gd name="T44" fmla="*/ 204 w 896"/>
                <a:gd name="T45" fmla="*/ 382 h 890"/>
                <a:gd name="T46" fmla="*/ 349 w 896"/>
                <a:gd name="T47" fmla="*/ 396 h 890"/>
                <a:gd name="T48" fmla="*/ 363 w 896"/>
                <a:gd name="T49" fmla="*/ 466 h 890"/>
                <a:gd name="T50" fmla="*/ 366 w 896"/>
                <a:gd name="T51" fmla="*/ 498 h 890"/>
                <a:gd name="T52" fmla="*/ 387 w 896"/>
                <a:gd name="T53" fmla="*/ 517 h 8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96" h="890">
                  <a:moveTo>
                    <a:pt x="512" y="2"/>
                  </a:moveTo>
                  <a:cubicBezTo>
                    <a:pt x="453" y="5"/>
                    <a:pt x="394" y="0"/>
                    <a:pt x="336" y="10"/>
                  </a:cubicBezTo>
                  <a:cubicBezTo>
                    <a:pt x="313" y="14"/>
                    <a:pt x="319" y="49"/>
                    <a:pt x="328" y="58"/>
                  </a:cubicBezTo>
                  <a:cubicBezTo>
                    <a:pt x="358" y="88"/>
                    <a:pt x="413" y="71"/>
                    <a:pt x="456" y="74"/>
                  </a:cubicBezTo>
                  <a:cubicBezTo>
                    <a:pt x="473" y="125"/>
                    <a:pt x="420" y="103"/>
                    <a:pt x="384" y="98"/>
                  </a:cubicBezTo>
                  <a:cubicBezTo>
                    <a:pt x="293" y="86"/>
                    <a:pt x="204" y="74"/>
                    <a:pt x="112" y="66"/>
                  </a:cubicBezTo>
                  <a:cubicBezTo>
                    <a:pt x="73" y="69"/>
                    <a:pt x="0" y="59"/>
                    <a:pt x="0" y="98"/>
                  </a:cubicBezTo>
                  <a:cubicBezTo>
                    <a:pt x="0" y="120"/>
                    <a:pt x="61" y="152"/>
                    <a:pt x="64" y="154"/>
                  </a:cubicBezTo>
                  <a:cubicBezTo>
                    <a:pt x="173" y="226"/>
                    <a:pt x="325" y="159"/>
                    <a:pt x="456" y="162"/>
                  </a:cubicBezTo>
                  <a:cubicBezTo>
                    <a:pt x="465" y="164"/>
                    <a:pt x="510" y="168"/>
                    <a:pt x="504" y="194"/>
                  </a:cubicBezTo>
                  <a:cubicBezTo>
                    <a:pt x="502" y="202"/>
                    <a:pt x="488" y="199"/>
                    <a:pt x="480" y="202"/>
                  </a:cubicBezTo>
                  <a:cubicBezTo>
                    <a:pt x="475" y="218"/>
                    <a:pt x="469" y="234"/>
                    <a:pt x="464" y="250"/>
                  </a:cubicBezTo>
                  <a:cubicBezTo>
                    <a:pt x="461" y="258"/>
                    <a:pt x="456" y="274"/>
                    <a:pt x="456" y="274"/>
                  </a:cubicBezTo>
                  <a:cubicBezTo>
                    <a:pt x="459" y="290"/>
                    <a:pt x="453" y="310"/>
                    <a:pt x="464" y="322"/>
                  </a:cubicBezTo>
                  <a:cubicBezTo>
                    <a:pt x="475" y="335"/>
                    <a:pt x="498" y="329"/>
                    <a:pt x="512" y="338"/>
                  </a:cubicBezTo>
                  <a:cubicBezTo>
                    <a:pt x="538" y="355"/>
                    <a:pt x="563" y="360"/>
                    <a:pt x="592" y="370"/>
                  </a:cubicBezTo>
                  <a:cubicBezTo>
                    <a:pt x="675" y="494"/>
                    <a:pt x="320" y="426"/>
                    <a:pt x="320" y="426"/>
                  </a:cubicBezTo>
                  <a:cubicBezTo>
                    <a:pt x="291" y="470"/>
                    <a:pt x="313" y="494"/>
                    <a:pt x="360" y="506"/>
                  </a:cubicBezTo>
                  <a:cubicBezTo>
                    <a:pt x="437" y="501"/>
                    <a:pt x="490" y="499"/>
                    <a:pt x="560" y="482"/>
                  </a:cubicBezTo>
                  <a:cubicBezTo>
                    <a:pt x="573" y="485"/>
                    <a:pt x="589" y="482"/>
                    <a:pt x="600" y="490"/>
                  </a:cubicBezTo>
                  <a:cubicBezTo>
                    <a:pt x="611" y="497"/>
                    <a:pt x="610" y="531"/>
                    <a:pt x="600" y="538"/>
                  </a:cubicBezTo>
                  <a:cubicBezTo>
                    <a:pt x="559" y="567"/>
                    <a:pt x="495" y="562"/>
                    <a:pt x="448" y="578"/>
                  </a:cubicBezTo>
                  <a:cubicBezTo>
                    <a:pt x="450" y="594"/>
                    <a:pt x="449" y="644"/>
                    <a:pt x="472" y="658"/>
                  </a:cubicBezTo>
                  <a:cubicBezTo>
                    <a:pt x="567" y="718"/>
                    <a:pt x="696" y="679"/>
                    <a:pt x="808" y="682"/>
                  </a:cubicBezTo>
                  <a:cubicBezTo>
                    <a:pt x="862" y="718"/>
                    <a:pt x="847" y="729"/>
                    <a:pt x="840" y="802"/>
                  </a:cubicBezTo>
                  <a:cubicBezTo>
                    <a:pt x="843" y="821"/>
                    <a:pt x="838" y="842"/>
                    <a:pt x="848" y="858"/>
                  </a:cubicBezTo>
                  <a:cubicBezTo>
                    <a:pt x="858" y="874"/>
                    <a:pt x="896" y="890"/>
                    <a:pt x="896" y="89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sp>
          <p:nvSpPr>
            <p:cNvPr id="13323" name="Oval 17"/>
            <p:cNvSpPr>
              <a:spLocks noChangeArrowheads="1"/>
            </p:cNvSpPr>
            <p:nvPr/>
          </p:nvSpPr>
          <p:spPr bwMode="auto">
            <a:xfrm>
              <a:off x="4785" y="464"/>
              <a:ext cx="544" cy="20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cs-CZ" sz="1200" b="1">
                  <a:solidFill>
                    <a:schemeClr val="tx1"/>
                  </a:solidFill>
                  <a:latin typeface="+mn-lt"/>
                </a:rPr>
                <a:t>AUX1/LAX</a:t>
              </a:r>
            </a:p>
          </p:txBody>
        </p:sp>
        <p:sp>
          <p:nvSpPr>
            <p:cNvPr id="13324" name="Line 19"/>
            <p:cNvSpPr>
              <a:spLocks noChangeShapeType="1"/>
            </p:cNvSpPr>
            <p:nvPr/>
          </p:nvSpPr>
          <p:spPr bwMode="auto">
            <a:xfrm>
              <a:off x="4989" y="1071"/>
              <a:ext cx="23" cy="77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sp>
          <p:nvSpPr>
            <p:cNvPr id="13325" name="Oval 27"/>
            <p:cNvSpPr>
              <a:spLocks noChangeArrowheads="1"/>
            </p:cNvSpPr>
            <p:nvPr/>
          </p:nvSpPr>
          <p:spPr bwMode="auto">
            <a:xfrm>
              <a:off x="4899" y="1200"/>
              <a:ext cx="227" cy="38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cs-CZ" sz="1200" b="1">
                  <a:solidFill>
                    <a:schemeClr val="tx1"/>
                  </a:solidFill>
                  <a:latin typeface="+mn-lt"/>
                </a:rPr>
                <a:t>PIN</a:t>
              </a:r>
            </a:p>
          </p:txBody>
        </p:sp>
        <p:grpSp>
          <p:nvGrpSpPr>
            <p:cNvPr id="20494" name="Group 49"/>
            <p:cNvGrpSpPr>
              <a:grpSpLocks/>
            </p:cNvGrpSpPr>
            <p:nvPr/>
          </p:nvGrpSpPr>
          <p:grpSpPr bwMode="auto">
            <a:xfrm>
              <a:off x="3923" y="1071"/>
              <a:ext cx="862" cy="502"/>
              <a:chOff x="3108" y="1616"/>
              <a:chExt cx="861" cy="411"/>
            </a:xfrm>
          </p:grpSpPr>
          <p:sp>
            <p:nvSpPr>
              <p:cNvPr id="13327" name="Line 47"/>
              <p:cNvSpPr>
                <a:spLocks noChangeShapeType="1"/>
              </p:cNvSpPr>
              <p:nvPr/>
            </p:nvSpPr>
            <p:spPr bwMode="auto">
              <a:xfrm flipH="1">
                <a:off x="3108" y="1616"/>
                <a:ext cx="861" cy="411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defRPr/>
                </a:pPr>
                <a:endParaRPr lang="cs-CZ">
                  <a:latin typeface="+mn-lt"/>
                </a:endParaRPr>
              </a:p>
            </p:txBody>
          </p:sp>
          <p:sp>
            <p:nvSpPr>
              <p:cNvPr id="164912" name="Oval 48"/>
              <p:cNvSpPr>
                <a:spLocks noChangeArrowheads="1"/>
              </p:cNvSpPr>
              <p:nvPr/>
            </p:nvSpPr>
            <p:spPr bwMode="auto">
              <a:xfrm>
                <a:off x="3266" y="1755"/>
                <a:ext cx="400" cy="165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cs-CZ" sz="1400" b="1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cs-CZ" sz="12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</a:rPr>
                  <a:t>ABCB</a:t>
                </a:r>
              </a:p>
            </p:txBody>
          </p:sp>
        </p:grpSp>
      </p:grpSp>
      <p:sp>
        <p:nvSpPr>
          <p:cNvPr id="164914" name="Text Box 50"/>
          <p:cNvSpPr txBox="1">
            <a:spLocks noChangeArrowheads="1"/>
          </p:cNvSpPr>
          <p:nvPr/>
        </p:nvSpPr>
        <p:spPr bwMode="auto">
          <a:xfrm>
            <a:off x="611560" y="1375569"/>
            <a:ext cx="55359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Fyzikálně-chemické vlastnosti </a:t>
            </a:r>
          </a:p>
          <a:p>
            <a:pPr>
              <a:spcBef>
                <a:spcPts val="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auxinové molekuly určují,  že: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87" name="Group 63"/>
          <p:cNvGrpSpPr>
            <a:grpSpLocks/>
          </p:cNvGrpSpPr>
          <p:nvPr/>
        </p:nvGrpSpPr>
        <p:grpSpPr bwMode="auto">
          <a:xfrm>
            <a:off x="611188" y="1557338"/>
            <a:ext cx="3241675" cy="2028825"/>
            <a:chOff x="657" y="981"/>
            <a:chExt cx="2042" cy="1278"/>
          </a:xfrm>
        </p:grpSpPr>
        <p:graphicFrame>
          <p:nvGraphicFramePr>
            <p:cNvPr id="21533" name="Object 3"/>
            <p:cNvGraphicFramePr>
              <a:graphicFrameLocks noChangeAspect="1"/>
            </p:cNvGraphicFramePr>
            <p:nvPr/>
          </p:nvGraphicFramePr>
          <p:xfrm>
            <a:off x="657" y="1389"/>
            <a:ext cx="849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tografie" r:id="rId2" imgW="2619048" imgH="2685714" progId="MSPhotoEd.3">
                    <p:embed/>
                  </p:oleObj>
                </mc:Choice>
                <mc:Fallback>
                  <p:oleObj name="Fotografie" r:id="rId2" imgW="2619048" imgH="2685714" progId="MSPhotoEd.3">
                    <p:embed/>
                    <p:pic>
                      <p:nvPicPr>
                        <p:cNvPr id="2153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89"/>
                          <a:ext cx="849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8263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628" name="Text Box 4"/>
            <p:cNvSpPr txBox="1">
              <a:spLocks noChangeArrowheads="1"/>
            </p:cNvSpPr>
            <p:nvPr/>
          </p:nvSpPr>
          <p:spPr bwMode="auto">
            <a:xfrm>
              <a:off x="657" y="981"/>
              <a:ext cx="1224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8263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cs-CZ" sz="1600" u="sng" dirty="0">
                  <a:solidFill>
                    <a:srgbClr val="190056"/>
                  </a:solidFill>
                  <a:latin typeface="+mn-lt"/>
                </a:rPr>
                <a:t>Mutant </a:t>
              </a:r>
              <a:r>
                <a:rPr lang="cs-CZ" sz="1600" i="1" u="sng" dirty="0">
                  <a:solidFill>
                    <a:srgbClr val="190056"/>
                  </a:solidFill>
                  <a:latin typeface="+mn-lt"/>
                </a:rPr>
                <a:t>aux1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cs-CZ" sz="1400" dirty="0" err="1">
                  <a:solidFill>
                    <a:schemeClr val="bg2"/>
                  </a:solidFill>
                  <a:latin typeface="+mn-lt"/>
                </a:rPr>
                <a:t>agravitropní</a:t>
              </a:r>
              <a:r>
                <a:rPr lang="cs-CZ" sz="1400" dirty="0">
                  <a:solidFill>
                    <a:schemeClr val="bg2"/>
                  </a:solidFill>
                  <a:latin typeface="+mn-lt"/>
                </a:rPr>
                <a:t> kořeny</a:t>
              </a:r>
            </a:p>
          </p:txBody>
        </p:sp>
        <p:sp>
          <p:nvSpPr>
            <p:cNvPr id="154629" name="Text Box 5"/>
            <p:cNvSpPr txBox="1">
              <a:spLocks noChangeArrowheads="1"/>
            </p:cNvSpPr>
            <p:nvPr/>
          </p:nvSpPr>
          <p:spPr bwMode="auto">
            <a:xfrm>
              <a:off x="1519" y="1706"/>
              <a:ext cx="11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8263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cs-CZ" sz="1200">
                  <a:solidFill>
                    <a:schemeClr val="bg2"/>
                  </a:solidFill>
                  <a:latin typeface="+mn-lt"/>
                </a:rPr>
                <a:t>(Marchant et al. 1999)</a:t>
              </a:r>
            </a:p>
          </p:txBody>
        </p:sp>
      </p:grpSp>
      <p:sp>
        <p:nvSpPr>
          <p:cNvPr id="154670" name="Text Box 46"/>
          <p:cNvSpPr txBox="1">
            <a:spLocks noChangeArrowheads="1"/>
          </p:cNvSpPr>
          <p:nvPr/>
        </p:nvSpPr>
        <p:spPr bwMode="auto">
          <a:xfrm>
            <a:off x="900113" y="476250"/>
            <a:ext cx="7489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Mutanty v genech pro typické auxinové transportéry</a:t>
            </a:r>
          </a:p>
        </p:txBody>
      </p:sp>
      <p:sp>
        <p:nvSpPr>
          <p:cNvPr id="14340" name="AutoShape 24"/>
          <p:cNvSpPr>
            <a:spLocks noChangeArrowheads="1"/>
          </p:cNvSpPr>
          <p:nvPr/>
        </p:nvSpPr>
        <p:spPr bwMode="auto">
          <a:xfrm>
            <a:off x="5508625" y="1773238"/>
            <a:ext cx="2089150" cy="16017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0" cmpd="thinThick">
            <a:solidFill>
              <a:srgbClr val="008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cs-CZ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41" name="Text Box 26"/>
          <p:cNvSpPr txBox="1">
            <a:spLocks noChangeArrowheads="1"/>
          </p:cNvSpPr>
          <p:nvPr/>
        </p:nvSpPr>
        <p:spPr bwMode="auto">
          <a:xfrm>
            <a:off x="6227763" y="2205038"/>
            <a:ext cx="9112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sz="1800">
                <a:solidFill>
                  <a:srgbClr val="FF0066"/>
                </a:solidFill>
                <a:latin typeface="+mn-lt"/>
              </a:rPr>
              <a:t>IAA</a:t>
            </a:r>
            <a:r>
              <a:rPr lang="cs-CZ" sz="2400" i="1" baseline="30000">
                <a:solidFill>
                  <a:srgbClr val="FF0066"/>
                </a:solidFill>
                <a:latin typeface="+mn-lt"/>
              </a:rPr>
              <a:t>-</a:t>
            </a:r>
            <a:endParaRPr lang="cs-CZ" sz="240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14342" name="Line 27"/>
          <p:cNvSpPr>
            <a:spLocks noChangeShapeType="1"/>
          </p:cNvSpPr>
          <p:nvPr/>
        </p:nvSpPr>
        <p:spPr bwMode="auto">
          <a:xfrm>
            <a:off x="6700838" y="1412875"/>
            <a:ext cx="22225" cy="90328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endParaRPr lang="cs-CZ">
              <a:latin typeface="+mn-lt"/>
            </a:endParaRPr>
          </a:p>
        </p:txBody>
      </p:sp>
      <p:sp>
        <p:nvSpPr>
          <p:cNvPr id="21511" name="Text Box 35"/>
          <p:cNvSpPr txBox="1">
            <a:spLocks noChangeArrowheads="1"/>
          </p:cNvSpPr>
          <p:nvPr/>
        </p:nvSpPr>
        <p:spPr bwMode="auto">
          <a:xfrm>
            <a:off x="6227763" y="1052513"/>
            <a:ext cx="75088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>
                <a:solidFill>
                  <a:srgbClr val="FF0066"/>
                </a:solidFill>
              </a:rPr>
              <a:t>IAA</a:t>
            </a:r>
            <a:endParaRPr lang="cs-CZ" sz="2400" baseline="30000">
              <a:solidFill>
                <a:srgbClr val="FF0066"/>
              </a:solidFill>
            </a:endParaRPr>
          </a:p>
        </p:txBody>
      </p:sp>
      <p:grpSp>
        <p:nvGrpSpPr>
          <p:cNvPr id="154701" name="Group 77"/>
          <p:cNvGrpSpPr>
            <a:grpSpLocks/>
          </p:cNvGrpSpPr>
          <p:nvPr/>
        </p:nvGrpSpPr>
        <p:grpSpPr bwMode="auto">
          <a:xfrm>
            <a:off x="539750" y="2565400"/>
            <a:ext cx="5761038" cy="4292600"/>
            <a:chOff x="340" y="1616"/>
            <a:chExt cx="3629" cy="2704"/>
          </a:xfrm>
        </p:grpSpPr>
        <p:grpSp>
          <p:nvGrpSpPr>
            <p:cNvPr id="21526" name="Group 75"/>
            <p:cNvGrpSpPr>
              <a:grpSpLocks/>
            </p:cNvGrpSpPr>
            <p:nvPr/>
          </p:nvGrpSpPr>
          <p:grpSpPr bwMode="auto">
            <a:xfrm>
              <a:off x="340" y="2614"/>
              <a:ext cx="2177" cy="1706"/>
              <a:chOff x="340" y="2614"/>
              <a:chExt cx="2177" cy="1706"/>
            </a:xfrm>
          </p:grpSpPr>
          <p:sp>
            <p:nvSpPr>
              <p:cNvPr id="154642" name="Text Box 18"/>
              <p:cNvSpPr txBox="1">
                <a:spLocks noChangeArrowheads="1"/>
              </p:cNvSpPr>
              <p:nvPr/>
            </p:nvSpPr>
            <p:spPr bwMode="auto">
              <a:xfrm>
                <a:off x="340" y="2614"/>
                <a:ext cx="1588" cy="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cs-CZ" sz="1600" u="sng" dirty="0">
                    <a:solidFill>
                      <a:srgbClr val="190056"/>
                    </a:solidFill>
                    <a:latin typeface="+mn-lt"/>
                  </a:rPr>
                  <a:t>Mutant </a:t>
                </a:r>
                <a:r>
                  <a:rPr lang="cs-CZ" sz="1600" i="1" u="sng" dirty="0">
                    <a:solidFill>
                      <a:srgbClr val="190056"/>
                    </a:solidFill>
                    <a:latin typeface="+mn-lt"/>
                  </a:rPr>
                  <a:t>mdr1/pgp19/abcb19</a:t>
                </a:r>
                <a:r>
                  <a:rPr lang="cs-CZ" sz="1600" i="1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cs-CZ" sz="1400" dirty="0">
                    <a:solidFill>
                      <a:schemeClr val="bg2"/>
                    </a:solidFill>
                    <a:latin typeface="+mn-lt"/>
                  </a:rPr>
                  <a:t>komplexní fenotyp, zakrslé</a:t>
                </a:r>
              </a:p>
            </p:txBody>
          </p:sp>
          <p:pic>
            <p:nvPicPr>
              <p:cNvPr id="21530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" y="3151"/>
                <a:ext cx="959" cy="9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364" name="Text Box 22"/>
              <p:cNvSpPr txBox="1">
                <a:spLocks noChangeArrowheads="1"/>
              </p:cNvSpPr>
              <p:nvPr/>
            </p:nvSpPr>
            <p:spPr bwMode="auto">
              <a:xfrm>
                <a:off x="475" y="4128"/>
                <a:ext cx="16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cs-CZ" sz="1400">
                    <a:solidFill>
                      <a:schemeClr val="bg2"/>
                    </a:solidFill>
                    <a:latin typeface="+mn-lt"/>
                  </a:rPr>
                  <a:t>WT    </a:t>
                </a:r>
                <a:r>
                  <a:rPr lang="cs-CZ" sz="1400" i="1">
                    <a:solidFill>
                      <a:schemeClr val="bg2"/>
                    </a:solidFill>
                    <a:latin typeface="+mn-lt"/>
                  </a:rPr>
                  <a:t>mdr1/pgp19/abcb19</a:t>
                </a:r>
              </a:p>
            </p:txBody>
          </p:sp>
          <p:sp>
            <p:nvSpPr>
              <p:cNvPr id="154647" name="Text Box 23"/>
              <p:cNvSpPr txBox="1">
                <a:spLocks noChangeArrowheads="1"/>
              </p:cNvSpPr>
              <p:nvPr/>
            </p:nvSpPr>
            <p:spPr bwMode="auto">
              <a:xfrm>
                <a:off x="1293" y="3612"/>
                <a:ext cx="12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cs-CZ" sz="1200">
                    <a:solidFill>
                      <a:schemeClr val="bg2"/>
                    </a:solidFill>
                    <a:latin typeface="+mn-lt"/>
                  </a:rPr>
                  <a:t>(Noh et al. 2001)</a:t>
                </a:r>
                <a:endParaRPr lang="cs-CZ" sz="120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4360" name="Line 32"/>
            <p:cNvSpPr>
              <a:spLocks noChangeShapeType="1"/>
            </p:cNvSpPr>
            <p:nvPr/>
          </p:nvSpPr>
          <p:spPr bwMode="auto">
            <a:xfrm flipH="1">
              <a:off x="3108" y="1616"/>
              <a:ext cx="861" cy="41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sp>
          <p:nvSpPr>
            <p:cNvPr id="154664" name="Oval 40"/>
            <p:cNvSpPr>
              <a:spLocks noChangeArrowheads="1"/>
            </p:cNvSpPr>
            <p:nvPr/>
          </p:nvSpPr>
          <p:spPr bwMode="auto">
            <a:xfrm>
              <a:off x="3266" y="1755"/>
              <a:ext cx="389" cy="16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cs-CZ" sz="1400" b="1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200" b="1">
                  <a:solidFill>
                    <a:schemeClr val="tx1"/>
                  </a:solidFill>
                  <a:latin typeface="+mn-lt"/>
                </a:rPr>
                <a:t>ABCB</a:t>
              </a:r>
            </a:p>
          </p:txBody>
        </p:sp>
      </p:grpSp>
      <p:sp>
        <p:nvSpPr>
          <p:cNvPr id="14345" name="Freeform 41"/>
          <p:cNvSpPr>
            <a:spLocks/>
          </p:cNvSpPr>
          <p:nvPr/>
        </p:nvSpPr>
        <p:spPr bwMode="auto">
          <a:xfrm rot="622624">
            <a:off x="5915025" y="1412875"/>
            <a:ext cx="614363" cy="863600"/>
          </a:xfrm>
          <a:custGeom>
            <a:avLst/>
            <a:gdLst>
              <a:gd name="T0" fmla="*/ 351065 w 896"/>
              <a:gd name="T1" fmla="*/ 1941 h 890"/>
              <a:gd name="T2" fmla="*/ 230386 w 896"/>
              <a:gd name="T3" fmla="*/ 9703 h 890"/>
              <a:gd name="T4" fmla="*/ 224901 w 896"/>
              <a:gd name="T5" fmla="*/ 56280 h 890"/>
              <a:gd name="T6" fmla="*/ 312667 w 896"/>
              <a:gd name="T7" fmla="*/ 71805 h 890"/>
              <a:gd name="T8" fmla="*/ 263298 w 896"/>
              <a:gd name="T9" fmla="*/ 95093 h 890"/>
              <a:gd name="T10" fmla="*/ 76795 w 896"/>
              <a:gd name="T11" fmla="*/ 64042 h 890"/>
              <a:gd name="T12" fmla="*/ 0 w 896"/>
              <a:gd name="T13" fmla="*/ 95093 h 890"/>
              <a:gd name="T14" fmla="*/ 43883 w 896"/>
              <a:gd name="T15" fmla="*/ 149432 h 890"/>
              <a:gd name="T16" fmla="*/ 312667 w 896"/>
              <a:gd name="T17" fmla="*/ 157195 h 890"/>
              <a:gd name="T18" fmla="*/ 345579 w 896"/>
              <a:gd name="T19" fmla="*/ 188245 h 890"/>
              <a:gd name="T20" fmla="*/ 329123 w 896"/>
              <a:gd name="T21" fmla="*/ 196008 h 890"/>
              <a:gd name="T22" fmla="*/ 318152 w 896"/>
              <a:gd name="T23" fmla="*/ 242584 h 890"/>
              <a:gd name="T24" fmla="*/ 312667 w 896"/>
              <a:gd name="T25" fmla="*/ 265872 h 890"/>
              <a:gd name="T26" fmla="*/ 318152 w 896"/>
              <a:gd name="T27" fmla="*/ 312449 h 890"/>
              <a:gd name="T28" fmla="*/ 351065 w 896"/>
              <a:gd name="T29" fmla="*/ 327974 h 890"/>
              <a:gd name="T30" fmla="*/ 405918 w 896"/>
              <a:gd name="T31" fmla="*/ 359025 h 890"/>
              <a:gd name="T32" fmla="*/ 219415 w 896"/>
              <a:gd name="T33" fmla="*/ 413364 h 890"/>
              <a:gd name="T34" fmla="*/ 246842 w 896"/>
              <a:gd name="T35" fmla="*/ 490991 h 890"/>
              <a:gd name="T36" fmla="*/ 383977 w 896"/>
              <a:gd name="T37" fmla="*/ 467702 h 890"/>
              <a:gd name="T38" fmla="*/ 411404 w 896"/>
              <a:gd name="T39" fmla="*/ 475465 h 890"/>
              <a:gd name="T40" fmla="*/ 411404 w 896"/>
              <a:gd name="T41" fmla="*/ 522041 h 890"/>
              <a:gd name="T42" fmla="*/ 307182 w 896"/>
              <a:gd name="T43" fmla="*/ 560855 h 890"/>
              <a:gd name="T44" fmla="*/ 323638 w 896"/>
              <a:gd name="T45" fmla="*/ 638482 h 890"/>
              <a:gd name="T46" fmla="*/ 554024 w 896"/>
              <a:gd name="T47" fmla="*/ 661770 h 890"/>
              <a:gd name="T48" fmla="*/ 575965 w 896"/>
              <a:gd name="T49" fmla="*/ 778210 h 890"/>
              <a:gd name="T50" fmla="*/ 581451 w 896"/>
              <a:gd name="T51" fmla="*/ 832549 h 890"/>
              <a:gd name="T52" fmla="*/ 614363 w 896"/>
              <a:gd name="T53" fmla="*/ 863600 h 8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6" h="890">
                <a:moveTo>
                  <a:pt x="512" y="2"/>
                </a:moveTo>
                <a:cubicBezTo>
                  <a:pt x="453" y="5"/>
                  <a:pt x="394" y="0"/>
                  <a:pt x="336" y="10"/>
                </a:cubicBezTo>
                <a:cubicBezTo>
                  <a:pt x="313" y="14"/>
                  <a:pt x="319" y="49"/>
                  <a:pt x="328" y="58"/>
                </a:cubicBezTo>
                <a:cubicBezTo>
                  <a:pt x="358" y="88"/>
                  <a:pt x="413" y="71"/>
                  <a:pt x="456" y="74"/>
                </a:cubicBezTo>
                <a:cubicBezTo>
                  <a:pt x="473" y="125"/>
                  <a:pt x="420" y="103"/>
                  <a:pt x="384" y="98"/>
                </a:cubicBezTo>
                <a:cubicBezTo>
                  <a:pt x="293" y="86"/>
                  <a:pt x="204" y="74"/>
                  <a:pt x="112" y="66"/>
                </a:cubicBezTo>
                <a:cubicBezTo>
                  <a:pt x="73" y="69"/>
                  <a:pt x="0" y="59"/>
                  <a:pt x="0" y="98"/>
                </a:cubicBezTo>
                <a:cubicBezTo>
                  <a:pt x="0" y="120"/>
                  <a:pt x="61" y="152"/>
                  <a:pt x="64" y="154"/>
                </a:cubicBezTo>
                <a:cubicBezTo>
                  <a:pt x="173" y="226"/>
                  <a:pt x="325" y="159"/>
                  <a:pt x="456" y="162"/>
                </a:cubicBezTo>
                <a:cubicBezTo>
                  <a:pt x="465" y="164"/>
                  <a:pt x="510" y="168"/>
                  <a:pt x="504" y="194"/>
                </a:cubicBezTo>
                <a:cubicBezTo>
                  <a:pt x="502" y="202"/>
                  <a:pt x="488" y="199"/>
                  <a:pt x="480" y="202"/>
                </a:cubicBezTo>
                <a:cubicBezTo>
                  <a:pt x="475" y="218"/>
                  <a:pt x="469" y="234"/>
                  <a:pt x="464" y="250"/>
                </a:cubicBezTo>
                <a:cubicBezTo>
                  <a:pt x="461" y="258"/>
                  <a:pt x="456" y="274"/>
                  <a:pt x="456" y="274"/>
                </a:cubicBezTo>
                <a:cubicBezTo>
                  <a:pt x="459" y="290"/>
                  <a:pt x="453" y="310"/>
                  <a:pt x="464" y="322"/>
                </a:cubicBezTo>
                <a:cubicBezTo>
                  <a:pt x="475" y="335"/>
                  <a:pt x="498" y="329"/>
                  <a:pt x="512" y="338"/>
                </a:cubicBezTo>
                <a:cubicBezTo>
                  <a:pt x="538" y="355"/>
                  <a:pt x="563" y="360"/>
                  <a:pt x="592" y="370"/>
                </a:cubicBezTo>
                <a:cubicBezTo>
                  <a:pt x="675" y="494"/>
                  <a:pt x="320" y="426"/>
                  <a:pt x="320" y="426"/>
                </a:cubicBezTo>
                <a:cubicBezTo>
                  <a:pt x="291" y="470"/>
                  <a:pt x="313" y="494"/>
                  <a:pt x="360" y="506"/>
                </a:cubicBezTo>
                <a:cubicBezTo>
                  <a:pt x="437" y="501"/>
                  <a:pt x="490" y="499"/>
                  <a:pt x="560" y="482"/>
                </a:cubicBezTo>
                <a:cubicBezTo>
                  <a:pt x="573" y="485"/>
                  <a:pt x="589" y="482"/>
                  <a:pt x="600" y="490"/>
                </a:cubicBezTo>
                <a:cubicBezTo>
                  <a:pt x="611" y="497"/>
                  <a:pt x="610" y="531"/>
                  <a:pt x="600" y="538"/>
                </a:cubicBezTo>
                <a:cubicBezTo>
                  <a:pt x="559" y="567"/>
                  <a:pt x="495" y="562"/>
                  <a:pt x="448" y="578"/>
                </a:cubicBezTo>
                <a:cubicBezTo>
                  <a:pt x="450" y="594"/>
                  <a:pt x="449" y="644"/>
                  <a:pt x="472" y="658"/>
                </a:cubicBezTo>
                <a:cubicBezTo>
                  <a:pt x="567" y="718"/>
                  <a:pt x="696" y="679"/>
                  <a:pt x="808" y="682"/>
                </a:cubicBezTo>
                <a:cubicBezTo>
                  <a:pt x="862" y="718"/>
                  <a:pt x="847" y="729"/>
                  <a:pt x="840" y="802"/>
                </a:cubicBezTo>
                <a:cubicBezTo>
                  <a:pt x="843" y="821"/>
                  <a:pt x="838" y="842"/>
                  <a:pt x="848" y="858"/>
                </a:cubicBezTo>
                <a:cubicBezTo>
                  <a:pt x="858" y="874"/>
                  <a:pt x="896" y="890"/>
                  <a:pt x="896" y="89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endParaRPr lang="cs-CZ">
              <a:latin typeface="+mn-lt"/>
            </a:endParaRPr>
          </a:p>
        </p:txBody>
      </p:sp>
      <p:sp>
        <p:nvSpPr>
          <p:cNvPr id="154667" name="Oval 43"/>
          <p:cNvSpPr>
            <a:spLocks noChangeArrowheads="1"/>
          </p:cNvSpPr>
          <p:nvPr/>
        </p:nvSpPr>
        <p:spPr bwMode="auto">
          <a:xfrm>
            <a:off x="6372225" y="1628775"/>
            <a:ext cx="863600" cy="3349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sz="1200" b="1">
                <a:solidFill>
                  <a:schemeClr val="tx1"/>
                </a:solidFill>
                <a:latin typeface="+mn-lt"/>
              </a:rPr>
              <a:t>AUX1/LAX</a:t>
            </a:r>
          </a:p>
        </p:txBody>
      </p:sp>
      <p:grpSp>
        <p:nvGrpSpPr>
          <p:cNvPr id="154698" name="Group 74"/>
          <p:cNvGrpSpPr>
            <a:grpSpLocks/>
          </p:cNvGrpSpPr>
          <p:nvPr/>
        </p:nvGrpSpPr>
        <p:grpSpPr bwMode="auto">
          <a:xfrm>
            <a:off x="5003800" y="2641600"/>
            <a:ext cx="3868738" cy="4216400"/>
            <a:chOff x="3152" y="1664"/>
            <a:chExt cx="2437" cy="2656"/>
          </a:xfrm>
        </p:grpSpPr>
        <p:sp>
          <p:nvSpPr>
            <p:cNvPr id="14350" name="Line 31"/>
            <p:cNvSpPr>
              <a:spLocks noChangeShapeType="1"/>
            </p:cNvSpPr>
            <p:nvPr/>
          </p:nvSpPr>
          <p:spPr bwMode="auto">
            <a:xfrm>
              <a:off x="4218" y="1664"/>
              <a:ext cx="22" cy="85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sp>
          <p:nvSpPr>
            <p:cNvPr id="154631" name="Text Box 7"/>
            <p:cNvSpPr txBox="1">
              <a:spLocks noChangeArrowheads="1"/>
            </p:cNvSpPr>
            <p:nvPr/>
          </p:nvSpPr>
          <p:spPr bwMode="auto">
            <a:xfrm>
              <a:off x="3152" y="2704"/>
              <a:ext cx="208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600" u="sng" dirty="0">
                  <a:solidFill>
                    <a:srgbClr val="190056"/>
                  </a:solidFill>
                  <a:latin typeface="+mn-lt"/>
                </a:rPr>
                <a:t>Mutant </a:t>
              </a:r>
              <a:r>
                <a:rPr lang="cs-CZ" sz="1600" i="1" u="sng" dirty="0" err="1">
                  <a:solidFill>
                    <a:srgbClr val="190056"/>
                  </a:solidFill>
                  <a:latin typeface="+mn-lt"/>
                </a:rPr>
                <a:t>pin1</a:t>
              </a:r>
              <a:endParaRPr lang="cs-CZ" sz="1600" i="1" u="sng" dirty="0">
                <a:solidFill>
                  <a:srgbClr val="190056"/>
                </a:solidFill>
                <a:latin typeface="+mn-lt"/>
              </a:endParaRPr>
            </a:p>
            <a:p>
              <a:pPr>
                <a:defRPr/>
              </a:pPr>
              <a:r>
                <a:rPr lang="cs-CZ" sz="1400" dirty="0">
                  <a:solidFill>
                    <a:schemeClr val="bg2"/>
                  </a:solidFill>
                  <a:latin typeface="+mn-lt"/>
                </a:rPr>
                <a:t>silný fenotyp v květních orgánech</a:t>
              </a:r>
              <a:endParaRPr lang="cs-CZ" sz="1400" u="sng" dirty="0">
                <a:solidFill>
                  <a:srgbClr val="190056"/>
                </a:solidFill>
                <a:latin typeface="+mn-lt"/>
              </a:endParaRPr>
            </a:p>
          </p:txBody>
        </p:sp>
        <p:grpSp>
          <p:nvGrpSpPr>
            <p:cNvPr id="21519" name="Group 65"/>
            <p:cNvGrpSpPr>
              <a:grpSpLocks/>
            </p:cNvGrpSpPr>
            <p:nvPr/>
          </p:nvGrpSpPr>
          <p:grpSpPr bwMode="auto">
            <a:xfrm>
              <a:off x="3198" y="3123"/>
              <a:ext cx="2391" cy="1197"/>
              <a:chOff x="2903" y="3123"/>
              <a:chExt cx="2391" cy="1197"/>
            </a:xfrm>
          </p:grpSpPr>
          <p:sp>
            <p:nvSpPr>
              <p:cNvPr id="154632" name="Text Box 8"/>
              <p:cNvSpPr txBox="1">
                <a:spLocks noChangeArrowheads="1"/>
              </p:cNvSpPr>
              <p:nvPr/>
            </p:nvSpPr>
            <p:spPr bwMode="auto">
              <a:xfrm>
                <a:off x="4082" y="3576"/>
                <a:ext cx="1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68263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200">
                    <a:solidFill>
                      <a:schemeClr val="bg2"/>
                    </a:solidFill>
                    <a:latin typeface="+mn-lt"/>
                  </a:rPr>
                  <a:t>(Palme </a:t>
                </a:r>
                <a:r>
                  <a:rPr lang="en-US" sz="1200">
                    <a:solidFill>
                      <a:schemeClr val="bg2"/>
                    </a:solidFill>
                    <a:latin typeface="+mn-lt"/>
                  </a:rPr>
                  <a:t>&amp;</a:t>
                </a:r>
                <a:r>
                  <a:rPr lang="cs-CZ" sz="1200">
                    <a:solidFill>
                      <a:schemeClr val="bg2"/>
                    </a:solidFill>
                    <a:latin typeface="+mn-lt"/>
                  </a:rPr>
                  <a:t> Gälweiler 1999,</a:t>
                </a:r>
              </a:p>
              <a:p>
                <a:pPr>
                  <a:defRPr/>
                </a:pPr>
                <a:r>
                  <a:rPr lang="cs-CZ" sz="1200">
                    <a:solidFill>
                      <a:schemeClr val="bg2"/>
                    </a:solidFill>
                    <a:latin typeface="+mn-lt"/>
                  </a:rPr>
                  <a:t>modified)</a:t>
                </a:r>
              </a:p>
            </p:txBody>
          </p:sp>
          <p:grpSp>
            <p:nvGrpSpPr>
              <p:cNvPr id="21522" name="Group 49"/>
              <p:cNvGrpSpPr>
                <a:grpSpLocks/>
              </p:cNvGrpSpPr>
              <p:nvPr/>
            </p:nvGrpSpPr>
            <p:grpSpPr bwMode="auto">
              <a:xfrm>
                <a:off x="2903" y="3123"/>
                <a:ext cx="1302" cy="1197"/>
                <a:chOff x="2394" y="1434"/>
                <a:chExt cx="1302" cy="1197"/>
              </a:xfrm>
            </p:grpSpPr>
            <p:graphicFrame>
              <p:nvGraphicFramePr>
                <p:cNvPr id="21523" name="Object 11"/>
                <p:cNvGraphicFramePr>
                  <a:graphicFrameLocks noChangeAspect="1"/>
                </p:cNvGraphicFramePr>
                <p:nvPr/>
              </p:nvGraphicFramePr>
              <p:xfrm>
                <a:off x="2925" y="1438"/>
                <a:ext cx="662" cy="99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Fotografie" r:id="rId5" imgW="3180952" imgH="5038095" progId="MSPhotoEd.3">
                        <p:embed/>
                      </p:oleObj>
                    </mc:Choice>
                    <mc:Fallback>
                      <p:oleObj name="Fotografie" r:id="rId5" imgW="3180952" imgH="5038095" progId="MSPhotoEd.3">
                        <p:embed/>
                        <p:pic>
                          <p:nvPicPr>
                            <p:cNvPr id="21523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5" y="1438"/>
                              <a:ext cx="662" cy="99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524" name="Object 14"/>
                <p:cNvGraphicFramePr>
                  <a:graphicFrameLocks noChangeAspect="1"/>
                </p:cNvGraphicFramePr>
                <p:nvPr/>
              </p:nvGraphicFramePr>
              <p:xfrm>
                <a:off x="2394" y="1434"/>
                <a:ext cx="521" cy="10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Fotografie" r:id="rId7" imgW="1457143" imgH="2952381" progId="MSPhotoEd.3">
                        <p:embed/>
                      </p:oleObj>
                    </mc:Choice>
                    <mc:Fallback>
                      <p:oleObj name="Fotografie" r:id="rId7" imgW="1457143" imgH="2952381" progId="MSPhotoEd.3">
                        <p:embed/>
                        <p:pic>
                          <p:nvPicPr>
                            <p:cNvPr id="21524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94" y="1434"/>
                              <a:ext cx="521" cy="10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68263">
                                  <a:solidFill>
                                    <a:srgbClr val="008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35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581" y="2439"/>
                  <a:ext cx="111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cs-CZ" sz="1400">
                      <a:solidFill>
                        <a:schemeClr val="bg2"/>
                      </a:solidFill>
                      <a:latin typeface="+mn-lt"/>
                    </a:rPr>
                    <a:t>WT          </a:t>
                  </a:r>
                  <a:r>
                    <a:rPr lang="cs-CZ" sz="1400" i="1">
                      <a:solidFill>
                        <a:schemeClr val="bg2"/>
                      </a:solidFill>
                      <a:latin typeface="+mn-lt"/>
                    </a:rPr>
                    <a:t>pin1</a:t>
                  </a:r>
                </a:p>
              </p:txBody>
            </p:sp>
          </p:grpSp>
        </p:grpSp>
        <p:sp>
          <p:nvSpPr>
            <p:cNvPr id="14353" name="Oval 62"/>
            <p:cNvSpPr>
              <a:spLocks noChangeArrowheads="1"/>
            </p:cNvSpPr>
            <p:nvPr/>
          </p:nvSpPr>
          <p:spPr bwMode="auto">
            <a:xfrm>
              <a:off x="4128" y="1800"/>
              <a:ext cx="227" cy="40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cs-CZ" sz="1200" b="1">
                  <a:solidFill>
                    <a:schemeClr val="tx1"/>
                  </a:solidFill>
                  <a:latin typeface="+mn-lt"/>
                </a:rPr>
                <a:t>PIN</a:t>
              </a:r>
            </a:p>
          </p:txBody>
        </p:sp>
      </p:grpSp>
      <p:pic>
        <p:nvPicPr>
          <p:cNvPr id="21516" name="Picture 70" descr="UEB logo 2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060575"/>
            <a:ext cx="20066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933825"/>
            <a:ext cx="22955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989138"/>
            <a:ext cx="3914775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684213" y="476250"/>
            <a:ext cx="7848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Standardní (typické) auxinové transportéry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bg2"/>
                </a:solidFill>
                <a:latin typeface="Candara" panose="020E0502030303020204" pitchFamily="34" charset="0"/>
              </a:rPr>
              <a:t>predi</a:t>
            </a: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kovaná topologie a umístění na plasmatické membráně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9688" y="1617663"/>
            <a:ext cx="2320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800" dirty="0">
                <a:solidFill>
                  <a:srgbClr val="006666"/>
                </a:solidFill>
                <a:latin typeface="Candara" panose="020E0502030303020204" pitchFamily="34" charset="0"/>
              </a:rPr>
              <a:t>(stejné „zvětšení“ !)</a:t>
            </a:r>
          </a:p>
        </p:txBody>
      </p:sp>
      <p:pic>
        <p:nvPicPr>
          <p:cNvPr id="22535" name="Picture 10" descr="UEB logo 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351016" y="6507163"/>
            <a:ext cx="57786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i="1" dirty="0">
                <a:solidFill>
                  <a:schemeClr val="tx1"/>
                </a:solidFill>
                <a:latin typeface="+mn-lt"/>
              </a:rPr>
              <a:t>Petrášek et al., in </a:t>
            </a:r>
            <a:r>
              <a:rPr lang="cs-CZ" sz="1400" i="1" dirty="0" err="1">
                <a:solidFill>
                  <a:schemeClr val="tx1"/>
                </a:solidFill>
                <a:latin typeface="+mn-lt"/>
              </a:rPr>
              <a:t>Transporters</a:t>
            </a:r>
            <a:r>
              <a:rPr lang="cs-CZ" sz="1400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sz="1400" i="1" dirty="0" err="1">
                <a:solidFill>
                  <a:schemeClr val="tx1"/>
                </a:solidFill>
                <a:latin typeface="+mn-lt"/>
              </a:rPr>
              <a:t>Pumps</a:t>
            </a:r>
            <a:r>
              <a:rPr lang="cs-CZ" sz="1400" i="1" dirty="0">
                <a:solidFill>
                  <a:schemeClr val="tx1"/>
                </a:solidFill>
                <a:latin typeface="+mn-lt"/>
              </a:rPr>
              <a:t> in Plant </a:t>
            </a:r>
            <a:r>
              <a:rPr lang="cs-CZ" sz="1400" i="1" dirty="0" err="1">
                <a:solidFill>
                  <a:schemeClr val="tx1"/>
                </a:solidFill>
                <a:latin typeface="+mn-lt"/>
              </a:rPr>
              <a:t>Signaling</a:t>
            </a:r>
            <a:r>
              <a:rPr lang="cs-CZ" sz="1400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400" i="1" dirty="0" err="1">
                <a:solidFill>
                  <a:schemeClr val="tx1"/>
                </a:solidFill>
                <a:latin typeface="+mn-lt"/>
              </a:rPr>
              <a:t>Springer</a:t>
            </a:r>
            <a:r>
              <a:rPr lang="cs-CZ" sz="1400" i="1" dirty="0">
                <a:solidFill>
                  <a:schemeClr val="tx1"/>
                </a:solidFill>
                <a:latin typeface="+mn-lt"/>
              </a:rPr>
              <a:t> 2011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94025" y="4883150"/>
            <a:ext cx="6021388" cy="968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Jejich molekulární funkce ? </a:t>
            </a:r>
          </a:p>
          <a:p>
            <a:pPr algn="ctr">
              <a:lnSpc>
                <a:spcPct val="150000"/>
              </a:lnSpc>
              <a:defRPr/>
            </a:pPr>
            <a:r>
              <a:rPr lang="cs-CZ" dirty="0">
                <a:solidFill>
                  <a:schemeClr val="bg2"/>
                </a:solidFill>
                <a:latin typeface="Candara" panose="020E0502030303020204" pitchFamily="34" charset="0"/>
              </a:rPr>
              <a:t>Kvantitativní parametry jejich aktivity?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1606550"/>
            <a:ext cx="4608512" cy="1152525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latin typeface="Candara" panose="020E0502030303020204" pitchFamily="34" charset="0"/>
              </a:rPr>
              <a:t>Linie </a:t>
            </a:r>
            <a:r>
              <a:rPr lang="en-GB" sz="1800" b="1" dirty="0">
                <a:latin typeface="Candara" panose="020E0502030303020204" pitchFamily="34" charset="0"/>
              </a:rPr>
              <a:t>BY-2 </a:t>
            </a:r>
            <a:r>
              <a:rPr lang="cs-CZ" sz="1800" b="1" dirty="0">
                <a:latin typeface="Candara" panose="020E0502030303020204" pitchFamily="34" charset="0"/>
              </a:rPr>
              <a:t>(</a:t>
            </a:r>
            <a:r>
              <a:rPr lang="en-US" sz="1800" b="1" i="1" dirty="0">
                <a:latin typeface="Candara" panose="020E0502030303020204" pitchFamily="34" charset="0"/>
              </a:rPr>
              <a:t>Nicotiana </a:t>
            </a:r>
            <a:r>
              <a:rPr lang="en-US" sz="1800" b="1" i="1" dirty="0" err="1">
                <a:latin typeface="Candara" panose="020E0502030303020204" pitchFamily="34" charset="0"/>
              </a:rPr>
              <a:t>tabacum</a:t>
            </a:r>
            <a:r>
              <a:rPr lang="en-US" sz="1800" b="1" dirty="0">
                <a:latin typeface="Candara" panose="020E0502030303020204" pitchFamily="34" charset="0"/>
              </a:rPr>
              <a:t> L., cv. Bright Yellow 2 </a:t>
            </a:r>
            <a:r>
              <a:rPr lang="cs-CZ" sz="1800" b="1" dirty="0">
                <a:latin typeface="Candara" panose="020E0502030303020204" pitchFamily="34" charset="0"/>
              </a:rPr>
              <a:t>; </a:t>
            </a:r>
            <a:r>
              <a:rPr lang="en-US" sz="1800" b="1" dirty="0">
                <a:latin typeface="Candara" panose="020E0502030303020204" pitchFamily="34" charset="0"/>
              </a:rPr>
              <a:t>Nagata et al. 1992)</a:t>
            </a:r>
            <a:endParaRPr lang="cs-CZ" sz="1800" b="1" dirty="0">
              <a:latin typeface="Candara" panose="020E0502030303020204" pitchFamily="34" charset="0"/>
            </a:endParaRP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5272088" y="1773238"/>
          <a:ext cx="3709987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473200" imgH="1776240" progId="CorelDRAW.Graphic.12">
                  <p:embed/>
                </p:oleObj>
              </mc:Choice>
              <mc:Fallback>
                <p:oleObj name="CorelDRAW" r:id="rId3" imgW="2473200" imgH="1776240" progId="CorelDRAW.Graphic.12">
                  <p:embed/>
                  <p:pic>
                    <p:nvPicPr>
                      <p:cNvPr id="235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2088" y="1773238"/>
                        <a:ext cx="3709987" cy="277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8048625" y="3638550"/>
            <a:ext cx="9588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endParaRPr lang="cs-CZ" sz="1600">
              <a:solidFill>
                <a:schemeClr val="bg2"/>
              </a:solidFill>
            </a:endParaRPr>
          </a:p>
        </p:txBody>
      </p:sp>
      <p:grpSp>
        <p:nvGrpSpPr>
          <p:cNvPr id="23557" name="Group 6"/>
          <p:cNvGrpSpPr>
            <a:grpSpLocks/>
          </p:cNvGrpSpPr>
          <p:nvPr/>
        </p:nvGrpSpPr>
        <p:grpSpPr bwMode="auto">
          <a:xfrm>
            <a:off x="4622800" y="4652963"/>
            <a:ext cx="4881563" cy="2193925"/>
            <a:chOff x="2691" y="2767"/>
            <a:chExt cx="3288" cy="1399"/>
          </a:xfrm>
        </p:grpSpPr>
        <p:graphicFrame>
          <p:nvGraphicFramePr>
            <p:cNvPr id="23561" name="Object 7"/>
            <p:cNvGraphicFramePr>
              <a:graphicFrameLocks noChangeAspect="1"/>
            </p:cNvGraphicFramePr>
            <p:nvPr/>
          </p:nvGraphicFramePr>
          <p:xfrm>
            <a:off x="2691" y="2767"/>
            <a:ext cx="3288" cy="1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kument" r:id="rId5" imgW="5989320" imgH="2438400" progId="Word.Document.8">
                    <p:embed/>
                  </p:oleObj>
                </mc:Choice>
                <mc:Fallback>
                  <p:oleObj name="dokument" r:id="rId5" imgW="5989320" imgH="2438400" progId="Word.Document.8">
                    <p:embed/>
                    <p:pic>
                      <p:nvPicPr>
                        <p:cNvPr id="23561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1" y="2767"/>
                          <a:ext cx="3288" cy="1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1" name="Text Box 8"/>
            <p:cNvSpPr txBox="1">
              <a:spLocks noChangeArrowheads="1"/>
            </p:cNvSpPr>
            <p:nvPr/>
          </p:nvSpPr>
          <p:spPr bwMode="auto">
            <a:xfrm>
              <a:off x="4947" y="3809"/>
              <a:ext cx="703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cs-CZ" sz="1400" dirty="0">
                  <a:solidFill>
                    <a:schemeClr val="bg2"/>
                  </a:solidFill>
                  <a:latin typeface="Candara" panose="020E0502030303020204" pitchFamily="34" charset="0"/>
                </a:rPr>
                <a:t>(</a:t>
              </a:r>
              <a:r>
                <a:rPr lang="cs-CZ" sz="1400" dirty="0" err="1">
                  <a:solidFill>
                    <a:schemeClr val="bg2"/>
                  </a:solidFill>
                  <a:latin typeface="Candara" panose="020E0502030303020204" pitchFamily="34" charset="0"/>
                </a:rPr>
                <a:t>Day</a:t>
              </a:r>
              <a:r>
                <a:rPr lang="cs-CZ" sz="1400" dirty="0">
                  <a:solidFill>
                    <a:schemeClr val="bg2"/>
                  </a:solidFill>
                  <a:latin typeface="Candara" panose="020E0502030303020204" pitchFamily="34" charset="0"/>
                </a:rPr>
                <a:t> 3)</a:t>
              </a:r>
            </a:p>
          </p:txBody>
        </p:sp>
      </p:grp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157163" y="2636838"/>
            <a:ext cx="5027612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1938" indent="-261938" eaLnBrk="0" hangingPunct="0">
              <a:buFont typeface="Wingdings" pitchFamily="2" charset="2"/>
              <a:buChar char="Ø"/>
              <a:tabLst>
                <a:tab pos="261938" algn="l"/>
              </a:tabLst>
              <a:defRPr/>
            </a:pPr>
            <a:r>
              <a:rPr lang="cs-CZ" sz="18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A</a:t>
            </a:r>
            <a:r>
              <a:rPr lang="en-GB" sz="1800" b="1" u="sng" dirty="0" err="1">
                <a:solidFill>
                  <a:schemeClr val="tx1"/>
                </a:solidFill>
                <a:latin typeface="Candara" panose="020E0502030303020204" pitchFamily="34" charset="0"/>
              </a:rPr>
              <a:t>uxin</a:t>
            </a:r>
            <a:r>
              <a:rPr lang="en-GB" sz="18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-depend</a:t>
            </a:r>
            <a:r>
              <a:rPr lang="cs-CZ" sz="1800" b="1" u="sng" dirty="0" err="1">
                <a:solidFill>
                  <a:schemeClr val="tx1"/>
                </a:solidFill>
                <a:latin typeface="Candara" panose="020E0502030303020204" pitchFamily="34" charset="0"/>
              </a:rPr>
              <a:t>entní</a:t>
            </a:r>
            <a:endParaRPr lang="cs-CZ" sz="1800" b="1" u="sng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261938" indent="-261938" eaLnBrk="0" hangingPunct="0">
              <a:tabLst>
                <a:tab pos="266700" algn="l"/>
              </a:tabLst>
              <a:defRPr/>
            </a:pP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sym typeface="Wingdings 3" pitchFamily="18" charset="2"/>
              </a:rPr>
              <a:t> 	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sym typeface="Wingdings 3" pitchFamily="18" charset="2"/>
              </a:rPr>
              <a:t>(nízká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‘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interference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’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 s tvorbou endogenního   auxinu)</a:t>
            </a:r>
          </a:p>
          <a:p>
            <a:pPr marL="261938" indent="-261938" eaLnBrk="0" hangingPunct="0">
              <a:tabLst>
                <a:tab pos="261938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ndara" panose="020E0502030303020204" pitchFamily="34" charset="0"/>
              <a:sym typeface="Wingdings 3" pitchFamily="18" charset="2"/>
            </a:endParaRPr>
          </a:p>
          <a:p>
            <a:pPr marL="261938" indent="-261938">
              <a:buFont typeface="Wingdings" pitchFamily="2" charset="2"/>
              <a:buChar char="Ø"/>
              <a:tabLst>
                <a:tab pos="266700" algn="l"/>
              </a:tabLst>
              <a:defRPr/>
            </a:pPr>
            <a:r>
              <a:rPr lang="cs-CZ" sz="1800" b="1" u="sng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Homogenní buněčná populace</a:t>
            </a: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, vysoce rozpadavá </a:t>
            </a:r>
          </a:p>
          <a:p>
            <a:pPr marL="261938" indent="-261938">
              <a:tabLst>
                <a:tab pos="266700" algn="l"/>
              </a:tabLst>
              <a:defRPr/>
            </a:pP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	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(snadné určení buněčné </a:t>
            </a:r>
            <a:r>
              <a:rPr lang="cs-CZ" sz="1600" dirty="0" err="1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density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 a velikosti buněk, každá buňka v kontaktu s kultivačním médiem)</a:t>
            </a:r>
            <a:endParaRPr lang="en-US" sz="1600" dirty="0">
              <a:solidFill>
                <a:schemeClr val="tx1"/>
              </a:solidFill>
              <a:latin typeface="Candara" panose="020E0502030303020204" pitchFamily="34" charset="0"/>
              <a:cs typeface="Arial" charset="0"/>
            </a:endParaRPr>
          </a:p>
          <a:p>
            <a:pPr marL="261938" indent="-261938">
              <a:buFont typeface="Wingdings" pitchFamily="2" charset="2"/>
              <a:buNone/>
              <a:tabLst>
                <a:tab pos="174625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          </a:t>
            </a:r>
          </a:p>
          <a:p>
            <a:pPr marL="261938" indent="-261938">
              <a:buFont typeface="Wingdings" pitchFamily="2" charset="2"/>
              <a:buChar char="Ø"/>
              <a:tabLst>
                <a:tab pos="174625" algn="l"/>
              </a:tabLst>
              <a:defRPr/>
            </a:pPr>
            <a:r>
              <a:rPr lang="cs-CZ" sz="1800" b="1" u="sng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Standardní růstový cyklus</a:t>
            </a: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, axiální (</a:t>
            </a:r>
            <a:r>
              <a:rPr lang="en-GB" sz="1800" dirty="0" err="1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po</a:t>
            </a:r>
            <a:r>
              <a:rPr lang="cs-CZ" sz="1800" dirty="0" err="1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lární</a:t>
            </a: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 ?) buněčný růst</a:t>
            </a:r>
          </a:p>
          <a:p>
            <a:pPr>
              <a:tabLst>
                <a:tab pos="174625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     (snadná detekce fenotypových změn</a:t>
            </a:r>
            <a:r>
              <a:rPr lang="cs-CZ" sz="16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  <a:sym typeface="Wingdings 3" pitchFamily="18" charset="2"/>
              </a:rPr>
              <a:t>)</a:t>
            </a:r>
            <a:endParaRPr lang="cs-CZ" sz="1600" dirty="0">
              <a:solidFill>
                <a:schemeClr val="tx1"/>
              </a:solidFill>
              <a:latin typeface="Candara" panose="020E0502030303020204" pitchFamily="34" charset="0"/>
              <a:cs typeface="Arial" charset="0"/>
            </a:endParaRPr>
          </a:p>
          <a:p>
            <a:pPr marL="261938" lvl="1" indent="-261938">
              <a:tabLst>
                <a:tab pos="261938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261938" indent="-261938">
              <a:buFont typeface="Wingdings" pitchFamily="2" charset="2"/>
              <a:buChar char="Ø"/>
              <a:defRPr/>
            </a:pPr>
            <a:r>
              <a:rPr lang="cs-CZ" sz="1800" b="1" u="sng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Snadná transformace </a:t>
            </a:r>
            <a:r>
              <a:rPr lang="cs-CZ" sz="1800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a následné sledování fenotypových změn</a:t>
            </a:r>
            <a:endParaRPr lang="en-GB" sz="1800" dirty="0">
              <a:solidFill>
                <a:schemeClr val="tx1"/>
              </a:solidFill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12725" y="404813"/>
            <a:ext cx="88201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r>
              <a:rPr lang="cs-CZ" sz="2400" u="sng" dirty="0">
                <a:latin typeface="Candara" panose="020E0502030303020204" pitchFamily="34" charset="0"/>
              </a:rPr>
              <a:t>Buněčné suspense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cs-CZ" sz="1800" i="1" dirty="0">
                <a:solidFill>
                  <a:schemeClr val="bg2"/>
                </a:solidFill>
                <a:latin typeface="Candara" panose="020E0502030303020204" pitchFamily="34" charset="0"/>
              </a:rPr>
              <a:t>Experimentální model pro kvantitativní charakterizaci procesů na úrovni buňky</a:t>
            </a:r>
          </a:p>
        </p:txBody>
      </p:sp>
      <p:pic>
        <p:nvPicPr>
          <p:cNvPr id="23560" name="Picture 14" descr="UEB logo 2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6691313" y="4164013"/>
            <a:ext cx="2171700" cy="1978025"/>
            <a:chOff x="4348" y="2683"/>
            <a:chExt cx="1367" cy="1246"/>
          </a:xfrm>
        </p:grpSpPr>
        <p:sp>
          <p:nvSpPr>
            <p:cNvPr id="24601" name="Rectangle 3"/>
            <p:cNvSpPr>
              <a:spLocks noChangeArrowheads="1"/>
            </p:cNvSpPr>
            <p:nvPr/>
          </p:nvSpPr>
          <p:spPr bwMode="auto">
            <a:xfrm>
              <a:off x="4422" y="2931"/>
              <a:ext cx="1225" cy="99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endParaRPr lang="cs-CZ">
                <a:latin typeface="Candara" panose="020E0502030303020204" pitchFamily="34" charset="0"/>
              </a:endParaRPr>
            </a:p>
          </p:txBody>
        </p:sp>
        <p:sp>
          <p:nvSpPr>
            <p:cNvPr id="24602" name="Text Box 4"/>
            <p:cNvSpPr txBox="1">
              <a:spLocks noChangeArrowheads="1"/>
            </p:cNvSpPr>
            <p:nvPr/>
          </p:nvSpPr>
          <p:spPr bwMode="auto">
            <a:xfrm>
              <a:off x="4348" y="2683"/>
              <a:ext cx="13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200">
                  <a:solidFill>
                    <a:schemeClr val="bg2"/>
                  </a:solidFill>
                  <a:latin typeface="Candara" panose="020E0502030303020204" pitchFamily="34" charset="0"/>
                </a:rPr>
                <a:t>Semi</a:t>
              </a:r>
              <a:r>
                <a:rPr lang="cs-CZ" sz="1200">
                  <a:solidFill>
                    <a:schemeClr val="bg2"/>
                  </a:solidFill>
                  <a:latin typeface="Candara" panose="020E0502030303020204" pitchFamily="34" charset="0"/>
                </a:rPr>
                <a:t>kvantitativní </a:t>
              </a:r>
              <a:r>
                <a:rPr lang="en-GB" sz="1200">
                  <a:solidFill>
                    <a:schemeClr val="bg2"/>
                  </a:solidFill>
                  <a:latin typeface="Candara" panose="020E0502030303020204" pitchFamily="34" charset="0"/>
                </a:rPr>
                <a:t> RT-PCR</a:t>
              </a:r>
              <a:r>
                <a:rPr lang="en-GB" sz="1400">
                  <a:latin typeface="Candara" panose="020E0502030303020204" pitchFamily="34" charset="0"/>
                </a:rPr>
                <a:t> </a:t>
              </a:r>
              <a:endParaRPr lang="cs-CZ" sz="1400">
                <a:latin typeface="Candara" panose="020E0502030303020204" pitchFamily="34" charset="0"/>
              </a:endParaRPr>
            </a:p>
          </p:txBody>
        </p:sp>
        <p:sp>
          <p:nvSpPr>
            <p:cNvPr id="24603" name="Text Box 5"/>
            <p:cNvSpPr txBox="1">
              <a:spLocks noChangeArrowheads="1"/>
            </p:cNvSpPr>
            <p:nvPr/>
          </p:nvSpPr>
          <p:spPr bwMode="auto">
            <a:xfrm>
              <a:off x="4740" y="3067"/>
              <a:ext cx="862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cs-CZ" sz="1200">
                  <a:solidFill>
                    <a:schemeClr val="tx1"/>
                  </a:solidFill>
                  <a:latin typeface="Candara" panose="020E0502030303020204" pitchFamily="34" charset="0"/>
                </a:rPr>
                <a:t>hours after DEX application </a:t>
              </a:r>
            </a:p>
          </p:txBody>
        </p:sp>
        <p:graphicFrame>
          <p:nvGraphicFramePr>
            <p:cNvPr id="24604" name="Object 6"/>
            <p:cNvGraphicFramePr>
              <a:graphicFrameLocks noChangeAspect="1"/>
            </p:cNvGraphicFramePr>
            <p:nvPr/>
          </p:nvGraphicFramePr>
          <p:xfrm>
            <a:off x="4558" y="3339"/>
            <a:ext cx="958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1671480" imgH="897840" progId="CorelDraw.Graphic.9">
                    <p:embed/>
                  </p:oleObj>
                </mc:Choice>
                <mc:Fallback>
                  <p:oleObj name="CorelDRAW" r:id="rId2" imgW="1671480" imgH="897840" progId="CorelDraw.Graphic.9">
                    <p:embed/>
                    <p:pic>
                      <p:nvPicPr>
                        <p:cNvPr id="2460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8" y="3339"/>
                          <a:ext cx="958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17463" y="617538"/>
            <a:ext cx="9074150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pl-PL" sz="2200" u="sng" dirty="0">
                <a:solidFill>
                  <a:schemeClr val="bg2"/>
                </a:solidFill>
                <a:latin typeface="Candara" panose="020E0502030303020204" pitchFamily="34" charset="0"/>
              </a:rPr>
              <a:t>Indukovatelná nadexprese </a:t>
            </a:r>
            <a:r>
              <a:rPr lang="pl-PL" sz="2200" i="1" u="sng" dirty="0">
                <a:solidFill>
                  <a:schemeClr val="bg2"/>
                </a:solidFill>
                <a:latin typeface="Candara" panose="020E0502030303020204" pitchFamily="34" charset="0"/>
              </a:rPr>
              <a:t>At</a:t>
            </a:r>
            <a:r>
              <a:rPr lang="pl-PL" sz="2200" u="sng" dirty="0">
                <a:solidFill>
                  <a:schemeClr val="bg2"/>
                </a:solidFill>
                <a:latin typeface="Candara" panose="020E0502030303020204" pitchFamily="34" charset="0"/>
              </a:rPr>
              <a:t>PIN7 v buňkách BY-2 (linie GVG-PIN7) </a:t>
            </a:r>
          </a:p>
        </p:txBody>
      </p:sp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1" name="Group 9"/>
          <p:cNvGrpSpPr>
            <a:grpSpLocks/>
          </p:cNvGrpSpPr>
          <p:nvPr/>
        </p:nvGrpSpPr>
        <p:grpSpPr bwMode="auto">
          <a:xfrm>
            <a:off x="3348038" y="1700213"/>
            <a:ext cx="2879725" cy="4489450"/>
            <a:chOff x="2700" y="1078"/>
            <a:chExt cx="1814" cy="2828"/>
          </a:xfrm>
        </p:grpSpPr>
        <p:graphicFrame>
          <p:nvGraphicFramePr>
            <p:cNvPr id="24597" name="Object 10"/>
            <p:cNvGraphicFramePr>
              <a:graphicFrameLocks noChangeAspect="1"/>
            </p:cNvGraphicFramePr>
            <p:nvPr/>
          </p:nvGraphicFramePr>
          <p:xfrm>
            <a:off x="2700" y="1078"/>
            <a:ext cx="1814" cy="1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2180160" imgH="1678680" progId="CorelDraw.Graphic.9">
                    <p:embed/>
                  </p:oleObj>
                </mc:Choice>
                <mc:Fallback>
                  <p:oleObj name="CorelDRAW" r:id="rId5" imgW="2180160" imgH="1678680" progId="CorelDraw.Graphic.9">
                    <p:embed/>
                    <p:pic>
                      <p:nvPicPr>
                        <p:cNvPr id="24597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0" y="1078"/>
                          <a:ext cx="1814" cy="1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0107" name="Text Box 11"/>
            <p:cNvSpPr txBox="1">
              <a:spLocks noChangeArrowheads="1"/>
            </p:cNvSpPr>
            <p:nvPr/>
          </p:nvSpPr>
          <p:spPr bwMode="auto">
            <a:xfrm>
              <a:off x="2745" y="1117"/>
              <a:ext cx="17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l-PL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GVG-PIN7</a:t>
              </a:r>
              <a:r>
                <a:rPr lang="pl-PL" sz="1400" dirty="0">
                  <a:latin typeface="+mn-lt"/>
                </a:rPr>
                <a:t> neindukované</a:t>
              </a:r>
              <a:endParaRPr lang="cs-CZ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  <p:graphicFrame>
          <p:nvGraphicFramePr>
            <p:cNvPr id="24599" name="Object 12"/>
            <p:cNvGraphicFramePr>
              <a:graphicFrameLocks noChangeAspect="1"/>
            </p:cNvGraphicFramePr>
            <p:nvPr/>
          </p:nvGraphicFramePr>
          <p:xfrm>
            <a:off x="2702" y="2503"/>
            <a:ext cx="1809" cy="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7" imgW="2180160" imgH="1678680" progId="CorelDraw.Graphic.9">
                    <p:embed/>
                  </p:oleObj>
                </mc:Choice>
                <mc:Fallback>
                  <p:oleObj name="CorelDRAW" r:id="rId7" imgW="2180160" imgH="1678680" progId="CorelDraw.Graphic.9">
                    <p:embed/>
                    <p:pic>
                      <p:nvPicPr>
                        <p:cNvPr id="24599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2" y="2503"/>
                          <a:ext cx="1809" cy="14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0109" name="Text Box 13"/>
            <p:cNvSpPr txBox="1">
              <a:spLocks noChangeArrowheads="1"/>
            </p:cNvSpPr>
            <p:nvPr/>
          </p:nvSpPr>
          <p:spPr bwMode="auto">
            <a:xfrm>
              <a:off x="2862" y="2549"/>
              <a:ext cx="149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pl-PL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GVG-PIN7 indukované</a:t>
              </a:r>
              <a:r>
                <a:rPr lang="pl-PL" sz="1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</a:t>
              </a:r>
              <a:endParaRPr lang="cs-CZ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</p:txBody>
        </p:sp>
      </p:grpSp>
      <p:grpSp>
        <p:nvGrpSpPr>
          <p:cNvPr id="24582" name="Group 14"/>
          <p:cNvGrpSpPr>
            <a:grpSpLocks/>
          </p:cNvGrpSpPr>
          <p:nvPr/>
        </p:nvGrpSpPr>
        <p:grpSpPr bwMode="auto">
          <a:xfrm>
            <a:off x="388938" y="1670050"/>
            <a:ext cx="2879725" cy="4484688"/>
            <a:chOff x="385" y="1077"/>
            <a:chExt cx="1814" cy="2825"/>
          </a:xfrm>
        </p:grpSpPr>
        <p:graphicFrame>
          <p:nvGraphicFramePr>
            <p:cNvPr id="24593" name="Object 15"/>
            <p:cNvGraphicFramePr>
              <a:graphicFrameLocks noChangeAspect="1"/>
            </p:cNvGraphicFramePr>
            <p:nvPr/>
          </p:nvGraphicFramePr>
          <p:xfrm>
            <a:off x="385" y="1077"/>
            <a:ext cx="1814" cy="1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9" imgW="2180160" imgH="1678680" progId="CorelDraw.Graphic.9">
                    <p:embed/>
                  </p:oleObj>
                </mc:Choice>
                <mc:Fallback>
                  <p:oleObj name="CorelDRAW" r:id="rId9" imgW="2180160" imgH="1678680" progId="CorelDraw.Graphic.9">
                    <p:embed/>
                    <p:pic>
                      <p:nvPicPr>
                        <p:cNvPr id="24593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" y="1077"/>
                          <a:ext cx="1814" cy="1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0112" name="Text Box 16"/>
            <p:cNvSpPr txBox="1">
              <a:spLocks noChangeArrowheads="1"/>
            </p:cNvSpPr>
            <p:nvPr/>
          </p:nvSpPr>
          <p:spPr bwMode="auto">
            <a:xfrm>
              <a:off x="634" y="1117"/>
              <a:ext cx="1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l-PL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ndara" panose="020E0502030303020204" pitchFamily="34" charset="0"/>
                </a:rPr>
                <a:t>BY-2</a:t>
              </a:r>
              <a:endParaRPr lang="cs-CZ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endParaRPr>
            </a:p>
          </p:txBody>
        </p:sp>
        <p:graphicFrame>
          <p:nvGraphicFramePr>
            <p:cNvPr id="24595" name="Object 17"/>
            <p:cNvGraphicFramePr>
              <a:graphicFrameLocks noChangeAspect="1"/>
            </p:cNvGraphicFramePr>
            <p:nvPr/>
          </p:nvGraphicFramePr>
          <p:xfrm>
            <a:off x="389" y="2501"/>
            <a:ext cx="1806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1" imgW="2180160" imgH="1678680" progId="CorelDraw.Graphic.9">
                    <p:embed/>
                  </p:oleObj>
                </mc:Choice>
                <mc:Fallback>
                  <p:oleObj name="CorelDRAW" r:id="rId11" imgW="2180160" imgH="1678680" progId="CorelDraw.Graphic.9">
                    <p:embed/>
                    <p:pic>
                      <p:nvPicPr>
                        <p:cNvPr id="24595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" y="2501"/>
                          <a:ext cx="1806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0114" name="Text Box 18"/>
            <p:cNvSpPr txBox="1">
              <a:spLocks noChangeArrowheads="1"/>
            </p:cNvSpPr>
            <p:nvPr/>
          </p:nvSpPr>
          <p:spPr bwMode="auto">
            <a:xfrm>
              <a:off x="476" y="2554"/>
              <a:ext cx="1633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pl-PL" sz="14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ndara" panose="020E0502030303020204" pitchFamily="34" charset="0"/>
                </a:rPr>
                <a:t>BY-2 + DEX</a:t>
              </a:r>
              <a:endParaRPr lang="cs-CZ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18439" name="Text Box 19"/>
          <p:cNvSpPr txBox="1">
            <a:spLocks noChangeArrowheads="1"/>
          </p:cNvSpPr>
          <p:nvPr/>
        </p:nvSpPr>
        <p:spPr bwMode="auto">
          <a:xfrm>
            <a:off x="6391275" y="2592388"/>
            <a:ext cx="2614613" cy="143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pl-PL" sz="1400" dirty="0">
                <a:solidFill>
                  <a:schemeClr val="bg2"/>
                </a:solidFill>
                <a:latin typeface="Candara" panose="020E0502030303020204" pitchFamily="34" charset="0"/>
              </a:rPr>
              <a:t>Nepřímá imunofluorescence, anti-PIN7 králičí polyklonální protilátka</a:t>
            </a:r>
            <a:r>
              <a:rPr lang="en-US" sz="1400" dirty="0">
                <a:solidFill>
                  <a:schemeClr val="bg2"/>
                </a:solidFill>
                <a:latin typeface="Candara" panose="020E0502030303020204" pitchFamily="34" charset="0"/>
              </a:rPr>
              <a:t>.</a:t>
            </a:r>
            <a:endParaRPr lang="cs-CZ" sz="14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endParaRPr lang="cs-CZ" sz="1400" dirty="0">
              <a:solidFill>
                <a:schemeClr val="bg2"/>
              </a:solidFill>
              <a:latin typeface="Candara" panose="020E0502030303020204" pitchFamily="34" charset="0"/>
            </a:endParaRP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defRPr/>
            </a:pPr>
            <a:r>
              <a:rPr lang="pl-PL" sz="1400" dirty="0">
                <a:solidFill>
                  <a:schemeClr val="bg2"/>
                </a:solidFill>
                <a:latin typeface="Candara" panose="020E0502030303020204" pitchFamily="34" charset="0"/>
              </a:rPr>
              <a:t>  Úsečka = 40 μm.</a:t>
            </a:r>
            <a:endParaRPr lang="cs-CZ" sz="1400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sp>
        <p:nvSpPr>
          <p:cNvPr id="260117" name="Text Box 21"/>
          <p:cNvSpPr txBox="1">
            <a:spLocks noChangeArrowheads="1"/>
          </p:cNvSpPr>
          <p:nvPr/>
        </p:nvSpPr>
        <p:spPr bwMode="auto">
          <a:xfrm>
            <a:off x="179388" y="6308725"/>
            <a:ext cx="63722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Signál PIN7 je pouze v indukovaných buňkách </a:t>
            </a:r>
            <a:r>
              <a:rPr lang="pl-PL" sz="1600" dirty="0">
                <a:solidFill>
                  <a:schemeClr val="bg2"/>
                </a:solidFill>
                <a:latin typeface="Candara" panose="020E0502030303020204" pitchFamily="34" charset="0"/>
              </a:rPr>
              <a:t>GVG-PIN7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</a:p>
        </p:txBody>
      </p:sp>
      <p:grpSp>
        <p:nvGrpSpPr>
          <p:cNvPr id="24585" name="Group 23"/>
          <p:cNvGrpSpPr>
            <a:grpSpLocks/>
          </p:cNvGrpSpPr>
          <p:nvPr/>
        </p:nvGrpSpPr>
        <p:grpSpPr bwMode="auto">
          <a:xfrm>
            <a:off x="7997825" y="1192213"/>
            <a:ext cx="1008063" cy="1441450"/>
            <a:chOff x="3878" y="1480"/>
            <a:chExt cx="635" cy="1040"/>
          </a:xfrm>
        </p:grpSpPr>
        <p:sp>
          <p:nvSpPr>
            <p:cNvPr id="24589" name="AutoShape 24"/>
            <p:cNvSpPr>
              <a:spLocks noChangeArrowheads="1"/>
            </p:cNvSpPr>
            <p:nvPr/>
          </p:nvSpPr>
          <p:spPr bwMode="auto">
            <a:xfrm>
              <a:off x="3878" y="1480"/>
              <a:ext cx="635" cy="54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0" cmpd="thinThick">
              <a:solidFill>
                <a:srgbClr val="00800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4590" name="Text Box 25"/>
            <p:cNvSpPr txBox="1">
              <a:spLocks noChangeArrowheads="1"/>
            </p:cNvSpPr>
            <p:nvPr/>
          </p:nvSpPr>
          <p:spPr bwMode="auto">
            <a:xfrm>
              <a:off x="4014" y="1525"/>
              <a:ext cx="409" cy="1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400">
                  <a:solidFill>
                    <a:srgbClr val="FF0066"/>
                  </a:solidFill>
                </a:rPr>
                <a:t>IAA</a:t>
              </a:r>
              <a:r>
                <a:rPr lang="cs-CZ" sz="1400" i="1" baseline="30000">
                  <a:solidFill>
                    <a:srgbClr val="FF0066"/>
                  </a:solidFill>
                </a:rPr>
                <a:t>-</a:t>
              </a:r>
              <a:endParaRPr lang="cs-CZ" sz="1400">
                <a:solidFill>
                  <a:srgbClr val="FF0066"/>
                </a:solidFill>
              </a:endParaRPr>
            </a:p>
          </p:txBody>
        </p:sp>
        <p:sp>
          <p:nvSpPr>
            <p:cNvPr id="24591" name="Line 26"/>
            <p:cNvSpPr>
              <a:spLocks noChangeShapeType="1"/>
            </p:cNvSpPr>
            <p:nvPr/>
          </p:nvSpPr>
          <p:spPr bwMode="auto">
            <a:xfrm>
              <a:off x="4224" y="1691"/>
              <a:ext cx="5" cy="82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592" name="Oval 27"/>
            <p:cNvSpPr>
              <a:spLocks noChangeArrowheads="1"/>
            </p:cNvSpPr>
            <p:nvPr/>
          </p:nvSpPr>
          <p:spPr bwMode="auto">
            <a:xfrm>
              <a:off x="4105" y="1797"/>
              <a:ext cx="227" cy="40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sz="1400" b="1">
                  <a:solidFill>
                    <a:schemeClr val="tx1"/>
                  </a:solidFill>
                  <a:latin typeface="Arial" pitchFamily="34" charset="0"/>
                </a:rPr>
                <a:t>PIN</a:t>
              </a:r>
            </a:p>
          </p:txBody>
        </p:sp>
      </p:grpSp>
      <p:pic>
        <p:nvPicPr>
          <p:cNvPr id="24586" name="Picture 10" descr="UEB logo 200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73113" y="989013"/>
            <a:ext cx="6823075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Den 1,  24 h po indukci nadexprese </a:t>
            </a:r>
            <a:r>
              <a:rPr lang="pl-PL" sz="1800" i="1" dirty="0">
                <a:solidFill>
                  <a:schemeClr val="bg2"/>
                </a:solidFill>
                <a:latin typeface="Candara" panose="020E0502030303020204" pitchFamily="34" charset="0"/>
              </a:rPr>
              <a:t>A</a:t>
            </a: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t</a:t>
            </a:r>
            <a:r>
              <a:rPr lang="pl-PL" sz="1800" i="1" dirty="0">
                <a:solidFill>
                  <a:schemeClr val="bg2"/>
                </a:solidFill>
                <a:latin typeface="Candara" panose="020E0502030303020204" pitchFamily="34" charset="0"/>
              </a:rPr>
              <a:t>PIN7</a:t>
            </a: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 dexamethasonem (DEX, 5 </a:t>
            </a:r>
            <a:r>
              <a:rPr lang="en-US" sz="1800" dirty="0">
                <a:solidFill>
                  <a:schemeClr val="bg2"/>
                </a:solidFill>
                <a:latin typeface="Candara" panose="020E0502030303020204" pitchFamily="34" charset="0"/>
              </a:rPr>
              <a:t>μ</a:t>
            </a: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M) </a:t>
            </a:r>
            <a:r>
              <a:rPr lang="en-US" sz="1800" dirty="0">
                <a:solidFill>
                  <a:schemeClr val="bg2"/>
                </a:solidFill>
                <a:latin typeface="Candara" panose="020E0502030303020204" pitchFamily="34" charset="0"/>
              </a:rPr>
              <a:t>(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v</a:t>
            </a: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 pTA7002</a:t>
            </a:r>
            <a:r>
              <a:rPr lang="en-US" sz="1800" dirty="0">
                <a:solidFill>
                  <a:schemeClr val="bg2"/>
                </a:solidFill>
                <a:latin typeface="Candara" panose="020E0502030303020204" pitchFamily="34" charset="0"/>
              </a:rPr>
              <a:t>; 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pl-PL" sz="1800" dirty="0">
                <a:solidFill>
                  <a:schemeClr val="bg2"/>
                </a:solidFill>
                <a:latin typeface="Candara" panose="020E0502030303020204" pitchFamily="34" charset="0"/>
              </a:rPr>
              <a:t>Aoyama </a:t>
            </a:r>
            <a:r>
              <a:rPr lang="en-US" sz="1800" dirty="0">
                <a:solidFill>
                  <a:schemeClr val="bg2"/>
                </a:solidFill>
                <a:latin typeface="Candara" panose="020E0502030303020204" pitchFamily="34" charset="0"/>
              </a:rPr>
              <a:t>&amp;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cs-CZ" sz="1800" dirty="0" err="1">
                <a:solidFill>
                  <a:schemeClr val="bg2"/>
                </a:solidFill>
                <a:latin typeface="Candara" panose="020E0502030303020204" pitchFamily="34" charset="0"/>
              </a:rPr>
              <a:t>Chua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 1997</a:t>
            </a:r>
            <a:r>
              <a:rPr lang="en-US" sz="1800" dirty="0">
                <a:solidFill>
                  <a:schemeClr val="bg2"/>
                </a:solidFill>
                <a:latin typeface="Candara" panose="020E0502030303020204" pitchFamily="34" charset="0"/>
              </a:rPr>
              <a:t>)</a:t>
            </a:r>
            <a:r>
              <a:rPr lang="cs-CZ" sz="1800" dirty="0">
                <a:solidFill>
                  <a:schemeClr val="bg2"/>
                </a:solidFill>
                <a:latin typeface="Candara" panose="020E0502030303020204" pitchFamily="34" charset="0"/>
              </a:rPr>
              <a:t>.   </a:t>
            </a:r>
            <a:endParaRPr lang="pl-PL" sz="1800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6841798" y="6519863"/>
            <a:ext cx="22990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i="1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Petrášek et al., Science 2006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504825" y="404813"/>
            <a:ext cx="8135938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Fenotyp buněčné linie  GVG</a:t>
            </a:r>
            <a:r>
              <a:rPr lang="en-US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-PIN7</a:t>
            </a:r>
            <a:endParaRPr lang="cs-CZ" sz="2400" u="sng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Indukce DEX (5 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μ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M);   den 3;   </a:t>
            </a:r>
            <a:r>
              <a:rPr lang="en-US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Nomarski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 DIC;  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úsečky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= 40 </a:t>
            </a:r>
            <a:r>
              <a:rPr lang="en-US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μm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.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endParaRPr lang="cs-CZ" sz="1600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250825" y="1557338"/>
            <a:ext cx="6192838" cy="4578350"/>
            <a:chOff x="113" y="981"/>
            <a:chExt cx="3901" cy="2884"/>
          </a:xfrm>
        </p:grpSpPr>
        <p:grpSp>
          <p:nvGrpSpPr>
            <p:cNvPr id="25625" name="Group 5"/>
            <p:cNvGrpSpPr>
              <a:grpSpLocks/>
            </p:cNvGrpSpPr>
            <p:nvPr/>
          </p:nvGrpSpPr>
          <p:grpSpPr bwMode="auto">
            <a:xfrm>
              <a:off x="113" y="981"/>
              <a:ext cx="1942" cy="1433"/>
              <a:chOff x="80" y="978"/>
              <a:chExt cx="2066" cy="1478"/>
            </a:xfrm>
          </p:grpSpPr>
          <p:pic>
            <p:nvPicPr>
              <p:cNvPr id="25639" name="Picture 6" descr="4A70050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978"/>
                <a:ext cx="2066" cy="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5640" name="Object 7"/>
              <p:cNvGraphicFramePr>
                <a:graphicFrameLocks noChangeAspect="1"/>
              </p:cNvGraphicFramePr>
              <p:nvPr/>
            </p:nvGraphicFramePr>
            <p:xfrm>
              <a:off x="1917" y="2365"/>
              <a:ext cx="181" cy="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3" imgW="215640" imgH="65520" progId="CorelDraw.Graphic.9">
                      <p:embed/>
                    </p:oleObj>
                  </mc:Choice>
                  <mc:Fallback>
                    <p:oleObj name="CorelDRAW" r:id="rId3" imgW="215640" imgH="65520" progId="CorelDraw.Graphic.9">
                      <p:embed/>
                      <p:pic>
                        <p:nvPicPr>
                          <p:cNvPr id="2564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17" y="2365"/>
                            <a:ext cx="181" cy="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41" name="Text Box 8"/>
              <p:cNvSpPr txBox="1">
                <a:spLocks noChangeArrowheads="1"/>
              </p:cNvSpPr>
              <p:nvPr/>
            </p:nvSpPr>
            <p:spPr bwMode="auto">
              <a:xfrm>
                <a:off x="619" y="1026"/>
                <a:ext cx="985" cy="200"/>
              </a:xfrm>
              <a:prstGeom prst="rect">
                <a:avLst/>
              </a:prstGeom>
              <a:solidFill>
                <a:srgbClr val="FFFF99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>
                    <a:solidFill>
                      <a:schemeClr val="bg2"/>
                    </a:solidFill>
                  </a:rPr>
                  <a:t>BY-2</a:t>
                </a:r>
                <a:r>
                  <a:rPr lang="en-US" sz="1400"/>
                  <a:t> </a:t>
                </a:r>
                <a:endParaRPr lang="cs-CZ" sz="1400"/>
              </a:p>
            </p:txBody>
          </p:sp>
        </p:grpSp>
        <p:grpSp>
          <p:nvGrpSpPr>
            <p:cNvPr id="25626" name="Group 9"/>
            <p:cNvGrpSpPr>
              <a:grpSpLocks/>
            </p:cNvGrpSpPr>
            <p:nvPr/>
          </p:nvGrpSpPr>
          <p:grpSpPr bwMode="auto">
            <a:xfrm>
              <a:off x="113" y="2432"/>
              <a:ext cx="1942" cy="1433"/>
              <a:chOff x="80" y="2475"/>
              <a:chExt cx="2066" cy="1478"/>
            </a:xfrm>
          </p:grpSpPr>
          <p:pic>
            <p:nvPicPr>
              <p:cNvPr id="25636" name="Picture 10" descr="4B70050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2475"/>
                <a:ext cx="2066" cy="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5637" name="Object 11"/>
              <p:cNvGraphicFramePr>
                <a:graphicFrameLocks noChangeAspect="1"/>
              </p:cNvGraphicFramePr>
              <p:nvPr/>
            </p:nvGraphicFramePr>
            <p:xfrm>
              <a:off x="1872" y="3862"/>
              <a:ext cx="181" cy="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6" imgW="215640" imgH="65520" progId="CorelDraw.Graphic.9">
                      <p:embed/>
                    </p:oleObj>
                  </mc:Choice>
                  <mc:Fallback>
                    <p:oleObj name="CorelDRAW" r:id="rId6" imgW="215640" imgH="65520" progId="CorelDraw.Graphic.9">
                      <p:embed/>
                      <p:pic>
                        <p:nvPicPr>
                          <p:cNvPr id="25637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2" y="3862"/>
                            <a:ext cx="181" cy="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38" name="Text Box 12"/>
              <p:cNvSpPr txBox="1">
                <a:spLocks noChangeArrowheads="1"/>
              </p:cNvSpPr>
              <p:nvPr/>
            </p:nvSpPr>
            <p:spPr bwMode="auto">
              <a:xfrm>
                <a:off x="523" y="2523"/>
                <a:ext cx="1182" cy="200"/>
              </a:xfrm>
              <a:prstGeom prst="rect">
                <a:avLst/>
              </a:prstGeom>
              <a:solidFill>
                <a:srgbClr val="FFFF99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sz="1400" b="1">
                    <a:solidFill>
                      <a:schemeClr val="bg2"/>
                    </a:solidFill>
                  </a:rPr>
                  <a:t>BY-2</a:t>
                </a:r>
                <a:r>
                  <a:rPr lang="en-US" sz="1400" b="1">
                    <a:solidFill>
                      <a:schemeClr val="bg2"/>
                    </a:solidFill>
                  </a:rPr>
                  <a:t> </a:t>
                </a:r>
                <a:r>
                  <a:rPr lang="cs-CZ" sz="1400" b="1">
                    <a:solidFill>
                      <a:schemeClr val="bg2"/>
                    </a:solidFill>
                  </a:rPr>
                  <a:t>+ </a:t>
                </a:r>
                <a:r>
                  <a:rPr lang="en-US" sz="1400" b="1">
                    <a:solidFill>
                      <a:schemeClr val="bg2"/>
                    </a:solidFill>
                  </a:rPr>
                  <a:t>DEX</a:t>
                </a:r>
                <a:endParaRPr lang="cs-CZ" sz="1400" b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5627" name="Group 13"/>
            <p:cNvGrpSpPr>
              <a:grpSpLocks/>
            </p:cNvGrpSpPr>
            <p:nvPr/>
          </p:nvGrpSpPr>
          <p:grpSpPr bwMode="auto">
            <a:xfrm>
              <a:off x="2072" y="981"/>
              <a:ext cx="1942" cy="1433"/>
              <a:chOff x="2072" y="981"/>
              <a:chExt cx="1942" cy="1433"/>
            </a:xfrm>
          </p:grpSpPr>
          <p:pic>
            <p:nvPicPr>
              <p:cNvPr id="25633" name="Picture 14" descr="4C70050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2" y="981"/>
                <a:ext cx="1942" cy="1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5634" name="Object 15"/>
              <p:cNvGraphicFramePr>
                <a:graphicFrameLocks noChangeAspect="1"/>
              </p:cNvGraphicFramePr>
              <p:nvPr/>
            </p:nvGraphicFramePr>
            <p:xfrm>
              <a:off x="3757" y="2326"/>
              <a:ext cx="171" cy="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8" imgW="215640" imgH="65520" progId="CorelDraw.Graphic.9">
                      <p:embed/>
                    </p:oleObj>
                  </mc:Choice>
                  <mc:Fallback>
                    <p:oleObj name="CorelDRAW" r:id="rId8" imgW="215640" imgH="65520" progId="CorelDraw.Graphic.9">
                      <p:embed/>
                      <p:pic>
                        <p:nvPicPr>
                          <p:cNvPr id="25634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57" y="2326"/>
                            <a:ext cx="171" cy="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35" name="Text Box 16"/>
              <p:cNvSpPr txBox="1">
                <a:spLocks noChangeArrowheads="1"/>
              </p:cNvSpPr>
              <p:nvPr/>
            </p:nvSpPr>
            <p:spPr bwMode="auto">
              <a:xfrm>
                <a:off x="2315" y="1028"/>
                <a:ext cx="1457" cy="194"/>
              </a:xfrm>
              <a:prstGeom prst="rect">
                <a:avLst/>
              </a:prstGeom>
              <a:solidFill>
                <a:srgbClr val="FFFF99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sz="1400" b="1">
                    <a:solidFill>
                      <a:schemeClr val="bg2"/>
                    </a:solidFill>
                  </a:rPr>
                  <a:t>GVG</a:t>
                </a:r>
                <a:r>
                  <a:rPr lang="en-US" sz="1400" b="1">
                    <a:solidFill>
                      <a:schemeClr val="bg2"/>
                    </a:solidFill>
                  </a:rPr>
                  <a:t>-PIN7</a:t>
                </a:r>
                <a:r>
                  <a:rPr lang="cs-CZ" sz="1400" b="1">
                    <a:solidFill>
                      <a:schemeClr val="bg2"/>
                    </a:solidFill>
                  </a:rPr>
                  <a:t> neindukované</a:t>
                </a:r>
              </a:p>
            </p:txBody>
          </p:sp>
        </p:grpSp>
        <p:grpSp>
          <p:nvGrpSpPr>
            <p:cNvPr id="25628" name="Group 17"/>
            <p:cNvGrpSpPr>
              <a:grpSpLocks/>
            </p:cNvGrpSpPr>
            <p:nvPr/>
          </p:nvGrpSpPr>
          <p:grpSpPr bwMode="auto">
            <a:xfrm>
              <a:off x="2074" y="2433"/>
              <a:ext cx="1940" cy="1432"/>
              <a:chOff x="2159" y="2524"/>
              <a:chExt cx="2064" cy="1477"/>
            </a:xfrm>
          </p:grpSpPr>
          <p:grpSp>
            <p:nvGrpSpPr>
              <p:cNvPr id="25629" name="Group 18"/>
              <p:cNvGrpSpPr>
                <a:grpSpLocks/>
              </p:cNvGrpSpPr>
              <p:nvPr/>
            </p:nvGrpSpPr>
            <p:grpSpPr bwMode="auto">
              <a:xfrm>
                <a:off x="2159" y="2524"/>
                <a:ext cx="2064" cy="1477"/>
                <a:chOff x="2167" y="2476"/>
                <a:chExt cx="2064" cy="1477"/>
              </a:xfrm>
            </p:grpSpPr>
            <p:pic>
              <p:nvPicPr>
                <p:cNvPr id="25631" name="Picture 19" descr="4D70050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7" y="2476"/>
                  <a:ext cx="2064" cy="14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25632" name="Object 20"/>
                <p:cNvGraphicFramePr>
                  <a:graphicFrameLocks noChangeAspect="1"/>
                </p:cNvGraphicFramePr>
                <p:nvPr/>
              </p:nvGraphicFramePr>
              <p:xfrm>
                <a:off x="3958" y="3853"/>
                <a:ext cx="181" cy="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DRAW" r:id="rId10" imgW="215640" imgH="65520" progId="CorelDraw.Graphic.9">
                        <p:embed/>
                      </p:oleObj>
                    </mc:Choice>
                    <mc:Fallback>
                      <p:oleObj name="CorelDRAW" r:id="rId10" imgW="215640" imgH="65520" progId="CorelDraw.Graphic.9">
                        <p:embed/>
                        <p:pic>
                          <p:nvPicPr>
                            <p:cNvPr id="25632" name="Object 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58" y="3853"/>
                              <a:ext cx="181" cy="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5630" name="Text Box 21"/>
              <p:cNvSpPr txBox="1">
                <a:spLocks noChangeArrowheads="1"/>
              </p:cNvSpPr>
              <p:nvPr/>
            </p:nvSpPr>
            <p:spPr bwMode="auto">
              <a:xfrm>
                <a:off x="2562" y="2568"/>
                <a:ext cx="1404" cy="200"/>
              </a:xfrm>
              <a:prstGeom prst="rect">
                <a:avLst/>
              </a:prstGeom>
              <a:solidFill>
                <a:srgbClr val="FFFF99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sz="1400" b="1">
                    <a:solidFill>
                      <a:schemeClr val="bg2"/>
                    </a:solidFill>
                  </a:rPr>
                  <a:t>GVG-PIN7 indukované</a:t>
                </a:r>
                <a:r>
                  <a:rPr lang="cs-CZ" sz="1400">
                    <a:solidFill>
                      <a:schemeClr val="bg2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25604" name="Group 22"/>
          <p:cNvGrpSpPr>
            <a:grpSpLocks/>
          </p:cNvGrpSpPr>
          <p:nvPr/>
        </p:nvGrpSpPr>
        <p:grpSpPr bwMode="auto">
          <a:xfrm>
            <a:off x="6588125" y="1557338"/>
            <a:ext cx="2376488" cy="2159000"/>
            <a:chOff x="4150" y="981"/>
            <a:chExt cx="1497" cy="1360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4150" y="981"/>
              <a:ext cx="1497" cy="13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  <p:graphicFrame>
          <p:nvGraphicFramePr>
            <p:cNvPr id="25621" name="Object 24"/>
            <p:cNvGraphicFramePr>
              <a:graphicFrameLocks noChangeAspect="1"/>
            </p:cNvGraphicFramePr>
            <p:nvPr/>
          </p:nvGraphicFramePr>
          <p:xfrm>
            <a:off x="4353" y="1028"/>
            <a:ext cx="1270" cy="12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PW 8.0 Graph" r:id="rId11" imgW="5675681" imgH="4401007" progId="SigmaPlotGraphicObject.7">
                    <p:embed/>
                  </p:oleObj>
                </mc:Choice>
                <mc:Fallback>
                  <p:oleObj name="SPW 8.0 Graph" r:id="rId11" imgW="5675681" imgH="4401007" progId="SigmaPlotGraphicObject.7">
                    <p:embed/>
                    <p:pic>
                      <p:nvPicPr>
                        <p:cNvPr id="25621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3" y="1028"/>
                          <a:ext cx="1270" cy="12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4" name="Text Box 25"/>
            <p:cNvSpPr txBox="1">
              <a:spLocks noChangeArrowheads="1"/>
            </p:cNvSpPr>
            <p:nvPr/>
          </p:nvSpPr>
          <p:spPr bwMode="auto">
            <a:xfrm rot="-5400000">
              <a:off x="3788" y="1495"/>
              <a:ext cx="1029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cs-CZ" sz="1200">
                  <a:solidFill>
                    <a:schemeClr val="tx1"/>
                  </a:solidFill>
                  <a:latin typeface="+mn-lt"/>
                </a:rPr>
                <a:t>C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ell number</a:t>
              </a:r>
              <a:endParaRPr lang="cs-CZ" sz="1200">
                <a:solidFill>
                  <a:schemeClr val="tx1"/>
                </a:solidFill>
                <a:latin typeface="+mn-lt"/>
              </a:endParaRP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(10</a:t>
              </a:r>
              <a:r>
                <a:rPr lang="en-US" sz="1200" baseline="30000">
                  <a:solidFill>
                    <a:schemeClr val="tx1"/>
                  </a:solidFill>
                  <a:latin typeface="+mn-lt"/>
                </a:rPr>
                <a:t>4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cells per ml)</a:t>
              </a:r>
              <a:endParaRPr lang="cs-CZ" sz="12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475" name="Text Box 26"/>
            <p:cNvSpPr txBox="1">
              <a:spLocks noChangeArrowheads="1"/>
            </p:cNvSpPr>
            <p:nvPr/>
          </p:nvSpPr>
          <p:spPr bwMode="auto">
            <a:xfrm>
              <a:off x="4603" y="2161"/>
              <a:ext cx="8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Time (days)</a:t>
              </a:r>
              <a:endParaRPr lang="cs-CZ" sz="12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476" name="Text Box 27"/>
            <p:cNvSpPr txBox="1">
              <a:spLocks noChangeArrowheads="1"/>
            </p:cNvSpPr>
            <p:nvPr/>
          </p:nvSpPr>
          <p:spPr bwMode="auto">
            <a:xfrm>
              <a:off x="5084" y="1677"/>
              <a:ext cx="53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cs-CZ" sz="800">
                  <a:solidFill>
                    <a:schemeClr val="tx1"/>
                  </a:solidFill>
                  <a:latin typeface="+mn-lt"/>
                </a:rPr>
                <a:t>PIN7 induced</a:t>
              </a:r>
            </a:p>
          </p:txBody>
        </p:sp>
      </p:grpSp>
      <p:grpSp>
        <p:nvGrpSpPr>
          <p:cNvPr id="261148" name="Group 28"/>
          <p:cNvGrpSpPr>
            <a:grpSpLocks/>
          </p:cNvGrpSpPr>
          <p:nvPr/>
        </p:nvGrpSpPr>
        <p:grpSpPr bwMode="auto">
          <a:xfrm>
            <a:off x="5305425" y="4221163"/>
            <a:ext cx="3549650" cy="1917700"/>
            <a:chOff x="3342" y="2659"/>
            <a:chExt cx="2236" cy="1208"/>
          </a:xfrm>
        </p:grpSpPr>
        <p:grpSp>
          <p:nvGrpSpPr>
            <p:cNvPr id="25614" name="Group 29"/>
            <p:cNvGrpSpPr>
              <a:grpSpLocks/>
            </p:cNvGrpSpPr>
            <p:nvPr/>
          </p:nvGrpSpPr>
          <p:grpSpPr bwMode="auto">
            <a:xfrm>
              <a:off x="4286" y="2659"/>
              <a:ext cx="1292" cy="1208"/>
              <a:chOff x="4286" y="2659"/>
              <a:chExt cx="1292" cy="1208"/>
            </a:xfrm>
          </p:grpSpPr>
          <p:sp>
            <p:nvSpPr>
              <p:cNvPr id="19468" name="Text Box 30"/>
              <p:cNvSpPr txBox="1">
                <a:spLocks noChangeArrowheads="1"/>
              </p:cNvSpPr>
              <p:nvPr/>
            </p:nvSpPr>
            <p:spPr bwMode="auto">
              <a:xfrm>
                <a:off x="4433" y="2659"/>
                <a:ext cx="9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FF00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400" dirty="0" err="1">
                    <a:solidFill>
                      <a:schemeClr val="tx1"/>
                    </a:solidFill>
                    <a:latin typeface="+mn-lt"/>
                  </a:rPr>
                  <a:t>Lugol</a:t>
                </a:r>
                <a:r>
                  <a:rPr lang="en-US" sz="14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endParaRPr lang="cs-CZ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25617" name="Group 31"/>
              <p:cNvGrpSpPr>
                <a:grpSpLocks/>
              </p:cNvGrpSpPr>
              <p:nvPr/>
            </p:nvGrpSpPr>
            <p:grpSpPr bwMode="auto">
              <a:xfrm>
                <a:off x="4286" y="2886"/>
                <a:ext cx="1292" cy="981"/>
                <a:chOff x="1746" y="3197"/>
                <a:chExt cx="1552" cy="1123"/>
              </a:xfrm>
            </p:grpSpPr>
            <p:graphicFrame>
              <p:nvGraphicFramePr>
                <p:cNvPr id="25618" name="Object 32"/>
                <p:cNvGraphicFramePr>
                  <a:graphicFrameLocks noChangeAspect="1"/>
                </p:cNvGraphicFramePr>
                <p:nvPr/>
              </p:nvGraphicFramePr>
              <p:xfrm>
                <a:off x="1746" y="3197"/>
                <a:ext cx="1552" cy="11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DRAW" r:id="rId13" imgW="2473200" imgH="1776240" progId="CorelDraw.Graphic.9">
                        <p:embed/>
                      </p:oleObj>
                    </mc:Choice>
                    <mc:Fallback>
                      <p:oleObj name="CorelDRAW" r:id="rId13" imgW="2473200" imgH="1776240" progId="CorelDraw.Graphic.9">
                        <p:embed/>
                        <p:pic>
                          <p:nvPicPr>
                            <p:cNvPr id="25618" name="Object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46" y="3197"/>
                              <a:ext cx="1552" cy="1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471" name="Line 33"/>
                <p:cNvSpPr>
                  <a:spLocks noChangeShapeType="1"/>
                </p:cNvSpPr>
                <p:nvPr/>
              </p:nvSpPr>
              <p:spPr bwMode="auto">
                <a:xfrm>
                  <a:off x="2924" y="4247"/>
                  <a:ext cx="340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endParaRPr lang="cs-CZ">
                    <a:latin typeface="+mn-lt"/>
                  </a:endParaRPr>
                </a:p>
              </p:txBody>
            </p:sp>
          </p:grpSp>
        </p:grpSp>
        <p:sp>
          <p:nvSpPr>
            <p:cNvPr id="19467" name="Line 34"/>
            <p:cNvSpPr>
              <a:spLocks noChangeShapeType="1"/>
            </p:cNvSpPr>
            <p:nvPr/>
          </p:nvSpPr>
          <p:spPr bwMode="auto">
            <a:xfrm flipV="1">
              <a:off x="3342" y="3475"/>
              <a:ext cx="1443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endParaRPr lang="cs-CZ">
                <a:latin typeface="+mn-lt"/>
              </a:endParaRPr>
            </a:p>
          </p:txBody>
        </p:sp>
      </p:grpSp>
      <p:sp>
        <p:nvSpPr>
          <p:cNvPr id="261155" name="Text Box 35"/>
          <p:cNvSpPr txBox="1">
            <a:spLocks noChangeArrowheads="1"/>
          </p:cNvSpPr>
          <p:nvPr/>
        </p:nvSpPr>
        <p:spPr bwMode="auto">
          <a:xfrm>
            <a:off x="250825" y="6226175"/>
            <a:ext cx="61928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Nadexprese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PIN7 vede k zastavení buněčného dělení, k elongaci </a:t>
            </a:r>
          </a:p>
          <a:p>
            <a:pPr algn="ctr" eaLnBrk="1" hangingPunct="1"/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a k nadprodukci amyloplastů  (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»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auxinové „hladovění“)</a:t>
            </a:r>
            <a:endParaRPr lang="en-US" sz="1600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pic>
        <p:nvPicPr>
          <p:cNvPr id="25607" name="Picture 10" descr="UEB logo 200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8" name="Group 23"/>
          <p:cNvGrpSpPr>
            <a:grpSpLocks/>
          </p:cNvGrpSpPr>
          <p:nvPr/>
        </p:nvGrpSpPr>
        <p:grpSpPr bwMode="auto">
          <a:xfrm>
            <a:off x="8156575" y="167345"/>
            <a:ext cx="808038" cy="1252810"/>
            <a:chOff x="3878" y="1480"/>
            <a:chExt cx="635" cy="1040"/>
          </a:xfrm>
        </p:grpSpPr>
        <p:sp>
          <p:nvSpPr>
            <p:cNvPr id="25610" name="AutoShape 24"/>
            <p:cNvSpPr>
              <a:spLocks noChangeArrowheads="1"/>
            </p:cNvSpPr>
            <p:nvPr/>
          </p:nvSpPr>
          <p:spPr bwMode="auto">
            <a:xfrm>
              <a:off x="3878" y="1480"/>
              <a:ext cx="635" cy="54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0" cmpd="thinThick">
              <a:solidFill>
                <a:srgbClr val="00800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5611" name="Text Box 25"/>
            <p:cNvSpPr txBox="1">
              <a:spLocks noChangeArrowheads="1"/>
            </p:cNvSpPr>
            <p:nvPr/>
          </p:nvSpPr>
          <p:spPr bwMode="auto">
            <a:xfrm>
              <a:off x="3958" y="1511"/>
              <a:ext cx="475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400" dirty="0">
                  <a:solidFill>
                    <a:srgbClr val="FF0066"/>
                  </a:solidFill>
                </a:rPr>
                <a:t>IAA</a:t>
              </a:r>
              <a:r>
                <a:rPr lang="cs-CZ" sz="1400" i="1" baseline="30000" dirty="0">
                  <a:solidFill>
                    <a:srgbClr val="FF0066"/>
                  </a:solidFill>
                </a:rPr>
                <a:t>-</a:t>
              </a:r>
              <a:endParaRPr lang="cs-CZ" sz="1400" dirty="0">
                <a:solidFill>
                  <a:srgbClr val="FF0066"/>
                </a:solidFill>
              </a:endParaRPr>
            </a:p>
          </p:txBody>
        </p:sp>
        <p:sp>
          <p:nvSpPr>
            <p:cNvPr id="25612" name="Line 26"/>
            <p:cNvSpPr>
              <a:spLocks noChangeShapeType="1"/>
            </p:cNvSpPr>
            <p:nvPr/>
          </p:nvSpPr>
          <p:spPr bwMode="auto">
            <a:xfrm>
              <a:off x="4224" y="1691"/>
              <a:ext cx="5" cy="82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3" name="Oval 27"/>
            <p:cNvSpPr>
              <a:spLocks noChangeArrowheads="1"/>
            </p:cNvSpPr>
            <p:nvPr/>
          </p:nvSpPr>
          <p:spPr bwMode="auto">
            <a:xfrm>
              <a:off x="4105" y="1797"/>
              <a:ext cx="227" cy="40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sz="1400" b="1">
                  <a:solidFill>
                    <a:schemeClr val="tx1"/>
                  </a:solidFill>
                  <a:latin typeface="Arial" pitchFamily="34" charset="0"/>
                </a:rPr>
                <a:t>PIN</a:t>
              </a:r>
            </a:p>
          </p:txBody>
        </p:sp>
      </p:grp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6920345" y="6519863"/>
            <a:ext cx="2220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i="1" dirty="0">
                <a:solidFill>
                  <a:schemeClr val="tx1"/>
                </a:solidFill>
                <a:latin typeface="+mn-lt"/>
                <a:cs typeface="Arial" charset="0"/>
              </a:rPr>
              <a:t>Petrášek et al., Science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982663" y="1341438"/>
            <a:ext cx="3219450" cy="2343150"/>
            <a:chOff x="340" y="618"/>
            <a:chExt cx="2345" cy="1748"/>
          </a:xfrm>
        </p:grpSpPr>
        <p:pic>
          <p:nvPicPr>
            <p:cNvPr id="27679" name="Picture 3" descr="A"/>
            <p:cNvPicPr>
              <a:picLocks noChangeAspect="1" noChangeArrowheads="1"/>
            </p:cNvPicPr>
            <p:nvPr/>
          </p:nvPicPr>
          <p:blipFill>
            <a:blip r:embed="rId2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618"/>
              <a:ext cx="2345" cy="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7680" name="Object 4"/>
            <p:cNvGraphicFramePr>
              <a:graphicFrameLocks noChangeAspect="1"/>
            </p:cNvGraphicFramePr>
            <p:nvPr/>
          </p:nvGraphicFramePr>
          <p:xfrm>
            <a:off x="2381" y="2238"/>
            <a:ext cx="182" cy="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215640" imgH="65520" progId="CorelDRAW.Graphic.12">
                    <p:embed/>
                  </p:oleObj>
                </mc:Choice>
                <mc:Fallback>
                  <p:oleObj name="CorelDRAW" r:id="rId3" imgW="215640" imgH="65520" progId="CorelDRAW.Graphic.12">
                    <p:embed/>
                    <p:pic>
                      <p:nvPicPr>
                        <p:cNvPr id="2768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1" y="2238"/>
                          <a:ext cx="182" cy="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651" name="Group 5"/>
          <p:cNvGrpSpPr>
            <a:grpSpLocks/>
          </p:cNvGrpSpPr>
          <p:nvPr/>
        </p:nvGrpSpPr>
        <p:grpSpPr bwMode="auto">
          <a:xfrm>
            <a:off x="5076825" y="1341438"/>
            <a:ext cx="3190875" cy="2360612"/>
            <a:chOff x="2789" y="522"/>
            <a:chExt cx="2345" cy="1753"/>
          </a:xfrm>
        </p:grpSpPr>
        <p:grpSp>
          <p:nvGrpSpPr>
            <p:cNvPr id="27675" name="Group 6"/>
            <p:cNvGrpSpPr>
              <a:grpSpLocks/>
            </p:cNvGrpSpPr>
            <p:nvPr/>
          </p:nvGrpSpPr>
          <p:grpSpPr bwMode="auto">
            <a:xfrm>
              <a:off x="2789" y="527"/>
              <a:ext cx="2345" cy="1748"/>
              <a:chOff x="2835" y="482"/>
              <a:chExt cx="2345" cy="1748"/>
            </a:xfrm>
          </p:grpSpPr>
          <p:pic>
            <p:nvPicPr>
              <p:cNvPr id="27677" name="Picture 7" descr="B"/>
              <p:cNvPicPr>
                <a:picLocks noChangeAspect="1" noChangeArrowheads="1"/>
              </p:cNvPicPr>
              <p:nvPr/>
            </p:nvPicPr>
            <p:blipFill>
              <a:blip r:embed="rId5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" y="482"/>
                <a:ext cx="2345" cy="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7678" name="Object 8"/>
              <p:cNvGraphicFramePr>
                <a:graphicFrameLocks noChangeAspect="1"/>
              </p:cNvGraphicFramePr>
              <p:nvPr/>
            </p:nvGraphicFramePr>
            <p:xfrm>
              <a:off x="4876" y="2115"/>
              <a:ext cx="182" cy="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6" imgW="215640" imgH="65520" progId="CorelDraw.Graphic.9">
                      <p:embed/>
                    </p:oleObj>
                  </mc:Choice>
                  <mc:Fallback>
                    <p:oleObj name="CorelDRAW" r:id="rId6" imgW="215640" imgH="65520" progId="CorelDraw.Graphic.9">
                      <p:embed/>
                      <p:pic>
                        <p:nvPicPr>
                          <p:cNvPr id="27678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76" y="2115"/>
                            <a:ext cx="182" cy="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3177" name="Text Box 9"/>
            <p:cNvSpPr txBox="1">
              <a:spLocks noChangeArrowheads="1"/>
            </p:cNvSpPr>
            <p:nvPr/>
          </p:nvSpPr>
          <p:spPr bwMode="auto">
            <a:xfrm>
              <a:off x="3054" y="522"/>
              <a:ext cx="1815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cs-CZ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GVG</a:t>
              </a:r>
              <a:r>
                <a:rPr lang="en-US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-PIN7 </a:t>
              </a:r>
              <a:r>
                <a:rPr lang="cs-CZ" sz="16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Palatino Linotype" pitchFamily="18" charset="0"/>
                </a:rPr>
                <a:t>indukované</a:t>
              </a:r>
            </a:p>
          </p:txBody>
        </p:sp>
      </p:grp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1116013" y="1341438"/>
            <a:ext cx="29527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GVG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-PIN7 </a:t>
            </a:r>
            <a:r>
              <a:rPr lang="cs-CZ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neindukované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endParaRPr lang="cs-CZ" sz="1600" dirty="0"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63179" name="Group 11"/>
          <p:cNvGrpSpPr>
            <a:grpSpLocks/>
          </p:cNvGrpSpPr>
          <p:nvPr/>
        </p:nvGrpSpPr>
        <p:grpSpPr bwMode="auto">
          <a:xfrm>
            <a:off x="914400" y="3716338"/>
            <a:ext cx="7359650" cy="2379662"/>
            <a:chOff x="576" y="2341"/>
            <a:chExt cx="4636" cy="1499"/>
          </a:xfrm>
        </p:grpSpPr>
        <p:sp>
          <p:nvSpPr>
            <p:cNvPr id="27663" name="Rectangle 12"/>
            <p:cNvSpPr>
              <a:spLocks noChangeArrowheads="1"/>
            </p:cNvSpPr>
            <p:nvPr/>
          </p:nvSpPr>
          <p:spPr bwMode="auto">
            <a:xfrm>
              <a:off x="3188" y="2357"/>
              <a:ext cx="2024" cy="14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endParaRPr lang="cs-CZ">
                <a:latin typeface="Palatino Linotype" pitchFamily="18" charset="0"/>
              </a:endParaRPr>
            </a:p>
          </p:txBody>
        </p:sp>
        <p:grpSp>
          <p:nvGrpSpPr>
            <p:cNvPr id="27664" name="Group 13"/>
            <p:cNvGrpSpPr>
              <a:grpSpLocks/>
            </p:cNvGrpSpPr>
            <p:nvPr/>
          </p:nvGrpSpPr>
          <p:grpSpPr bwMode="auto">
            <a:xfrm>
              <a:off x="576" y="2341"/>
              <a:ext cx="4620" cy="1499"/>
              <a:chOff x="576" y="2341"/>
              <a:chExt cx="4620" cy="1499"/>
            </a:xfrm>
          </p:grpSpPr>
          <p:grpSp>
            <p:nvGrpSpPr>
              <p:cNvPr id="27665" name="Group 14"/>
              <p:cNvGrpSpPr>
                <a:grpSpLocks/>
              </p:cNvGrpSpPr>
              <p:nvPr/>
            </p:nvGrpSpPr>
            <p:grpSpPr bwMode="auto">
              <a:xfrm>
                <a:off x="3143" y="2341"/>
                <a:ext cx="2053" cy="1499"/>
                <a:chOff x="3143" y="2341"/>
                <a:chExt cx="2053" cy="1499"/>
              </a:xfrm>
            </p:grpSpPr>
            <p:graphicFrame>
              <p:nvGraphicFramePr>
                <p:cNvPr id="27671" name="Object 15"/>
                <p:cNvGraphicFramePr>
                  <a:graphicFrameLocks noChangeAspect="1"/>
                </p:cNvGraphicFramePr>
                <p:nvPr/>
              </p:nvGraphicFramePr>
              <p:xfrm>
                <a:off x="3347" y="2366"/>
                <a:ext cx="1849" cy="135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SPW 8.0 Graph" r:id="rId7" imgW="5203850" imgH="4175150" progId="SigmaPlotGraphicObject.7">
                        <p:embed/>
                      </p:oleObj>
                    </mc:Choice>
                    <mc:Fallback>
                      <p:oleObj name="SPW 8.0 Graph" r:id="rId7" imgW="5203850" imgH="4175150" progId="SigmaPlotGraphicObject.7">
                        <p:embed/>
                        <p:pic>
                          <p:nvPicPr>
                            <p:cNvPr id="27671" name="Object 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47" y="2366"/>
                              <a:ext cx="1849" cy="135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7672" name="Text Box 1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809" y="2922"/>
                  <a:ext cx="983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Cell </a:t>
                  </a:r>
                  <a:r>
                    <a:rPr lang="cs-CZ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diameter (mm)</a:t>
                  </a:r>
                </a:p>
              </p:txBody>
            </p:sp>
            <p:sp>
              <p:nvSpPr>
                <p:cNvPr id="2767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969" y="3666"/>
                  <a:ext cx="907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FFFF00"/>
                      </a:solidFill>
                      <a:latin typeface="Comic Sans MS" pitchFamily="66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cs-CZ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Cell length (mm</a:t>
                  </a:r>
                  <a:r>
                    <a:rPr lang="en-US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)</a:t>
                  </a:r>
                  <a:endParaRPr lang="cs-CZ" sz="1200">
                    <a:solidFill>
                      <a:schemeClr val="tx1"/>
                    </a:solidFill>
                    <a:latin typeface="Palatino Linotype" pitchFamily="18" charset="0"/>
                  </a:endParaRPr>
                </a:p>
              </p:txBody>
            </p:sp>
            <p:sp>
              <p:nvSpPr>
                <p:cNvPr id="27674" name="Rectangle 18"/>
                <p:cNvSpPr>
                  <a:spLocks noChangeArrowheads="1"/>
                </p:cNvSpPr>
                <p:nvPr/>
              </p:nvSpPr>
              <p:spPr bwMode="auto">
                <a:xfrm>
                  <a:off x="3143" y="2341"/>
                  <a:ext cx="2001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pl-PL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Induced cells</a:t>
                  </a:r>
                  <a:r>
                    <a:rPr lang="pl-PL" sz="1400">
                      <a:solidFill>
                        <a:schemeClr val="tx1"/>
                      </a:solidFill>
                      <a:latin typeface="Palatino Linotype" pitchFamily="18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NPA-treated</a:t>
                  </a:r>
                  <a:r>
                    <a:rPr lang="pl-PL" sz="800">
                      <a:solidFill>
                        <a:schemeClr val="tx1"/>
                      </a:solidFill>
                      <a:latin typeface="Palatino Linotype" pitchFamily="18" charset="0"/>
                    </a:rPr>
                    <a:t> </a:t>
                  </a:r>
                  <a:r>
                    <a:rPr lang="en-US" sz="1400">
                      <a:solidFill>
                        <a:schemeClr val="tx1"/>
                      </a:solidFill>
                      <a:latin typeface="Palatino Linotype" pitchFamily="18" charset="0"/>
                      <a:sym typeface="CommonBullets"/>
                    </a:rPr>
                    <a:t></a:t>
                  </a:r>
                  <a:r>
                    <a:rPr lang="pl-PL" sz="1400">
                      <a:solidFill>
                        <a:schemeClr val="tx1"/>
                      </a:solidFill>
                      <a:latin typeface="Palatino Linotype" pitchFamily="18" charset="0"/>
                    </a:rPr>
                    <a:t>  </a:t>
                  </a:r>
                  <a:r>
                    <a:rPr lang="pl-PL" sz="1200">
                      <a:solidFill>
                        <a:schemeClr val="tx1"/>
                      </a:solidFill>
                      <a:latin typeface="Palatino Linotype" pitchFamily="18" charset="0"/>
                    </a:rPr>
                    <a:t>non-treated</a:t>
                  </a:r>
                  <a:r>
                    <a:rPr lang="pl-PL" sz="800">
                      <a:solidFill>
                        <a:schemeClr val="tx1"/>
                      </a:solidFill>
                      <a:latin typeface="Palatino Linotype" pitchFamily="18" charset="0"/>
                    </a:rPr>
                    <a:t> </a:t>
                  </a:r>
                  <a:r>
                    <a:rPr lang="pl-PL" sz="1000">
                      <a:solidFill>
                        <a:schemeClr val="tx1"/>
                      </a:solidFill>
                      <a:latin typeface="Palatino Linotype" pitchFamily="18" charset="0"/>
                      <a:sym typeface="CommonBullets"/>
                    </a:rPr>
                    <a:t></a:t>
                  </a:r>
                  <a:endParaRPr lang="en-US" sz="1000">
                    <a:solidFill>
                      <a:schemeClr val="tx1"/>
                    </a:solidFill>
                    <a:latin typeface="Palatino Linotype" pitchFamily="18" charset="0"/>
                    <a:sym typeface="CommonBullets"/>
                  </a:endParaRPr>
                </a:p>
              </p:txBody>
            </p:sp>
          </p:grpSp>
          <p:grpSp>
            <p:nvGrpSpPr>
              <p:cNvPr id="27666" name="Group 19"/>
              <p:cNvGrpSpPr>
                <a:grpSpLocks/>
              </p:cNvGrpSpPr>
              <p:nvPr/>
            </p:nvGrpSpPr>
            <p:grpSpPr bwMode="auto">
              <a:xfrm>
                <a:off x="576" y="2352"/>
                <a:ext cx="2114" cy="1476"/>
                <a:chOff x="628" y="2692"/>
                <a:chExt cx="2114" cy="1476"/>
              </a:xfrm>
            </p:grpSpPr>
            <p:grpSp>
              <p:nvGrpSpPr>
                <p:cNvPr id="27667" name="Group 20"/>
                <p:cNvGrpSpPr>
                  <a:grpSpLocks/>
                </p:cNvGrpSpPr>
                <p:nvPr/>
              </p:nvGrpSpPr>
              <p:grpSpPr bwMode="auto">
                <a:xfrm>
                  <a:off x="628" y="2692"/>
                  <a:ext cx="2114" cy="1476"/>
                  <a:chOff x="290" y="2421"/>
                  <a:chExt cx="2444" cy="1748"/>
                </a:xfrm>
              </p:grpSpPr>
              <p:pic>
                <p:nvPicPr>
                  <p:cNvPr id="27669" name="Picture 21" descr="C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lum bright="12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9" y="2421"/>
                    <a:ext cx="2345" cy="17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3190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0" y="2421"/>
                    <a:ext cx="2444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cs-CZ" sz="16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rPr>
                      <a:t>GVG</a:t>
                    </a:r>
                    <a:r>
                      <a:rPr lang="en-US" sz="16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rPr>
                      <a:t>-PIN7 </a:t>
                    </a:r>
                    <a:r>
                      <a:rPr lang="cs-CZ" sz="16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Palatino Linotype" pitchFamily="18" charset="0"/>
                      </a:rPr>
                      <a:t>indukované + NPA</a:t>
                    </a:r>
                    <a:endParaRPr lang="cs-CZ" sz="1600" dirty="0">
                      <a:solidFill>
                        <a:srgbClr val="66FF33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Palatino Linotype" pitchFamily="18" charset="0"/>
                    </a:endParaRPr>
                  </a:p>
                </p:txBody>
              </p:sp>
            </p:grpSp>
            <p:graphicFrame>
              <p:nvGraphicFramePr>
                <p:cNvPr id="27668" name="Object 23"/>
                <p:cNvGraphicFramePr>
                  <a:graphicFrameLocks noChangeAspect="1"/>
                </p:cNvGraphicFramePr>
                <p:nvPr/>
              </p:nvGraphicFramePr>
              <p:xfrm>
                <a:off x="2443" y="4028"/>
                <a:ext cx="157" cy="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DRAW" r:id="rId10" imgW="215640" imgH="65520" progId="CorelDRAW.Graphic.12">
                        <p:embed/>
                      </p:oleObj>
                    </mc:Choice>
                    <mc:Fallback>
                      <p:oleObj name="CorelDRAW" r:id="rId10" imgW="215640" imgH="65520" progId="CorelDRAW.Graphic.12">
                        <p:embed/>
                        <p:pic>
                          <p:nvPicPr>
                            <p:cNvPr id="27668" name="Object 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43" y="4028"/>
                              <a:ext cx="157" cy="4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27654" name="Text Box 25"/>
          <p:cNvSpPr txBox="1">
            <a:spLocks noChangeArrowheads="1"/>
          </p:cNvSpPr>
          <p:nvPr/>
        </p:nvSpPr>
        <p:spPr bwMode="auto">
          <a:xfrm>
            <a:off x="504825" y="476250"/>
            <a:ext cx="8135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Fenotyp buněk linie GVG</a:t>
            </a:r>
            <a:r>
              <a:rPr lang="en-US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-PIN7</a:t>
            </a: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, účinek NPA</a:t>
            </a:r>
          </a:p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cs-CZ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Indukce DEX (5 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μ</a:t>
            </a:r>
            <a:r>
              <a:rPr lang="cs-CZ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M);   den 3;   </a:t>
            </a:r>
            <a:r>
              <a:rPr lang="en-US" sz="1600" b="1" dirty="0" err="1">
                <a:solidFill>
                  <a:schemeClr val="bg2"/>
                </a:solidFill>
                <a:latin typeface="Candara" panose="020E0502030303020204" pitchFamily="34" charset="0"/>
              </a:rPr>
              <a:t>Nomarski</a:t>
            </a:r>
            <a:r>
              <a:rPr lang="en-US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 DIC</a:t>
            </a:r>
            <a:r>
              <a:rPr lang="cs-CZ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;  úsečky</a:t>
            </a:r>
            <a:r>
              <a:rPr lang="en-US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 = 40 </a:t>
            </a:r>
            <a:r>
              <a:rPr lang="en-US" sz="1600" b="1" dirty="0" err="1">
                <a:solidFill>
                  <a:schemeClr val="bg2"/>
                </a:solidFill>
                <a:latin typeface="Candara" panose="020E0502030303020204" pitchFamily="34" charset="0"/>
              </a:rPr>
              <a:t>μm</a:t>
            </a:r>
            <a:r>
              <a:rPr lang="cs-CZ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.</a:t>
            </a:r>
            <a:r>
              <a:rPr lang="en-US" sz="1600" b="1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endParaRPr lang="cs-CZ" sz="1600" b="1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  <p:sp>
        <p:nvSpPr>
          <p:cNvPr id="263194" name="Text Box 26"/>
          <p:cNvSpPr txBox="1">
            <a:spLocks noChangeArrowheads="1"/>
          </p:cNvSpPr>
          <p:nvPr/>
        </p:nvSpPr>
        <p:spPr bwMode="auto">
          <a:xfrm>
            <a:off x="178594" y="6181725"/>
            <a:ext cx="5977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800" b="1">
                <a:solidFill>
                  <a:srgbClr val="004E4C"/>
                </a:solidFill>
                <a:latin typeface="Palatino Linotype" pitchFamily="18" charset="0"/>
              </a:rPr>
              <a:t>Po nadexpresi PIN7 </a:t>
            </a:r>
          </a:p>
          <a:p>
            <a:pPr eaLnBrk="1" hangingPunct="1"/>
            <a:r>
              <a:rPr lang="cs-CZ" sz="1800" b="1">
                <a:solidFill>
                  <a:srgbClr val="004E4C"/>
                </a:solidFill>
                <a:latin typeface="Palatino Linotype" pitchFamily="18" charset="0"/>
              </a:rPr>
              <a:t>a aplikaci NPA se fenotyp buněk neliší od kontroly</a:t>
            </a:r>
            <a:endParaRPr lang="en-US" sz="1800" b="1">
              <a:solidFill>
                <a:srgbClr val="004E4C"/>
              </a:solidFill>
              <a:latin typeface="Palatino Linotype" pitchFamily="18" charset="0"/>
            </a:endParaRPr>
          </a:p>
        </p:txBody>
      </p:sp>
      <p:pic>
        <p:nvPicPr>
          <p:cNvPr id="27656" name="Picture 10" descr="UEB logo 2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7" name="Group 23"/>
          <p:cNvGrpSpPr>
            <a:grpSpLocks/>
          </p:cNvGrpSpPr>
          <p:nvPr/>
        </p:nvGrpSpPr>
        <p:grpSpPr bwMode="auto">
          <a:xfrm>
            <a:off x="8140700" y="228600"/>
            <a:ext cx="808038" cy="1212850"/>
            <a:chOff x="3878" y="1480"/>
            <a:chExt cx="635" cy="1040"/>
          </a:xfrm>
        </p:grpSpPr>
        <p:sp>
          <p:nvSpPr>
            <p:cNvPr id="27659" name="AutoShape 24"/>
            <p:cNvSpPr>
              <a:spLocks noChangeArrowheads="1"/>
            </p:cNvSpPr>
            <p:nvPr/>
          </p:nvSpPr>
          <p:spPr bwMode="auto">
            <a:xfrm>
              <a:off x="3878" y="1480"/>
              <a:ext cx="635" cy="54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0" cmpd="thinThick">
              <a:solidFill>
                <a:srgbClr val="00800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7660" name="Text Box 25"/>
            <p:cNvSpPr txBox="1">
              <a:spLocks noChangeArrowheads="1"/>
            </p:cNvSpPr>
            <p:nvPr/>
          </p:nvSpPr>
          <p:spPr bwMode="auto">
            <a:xfrm>
              <a:off x="3948" y="1525"/>
              <a:ext cx="475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400">
                  <a:solidFill>
                    <a:srgbClr val="FF0066"/>
                  </a:solidFill>
                </a:rPr>
                <a:t>IAA</a:t>
              </a:r>
              <a:r>
                <a:rPr lang="cs-CZ" sz="1400" i="1" baseline="30000">
                  <a:solidFill>
                    <a:srgbClr val="FF0066"/>
                  </a:solidFill>
                </a:rPr>
                <a:t>-</a:t>
              </a:r>
              <a:endParaRPr lang="cs-CZ" sz="1400">
                <a:solidFill>
                  <a:srgbClr val="FF0066"/>
                </a:solidFill>
              </a:endParaRPr>
            </a:p>
          </p:txBody>
        </p:sp>
        <p:sp>
          <p:nvSpPr>
            <p:cNvPr id="27661" name="Line 26"/>
            <p:cNvSpPr>
              <a:spLocks noChangeShapeType="1"/>
            </p:cNvSpPr>
            <p:nvPr/>
          </p:nvSpPr>
          <p:spPr bwMode="auto">
            <a:xfrm>
              <a:off x="4224" y="1691"/>
              <a:ext cx="5" cy="82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62" name="Oval 27"/>
            <p:cNvSpPr>
              <a:spLocks noChangeArrowheads="1"/>
            </p:cNvSpPr>
            <p:nvPr/>
          </p:nvSpPr>
          <p:spPr bwMode="auto">
            <a:xfrm>
              <a:off x="4105" y="1797"/>
              <a:ext cx="227" cy="40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sz="1400" b="1">
                  <a:solidFill>
                    <a:schemeClr val="tx1"/>
                  </a:solidFill>
                  <a:latin typeface="Arial" pitchFamily="34" charset="0"/>
                </a:rPr>
                <a:t>PIN</a:t>
              </a:r>
            </a:p>
          </p:txBody>
        </p:sp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6362700" y="6519863"/>
            <a:ext cx="27781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Mravec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Development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9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03200" y="1577975"/>
            <a:ext cx="6626225" cy="4437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endParaRPr lang="cs-CZ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 rot="-5400000">
            <a:off x="-664368" y="3490119"/>
            <a:ext cx="31686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cs-CZ" sz="1400">
                <a:solidFill>
                  <a:schemeClr val="tx1"/>
                </a:solidFill>
              </a:rPr>
              <a:t>Accumulation of </a:t>
            </a:r>
            <a:r>
              <a:rPr lang="en-US" sz="1400">
                <a:solidFill>
                  <a:schemeClr val="tx1"/>
                </a:solidFill>
              </a:rPr>
              <a:t>[</a:t>
            </a:r>
            <a:r>
              <a:rPr lang="en-US" sz="1400" baseline="30000">
                <a:solidFill>
                  <a:schemeClr val="tx1"/>
                </a:solidFill>
              </a:rPr>
              <a:t>3</a:t>
            </a:r>
            <a:r>
              <a:rPr lang="en-US" sz="1400">
                <a:solidFill>
                  <a:schemeClr val="tx1"/>
                </a:solidFill>
              </a:rPr>
              <a:t>H]</a:t>
            </a:r>
            <a:r>
              <a:rPr lang="cs-CZ" sz="1400">
                <a:solidFill>
                  <a:schemeClr val="tx1"/>
                </a:solidFill>
              </a:rPr>
              <a:t>-</a:t>
            </a:r>
            <a:r>
              <a:rPr lang="en-US" sz="1400">
                <a:solidFill>
                  <a:schemeClr val="tx1"/>
                </a:solidFill>
              </a:rPr>
              <a:t>NAA</a:t>
            </a:r>
            <a:r>
              <a:rPr lang="cs-CZ" sz="140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cs-CZ" sz="1400">
                <a:solidFill>
                  <a:schemeClr val="tx1"/>
                </a:solidFill>
              </a:rPr>
              <a:t>(pmol per million cells)</a:t>
            </a: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1166813" y="1803400"/>
          <a:ext cx="5057775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8.0 Graph" r:id="rId2" imgW="5058461" imgH="3871570" progId="SigmaPlotGraphicObject.7">
                  <p:embed/>
                </p:oleObj>
              </mc:Choice>
              <mc:Fallback>
                <p:oleObj name="SPW 8.0 Graph" r:id="rId2" imgW="5058461" imgH="3871570" progId="SigmaPlotGraphicObject.7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1803400"/>
                        <a:ext cx="5057775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9" name="Object 5"/>
          <p:cNvGraphicFramePr>
            <a:graphicFrameLocks noChangeAspect="1"/>
          </p:cNvGraphicFramePr>
          <p:nvPr/>
        </p:nvGraphicFramePr>
        <p:xfrm>
          <a:off x="1166813" y="1803400"/>
          <a:ext cx="5057775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8.0 Graph" r:id="rId4" imgW="5058461" imgH="3871570" progId="SigmaPlotGraphicObject.7">
                  <p:embed/>
                </p:oleObj>
              </mc:Choice>
              <mc:Fallback>
                <p:oleObj name="SPW 8.0 Graph" r:id="rId4" imgW="5058461" imgH="3871570" progId="SigmaPlotGraphicObject.7">
                  <p:embed/>
                  <p:pic>
                    <p:nvPicPr>
                      <p:cNvPr id="262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1803400"/>
                        <a:ext cx="5057775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50" name="Object 6"/>
          <p:cNvGraphicFramePr>
            <a:graphicFrameLocks noChangeAspect="1"/>
          </p:cNvGraphicFramePr>
          <p:nvPr/>
        </p:nvGraphicFramePr>
        <p:xfrm>
          <a:off x="1166813" y="1803400"/>
          <a:ext cx="5057775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8.0 Graph" r:id="rId6" imgW="5058461" imgH="3871570" progId="SigmaPlotGraphicObject.7">
                  <p:embed/>
                </p:oleObj>
              </mc:Choice>
              <mc:Fallback>
                <p:oleObj name="SPW 8.0 Graph" r:id="rId6" imgW="5058461" imgH="3871570" progId="SigmaPlotGraphicObject.7">
                  <p:embed/>
                  <p:pic>
                    <p:nvPicPr>
                      <p:cNvPr id="262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1803400"/>
                        <a:ext cx="5057775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51" name="Object 7"/>
          <p:cNvGraphicFramePr>
            <a:graphicFrameLocks noChangeAspect="1"/>
          </p:cNvGraphicFramePr>
          <p:nvPr/>
        </p:nvGraphicFramePr>
        <p:xfrm>
          <a:off x="1163638" y="1806575"/>
          <a:ext cx="5057775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0.0 Graph" r:id="rId8" imgW="5058360" imgH="3871440" progId="SigmaPlotGraphicObject.9">
                  <p:embed/>
                </p:oleObj>
              </mc:Choice>
              <mc:Fallback>
                <p:oleObj name="SPW 10.0 Graph" r:id="rId8" imgW="5058360" imgH="3871440" progId="SigmaPlotGraphicObject.9">
                  <p:embed/>
                  <p:pic>
                    <p:nvPicPr>
                      <p:cNvPr id="262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1806575"/>
                        <a:ext cx="5057775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974975" y="5538788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400">
                <a:solidFill>
                  <a:schemeClr val="tx1"/>
                </a:solidFill>
              </a:rPr>
              <a:t>Time (min)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476375" y="6308725"/>
            <a:ext cx="684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sz="1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598884" y="6269250"/>
            <a:ext cx="5197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cs-CZ" b="1">
                <a:solidFill>
                  <a:schemeClr val="bg2"/>
                </a:solidFill>
                <a:latin typeface="Palatino Linotype" pitchFamily="18" charset="0"/>
                <a:sym typeface="Wingdings"/>
              </a:rPr>
              <a:t> PINy jsou vlastní transportéry auxinu</a:t>
            </a:r>
            <a:endParaRPr lang="en-US" b="1">
              <a:solidFill>
                <a:schemeClr val="bg2"/>
              </a:solidFill>
              <a:latin typeface="Palatino Linotype" pitchFamily="18" charset="0"/>
            </a:endParaRP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334963" y="474663"/>
            <a:ext cx="8280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Kinetika akumulace </a:t>
            </a:r>
            <a:r>
              <a:rPr lang="en-US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2400" u="sng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  <a:r>
              <a:rPr lang="en-US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H</a:t>
            </a: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-</a:t>
            </a:r>
            <a:r>
              <a:rPr lang="en-US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NAA</a:t>
            </a: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  v buňkách GVG-PIN7</a:t>
            </a:r>
          </a:p>
        </p:txBody>
      </p:sp>
      <p:sp>
        <p:nvSpPr>
          <p:cNvPr id="262157" name="Rectangle 13"/>
          <p:cNvSpPr>
            <a:spLocks noChangeArrowheads="1"/>
          </p:cNvSpPr>
          <p:nvPr/>
        </p:nvSpPr>
        <p:spPr bwMode="auto">
          <a:xfrm>
            <a:off x="792163" y="908050"/>
            <a:ext cx="7632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24 h po indukci (DEX, 1 </a:t>
            </a:r>
            <a:r>
              <a:rPr lang="cs-CZ" sz="1600" dirty="0" err="1">
                <a:solidFill>
                  <a:schemeClr val="bg2"/>
                </a:solidFill>
                <a:latin typeface="Symbol" panose="05050102010706020507" pitchFamily="18" charset="2"/>
              </a:rPr>
              <a:t>m</a:t>
            </a:r>
            <a:r>
              <a:rPr lang="cs-CZ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M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)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;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</a:t>
            </a:r>
            <a:r>
              <a:rPr lang="en-US" sz="1600" baseline="30000" dirty="0">
                <a:solidFill>
                  <a:schemeClr val="bg2"/>
                </a:solidFill>
                <a:latin typeface="Candara" panose="020E0502030303020204" pitchFamily="34" charset="0"/>
              </a:rPr>
              <a:t>3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H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-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NAA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  2 </a:t>
            </a:r>
            <a:r>
              <a:rPr lang="cs-CZ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nM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;</a:t>
            </a:r>
          </a:p>
          <a:p>
            <a:pPr algn="ctr">
              <a:defRPr/>
            </a:pP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1-naphthylphthalamová kyselina (NPA) 10 </a:t>
            </a:r>
            <a:r>
              <a:rPr lang="cs-CZ" sz="1600" dirty="0" err="1">
                <a:solidFill>
                  <a:schemeClr val="bg2"/>
                </a:solidFill>
                <a:latin typeface="Symbol" panose="05050102010706020507" pitchFamily="18" charset="2"/>
              </a:rPr>
              <a:t>m</a:t>
            </a:r>
            <a:r>
              <a:rPr lang="cs-CZ" sz="1600" dirty="0" err="1">
                <a:solidFill>
                  <a:schemeClr val="bg2"/>
                </a:solidFill>
                <a:latin typeface="Candara" panose="020E0502030303020204" pitchFamily="34" charset="0"/>
              </a:rPr>
              <a:t>M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;  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úsečky = </a:t>
            </a:r>
            <a:r>
              <a:rPr lang="en-US" sz="1600" dirty="0">
                <a:solidFill>
                  <a:schemeClr val="bg2"/>
                </a:solidFill>
                <a:latin typeface="Candara" panose="020E0502030303020204" pitchFamily="34" charset="0"/>
              </a:rPr>
              <a:t>SEs</a:t>
            </a:r>
            <a:r>
              <a:rPr lang="cs-CZ" sz="1600" dirty="0">
                <a:solidFill>
                  <a:schemeClr val="bg2"/>
                </a:solidFill>
                <a:latin typeface="Candara" panose="020E0502030303020204" pitchFamily="34" charset="0"/>
              </a:rPr>
              <a:t>, n=4</a:t>
            </a:r>
          </a:p>
        </p:txBody>
      </p:sp>
      <p:pic>
        <p:nvPicPr>
          <p:cNvPr id="26637" name="Picture 10" descr="UEB logo 20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048072" y="2414588"/>
            <a:ext cx="3095928" cy="36009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/>
            <a:endParaRPr lang="cs-CZ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algn="ctr" eaLnBrk="1" hangingPunct="1"/>
            <a:r>
              <a:rPr lang="cs-CZ" b="1" dirty="0" err="1">
                <a:solidFill>
                  <a:schemeClr val="bg2"/>
                </a:solidFill>
                <a:latin typeface="Palatino Linotype" pitchFamily="18" charset="0"/>
              </a:rPr>
              <a:t>Nadexprese</a:t>
            </a:r>
            <a:r>
              <a:rPr lang="cs-CZ" b="1" dirty="0">
                <a:solidFill>
                  <a:schemeClr val="bg2"/>
                </a:solidFill>
                <a:latin typeface="Palatino Linotype" pitchFamily="18" charset="0"/>
              </a:rPr>
              <a:t> PIN7: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cs-CZ" sz="1800" b="1" dirty="0">
                <a:solidFill>
                  <a:schemeClr val="bg2"/>
                </a:solidFill>
                <a:latin typeface="Palatino Linotype" pitchFamily="18" charset="0"/>
              </a:rPr>
              <a:t>pokles akumulace NAA (</a:t>
            </a:r>
            <a:r>
              <a:rPr lang="en-US" sz="1800" b="1" dirty="0">
                <a:solidFill>
                  <a:schemeClr val="bg2"/>
                </a:solidFill>
                <a:latin typeface="Palatino Linotype" pitchFamily="18" charset="0"/>
              </a:rPr>
              <a:t>»</a:t>
            </a:r>
            <a:r>
              <a:rPr lang="cs-CZ" sz="1800" b="1" dirty="0">
                <a:solidFill>
                  <a:schemeClr val="bg2"/>
                </a:solidFill>
                <a:latin typeface="Palatino Linotype" pitchFamily="18" charset="0"/>
              </a:rPr>
              <a:t> nárůst exportu NAA)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cs-CZ" sz="1800" b="1" dirty="0">
                <a:solidFill>
                  <a:schemeClr val="bg2"/>
                </a:solidFill>
                <a:latin typeface="Palatino Linotype" pitchFamily="18" charset="0"/>
              </a:rPr>
              <a:t>inhibitor exportu auxinu </a:t>
            </a:r>
            <a:r>
              <a:rPr lang="cs-CZ" sz="1800" b="1" u="sng" dirty="0">
                <a:solidFill>
                  <a:schemeClr val="bg2"/>
                </a:solidFill>
                <a:latin typeface="Palatino Linotype" pitchFamily="18" charset="0"/>
              </a:rPr>
              <a:t>zvyšuje</a:t>
            </a:r>
            <a:r>
              <a:rPr lang="cs-CZ" sz="1800" b="1" dirty="0">
                <a:solidFill>
                  <a:schemeClr val="bg2"/>
                </a:solidFill>
                <a:latin typeface="Palatino Linotype" pitchFamily="18" charset="0"/>
              </a:rPr>
              <a:t> akumulaci auxinu v buňkách</a:t>
            </a:r>
          </a:p>
          <a:p>
            <a:pPr algn="ctr" eaLnBrk="1" hangingPunct="1"/>
            <a:endParaRPr lang="cs-CZ" sz="18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algn="ctr" eaLnBrk="1" hangingPunct="1"/>
            <a:r>
              <a:rPr lang="cs-CZ" b="1" dirty="0">
                <a:solidFill>
                  <a:schemeClr val="bg2"/>
                </a:solidFill>
                <a:latin typeface="Palatino Linotype" pitchFamily="18" charset="0"/>
              </a:rPr>
              <a:t>Totéž platí pro kvasinky </a:t>
            </a:r>
          </a:p>
          <a:p>
            <a:pPr algn="ctr" eaLnBrk="1" hangingPunct="1"/>
            <a:r>
              <a:rPr lang="cs-CZ" b="1" dirty="0">
                <a:solidFill>
                  <a:schemeClr val="bg2"/>
                </a:solidFill>
                <a:latin typeface="Palatino Linotype" pitchFamily="18" charset="0"/>
              </a:rPr>
              <a:t>a </a:t>
            </a:r>
            <a:r>
              <a:rPr lang="cs-CZ" b="1" dirty="0" err="1">
                <a:solidFill>
                  <a:schemeClr val="bg2"/>
                </a:solidFill>
                <a:latin typeface="Palatino Linotype" pitchFamily="18" charset="0"/>
              </a:rPr>
              <a:t>HeLa</a:t>
            </a:r>
            <a:r>
              <a:rPr lang="cs-CZ" b="1" dirty="0">
                <a:solidFill>
                  <a:schemeClr val="bg2"/>
                </a:solidFill>
                <a:latin typeface="Palatino Linotype" pitchFamily="18" charset="0"/>
              </a:rPr>
              <a:t>-buňky !</a:t>
            </a:r>
          </a:p>
          <a:p>
            <a:pPr algn="ctr" eaLnBrk="1" hangingPunct="1"/>
            <a:endParaRPr lang="cs-CZ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algn="ctr" eaLnBrk="1" hangingPunct="1"/>
            <a:endParaRPr lang="cs-CZ" b="1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grpSp>
        <p:nvGrpSpPr>
          <p:cNvPr id="26639" name="Group 23"/>
          <p:cNvGrpSpPr>
            <a:grpSpLocks/>
          </p:cNvGrpSpPr>
          <p:nvPr/>
        </p:nvGrpSpPr>
        <p:grpSpPr bwMode="auto">
          <a:xfrm>
            <a:off x="8210550" y="1201738"/>
            <a:ext cx="808038" cy="1212850"/>
            <a:chOff x="3878" y="1480"/>
            <a:chExt cx="635" cy="1040"/>
          </a:xfrm>
        </p:grpSpPr>
        <p:sp>
          <p:nvSpPr>
            <p:cNvPr id="26641" name="AutoShape 24"/>
            <p:cNvSpPr>
              <a:spLocks noChangeArrowheads="1"/>
            </p:cNvSpPr>
            <p:nvPr/>
          </p:nvSpPr>
          <p:spPr bwMode="auto">
            <a:xfrm>
              <a:off x="3878" y="1480"/>
              <a:ext cx="635" cy="54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0" cmpd="thinThick">
              <a:solidFill>
                <a:srgbClr val="008000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6642" name="Text Box 25"/>
            <p:cNvSpPr txBox="1">
              <a:spLocks noChangeArrowheads="1"/>
            </p:cNvSpPr>
            <p:nvPr/>
          </p:nvSpPr>
          <p:spPr bwMode="auto">
            <a:xfrm>
              <a:off x="3948" y="1525"/>
              <a:ext cx="475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cs-CZ" sz="1400">
                  <a:solidFill>
                    <a:srgbClr val="FF0066"/>
                  </a:solidFill>
                </a:rPr>
                <a:t>IAA</a:t>
              </a:r>
              <a:r>
                <a:rPr lang="cs-CZ" sz="1400" i="1" baseline="30000">
                  <a:solidFill>
                    <a:srgbClr val="FF0066"/>
                  </a:solidFill>
                </a:rPr>
                <a:t>-</a:t>
              </a:r>
              <a:endParaRPr lang="cs-CZ" sz="1400">
                <a:solidFill>
                  <a:srgbClr val="FF0066"/>
                </a:solidFill>
              </a:endParaRPr>
            </a:p>
          </p:txBody>
        </p:sp>
        <p:sp>
          <p:nvSpPr>
            <p:cNvPr id="26643" name="Line 26"/>
            <p:cNvSpPr>
              <a:spLocks noChangeShapeType="1"/>
            </p:cNvSpPr>
            <p:nvPr/>
          </p:nvSpPr>
          <p:spPr bwMode="auto">
            <a:xfrm>
              <a:off x="4224" y="1691"/>
              <a:ext cx="5" cy="82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644" name="Oval 27"/>
            <p:cNvSpPr>
              <a:spLocks noChangeArrowheads="1"/>
            </p:cNvSpPr>
            <p:nvPr/>
          </p:nvSpPr>
          <p:spPr bwMode="auto">
            <a:xfrm>
              <a:off x="4105" y="1797"/>
              <a:ext cx="227" cy="408"/>
            </a:xfrm>
            <a:prstGeom prst="ellipse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sz="1400" b="1">
                  <a:solidFill>
                    <a:schemeClr val="tx1"/>
                  </a:solidFill>
                  <a:latin typeface="Arial" pitchFamily="34" charset="0"/>
                </a:rPr>
                <a:t>PIN</a:t>
              </a:r>
            </a:p>
          </p:txBody>
        </p:sp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440488" y="6519863"/>
            <a:ext cx="27003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600" b="1" i="1" dirty="0">
                <a:solidFill>
                  <a:schemeClr val="tx1"/>
                </a:solidFill>
                <a:latin typeface="+mn-lt"/>
                <a:cs typeface="Arial" charset="0"/>
              </a:rPr>
              <a:t>Petrášek et al., Science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4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666115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cs-CZ" sz="2400" u="sng" dirty="0" err="1">
                <a:solidFill>
                  <a:schemeClr val="tx1"/>
                </a:solidFill>
                <a:latin typeface="Candara" panose="020E0502030303020204" pitchFamily="34" charset="0"/>
              </a:rPr>
              <a:t>Nadexprese</a:t>
            </a: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 auxinových transportérů </a:t>
            </a:r>
          </a:p>
          <a:p>
            <a:pPr algn="ctr" eaLnBrk="1" hangingPunct="1">
              <a:lnSpc>
                <a:spcPct val="110000"/>
              </a:lnSpc>
            </a:pPr>
            <a:r>
              <a:rPr lang="cs-CZ" sz="2400" dirty="0">
                <a:solidFill>
                  <a:schemeClr val="bg2"/>
                </a:solidFill>
                <a:latin typeface="Candara" panose="020E0502030303020204" pitchFamily="34" charset="0"/>
              </a:rPr>
              <a:t>lokalizovaných na plasmatické membráně:</a:t>
            </a: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  <a:sym typeface="Wingdings" pitchFamily="2" charset="2"/>
              </a:rPr>
              <a:t> </a:t>
            </a: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</a:rPr>
              <a:t>modulace intracelulární hladiny auxinu</a:t>
            </a: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  <a:sym typeface="Wingdings" pitchFamily="2" charset="2"/>
              </a:rPr>
              <a:t> </a:t>
            </a: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</a:rPr>
              <a:t>modulace toku auxinů mezi buňkami</a:t>
            </a: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  <a:sym typeface="Wingdings" pitchFamily="2" charset="2"/>
              </a:rPr>
              <a:t> </a:t>
            </a:r>
            <a:r>
              <a:rPr lang="cs-CZ" sz="2400" b="1" dirty="0">
                <a:solidFill>
                  <a:schemeClr val="bg2"/>
                </a:solidFill>
                <a:latin typeface="Palatino Linotype" pitchFamily="18" charset="0"/>
              </a:rPr>
              <a:t>změny ve vývoji buněk</a:t>
            </a: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cs-CZ" sz="2400" b="1" dirty="0">
              <a:solidFill>
                <a:schemeClr val="bg2"/>
              </a:solidFill>
              <a:latin typeface="Palatino Linotype" pitchFamily="18" charset="0"/>
            </a:endParaRPr>
          </a:p>
        </p:txBody>
      </p:sp>
      <p:pic>
        <p:nvPicPr>
          <p:cNvPr id="28675" name="Picture 1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060575"/>
            <a:ext cx="20066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933825"/>
            <a:ext cx="22955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989138"/>
            <a:ext cx="3914775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684213" y="476250"/>
            <a:ext cx="7848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Auxinové transportéry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: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2"/>
                </a:solidFill>
                <a:latin typeface="+mn-lt"/>
              </a:rPr>
              <a:t>predi</a:t>
            </a:r>
            <a:r>
              <a:rPr lang="cs-CZ" b="1" dirty="0">
                <a:solidFill>
                  <a:schemeClr val="bg2"/>
                </a:solidFill>
                <a:latin typeface="+mn-lt"/>
              </a:rPr>
              <a:t>kovaná topologie  a umístění na plasmatické membráně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9688" y="1617663"/>
            <a:ext cx="2320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800" dirty="0">
                <a:solidFill>
                  <a:srgbClr val="006666"/>
                </a:solidFill>
                <a:latin typeface="+mn-lt"/>
              </a:rPr>
              <a:t>(stejné „zvětšení“ !)</a:t>
            </a:r>
          </a:p>
        </p:txBody>
      </p:sp>
      <p:pic>
        <p:nvPicPr>
          <p:cNvPr id="29703" name="Picture 10" descr="UEB logo 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894013" y="6507163"/>
            <a:ext cx="62357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>
                <a:solidFill>
                  <a:schemeClr val="tx1"/>
                </a:solidFill>
                <a:latin typeface="+mn-lt"/>
              </a:rPr>
              <a:t>Petrášek et al., in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Transporters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Pumps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in Plant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Signaling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Springer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2011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5292725" y="4794250"/>
            <a:ext cx="1751013" cy="1035050"/>
            <a:chOff x="3334" y="3113"/>
            <a:chExt cx="1103" cy="652"/>
          </a:xfrm>
        </p:grpSpPr>
        <p:pic>
          <p:nvPicPr>
            <p:cNvPr id="2970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3113"/>
              <a:ext cx="1015" cy="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>
              <a:off x="3349" y="3330"/>
              <a:ext cx="1088" cy="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>
              <a:off x="3349" y="3457"/>
              <a:ext cx="1088" cy="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romoce prvni_s tatinkem">
            <a:extLst>
              <a:ext uri="{FF2B5EF4-FFF2-40B4-BE49-F238E27FC236}">
                <a16:creationId xmlns:a16="http://schemas.microsoft.com/office/drawing/2014/main" id="{3D1EAF73-1A2B-465D-6926-5E8F94C3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45196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-23813" y="833438"/>
            <a:ext cx="914400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Nadexprese  </a:t>
            </a:r>
            <a:r>
              <a:rPr lang="pl-PL" sz="2400" i="1" u="sng" dirty="0">
                <a:solidFill>
                  <a:schemeClr val="tx1"/>
                </a:solidFill>
                <a:latin typeface="Candara" panose="020E0502030303020204" pitchFamily="34" charset="0"/>
              </a:rPr>
              <a:t>At</a:t>
            </a: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PIN5 v kořenech Arabidopsis a v buňkách BY-2</a:t>
            </a: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684213" y="5157788"/>
            <a:ext cx="82089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Palatino Linotype" pitchFamily="18" charset="0"/>
              </a:rPr>
              <a:t>PIN</a:t>
            </a: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5 (signál GFP)</a:t>
            </a:r>
            <a:r>
              <a:rPr lang="en-US" b="1">
                <a:solidFill>
                  <a:schemeClr val="bg2"/>
                </a:solidFill>
                <a:latin typeface="Palatino Linotype" pitchFamily="18" charset="0"/>
              </a:rPr>
              <a:t> </a:t>
            </a: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je na endomembránách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(endoplasmatické retikulum a endosomy) !</a:t>
            </a:r>
          </a:p>
        </p:txBody>
      </p:sp>
      <p:pic>
        <p:nvPicPr>
          <p:cNvPr id="30724" name="Picture 26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5" name="Group 49"/>
          <p:cNvGrpSpPr>
            <a:grpSpLocks/>
          </p:cNvGrpSpPr>
          <p:nvPr/>
        </p:nvGrpSpPr>
        <p:grpSpPr bwMode="auto">
          <a:xfrm>
            <a:off x="1835150" y="1916113"/>
            <a:ext cx="5184775" cy="2376487"/>
            <a:chOff x="1175" y="2166"/>
            <a:chExt cx="3266" cy="1497"/>
          </a:xfrm>
        </p:grpSpPr>
        <p:grpSp>
          <p:nvGrpSpPr>
            <p:cNvPr id="30727" name="Group 45"/>
            <p:cNvGrpSpPr>
              <a:grpSpLocks/>
            </p:cNvGrpSpPr>
            <p:nvPr/>
          </p:nvGrpSpPr>
          <p:grpSpPr bwMode="auto">
            <a:xfrm>
              <a:off x="1175" y="2166"/>
              <a:ext cx="3266" cy="1497"/>
              <a:chOff x="1292" y="2205"/>
              <a:chExt cx="3457" cy="1729"/>
            </a:xfrm>
          </p:grpSpPr>
          <p:pic>
            <p:nvPicPr>
              <p:cNvPr id="30730" name="Picture 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" y="2210"/>
                <a:ext cx="1046" cy="1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31" name="Picture 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2205"/>
                <a:ext cx="2277" cy="17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728" name="Rectangle 46"/>
            <p:cNvSpPr>
              <a:spLocks noChangeArrowheads="1"/>
            </p:cNvSpPr>
            <p:nvPr/>
          </p:nvSpPr>
          <p:spPr bwMode="auto">
            <a:xfrm>
              <a:off x="2314" y="2213"/>
              <a:ext cx="213" cy="15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endParaRPr lang="cs-CZ"/>
            </a:p>
          </p:txBody>
        </p:sp>
        <p:sp>
          <p:nvSpPr>
            <p:cNvPr id="30729" name="Rectangle 47"/>
            <p:cNvSpPr>
              <a:spLocks noChangeArrowheads="1"/>
            </p:cNvSpPr>
            <p:nvPr/>
          </p:nvSpPr>
          <p:spPr bwMode="auto">
            <a:xfrm>
              <a:off x="3391" y="2212"/>
              <a:ext cx="214" cy="1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endParaRPr lang="cs-CZ"/>
            </a:p>
          </p:txBody>
        </p:sp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6859588" y="6519863"/>
            <a:ext cx="2281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Mravec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Nature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0" y="549275"/>
            <a:ext cx="9074150" cy="39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Heterologní nadexprese </a:t>
            </a:r>
            <a:r>
              <a:rPr lang="pl-PL" sz="2400" i="1" u="sng" dirty="0">
                <a:solidFill>
                  <a:schemeClr val="tx1"/>
                </a:solidFill>
                <a:latin typeface="Candara" panose="020E0502030303020204" pitchFamily="34" charset="0"/>
              </a:rPr>
              <a:t>At</a:t>
            </a: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PIN5 v kvasinkách </a:t>
            </a:r>
          </a:p>
        </p:txBody>
      </p:sp>
      <p:pic>
        <p:nvPicPr>
          <p:cNvPr id="31747" name="Picture 6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222750"/>
            <a:ext cx="28797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4176713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97" name="Text Box 25"/>
          <p:cNvSpPr txBox="1">
            <a:spLocks noChangeArrowheads="1"/>
          </p:cNvSpPr>
          <p:nvPr/>
        </p:nvSpPr>
        <p:spPr bwMode="auto">
          <a:xfrm>
            <a:off x="5148064" y="2276475"/>
            <a:ext cx="33843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>
                <a:solidFill>
                  <a:schemeClr val="bg2"/>
                </a:solidFill>
                <a:latin typeface="Palatino Linotype" pitchFamily="18" charset="0"/>
              </a:rPr>
              <a:t>PIN</a:t>
            </a: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5</a:t>
            </a:r>
            <a:r>
              <a:rPr lang="en-US" b="1">
                <a:solidFill>
                  <a:schemeClr val="bg2"/>
                </a:solidFill>
                <a:latin typeface="Palatino Linotype" pitchFamily="18" charset="0"/>
              </a:rPr>
              <a:t> </a:t>
            </a: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je </a:t>
            </a:r>
          </a:p>
          <a:p>
            <a:pPr algn="ctr">
              <a:spcBef>
                <a:spcPts val="0"/>
              </a:spcBef>
              <a:defRPr/>
            </a:pP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na plasmatické membráně</a:t>
            </a:r>
            <a:br>
              <a:rPr lang="cs-CZ" b="1">
                <a:solidFill>
                  <a:schemeClr val="bg2"/>
                </a:solidFill>
                <a:latin typeface="Palatino Linotype" pitchFamily="18" charset="0"/>
              </a:rPr>
            </a:b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(ektopická nadexprese)</a:t>
            </a:r>
          </a:p>
        </p:txBody>
      </p:sp>
      <p:sp>
        <p:nvSpPr>
          <p:cNvPr id="207898" name="Text Box 26"/>
          <p:cNvSpPr txBox="1">
            <a:spLocks noChangeArrowheads="1"/>
          </p:cNvSpPr>
          <p:nvPr/>
        </p:nvSpPr>
        <p:spPr bwMode="auto">
          <a:xfrm>
            <a:off x="5292725" y="4724400"/>
            <a:ext cx="28797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PIN5 je schopen exportovat auxin z buněk kvasinek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6859588" y="6577409"/>
            <a:ext cx="2281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Mravec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Nature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9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4597400" y="3306763"/>
            <a:ext cx="4573588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Nadexprese  </a:t>
            </a:r>
            <a:r>
              <a:rPr lang="en-US" b="1">
                <a:solidFill>
                  <a:schemeClr val="bg2"/>
                </a:solidFill>
                <a:latin typeface="+mn-lt"/>
              </a:rPr>
              <a:t>PIN</a:t>
            </a:r>
            <a:r>
              <a:rPr lang="cs-CZ" b="1">
                <a:solidFill>
                  <a:schemeClr val="bg2"/>
                </a:solidFill>
                <a:latin typeface="+mn-lt"/>
              </a:rPr>
              <a:t>5 mění </a:t>
            </a:r>
          </a:p>
          <a:p>
            <a:pPr algn="ctr">
              <a:spcBef>
                <a:spcPts val="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metabolický profil IAA v buňkách</a:t>
            </a:r>
          </a:p>
          <a:p>
            <a:pPr algn="ctr">
              <a:spcBef>
                <a:spcPct val="5000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(žádná volná IAA !)</a:t>
            </a:r>
          </a:p>
        </p:txBody>
      </p: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4832350" y="4495800"/>
            <a:ext cx="4103688" cy="1758950"/>
            <a:chOff x="4777338" y="4325192"/>
            <a:chExt cx="4104456" cy="1757910"/>
          </a:xfrm>
        </p:grpSpPr>
        <p:sp>
          <p:nvSpPr>
            <p:cNvPr id="225296" name="Text Box 16"/>
            <p:cNvSpPr txBox="1">
              <a:spLocks noChangeArrowheads="1"/>
            </p:cNvSpPr>
            <p:nvPr/>
          </p:nvSpPr>
          <p:spPr bwMode="auto">
            <a:xfrm>
              <a:off x="4777338" y="5375496"/>
              <a:ext cx="4104456" cy="707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cs-CZ" b="1" dirty="0" err="1">
                  <a:solidFill>
                    <a:schemeClr val="bg2"/>
                  </a:solidFill>
                  <a:latin typeface="+mn-lt"/>
                </a:rPr>
                <a:t>PIN5</a:t>
              </a:r>
              <a:r>
                <a:rPr lang="cs-CZ" b="1" dirty="0">
                  <a:solidFill>
                    <a:schemeClr val="bg2"/>
                  </a:solidFill>
                  <a:latin typeface="+mn-lt"/>
                </a:rPr>
                <a:t> reguluje 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cs-CZ" b="1" u="sng" dirty="0">
                  <a:solidFill>
                    <a:schemeClr val="bg2"/>
                  </a:solidFill>
                  <a:latin typeface="+mn-lt"/>
                </a:rPr>
                <a:t>intracelulární homeostázi auxinu </a:t>
              </a:r>
            </a:p>
          </p:txBody>
        </p:sp>
        <p:sp>
          <p:nvSpPr>
            <p:cNvPr id="32780" name="AutoShape 17"/>
            <p:cNvSpPr>
              <a:spLocks noChangeArrowheads="1"/>
            </p:cNvSpPr>
            <p:nvPr/>
          </p:nvSpPr>
          <p:spPr bwMode="auto">
            <a:xfrm rot="5400000">
              <a:off x="6533753" y="4541092"/>
              <a:ext cx="647700" cy="215900"/>
            </a:xfrm>
            <a:prstGeom prst="notchedRightArrow">
              <a:avLst>
                <a:gd name="adj1" fmla="val 50000"/>
                <a:gd name="adj2" fmla="val 7500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endParaRPr lang="cs-CZ"/>
            </a:p>
          </p:txBody>
        </p:sp>
      </p:grpSp>
      <p:sp>
        <p:nvSpPr>
          <p:cNvPr id="225298" name="Text Box 18"/>
          <p:cNvSpPr txBox="1">
            <a:spLocks noChangeArrowheads="1"/>
          </p:cNvSpPr>
          <p:nvPr/>
        </p:nvSpPr>
        <p:spPr bwMode="auto">
          <a:xfrm>
            <a:off x="4622800" y="1557338"/>
            <a:ext cx="452278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b="1">
                <a:solidFill>
                  <a:schemeClr val="bg2"/>
                </a:solidFill>
                <a:latin typeface="+mn-lt"/>
              </a:rPr>
              <a:t>PIN</a:t>
            </a:r>
            <a:r>
              <a:rPr lang="cs-CZ" b="1">
                <a:solidFill>
                  <a:schemeClr val="bg2"/>
                </a:solidFill>
                <a:latin typeface="+mn-lt"/>
              </a:rPr>
              <a:t>5 na ER </a:t>
            </a:r>
            <a:r>
              <a:rPr lang="cs-CZ" b="1">
                <a:solidFill>
                  <a:schemeClr val="bg2"/>
                </a:solidFill>
                <a:latin typeface="+mn-lt"/>
                <a:sym typeface="Symbol" pitchFamily="18" charset="2"/>
              </a:rPr>
              <a:t> může změnit intracelulární distribuci auxinu </a:t>
            </a:r>
            <a:endParaRPr lang="cs-CZ" b="1">
              <a:solidFill>
                <a:schemeClr val="bg2"/>
              </a:solidFill>
              <a:latin typeface="+mn-lt"/>
            </a:endParaRPr>
          </a:p>
          <a:p>
            <a:pPr algn="ctr">
              <a:lnSpc>
                <a:spcPct val="140000"/>
              </a:lnSpc>
              <a:spcBef>
                <a:spcPct val="5000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(… metabolické změny ?)</a:t>
            </a:r>
          </a:p>
        </p:txBody>
      </p:sp>
      <p:grpSp>
        <p:nvGrpSpPr>
          <p:cNvPr id="225301" name="Group 21"/>
          <p:cNvGrpSpPr>
            <a:grpSpLocks noChangeAspect="1"/>
          </p:cNvGrpSpPr>
          <p:nvPr/>
        </p:nvGrpSpPr>
        <p:grpSpPr bwMode="auto">
          <a:xfrm>
            <a:off x="230188" y="1700213"/>
            <a:ext cx="4392612" cy="4383087"/>
            <a:chOff x="249" y="1207"/>
            <a:chExt cx="2676" cy="2262"/>
          </a:xfrm>
        </p:grpSpPr>
        <p:sp>
          <p:nvSpPr>
            <p:cNvPr id="32777" name="AutoShape 20"/>
            <p:cNvSpPr>
              <a:spLocks noChangeAspect="1" noChangeArrowheads="1" noTextEdit="1"/>
            </p:cNvSpPr>
            <p:nvPr/>
          </p:nvSpPr>
          <p:spPr bwMode="auto">
            <a:xfrm>
              <a:off x="249" y="1207"/>
              <a:ext cx="2676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32778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207"/>
              <a:ext cx="2685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9850" y="549275"/>
            <a:ext cx="907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Nadexprese </a:t>
            </a:r>
            <a:r>
              <a:rPr lang="pl-PL" sz="2400" i="1" u="sng" dirty="0">
                <a:solidFill>
                  <a:schemeClr val="tx1"/>
                </a:solidFill>
                <a:latin typeface="Candara" panose="020E0502030303020204" pitchFamily="34" charset="0"/>
              </a:rPr>
              <a:t>At</a:t>
            </a:r>
            <a:r>
              <a:rPr lang="pl-PL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PIN5 v buňkách BY-2 (tabák)</a:t>
            </a:r>
          </a:p>
        </p:txBody>
      </p:sp>
      <p:pic>
        <p:nvPicPr>
          <p:cNvPr id="32776" name="Picture 14" descr="UEB logo 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859588" y="6519863"/>
            <a:ext cx="2281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Mravec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Nature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8" descr="Zazimalova et al_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1124744"/>
            <a:ext cx="7077075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27088" y="476250"/>
            <a:ext cx="756126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Buněčné komponenty účastnící se transportu auxinu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49563" y="6473825"/>
            <a:ext cx="62944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600" b="1" i="1">
                <a:solidFill>
                  <a:schemeClr val="tx1"/>
                </a:solidFill>
                <a:latin typeface="+mj-lt"/>
              </a:rPr>
              <a:t>Zažímalová </a:t>
            </a:r>
            <a:r>
              <a:rPr lang="en-US" sz="1600" b="1" i="1">
                <a:solidFill>
                  <a:schemeClr val="tx1"/>
                </a:solidFill>
                <a:latin typeface="+mj-lt"/>
              </a:rPr>
              <a:t>&amp;</a:t>
            </a:r>
            <a:r>
              <a:rPr lang="cs-CZ" sz="1600" b="1" i="1">
                <a:solidFill>
                  <a:schemeClr val="tx1"/>
                </a:solidFill>
                <a:latin typeface="+mj-lt"/>
              </a:rPr>
              <a:t> Murphy et al., </a:t>
            </a:r>
            <a:r>
              <a:rPr lang="cs-CZ" sz="1600" b="1" i="1">
                <a:solidFill>
                  <a:schemeClr val="tx1"/>
                </a:solidFill>
                <a:latin typeface="+mj-lt"/>
                <a:cs typeface="Arial" charset="0"/>
              </a:rPr>
              <a:t>Cold Spring Harb.Perspect.Biol. </a:t>
            </a:r>
            <a:r>
              <a:rPr lang="cs-CZ" sz="1600" b="1" i="1">
                <a:solidFill>
                  <a:schemeClr val="tx1"/>
                </a:solidFill>
                <a:latin typeface="+mj-lt"/>
              </a:rPr>
              <a:t>2010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060575"/>
            <a:ext cx="200660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933825"/>
            <a:ext cx="22955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989138"/>
            <a:ext cx="3914775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684213" y="476250"/>
            <a:ext cx="7848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</a:rPr>
              <a:t>Auxinové transportéry</a:t>
            </a: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: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2"/>
                </a:solidFill>
                <a:latin typeface="+mn-lt"/>
              </a:rPr>
              <a:t>predi</a:t>
            </a:r>
            <a:r>
              <a:rPr lang="cs-CZ" b="1" dirty="0">
                <a:solidFill>
                  <a:schemeClr val="bg2"/>
                </a:solidFill>
                <a:latin typeface="+mn-lt"/>
              </a:rPr>
              <a:t>kovaná topologie  a umístění na plasmatické membráně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9688" y="1617663"/>
            <a:ext cx="2320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800" dirty="0">
                <a:solidFill>
                  <a:srgbClr val="006666"/>
                </a:solidFill>
                <a:latin typeface="+mn-lt"/>
              </a:rPr>
              <a:t>(stejné „zvětšení“ !)</a:t>
            </a:r>
          </a:p>
        </p:txBody>
      </p:sp>
      <p:pic>
        <p:nvPicPr>
          <p:cNvPr id="34823" name="Picture 10" descr="UEB logo 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51521" y="6507163"/>
            <a:ext cx="837819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>
                <a:solidFill>
                  <a:schemeClr val="tx1"/>
                </a:solidFill>
                <a:latin typeface="+mn-lt"/>
              </a:rPr>
              <a:t>Petrášek et al., in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Transporters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Pumps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in Plant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Signaling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Springer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2011; 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Barbez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</a:rPr>
              <a:t>Nature</a:t>
            </a:r>
            <a:r>
              <a:rPr lang="cs-CZ" sz="1400" b="1" i="1" dirty="0">
                <a:solidFill>
                  <a:schemeClr val="tx1"/>
                </a:solidFill>
                <a:latin typeface="+mn-lt"/>
              </a:rPr>
              <a:t> 2012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4210049" y="4787856"/>
            <a:ext cx="1751013" cy="1035050"/>
            <a:chOff x="3334" y="3113"/>
            <a:chExt cx="1103" cy="652"/>
          </a:xfrm>
        </p:grpSpPr>
        <p:pic>
          <p:nvPicPr>
            <p:cNvPr id="3482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3113"/>
              <a:ext cx="1015" cy="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>
              <a:off x="3349" y="3330"/>
              <a:ext cx="1088" cy="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>
              <a:off x="3349" y="3457"/>
              <a:ext cx="1088" cy="0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841580" y="6260194"/>
            <a:ext cx="2281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Mravec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et al., </a:t>
            </a:r>
            <a:r>
              <a:rPr lang="cs-CZ" sz="1400" b="1" i="1" dirty="0" err="1">
                <a:solidFill>
                  <a:schemeClr val="tx1"/>
                </a:solidFill>
                <a:latin typeface="+mn-lt"/>
                <a:cs typeface="Arial" charset="0"/>
              </a:rPr>
              <a:t>Nature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 2009</a:t>
            </a:r>
          </a:p>
        </p:txBody>
      </p:sp>
      <p:grpSp>
        <p:nvGrpSpPr>
          <p:cNvPr id="14" name="Skupina 13"/>
          <p:cNvGrpSpPr>
            <a:grpSpLocks/>
          </p:cNvGrpSpPr>
          <p:nvPr/>
        </p:nvGrpSpPr>
        <p:grpSpPr bwMode="auto">
          <a:xfrm>
            <a:off x="6536829" y="4789444"/>
            <a:ext cx="1855787" cy="1033462"/>
            <a:chOff x="6555304" y="4760913"/>
            <a:chExt cx="1854815" cy="1033462"/>
          </a:xfrm>
        </p:grpSpPr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6659107" y="4760913"/>
              <a:ext cx="1751012" cy="1033462"/>
              <a:chOff x="3334" y="3113"/>
              <a:chExt cx="1103" cy="652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3113"/>
                <a:ext cx="1015" cy="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3349" y="3330"/>
                <a:ext cx="1088" cy="0"/>
              </a:xfrm>
              <a:prstGeom prst="line">
                <a:avLst/>
              </a:prstGeom>
              <a:noFill/>
              <a:ln w="9525">
                <a:solidFill>
                  <a:srgbClr val="4D4D4D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3349" y="3457"/>
                <a:ext cx="1088" cy="0"/>
              </a:xfrm>
              <a:prstGeom prst="line">
                <a:avLst/>
              </a:prstGeom>
              <a:noFill/>
              <a:ln w="9525">
                <a:solidFill>
                  <a:srgbClr val="4D4D4D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6" name="Obdélník 3"/>
            <p:cNvSpPr>
              <a:spLocks noChangeArrowheads="1"/>
            </p:cNvSpPr>
            <p:nvPr/>
          </p:nvSpPr>
          <p:spPr bwMode="auto">
            <a:xfrm>
              <a:off x="6682919" y="5104872"/>
              <a:ext cx="337353" cy="17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555304" y="5018088"/>
              <a:ext cx="591827" cy="3460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050" b="1">
                  <a:solidFill>
                    <a:schemeClr val="tx1"/>
                  </a:solidFill>
                  <a:latin typeface="Arial" pitchFamily="34" charset="0"/>
                </a:rPr>
                <a:t>PILS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6" name="Text Box 16"/>
          <p:cNvSpPr txBox="1">
            <a:spLocks noChangeArrowheads="1"/>
          </p:cNvSpPr>
          <p:nvPr/>
        </p:nvSpPr>
        <p:spPr bwMode="auto">
          <a:xfrm>
            <a:off x="4929617" y="1916832"/>
            <a:ext cx="41052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cs-CZ" b="1" dirty="0">
                <a:solidFill>
                  <a:schemeClr val="bg2"/>
                </a:solidFill>
                <a:latin typeface="+mn-lt"/>
              </a:rPr>
              <a:t>Nejen </a:t>
            </a:r>
            <a:r>
              <a:rPr lang="cs-CZ" b="1" dirty="0" err="1">
                <a:solidFill>
                  <a:schemeClr val="bg2"/>
                </a:solidFill>
                <a:latin typeface="+mn-lt"/>
              </a:rPr>
              <a:t>PIN5</a:t>
            </a:r>
            <a:r>
              <a:rPr lang="cs-CZ" b="1" dirty="0">
                <a:solidFill>
                  <a:schemeClr val="bg2"/>
                </a:solidFill>
                <a:latin typeface="+mn-lt"/>
              </a:rPr>
              <a:t>(6,8), ale také </a:t>
            </a:r>
            <a:r>
              <a:rPr lang="cs-CZ" b="1" dirty="0" err="1">
                <a:solidFill>
                  <a:schemeClr val="bg2"/>
                </a:solidFill>
                <a:latin typeface="+mn-lt"/>
              </a:rPr>
              <a:t>PILS1</a:t>
            </a:r>
            <a:r>
              <a:rPr lang="cs-CZ" b="1" dirty="0">
                <a:solidFill>
                  <a:schemeClr val="bg2"/>
                </a:solidFill>
                <a:latin typeface="+mn-lt"/>
              </a:rPr>
              <a:t>-3,5-7 regulují </a:t>
            </a:r>
          </a:p>
          <a:p>
            <a:pPr>
              <a:spcBef>
                <a:spcPts val="0"/>
              </a:spcBef>
              <a:defRPr/>
            </a:pPr>
            <a:r>
              <a:rPr lang="cs-CZ" b="1" u="sng" dirty="0">
                <a:solidFill>
                  <a:schemeClr val="bg2"/>
                </a:solidFill>
                <a:latin typeface="+mn-lt"/>
              </a:rPr>
              <a:t>intracelulární homeostázi auxinu </a:t>
            </a:r>
          </a:p>
        </p:txBody>
      </p:sp>
      <p:sp>
        <p:nvSpPr>
          <p:cNvPr id="225298" name="Text Box 18"/>
          <p:cNvSpPr txBox="1">
            <a:spLocks noChangeArrowheads="1"/>
          </p:cNvSpPr>
          <p:nvPr/>
        </p:nvSpPr>
        <p:spPr bwMode="auto">
          <a:xfrm>
            <a:off x="211567" y="1916832"/>
            <a:ext cx="39655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cs-CZ" b="1" dirty="0" err="1">
                <a:solidFill>
                  <a:schemeClr val="bg2"/>
                </a:solidFill>
                <a:latin typeface="+mj-lt"/>
              </a:rPr>
              <a:t>PILS2</a:t>
            </a:r>
            <a:r>
              <a:rPr lang="cs-CZ" b="1" dirty="0">
                <a:solidFill>
                  <a:schemeClr val="bg2"/>
                </a:solidFill>
                <a:latin typeface="+mj-lt"/>
                <a:sym typeface="Symbol" pitchFamily="18" charset="2"/>
              </a:rPr>
              <a:t> mění </a:t>
            </a:r>
            <a:r>
              <a:rPr lang="cs-CZ" b="1" dirty="0">
                <a:solidFill>
                  <a:schemeClr val="bg2"/>
                </a:solidFill>
                <a:latin typeface="+mj-lt"/>
              </a:rPr>
              <a:t>metabolický profil </a:t>
            </a:r>
            <a:r>
              <a:rPr lang="cs-CZ" b="1" dirty="0" err="1">
                <a:solidFill>
                  <a:schemeClr val="bg2"/>
                </a:solidFill>
                <a:latin typeface="+mj-lt"/>
              </a:rPr>
              <a:t>IAA</a:t>
            </a:r>
            <a:r>
              <a:rPr lang="cs-CZ" b="1" dirty="0">
                <a:solidFill>
                  <a:schemeClr val="bg2"/>
                </a:solidFill>
                <a:latin typeface="+mj-lt"/>
              </a:rPr>
              <a:t> v buňkách </a:t>
            </a:r>
          </a:p>
          <a:p>
            <a:pPr>
              <a:spcBef>
                <a:spcPts val="0"/>
              </a:spcBef>
              <a:defRPr/>
            </a:pPr>
            <a:r>
              <a:rPr lang="cs-CZ" b="1" dirty="0">
                <a:solidFill>
                  <a:schemeClr val="bg2"/>
                </a:solidFill>
                <a:latin typeface="+mj-lt"/>
              </a:rPr>
              <a:t>- </a:t>
            </a:r>
            <a:r>
              <a:rPr lang="cs-CZ" b="1">
                <a:solidFill>
                  <a:schemeClr val="bg2"/>
                </a:solidFill>
                <a:latin typeface="+mj-lt"/>
              </a:rPr>
              <a:t>stabilizace (?) oproti PIN5</a:t>
            </a:r>
            <a:endParaRPr lang="cs-CZ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6868" name="Line 428"/>
          <p:cNvSpPr>
            <a:spLocks noChangeShapeType="1"/>
          </p:cNvSpPr>
          <p:nvPr/>
        </p:nvSpPr>
        <p:spPr bwMode="auto">
          <a:xfrm>
            <a:off x="88900" y="1052513"/>
            <a:ext cx="8964613" cy="0"/>
          </a:xfrm>
          <a:prstGeom prst="line">
            <a:avLst/>
          </a:prstGeom>
          <a:noFill/>
          <a:ln w="57150" cmpd="thickThin">
            <a:solidFill>
              <a:srgbClr val="00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69850" y="549275"/>
            <a:ext cx="907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b="1">
                <a:solidFill>
                  <a:schemeClr val="bg2"/>
                </a:solidFill>
                <a:latin typeface="Palatino Linotype" pitchFamily="18" charset="0"/>
              </a:rPr>
              <a:t>Nadexprese </a:t>
            </a:r>
            <a:r>
              <a:rPr lang="pl-PL" sz="2400" b="1" i="1">
                <a:solidFill>
                  <a:schemeClr val="bg2"/>
                </a:solidFill>
                <a:latin typeface="Palatino Linotype" pitchFamily="18" charset="0"/>
              </a:rPr>
              <a:t>At</a:t>
            </a:r>
            <a:r>
              <a:rPr lang="pl-PL" sz="2400" b="1">
                <a:solidFill>
                  <a:schemeClr val="bg2"/>
                </a:solidFill>
                <a:latin typeface="Palatino Linotype" pitchFamily="18" charset="0"/>
              </a:rPr>
              <a:t>PILS v buňkách BY-2 (tabák)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44513" y="6035675"/>
            <a:ext cx="8131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2"/>
                </a:solidFill>
                <a:latin typeface="+mn-lt"/>
                <a:cs typeface="Arial" charset="0"/>
              </a:rPr>
              <a:t>Regulace intracelulární homeostáze auxinu je nečekaně komplexní!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93875" y="1355725"/>
            <a:ext cx="5308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cs-CZ" b="1" dirty="0">
                <a:solidFill>
                  <a:schemeClr val="bg2"/>
                </a:solidFill>
                <a:latin typeface="+mj-lt"/>
              </a:rPr>
              <a:t>Také proteiny </a:t>
            </a:r>
            <a:r>
              <a:rPr lang="en-US" b="1" dirty="0">
                <a:solidFill>
                  <a:schemeClr val="bg2"/>
                </a:solidFill>
                <a:latin typeface="+mj-lt"/>
              </a:rPr>
              <a:t>PI</a:t>
            </a:r>
            <a:r>
              <a:rPr lang="cs-CZ" b="1" dirty="0">
                <a:solidFill>
                  <a:schemeClr val="bg2"/>
                </a:solidFill>
                <a:latin typeface="+mj-lt"/>
              </a:rPr>
              <a:t>LS (PIN-</a:t>
            </a:r>
            <a:r>
              <a:rPr lang="cs-CZ" b="1" dirty="0" err="1">
                <a:solidFill>
                  <a:schemeClr val="bg2"/>
                </a:solidFill>
                <a:latin typeface="+mj-lt"/>
              </a:rPr>
              <a:t>LIKES</a:t>
            </a:r>
            <a:r>
              <a:rPr lang="cs-CZ" b="1" dirty="0">
                <a:solidFill>
                  <a:schemeClr val="bg2"/>
                </a:solidFill>
                <a:latin typeface="+mj-lt"/>
              </a:rPr>
              <a:t>) jsou na ER</a:t>
            </a:r>
          </a:p>
        </p:txBody>
      </p:sp>
      <p:sp>
        <p:nvSpPr>
          <p:cNvPr id="36872" name="Šipka doprava 4"/>
          <p:cNvSpPr>
            <a:spLocks noChangeArrowheads="1"/>
          </p:cNvSpPr>
          <p:nvPr/>
        </p:nvSpPr>
        <p:spPr bwMode="auto">
          <a:xfrm>
            <a:off x="4161267" y="2331169"/>
            <a:ext cx="750888" cy="171450"/>
          </a:xfrm>
          <a:prstGeom prst="rightArrow">
            <a:avLst>
              <a:gd name="adj1" fmla="val 50000"/>
              <a:gd name="adj2" fmla="val 4992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pic>
        <p:nvPicPr>
          <p:cNvPr id="3687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8" y="3140968"/>
            <a:ext cx="73120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4" descr="UEB logo 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905887" y="6586765"/>
            <a:ext cx="22381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>
                <a:solidFill>
                  <a:schemeClr val="tx1"/>
                </a:solidFill>
                <a:latin typeface="+mn-lt"/>
                <a:cs typeface="Arial" charset="0"/>
              </a:rPr>
              <a:t>Barbez </a:t>
            </a:r>
            <a:r>
              <a:rPr lang="cs-CZ" sz="1400" b="1" i="1" dirty="0">
                <a:solidFill>
                  <a:schemeClr val="tx1"/>
                </a:solidFill>
                <a:latin typeface="+mn-lt"/>
                <a:cs typeface="Arial" charset="0"/>
              </a:rPr>
              <a:t>et al., </a:t>
            </a:r>
            <a:r>
              <a:rPr lang="cs-CZ" sz="1400" b="1" i="1" err="1">
                <a:solidFill>
                  <a:schemeClr val="tx1"/>
                </a:solidFill>
                <a:latin typeface="+mn-lt"/>
                <a:cs typeface="Arial" charset="0"/>
              </a:rPr>
              <a:t>Nature</a:t>
            </a:r>
            <a:r>
              <a:rPr lang="cs-CZ" sz="1400" b="1" i="1">
                <a:solidFill>
                  <a:schemeClr val="tx1"/>
                </a:solidFill>
                <a:latin typeface="+mn-lt"/>
                <a:cs typeface="Arial" charset="0"/>
              </a:rPr>
              <a:t> 2012</a:t>
            </a:r>
            <a:endParaRPr lang="cs-CZ" sz="1400" b="1" i="1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2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600617" y="6550223"/>
            <a:ext cx="552266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1400" b="1" i="1">
                <a:solidFill>
                  <a:schemeClr val="tx1"/>
                </a:solidFill>
                <a:latin typeface="+mj-lt"/>
              </a:rPr>
              <a:t>Zažímalová </a:t>
            </a:r>
            <a:r>
              <a:rPr lang="en-US" sz="1400" b="1" i="1">
                <a:solidFill>
                  <a:schemeClr val="tx1"/>
                </a:solidFill>
                <a:latin typeface="+mj-lt"/>
              </a:rPr>
              <a:t>&amp;</a:t>
            </a:r>
            <a:r>
              <a:rPr lang="cs-CZ" sz="1400" b="1" i="1">
                <a:solidFill>
                  <a:schemeClr val="tx1"/>
                </a:solidFill>
                <a:latin typeface="+mj-lt"/>
              </a:rPr>
              <a:t> Murphy et al., </a:t>
            </a:r>
            <a:r>
              <a:rPr lang="cs-CZ" sz="1400" b="1" i="1">
                <a:solidFill>
                  <a:schemeClr val="tx1"/>
                </a:solidFill>
                <a:latin typeface="+mj-lt"/>
                <a:cs typeface="Arial" charset="0"/>
              </a:rPr>
              <a:t>Cold Spring Harb.Perspect.Biol. </a:t>
            </a:r>
            <a:r>
              <a:rPr lang="cs-CZ" sz="1400" b="1" i="1">
                <a:solidFill>
                  <a:schemeClr val="tx1"/>
                </a:solidFill>
                <a:latin typeface="+mj-lt"/>
              </a:rPr>
              <a:t>2010</a:t>
            </a:r>
          </a:p>
        </p:txBody>
      </p:sp>
      <p:grpSp>
        <p:nvGrpSpPr>
          <p:cNvPr id="37893" name="Skupina 5"/>
          <p:cNvGrpSpPr>
            <a:grpSpLocks/>
          </p:cNvGrpSpPr>
          <p:nvPr/>
        </p:nvGrpSpPr>
        <p:grpSpPr bwMode="auto">
          <a:xfrm>
            <a:off x="788988" y="960438"/>
            <a:ext cx="7677150" cy="5416550"/>
            <a:chOff x="733900" y="960160"/>
            <a:chExt cx="7676201" cy="5416973"/>
          </a:xfrm>
        </p:grpSpPr>
        <p:pic>
          <p:nvPicPr>
            <p:cNvPr id="37894" name="Picture 8" descr="Zazimalova et al_Fig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00" y="960160"/>
              <a:ext cx="7676201" cy="541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895" name="Skupina 3"/>
            <p:cNvGrpSpPr>
              <a:grpSpLocks/>
            </p:cNvGrpSpPr>
            <p:nvPr/>
          </p:nvGrpSpPr>
          <p:grpSpPr bwMode="auto">
            <a:xfrm>
              <a:off x="4836245" y="2534541"/>
              <a:ext cx="337054" cy="576275"/>
              <a:chOff x="4836245" y="2534541"/>
              <a:chExt cx="337054" cy="576275"/>
            </a:xfrm>
          </p:grpSpPr>
          <p:sp>
            <p:nvSpPr>
              <p:cNvPr id="37899" name="Vývojový diagram: paměť s přímým přístupem 3"/>
              <p:cNvSpPr>
                <a:spLocks noChangeArrowheads="1"/>
              </p:cNvSpPr>
              <p:nvPr/>
            </p:nvSpPr>
            <p:spPr bwMode="auto">
              <a:xfrm rot="-6637557">
                <a:off x="4690284" y="2680502"/>
                <a:ext cx="559432" cy="267510"/>
              </a:xfrm>
              <a:prstGeom prst="flowChartMagneticDrum">
                <a:avLst/>
              </a:prstGeom>
              <a:solidFill>
                <a:srgbClr val="00B0F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2" name="TextovéPole 11"/>
              <p:cNvSpPr txBox="1"/>
              <p:nvPr/>
            </p:nvSpPr>
            <p:spPr bwMode="auto">
              <a:xfrm rot="3842171">
                <a:off x="4806078" y="2743880"/>
                <a:ext cx="492163" cy="2428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50" b="1" dirty="0">
                    <a:latin typeface="Arial" pitchFamily="34" charset="0"/>
                  </a:rPr>
                  <a:t>PILS</a:t>
                </a:r>
              </a:p>
            </p:txBody>
          </p:sp>
        </p:grpSp>
        <p:grpSp>
          <p:nvGrpSpPr>
            <p:cNvPr id="37896" name="Skupina 16"/>
            <p:cNvGrpSpPr>
              <a:grpSpLocks/>
            </p:cNvGrpSpPr>
            <p:nvPr/>
          </p:nvGrpSpPr>
          <p:grpSpPr bwMode="auto">
            <a:xfrm rot="-2250987">
              <a:off x="3706629" y="3515535"/>
              <a:ext cx="337055" cy="576274"/>
              <a:chOff x="4884250" y="2472015"/>
              <a:chExt cx="337055" cy="576274"/>
            </a:xfrm>
          </p:grpSpPr>
          <p:sp>
            <p:nvSpPr>
              <p:cNvPr id="37897" name="Vývojový diagram: paměť s přímým přístupem 3"/>
              <p:cNvSpPr>
                <a:spLocks noChangeArrowheads="1"/>
              </p:cNvSpPr>
              <p:nvPr/>
            </p:nvSpPr>
            <p:spPr bwMode="auto">
              <a:xfrm rot="-6637557">
                <a:off x="4738289" y="2617976"/>
                <a:ext cx="559432" cy="267510"/>
              </a:xfrm>
              <a:prstGeom prst="flowChartMagneticDrum">
                <a:avLst/>
              </a:prstGeom>
              <a:solidFill>
                <a:srgbClr val="00B0F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9" name="TextovéPole 18"/>
              <p:cNvSpPr txBox="1"/>
              <p:nvPr/>
            </p:nvSpPr>
            <p:spPr bwMode="auto">
              <a:xfrm rot="3842171">
                <a:off x="4853823" y="2675403"/>
                <a:ext cx="492163" cy="23968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50" b="1" dirty="0">
                    <a:latin typeface="Arial" pitchFamily="34" charset="0"/>
                  </a:rPr>
                  <a:t>PILS</a:t>
                </a:r>
              </a:p>
            </p:txBody>
          </p:sp>
        </p:grpSp>
      </p:grpSp>
      <p:sp>
        <p:nvSpPr>
          <p:cNvPr id="14" name="TextovéPole 13"/>
          <p:cNvSpPr txBox="1"/>
          <p:nvPr/>
        </p:nvSpPr>
        <p:spPr>
          <a:xfrm>
            <a:off x="827088" y="476250"/>
            <a:ext cx="756126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u="sng" dirty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Buněčné komponenty účastnící se transportu auxinu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2009775"/>
            <a:ext cx="3322638" cy="31765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b="1">
                <a:solidFill>
                  <a:schemeClr val="bg2"/>
                </a:solidFill>
              </a:rPr>
              <a:t>biosyntéza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000" b="1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b="1">
                <a:solidFill>
                  <a:schemeClr val="bg2"/>
                </a:solidFill>
              </a:rPr>
              <a:t>(de)konjugace</a:t>
            </a:r>
          </a:p>
          <a:p>
            <a:pPr eaLnBrk="1" hangingPunct="1">
              <a:lnSpc>
                <a:spcPct val="80000"/>
              </a:lnSpc>
            </a:pPr>
            <a:endParaRPr lang="cs-CZ" sz="2000" b="1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b="1">
                <a:solidFill>
                  <a:schemeClr val="bg2"/>
                </a:solidFill>
              </a:rPr>
              <a:t>degradace</a:t>
            </a:r>
          </a:p>
          <a:p>
            <a:pPr eaLnBrk="1" hangingPunct="1">
              <a:lnSpc>
                <a:spcPct val="80000"/>
              </a:lnSpc>
            </a:pPr>
            <a:endParaRPr lang="cs-CZ" sz="2000" b="1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b="1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b="1">
                <a:solidFill>
                  <a:schemeClr val="bg2"/>
                </a:solidFill>
              </a:rPr>
              <a:t>import (influx) </a:t>
            </a:r>
          </a:p>
          <a:p>
            <a:pPr eaLnBrk="1" hangingPunct="1">
              <a:lnSpc>
                <a:spcPct val="80000"/>
              </a:lnSpc>
            </a:pPr>
            <a:endParaRPr lang="cs-CZ" sz="2000" b="1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b="1">
                <a:solidFill>
                  <a:schemeClr val="bg2"/>
                </a:solidFill>
              </a:rPr>
              <a:t>export (efflux)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90488" y="476250"/>
            <a:ext cx="893921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2400" b="1" u="sng">
                <a:solidFill>
                  <a:schemeClr val="bg2"/>
                </a:solidFill>
                <a:latin typeface="Palatino Linotype" pitchFamily="18" charset="0"/>
              </a:rPr>
              <a:t>Dostupnost auxinu </a:t>
            </a:r>
          </a:p>
          <a:p>
            <a:pPr algn="ctr"/>
            <a:r>
              <a:rPr lang="cs-CZ" b="1">
                <a:solidFill>
                  <a:schemeClr val="bg2"/>
                </a:solidFill>
                <a:latin typeface="Palatino Linotype" pitchFamily="18" charset="0"/>
              </a:rPr>
              <a:t>v buňkách a v buněčných kompartmentech  rostlin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5308600" y="1935163"/>
            <a:ext cx="3721100" cy="3313112"/>
            <a:chOff x="5308600" y="1935163"/>
            <a:chExt cx="3721100" cy="3313112"/>
          </a:xfrm>
        </p:grpSpPr>
        <p:sp>
          <p:nvSpPr>
            <p:cNvPr id="17414" name="AutoShape 7"/>
            <p:cNvSpPr>
              <a:spLocks/>
            </p:cNvSpPr>
            <p:nvPr/>
          </p:nvSpPr>
          <p:spPr bwMode="auto">
            <a:xfrm>
              <a:off x="5308600" y="1935163"/>
              <a:ext cx="576263" cy="3313112"/>
            </a:xfrm>
            <a:prstGeom prst="rightBrace">
              <a:avLst>
                <a:gd name="adj1" fmla="val 47911"/>
                <a:gd name="adj2" fmla="val 50000"/>
              </a:avLst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>
                <a:solidFill>
                  <a:srgbClr val="004E4C"/>
                </a:solidFill>
                <a:latin typeface="+mn-lt"/>
              </a:endParaRPr>
            </a:p>
          </p:txBody>
        </p:sp>
        <p:sp>
          <p:nvSpPr>
            <p:cNvPr id="17415" name="AutoShape 8"/>
            <p:cNvSpPr>
              <a:spLocks noChangeArrowheads="1"/>
            </p:cNvSpPr>
            <p:nvPr/>
          </p:nvSpPr>
          <p:spPr bwMode="auto">
            <a:xfrm>
              <a:off x="5956300" y="3519488"/>
              <a:ext cx="936625" cy="142875"/>
            </a:xfrm>
            <a:prstGeom prst="notchedRightArrow">
              <a:avLst>
                <a:gd name="adj1" fmla="val 50000"/>
                <a:gd name="adj2" fmla="val 163889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>
                <a:solidFill>
                  <a:srgbClr val="004E4C"/>
                </a:solidFill>
                <a:latin typeface="+mn-lt"/>
              </a:endParaRPr>
            </a:p>
          </p:txBody>
        </p:sp>
        <p:sp>
          <p:nvSpPr>
            <p:cNvPr id="230409" name="Text Box 9"/>
            <p:cNvSpPr txBox="1">
              <a:spLocks noChangeArrowheads="1"/>
            </p:cNvSpPr>
            <p:nvPr/>
          </p:nvSpPr>
          <p:spPr bwMode="auto">
            <a:xfrm>
              <a:off x="6904038" y="3144838"/>
              <a:ext cx="2125662" cy="89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  <a:defRPr/>
              </a:pPr>
              <a:r>
                <a:rPr lang="cs-CZ" b="1">
                  <a:solidFill>
                    <a:schemeClr val="bg2"/>
                  </a:solidFill>
                  <a:latin typeface="+mn-lt"/>
                </a:rPr>
                <a:t>příjem signálu a jeho přenos</a:t>
              </a:r>
            </a:p>
          </p:txBody>
        </p:sp>
      </p:grpSp>
      <p:sp>
        <p:nvSpPr>
          <p:cNvPr id="17417" name="AutoShape 10"/>
          <p:cNvSpPr>
            <a:spLocks/>
          </p:cNvSpPr>
          <p:nvPr/>
        </p:nvSpPr>
        <p:spPr bwMode="auto">
          <a:xfrm>
            <a:off x="3100388" y="4160838"/>
            <a:ext cx="215900" cy="936625"/>
          </a:xfrm>
          <a:prstGeom prst="rightBrace">
            <a:avLst>
              <a:gd name="adj1" fmla="val 36152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3384550" y="4360863"/>
            <a:ext cx="1800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intercelulární tok</a:t>
            </a:r>
          </a:p>
        </p:txBody>
      </p:sp>
      <p:sp>
        <p:nvSpPr>
          <p:cNvPr id="17419" name="AutoShape 13"/>
          <p:cNvSpPr>
            <a:spLocks/>
          </p:cNvSpPr>
          <p:nvPr/>
        </p:nvSpPr>
        <p:spPr bwMode="auto">
          <a:xfrm>
            <a:off x="3098800" y="2181225"/>
            <a:ext cx="215900" cy="1368425"/>
          </a:xfrm>
          <a:prstGeom prst="rightBrace">
            <a:avLst>
              <a:gd name="adj1" fmla="val 52819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srgbClr val="004E4C"/>
              </a:solidFill>
              <a:latin typeface="+mn-lt"/>
            </a:endParaRP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3419475" y="2686050"/>
            <a:ext cx="194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chemeClr val="bg2"/>
                </a:solidFill>
                <a:latin typeface="+mn-lt"/>
              </a:rPr>
              <a:t>metabolismus</a:t>
            </a:r>
          </a:p>
        </p:txBody>
      </p:sp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73075" y="5300663"/>
            <a:ext cx="4706938" cy="1016000"/>
            <a:chOff x="539552" y="5301208"/>
            <a:chExt cx="4707678" cy="1015663"/>
          </a:xfrm>
        </p:grpSpPr>
        <p:sp>
          <p:nvSpPr>
            <p:cNvPr id="39954" name="TextovéPole 15"/>
            <p:cNvSpPr txBox="1">
              <a:spLocks noChangeArrowheads="1"/>
            </p:cNvSpPr>
            <p:nvPr/>
          </p:nvSpPr>
          <p:spPr bwMode="auto">
            <a:xfrm>
              <a:off x="539552" y="5301208"/>
              <a:ext cx="224825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buSzPct val="150000"/>
                <a:buFont typeface="Wingdings" pitchFamily="2" charset="2"/>
                <a:buChar char="§"/>
              </a:pPr>
              <a:r>
                <a:rPr lang="cs-CZ" b="1" dirty="0">
                  <a:solidFill>
                    <a:schemeClr val="bg2"/>
                  </a:solidFill>
                  <a:latin typeface="Palatino Linotype" pitchFamily="18" charset="0"/>
                </a:rPr>
                <a:t>intracelulární redistribuce auxinu</a:t>
              </a:r>
            </a:p>
          </p:txBody>
        </p:sp>
        <p:sp>
          <p:nvSpPr>
            <p:cNvPr id="39955" name="Text Box 11"/>
            <p:cNvSpPr txBox="1">
              <a:spLocks noChangeArrowheads="1"/>
            </p:cNvSpPr>
            <p:nvPr/>
          </p:nvSpPr>
          <p:spPr bwMode="auto">
            <a:xfrm>
              <a:off x="3446722" y="5455144"/>
              <a:ext cx="1800508" cy="707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b="1">
                  <a:solidFill>
                    <a:schemeClr val="bg2"/>
                  </a:solidFill>
                  <a:latin typeface="Palatino Linotype" pitchFamily="18" charset="0"/>
                </a:rPr>
                <a:t>intracelulární tok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5307013" y="1935163"/>
            <a:ext cx="3759200" cy="4227512"/>
            <a:chOff x="5307013" y="1935163"/>
            <a:chExt cx="3759200" cy="4227512"/>
          </a:xfrm>
        </p:grpSpPr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307013" y="1935163"/>
              <a:ext cx="576262" cy="4227512"/>
            </a:xfrm>
            <a:prstGeom prst="rightBrace">
              <a:avLst>
                <a:gd name="adj1" fmla="val 47911"/>
                <a:gd name="adj2" fmla="val 50000"/>
              </a:avLst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>
                <a:solidFill>
                  <a:srgbClr val="004E4C"/>
                </a:solidFill>
                <a:latin typeface="+mn-lt"/>
              </a:endParaRPr>
            </a:p>
          </p:txBody>
        </p:sp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5992813" y="3967163"/>
              <a:ext cx="936625" cy="142875"/>
            </a:xfrm>
            <a:prstGeom prst="notchedRightArrow">
              <a:avLst>
                <a:gd name="adj1" fmla="val 50000"/>
                <a:gd name="adj2" fmla="val 163889"/>
              </a:avLst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cs-CZ">
                <a:solidFill>
                  <a:srgbClr val="004E4C"/>
                </a:solidFill>
                <a:latin typeface="+mn-lt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6940550" y="3592513"/>
              <a:ext cx="2125663" cy="89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  <a:defRPr/>
              </a:pPr>
              <a:r>
                <a:rPr lang="cs-CZ" b="1">
                  <a:solidFill>
                    <a:schemeClr val="bg2"/>
                  </a:solidFill>
                  <a:latin typeface="+mn-lt"/>
                </a:rPr>
                <a:t>příjem signálu a jeho přenos</a:t>
              </a:r>
            </a:p>
          </p:txBody>
        </p:sp>
      </p:grpSp>
      <p:pic>
        <p:nvPicPr>
          <p:cNvPr id="39953" name="Picture 4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127000" y="576263"/>
            <a:ext cx="32972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b="1" u="sng">
                <a:solidFill>
                  <a:schemeClr val="bg2"/>
                </a:solidFill>
                <a:latin typeface="Palatino Linotype" pitchFamily="18" charset="0"/>
              </a:rPr>
              <a:t>Model gravitropní reakce kořene</a:t>
            </a:r>
          </a:p>
        </p:txBody>
      </p:sp>
      <p:pic>
        <p:nvPicPr>
          <p:cNvPr id="50179" name="Picture 2" descr="Kopie -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8574"/>
            <a:ext cx="3297238" cy="385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UEB logo 2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158750" y="457200"/>
            <a:ext cx="8964613" cy="6384925"/>
            <a:chOff x="158750" y="457020"/>
            <a:chExt cx="8964613" cy="6385105"/>
          </a:xfrm>
        </p:grpSpPr>
        <p:sp>
          <p:nvSpPr>
            <p:cNvPr id="50182" name="Text Box 4"/>
            <p:cNvSpPr txBox="1">
              <a:spLocks noChangeArrowheads="1"/>
            </p:cNvSpPr>
            <p:nvPr/>
          </p:nvSpPr>
          <p:spPr bwMode="auto">
            <a:xfrm>
              <a:off x="158750" y="5233988"/>
              <a:ext cx="8964613" cy="160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00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algn="just" eaLnBrk="1" hangingPunct="1">
                <a:spcBef>
                  <a:spcPts val="300"/>
                </a:spcBef>
              </a:pPr>
              <a:r>
                <a:rPr lang="en-GB" sz="1600" b="1">
                  <a:solidFill>
                    <a:schemeClr val="bg2"/>
                  </a:solidFill>
                  <a:latin typeface="Palatino Linotype" pitchFamily="18" charset="0"/>
                </a:rPr>
                <a:t>Auxin</a:t>
              </a:r>
              <a:r>
                <a:rPr lang="cs-CZ" sz="1600" b="1">
                  <a:solidFill>
                    <a:schemeClr val="bg2"/>
                  </a:solidFill>
                  <a:latin typeface="Palatino Linotype" pitchFamily="18" charset="0"/>
                </a:rPr>
                <a:t>: do kořenové špičky dopravován středním válcem, distribuován laterálně symetricky z kořenového sloupku a transportován bazipetálně do elongační zóny kořene. 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cs-CZ" sz="1600" b="1">
                  <a:solidFill>
                    <a:schemeClr val="bg2"/>
                  </a:solidFill>
                  <a:latin typeface="Palatino Linotype" pitchFamily="18" charset="0"/>
                </a:rPr>
                <a:t>Gravitační stimulus:  sedimentace statolitů ve sloupku ve směru gravitace a následně relokalizace přenašečů auxinů z buňky (PIN3). Ty pak přenášejí auxin na spodní stranu kořene</a:t>
              </a:r>
              <a:r>
                <a:rPr lang="en-US" sz="1600" b="1">
                  <a:solidFill>
                    <a:schemeClr val="bg2"/>
                  </a:solidFill>
                  <a:latin typeface="Palatino Linotype" pitchFamily="18" charset="0"/>
                </a:rPr>
                <a:t>;</a:t>
              </a:r>
              <a:r>
                <a:rPr lang="cs-CZ" sz="1600" b="1">
                  <a:solidFill>
                    <a:schemeClr val="bg2"/>
                  </a:solidFill>
                  <a:latin typeface="Palatino Linotype" pitchFamily="18" charset="0"/>
                </a:rPr>
                <a:t> odtud je auxin transportován do elongační zóny, kde inhibuje růst buněk. Výsledkem je ohyb kořene dolů ve směru gravitace (pozitivní gravitropismus).  </a:t>
              </a:r>
            </a:p>
          </p:txBody>
        </p:sp>
        <p:grpSp>
          <p:nvGrpSpPr>
            <p:cNvPr id="50183" name="Skupina 1"/>
            <p:cNvGrpSpPr>
              <a:grpSpLocks/>
            </p:cNvGrpSpPr>
            <p:nvPr/>
          </p:nvGrpSpPr>
          <p:grpSpPr bwMode="auto">
            <a:xfrm>
              <a:off x="3646066" y="457020"/>
              <a:ext cx="5321300" cy="4775200"/>
              <a:chOff x="371475" y="400050"/>
              <a:chExt cx="5321300" cy="4775200"/>
            </a:xfrm>
          </p:grpSpPr>
          <p:pic>
            <p:nvPicPr>
              <p:cNvPr id="5018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75" y="400050"/>
                <a:ext cx="5321300" cy="4775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3419897" y="400050"/>
                <a:ext cx="2017712" cy="3698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cs-CZ" sz="1200" b="1" dirty="0" err="1">
                    <a:solidFill>
                      <a:srgbClr val="004E4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Vanneste</a:t>
                </a:r>
                <a:r>
                  <a:rPr lang="cs-CZ" sz="1200" b="1" dirty="0">
                    <a:solidFill>
                      <a:srgbClr val="004E4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and Friml, 2009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7325" y="976557"/>
            <a:ext cx="4384675" cy="574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u="sng" dirty="0">
                <a:solidFill>
                  <a:srgbClr val="C2064E"/>
                </a:solidFill>
                <a:latin typeface="+mn-lt"/>
              </a:rPr>
              <a:t>Jan  </a:t>
            </a:r>
            <a:r>
              <a:rPr lang="cs-CZ" b="1" u="sng" cap="all" dirty="0">
                <a:solidFill>
                  <a:srgbClr val="C2064E"/>
                </a:solidFill>
                <a:latin typeface="+mn-lt"/>
              </a:rPr>
              <a:t>Petrášek</a:t>
            </a:r>
            <a:endParaRPr lang="en-US" b="1" u="sng" cap="all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cs-CZ" b="1" dirty="0">
                <a:solidFill>
                  <a:srgbClr val="C2064E"/>
                </a:solidFill>
                <a:latin typeface="+mn-lt"/>
              </a:rPr>
              <a:t>Klára  </a:t>
            </a:r>
            <a:r>
              <a:rPr lang="cs-CZ" b="1" cap="all" dirty="0" err="1">
                <a:solidFill>
                  <a:srgbClr val="C2064E"/>
                </a:solidFill>
                <a:latin typeface="+mn-lt"/>
              </a:rPr>
              <a:t>Hoyerová</a:t>
            </a:r>
            <a:endParaRPr lang="cs-CZ" b="1" cap="all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cs-CZ" b="1" dirty="0">
                <a:solidFill>
                  <a:srgbClr val="C2064E"/>
                </a:solidFill>
                <a:latin typeface="+mn-lt"/>
              </a:rPr>
              <a:t>Petr </a:t>
            </a:r>
            <a:r>
              <a:rPr lang="cs-CZ" b="1" cap="all" dirty="0">
                <a:solidFill>
                  <a:srgbClr val="C2064E"/>
                </a:solidFill>
                <a:latin typeface="+mn-lt"/>
              </a:rPr>
              <a:t>Dobrev</a:t>
            </a:r>
            <a:endParaRPr lang="en-US" b="1" cap="all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en-US" sz="1800" b="1" dirty="0" err="1">
                <a:solidFill>
                  <a:srgbClr val="C2064E"/>
                </a:solidFill>
                <a:latin typeface="+mn-lt"/>
              </a:rPr>
              <a:t>Milada</a:t>
            </a:r>
            <a:r>
              <a:rPr lang="en-US" sz="1800" b="1" dirty="0">
                <a:solidFill>
                  <a:srgbClr val="C2064E"/>
                </a:solidFill>
                <a:latin typeface="+mn-lt"/>
              </a:rPr>
              <a:t> </a:t>
            </a:r>
            <a:r>
              <a:rPr lang="cs-CZ" sz="1800" b="1" dirty="0">
                <a:solidFill>
                  <a:srgbClr val="C2064E"/>
                </a:solidFill>
                <a:latin typeface="+mn-lt"/>
              </a:rPr>
              <a:t>Č</a:t>
            </a:r>
            <a:r>
              <a:rPr lang="en-US" sz="1800" b="1" dirty="0" err="1">
                <a:solidFill>
                  <a:srgbClr val="C2064E"/>
                </a:solidFill>
                <a:latin typeface="+mn-lt"/>
              </a:rPr>
              <a:t>ovanov</a:t>
            </a:r>
            <a:r>
              <a:rPr lang="cs-CZ" sz="1800" b="1" dirty="0">
                <a:solidFill>
                  <a:srgbClr val="C2064E"/>
                </a:solidFill>
                <a:latin typeface="+mn-lt"/>
              </a:rPr>
              <a:t>á</a:t>
            </a:r>
            <a:endParaRPr lang="en-US" sz="1800" b="1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Adriana </a:t>
            </a:r>
            <a:r>
              <a:rPr lang="cs-CZ" sz="1800" b="1" dirty="0" err="1">
                <a:solidFill>
                  <a:srgbClr val="C2064E"/>
                </a:solidFill>
                <a:latin typeface="+mn-lt"/>
              </a:rPr>
              <a:t>Jelínková-Černá</a:t>
            </a:r>
            <a:endParaRPr lang="cs-CZ" sz="1800" b="1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en-US" sz="1800" b="1" dirty="0">
                <a:solidFill>
                  <a:srgbClr val="C2064E"/>
                </a:solidFill>
                <a:latin typeface="+mn-lt"/>
              </a:rPr>
              <a:t>Petr K</a:t>
            </a:r>
            <a:r>
              <a:rPr lang="cs-CZ" sz="1800" b="1" dirty="0" err="1">
                <a:solidFill>
                  <a:srgbClr val="C2064E"/>
                </a:solidFill>
                <a:latin typeface="+mn-lt"/>
              </a:rPr>
              <a:t>lí</a:t>
            </a:r>
            <a:r>
              <a:rPr lang="en-US" sz="1800" b="1" dirty="0">
                <a:solidFill>
                  <a:srgbClr val="C2064E"/>
                </a:solidFill>
                <a:latin typeface="+mn-lt"/>
              </a:rPr>
              <a:t>ma</a:t>
            </a:r>
            <a:endParaRPr lang="cs-CZ" sz="1800" b="1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Pavel Křeček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Martin Kubeš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Martina Laňková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Jiří Libus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Kateřina Malínská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Karel Müller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Daniela Seifertová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Sibu Simon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Petr Skůpa</a:t>
            </a:r>
          </a:p>
          <a:p>
            <a:pPr>
              <a:spcBef>
                <a:spcPct val="5000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Markéta Pařezová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Andrea </a:t>
            </a:r>
            <a:r>
              <a:rPr lang="cs-CZ" sz="1800" b="1" dirty="0" err="1">
                <a:solidFill>
                  <a:srgbClr val="C2064E"/>
                </a:solidFill>
                <a:latin typeface="+mn-lt"/>
              </a:rPr>
              <a:t>Hourová</a:t>
            </a:r>
            <a:r>
              <a:rPr lang="cs-CZ" sz="1800" b="1" dirty="0">
                <a:solidFill>
                  <a:srgbClr val="C2064E"/>
                </a:solidFill>
                <a:latin typeface="+mn-lt"/>
              </a:rPr>
              <a:t>, Nikola </a:t>
            </a:r>
            <a:r>
              <a:rPr lang="cs-CZ" sz="1800" b="1" dirty="0" err="1">
                <a:solidFill>
                  <a:srgbClr val="C2064E"/>
                </a:solidFill>
                <a:latin typeface="+mn-lt"/>
              </a:rPr>
              <a:t>Drážná</a:t>
            </a:r>
            <a:r>
              <a:rPr lang="cs-CZ" sz="1800" b="1" dirty="0">
                <a:solidFill>
                  <a:srgbClr val="C2064E"/>
                </a:solidFill>
                <a:latin typeface="+mn-lt"/>
              </a:rPr>
              <a:t>, </a:t>
            </a:r>
          </a:p>
          <a:p>
            <a:pPr>
              <a:spcBef>
                <a:spcPts val="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Jana </a:t>
            </a:r>
            <a:r>
              <a:rPr lang="cs-CZ" sz="1800" b="1" dirty="0" err="1">
                <a:solidFill>
                  <a:srgbClr val="C2064E"/>
                </a:solidFill>
                <a:latin typeface="+mn-lt"/>
              </a:rPr>
              <a:t>Stýblová-Žabová</a:t>
            </a:r>
            <a:endParaRPr lang="cs-CZ" sz="1800" b="1" dirty="0">
              <a:solidFill>
                <a:srgbClr val="C2064E"/>
              </a:solidFill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cs-CZ" sz="1800" b="1" dirty="0">
                <a:solidFill>
                  <a:srgbClr val="C2064E"/>
                </a:solidFill>
                <a:latin typeface="+mn-lt"/>
              </a:rPr>
              <a:t>(</a:t>
            </a:r>
            <a:r>
              <a:rPr lang="cs-CZ" sz="1800" b="1" i="1" dirty="0">
                <a:solidFill>
                  <a:srgbClr val="C2064E"/>
                </a:solidFill>
                <a:latin typeface="+mn-lt"/>
              </a:rPr>
              <a:t>Jakub Rolčík, Aleš Pěnčík</a:t>
            </a:r>
            <a:r>
              <a:rPr lang="cs-CZ" sz="1800" b="1" dirty="0">
                <a:solidFill>
                  <a:srgbClr val="C2064E"/>
                </a:solidFill>
                <a:latin typeface="+mn-lt"/>
              </a:rPr>
              <a:t>)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03673" y="976557"/>
            <a:ext cx="6872065" cy="5775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600" b="1" i="1" dirty="0" err="1">
                <a:solidFill>
                  <a:srgbClr val="004E4C"/>
                </a:solidFill>
              </a:rPr>
              <a:t>PřF</a:t>
            </a:r>
            <a:r>
              <a:rPr lang="cs-CZ" sz="1600" b="1" i="1" dirty="0">
                <a:solidFill>
                  <a:srgbClr val="004E4C"/>
                </a:solidFill>
              </a:rPr>
              <a:t> UK, Katedra experimentální biologie rostlin 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600" b="1" i="1" dirty="0">
                <a:solidFill>
                  <a:srgbClr val="004E4C"/>
                </a:solidFill>
              </a:rPr>
              <a:t>a Katedra biochemie</a:t>
            </a:r>
          </a:p>
          <a:p>
            <a:pPr algn="r" eaLnBrk="1" hangingPunct="1">
              <a:spcBef>
                <a:spcPts val="600"/>
              </a:spcBef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Petr </a:t>
            </a:r>
            <a:r>
              <a:rPr lang="cs-CZ" sz="1600" b="1" cap="all" dirty="0">
                <a:solidFill>
                  <a:srgbClr val="004E4C"/>
                </a:solidFill>
              </a:rPr>
              <a:t>Hošek</a:t>
            </a:r>
            <a:r>
              <a:rPr lang="cs-CZ" sz="1600" b="1" dirty="0">
                <a:solidFill>
                  <a:srgbClr val="004E4C"/>
                </a:solidFill>
              </a:rPr>
              <a:t>, Marcel </a:t>
            </a:r>
            <a:r>
              <a:rPr lang="cs-CZ" sz="1600" b="1" cap="all" dirty="0">
                <a:solidFill>
                  <a:srgbClr val="004E4C"/>
                </a:solidFill>
              </a:rPr>
              <a:t>Jiřina</a:t>
            </a:r>
            <a:r>
              <a:rPr lang="cs-CZ" sz="1600" b="1" dirty="0">
                <a:solidFill>
                  <a:srgbClr val="004E4C"/>
                </a:solidFill>
              </a:rPr>
              <a:t>  </a:t>
            </a:r>
            <a:r>
              <a:rPr lang="cs-CZ" sz="1400" b="1" dirty="0">
                <a:solidFill>
                  <a:srgbClr val="004E4C"/>
                </a:solidFill>
              </a:rPr>
              <a:t>(FIT ČVUT) </a:t>
            </a:r>
          </a:p>
          <a:p>
            <a:pPr algn="r" eaLnBrk="1" hangingPunct="1">
              <a:spcBef>
                <a:spcPts val="600"/>
              </a:spcBef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Jan </a:t>
            </a:r>
            <a:r>
              <a:rPr lang="cs-CZ" sz="1600" b="1" cap="all" dirty="0" err="1">
                <a:solidFill>
                  <a:srgbClr val="004E4C"/>
                </a:solidFill>
              </a:rPr>
              <a:t>Hejátko</a:t>
            </a:r>
            <a:r>
              <a:rPr lang="cs-CZ" sz="1600" b="1" dirty="0">
                <a:solidFill>
                  <a:srgbClr val="004E4C"/>
                </a:solidFill>
              </a:rPr>
              <a:t> et al.  </a:t>
            </a:r>
            <a:r>
              <a:rPr lang="cs-CZ" sz="1400" b="1" dirty="0">
                <a:solidFill>
                  <a:srgbClr val="004E4C"/>
                </a:solidFill>
              </a:rPr>
              <a:t>(</a:t>
            </a:r>
            <a:r>
              <a:rPr lang="cs-CZ" sz="1400" b="1" dirty="0" err="1">
                <a:solidFill>
                  <a:srgbClr val="004E4C"/>
                </a:solidFill>
              </a:rPr>
              <a:t>PřF</a:t>
            </a:r>
            <a:r>
              <a:rPr lang="cs-CZ" sz="1400" b="1" dirty="0">
                <a:solidFill>
                  <a:srgbClr val="004E4C"/>
                </a:solidFill>
              </a:rPr>
              <a:t> MU) 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Martin HOF et al. 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(</a:t>
            </a:r>
            <a:r>
              <a:rPr lang="cs-CZ" sz="1400" b="1" dirty="0">
                <a:solidFill>
                  <a:srgbClr val="004E4C"/>
                </a:solidFill>
              </a:rPr>
              <a:t>Ústav fyzikální chemie J. Heyrovského AV ČR) 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Jiří FRIML a Eva </a:t>
            </a:r>
            <a:r>
              <a:rPr lang="cs-CZ" sz="1600" b="1" cap="all" dirty="0" err="1">
                <a:solidFill>
                  <a:srgbClr val="004E4C"/>
                </a:solidFill>
              </a:rPr>
              <a:t>Benková</a:t>
            </a:r>
            <a:r>
              <a:rPr lang="cs-CZ" sz="1600" b="1" dirty="0">
                <a:solidFill>
                  <a:srgbClr val="004E4C"/>
                </a:solidFill>
              </a:rPr>
              <a:t> et al. 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rgbClr val="004E4C"/>
                </a:solidFill>
              </a:rPr>
              <a:t>(IST </a:t>
            </a:r>
            <a:r>
              <a:rPr lang="cs-CZ" sz="1400" b="1" dirty="0" err="1">
                <a:solidFill>
                  <a:srgbClr val="004E4C"/>
                </a:solidFill>
              </a:rPr>
              <a:t>Austria</a:t>
            </a:r>
            <a:r>
              <a:rPr lang="cs-CZ" sz="1400" b="1" dirty="0">
                <a:solidFill>
                  <a:srgbClr val="004E4C"/>
                </a:solidFill>
              </a:rPr>
              <a:t>, </a:t>
            </a:r>
            <a:r>
              <a:rPr lang="cs-CZ" sz="1400" b="1" dirty="0" err="1">
                <a:solidFill>
                  <a:srgbClr val="004E4C"/>
                </a:solidFill>
              </a:rPr>
              <a:t>Klosterneuburg</a:t>
            </a:r>
            <a:r>
              <a:rPr lang="cs-CZ" sz="1400" b="1" dirty="0">
                <a:solidFill>
                  <a:srgbClr val="004E4C"/>
                </a:solidFill>
              </a:rPr>
              <a:t>, </a:t>
            </a:r>
            <a:r>
              <a:rPr lang="cs-CZ" sz="1400" b="1" dirty="0" err="1">
                <a:solidFill>
                  <a:srgbClr val="004E4C"/>
                </a:solidFill>
              </a:rPr>
              <a:t>Austria</a:t>
            </a:r>
            <a:r>
              <a:rPr lang="cs-CZ" sz="1400" b="1" dirty="0">
                <a:solidFill>
                  <a:srgbClr val="004E4C"/>
                </a:solidFill>
              </a:rPr>
              <a:t>)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 err="1">
                <a:solidFill>
                  <a:srgbClr val="004E4C"/>
                </a:solidFill>
              </a:rPr>
              <a:t>Angus</a:t>
            </a:r>
            <a:r>
              <a:rPr lang="cs-CZ" sz="1600" b="1" dirty="0">
                <a:solidFill>
                  <a:srgbClr val="004E4C"/>
                </a:solidFill>
              </a:rPr>
              <a:t> MURPHY et al. 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rgbClr val="004E4C"/>
                </a:solidFill>
              </a:rPr>
              <a:t>(Univ. </a:t>
            </a:r>
            <a:r>
              <a:rPr lang="cs-CZ" sz="1400" b="1" dirty="0" err="1">
                <a:solidFill>
                  <a:srgbClr val="004E4C"/>
                </a:solidFill>
              </a:rPr>
              <a:t>of</a:t>
            </a:r>
            <a:r>
              <a:rPr lang="cs-CZ" sz="1400" b="1" dirty="0">
                <a:solidFill>
                  <a:srgbClr val="004E4C"/>
                </a:solidFill>
              </a:rPr>
              <a:t> Maryland, Maryland, USA)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Richard NAPIER et al.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rgbClr val="004E4C"/>
                </a:solidFill>
              </a:rPr>
              <a:t>(Univ. </a:t>
            </a:r>
            <a:r>
              <a:rPr lang="cs-CZ" sz="1400" b="1" dirty="0" err="1">
                <a:solidFill>
                  <a:srgbClr val="004E4C"/>
                </a:solidFill>
              </a:rPr>
              <a:t>of</a:t>
            </a:r>
            <a:r>
              <a:rPr lang="cs-CZ" sz="1400" b="1" dirty="0">
                <a:solidFill>
                  <a:srgbClr val="004E4C"/>
                </a:solidFill>
              </a:rPr>
              <a:t> </a:t>
            </a:r>
            <a:r>
              <a:rPr lang="cs-CZ" sz="1400" b="1" dirty="0" err="1">
                <a:solidFill>
                  <a:srgbClr val="004E4C"/>
                </a:solidFill>
              </a:rPr>
              <a:t>Warwick</a:t>
            </a:r>
            <a:r>
              <a:rPr lang="cs-CZ" sz="1400" b="1" dirty="0">
                <a:solidFill>
                  <a:srgbClr val="004E4C"/>
                </a:solidFill>
              </a:rPr>
              <a:t>, Coventry, UK)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Markus GEISLER et al.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rgbClr val="004E4C"/>
                </a:solidFill>
              </a:rPr>
              <a:t>(Univ. </a:t>
            </a:r>
            <a:r>
              <a:rPr lang="cs-CZ" sz="1400" b="1" dirty="0" err="1">
                <a:solidFill>
                  <a:srgbClr val="004E4C"/>
                </a:solidFill>
              </a:rPr>
              <a:t>of</a:t>
            </a:r>
            <a:r>
              <a:rPr lang="cs-CZ" sz="1400" b="1" dirty="0">
                <a:solidFill>
                  <a:srgbClr val="004E4C"/>
                </a:solidFill>
              </a:rPr>
              <a:t> </a:t>
            </a:r>
            <a:r>
              <a:rPr lang="cs-CZ" sz="1400" b="1" dirty="0" err="1">
                <a:solidFill>
                  <a:srgbClr val="004E4C"/>
                </a:solidFill>
              </a:rPr>
              <a:t>Fribourg</a:t>
            </a:r>
            <a:r>
              <a:rPr lang="cs-CZ" sz="1400" b="1" dirty="0">
                <a:solidFill>
                  <a:srgbClr val="004E4C"/>
                </a:solidFill>
              </a:rPr>
              <a:t>, </a:t>
            </a:r>
            <a:r>
              <a:rPr lang="cs-CZ" sz="1400" b="1" dirty="0" err="1">
                <a:solidFill>
                  <a:srgbClr val="004E4C"/>
                </a:solidFill>
              </a:rPr>
              <a:t>Switzerland</a:t>
            </a:r>
            <a:r>
              <a:rPr lang="cs-CZ" sz="1400" b="1" dirty="0">
                <a:solidFill>
                  <a:srgbClr val="004E4C"/>
                </a:solidFill>
              </a:rPr>
              <a:t>)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 err="1">
                <a:solidFill>
                  <a:srgbClr val="004E4C"/>
                </a:solidFill>
              </a:rPr>
              <a:t>Cris</a:t>
            </a:r>
            <a:r>
              <a:rPr lang="cs-CZ" sz="1600" b="1" dirty="0">
                <a:solidFill>
                  <a:srgbClr val="004E4C"/>
                </a:solidFill>
              </a:rPr>
              <a:t> KUHLEMEIER et al.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rgbClr val="004E4C"/>
                </a:solidFill>
              </a:rPr>
              <a:t>(Univ. </a:t>
            </a:r>
            <a:r>
              <a:rPr lang="cs-CZ" sz="1400" b="1" dirty="0" err="1">
                <a:solidFill>
                  <a:srgbClr val="004E4C"/>
                </a:solidFill>
              </a:rPr>
              <a:t>of</a:t>
            </a:r>
            <a:r>
              <a:rPr lang="cs-CZ" sz="1400" b="1" dirty="0">
                <a:solidFill>
                  <a:srgbClr val="004E4C"/>
                </a:solidFill>
              </a:rPr>
              <a:t> Bern, </a:t>
            </a:r>
            <a:r>
              <a:rPr lang="cs-CZ" sz="1400" b="1" dirty="0" err="1">
                <a:solidFill>
                  <a:srgbClr val="004E4C"/>
                </a:solidFill>
              </a:rPr>
              <a:t>Switzerland</a:t>
            </a:r>
            <a:r>
              <a:rPr lang="cs-CZ" sz="1400" b="1" dirty="0">
                <a:solidFill>
                  <a:srgbClr val="004E4C"/>
                </a:solidFill>
              </a:rPr>
              <a:t>)</a:t>
            </a:r>
          </a:p>
          <a:p>
            <a:pPr algn="r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Christian </a:t>
            </a:r>
            <a:r>
              <a:rPr lang="cs-CZ" sz="1600" b="1" cap="all" dirty="0" err="1">
                <a:solidFill>
                  <a:srgbClr val="004E4C"/>
                </a:solidFill>
              </a:rPr>
              <a:t>Luschnig</a:t>
            </a:r>
            <a:r>
              <a:rPr lang="cs-CZ" sz="1600" b="1" dirty="0">
                <a:solidFill>
                  <a:srgbClr val="004E4C"/>
                </a:solidFill>
              </a:rPr>
              <a:t> a J</a:t>
            </a:r>
            <a:r>
              <a:rPr lang="hu-HU" sz="1600" b="1" dirty="0">
                <a:solidFill>
                  <a:srgbClr val="004E4C"/>
                </a:solidFill>
              </a:rPr>
              <a:t>űrgen </a:t>
            </a:r>
            <a:r>
              <a:rPr lang="hu-HU" sz="1600" b="1" cap="all" dirty="0">
                <a:solidFill>
                  <a:srgbClr val="004E4C"/>
                </a:solidFill>
              </a:rPr>
              <a:t>Kleine-Vehn </a:t>
            </a:r>
            <a:r>
              <a:rPr lang="hu-HU" sz="1600" b="1" dirty="0">
                <a:solidFill>
                  <a:srgbClr val="004E4C"/>
                </a:solidFill>
              </a:rPr>
              <a:t>et al.</a:t>
            </a: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hu-HU" sz="1400" b="1" dirty="0">
                <a:solidFill>
                  <a:srgbClr val="004E4C"/>
                </a:solidFill>
              </a:rPr>
              <a:t>(BOKU, Vienna, Austria) </a:t>
            </a:r>
            <a:endParaRPr lang="cs-CZ" sz="1400" b="1" dirty="0">
              <a:solidFill>
                <a:srgbClr val="004E4C"/>
              </a:solidFill>
            </a:endParaRP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1600" b="1" dirty="0">
              <a:solidFill>
                <a:srgbClr val="004E4C"/>
              </a:solidFill>
            </a:endParaRPr>
          </a:p>
          <a:p>
            <a:pPr algn="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4E4C"/>
                </a:solidFill>
              </a:rPr>
              <a:t>Finanční podpora: </a:t>
            </a:r>
            <a:r>
              <a:rPr lang="cs-CZ" sz="1600" b="1" i="1" dirty="0">
                <a:solidFill>
                  <a:srgbClr val="004E4C"/>
                </a:solidFill>
              </a:rPr>
              <a:t>MŠMT (projekt LC06034)</a:t>
            </a:r>
          </a:p>
          <a:p>
            <a:pPr algn="r" eaLnBrk="1" hangingPunct="1">
              <a:spcBef>
                <a:spcPts val="0"/>
              </a:spcBef>
              <a:buNone/>
              <a:defRPr/>
            </a:pPr>
            <a:r>
              <a:rPr lang="cs-CZ" sz="1600" b="1" i="1" dirty="0">
                <a:solidFill>
                  <a:srgbClr val="004E4C"/>
                </a:solidFill>
              </a:rPr>
              <a:t>projekty GAČR, EU-INCO </a:t>
            </a:r>
            <a:r>
              <a:rPr lang="cs-CZ" sz="1600" b="1" i="1" dirty="0" err="1">
                <a:solidFill>
                  <a:srgbClr val="004E4C"/>
                </a:solidFill>
              </a:rPr>
              <a:t>Copernicus</a:t>
            </a:r>
            <a:endParaRPr lang="cs-CZ" sz="1600" b="1" i="1" dirty="0">
              <a:solidFill>
                <a:srgbClr val="004E4C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688598" y="404813"/>
            <a:ext cx="3455987" cy="6032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66FF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400" b="1" u="sng">
                <a:latin typeface="+mn-lt"/>
              </a:rPr>
              <a:t>Poděkování</a:t>
            </a:r>
          </a:p>
        </p:txBody>
      </p:sp>
      <p:pic>
        <p:nvPicPr>
          <p:cNvPr id="52229" name="Picture 52" descr="UEB logo 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ejmout0092">
            <a:extLst>
              <a:ext uri="{FF2B5EF4-FFF2-40B4-BE49-F238E27FC236}">
                <a16:creationId xmlns:a16="http://schemas.microsoft.com/office/drawing/2014/main" id="{A1D36E93-66DB-B809-930B-56E261AA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63525"/>
            <a:ext cx="7920038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733FDB0C-3814-4EDD-94E1-290248DB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75"/>
            <a:ext cx="9144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4057F6E-5328-9044-8F67-5A899F8AB157}"/>
              </a:ext>
            </a:extLst>
          </p:cNvPr>
          <p:cNvSpPr txBox="1"/>
          <p:nvPr/>
        </p:nvSpPr>
        <p:spPr>
          <a:xfrm>
            <a:off x="3275856" y="242088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903014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3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ojak Sajchan">
            <a:extLst>
              <a:ext uri="{FF2B5EF4-FFF2-40B4-BE49-F238E27FC236}">
                <a16:creationId xmlns:a16="http://schemas.microsoft.com/office/drawing/2014/main" id="{4AC0DDEF-10E6-94CB-19A9-882526EA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jmout0090">
            <a:extLst>
              <a:ext uri="{FF2B5EF4-FFF2-40B4-BE49-F238E27FC236}">
                <a16:creationId xmlns:a16="http://schemas.microsoft.com/office/drawing/2014/main" id="{D626495A-7AE9-BEB6-BE4F-31903BB5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50813"/>
            <a:ext cx="6913563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lmovani Oldrich a Bozena">
            <a:extLst>
              <a:ext uri="{FF2B5EF4-FFF2-40B4-BE49-F238E27FC236}">
                <a16:creationId xmlns:a16="http://schemas.microsoft.com/office/drawing/2014/main" id="{C93E3AB7-0FC1-CF1E-36C1-650F0618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175"/>
            <a:ext cx="4914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ejmout0091">
            <a:extLst>
              <a:ext uri="{FF2B5EF4-FFF2-40B4-BE49-F238E27FC236}">
                <a16:creationId xmlns:a16="http://schemas.microsoft.com/office/drawing/2014/main" id="{31B9F91D-C0E6-2A03-FB77-E7AAABCA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34963"/>
            <a:ext cx="8964612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Živl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  <a:cs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8635</TotalTime>
  <Words>1889</Words>
  <Application>Microsoft Office PowerPoint</Application>
  <PresentationFormat>Předvádění na obrazovce (4:3)</PresentationFormat>
  <Paragraphs>381</Paragraphs>
  <Slides>51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51</vt:i4>
      </vt:variant>
    </vt:vector>
  </HeadingPairs>
  <TitlesOfParts>
    <vt:vector size="66" baseType="lpstr">
      <vt:lpstr>Arial</vt:lpstr>
      <vt:lpstr>Arial Black</vt:lpstr>
      <vt:lpstr>Candara</vt:lpstr>
      <vt:lpstr>Comic Sans MS</vt:lpstr>
      <vt:lpstr>Palatino Linotype</vt:lpstr>
      <vt:lpstr>Symbol</vt:lpstr>
      <vt:lpstr>Times New Roman</vt:lpstr>
      <vt:lpstr>Wingdings</vt:lpstr>
      <vt:lpstr>Wingdings 3</vt:lpstr>
      <vt:lpstr>Pixel</vt:lpstr>
      <vt:lpstr>Fotografie</vt:lpstr>
      <vt:lpstr>CorelDRAW</vt:lpstr>
      <vt:lpstr>dokument</vt:lpstr>
      <vt:lpstr>SPW 8.0 Graph</vt:lpstr>
      <vt:lpstr>SPW 10.0 Graph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Rostliny - vývojová tvarová různorodost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Linie BY-2 (Nicotiana tabacum L., cv. Bright Yellow 2 ; Nagata et al. 1992)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Zazimalova</dc:creator>
  <cp:lastModifiedBy>Zažímalová Eva</cp:lastModifiedBy>
  <cp:revision>275</cp:revision>
  <cp:lastPrinted>2022-05-11T13:40:45Z</cp:lastPrinted>
  <dcterms:created xsi:type="dcterms:W3CDTF">2005-06-13T10:20:51Z</dcterms:created>
  <dcterms:modified xsi:type="dcterms:W3CDTF">2024-06-18T06:40:27Z</dcterms:modified>
</cp:coreProperties>
</file>