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63" r:id="rId1"/>
    <p:sldMasterId id="2147483981" r:id="rId2"/>
    <p:sldMasterId id="2147483986" r:id="rId3"/>
  </p:sldMasterIdLst>
  <p:notesMasterIdLst>
    <p:notesMasterId r:id="rId89"/>
  </p:notesMasterIdLst>
  <p:handoutMasterIdLst>
    <p:handoutMasterId r:id="rId90"/>
  </p:handoutMasterIdLst>
  <p:sldIdLst>
    <p:sldId id="283" r:id="rId4"/>
    <p:sldId id="1053" r:id="rId5"/>
    <p:sldId id="922" r:id="rId6"/>
    <p:sldId id="1506" r:id="rId7"/>
    <p:sldId id="1507" r:id="rId8"/>
    <p:sldId id="1508" r:id="rId9"/>
    <p:sldId id="1587" r:id="rId10"/>
    <p:sldId id="1589" r:id="rId11"/>
    <p:sldId id="1588" r:id="rId12"/>
    <p:sldId id="1597" r:id="rId13"/>
    <p:sldId id="1601" r:id="rId14"/>
    <p:sldId id="1602" r:id="rId15"/>
    <p:sldId id="1603" r:id="rId16"/>
    <p:sldId id="1513" r:id="rId17"/>
    <p:sldId id="1444" r:id="rId18"/>
    <p:sldId id="1290" r:id="rId19"/>
    <p:sldId id="1289" r:id="rId20"/>
    <p:sldId id="1521" r:id="rId21"/>
    <p:sldId id="1598" r:id="rId22"/>
    <p:sldId id="1599" r:id="rId23"/>
    <p:sldId id="1600" r:id="rId24"/>
    <p:sldId id="1629" r:id="rId25"/>
    <p:sldId id="1658" r:id="rId26"/>
    <p:sldId id="1524" r:id="rId27"/>
    <p:sldId id="1525" r:id="rId28"/>
    <p:sldId id="1526" r:id="rId29"/>
    <p:sldId id="1608" r:id="rId30"/>
    <p:sldId id="1657" r:id="rId31"/>
    <p:sldId id="1609" r:id="rId32"/>
    <p:sldId id="1566" r:id="rId33"/>
    <p:sldId id="1575" r:id="rId34"/>
    <p:sldId id="1610" r:id="rId35"/>
    <p:sldId id="1569" r:id="rId36"/>
    <p:sldId id="1614" r:id="rId37"/>
    <p:sldId id="1666" r:id="rId38"/>
    <p:sldId id="1576" r:id="rId39"/>
    <p:sldId id="1570" r:id="rId40"/>
    <p:sldId id="1667" r:id="rId41"/>
    <p:sldId id="1529" r:id="rId42"/>
    <p:sldId id="1530" r:id="rId43"/>
    <p:sldId id="1531" r:id="rId44"/>
    <p:sldId id="1613" r:id="rId45"/>
    <p:sldId id="1532" r:id="rId46"/>
    <p:sldId id="1533" r:id="rId47"/>
    <p:sldId id="1534" r:id="rId48"/>
    <p:sldId id="1535" r:id="rId49"/>
    <p:sldId id="1536" r:id="rId50"/>
    <p:sldId id="1537" r:id="rId51"/>
    <p:sldId id="1540" r:id="rId52"/>
    <p:sldId id="1541" r:id="rId53"/>
    <p:sldId id="1542" r:id="rId54"/>
    <p:sldId id="1543" r:id="rId55"/>
    <p:sldId id="1544" r:id="rId56"/>
    <p:sldId id="1546" r:id="rId57"/>
    <p:sldId id="1547" r:id="rId58"/>
    <p:sldId id="1548" r:id="rId59"/>
    <p:sldId id="1551" r:id="rId60"/>
    <p:sldId id="1552" r:id="rId61"/>
    <p:sldId id="1553" r:id="rId62"/>
    <p:sldId id="1555" r:id="rId63"/>
    <p:sldId id="1559" r:id="rId64"/>
    <p:sldId id="1561" r:id="rId65"/>
    <p:sldId id="1562" r:id="rId66"/>
    <p:sldId id="1563" r:id="rId67"/>
    <p:sldId id="1564" r:id="rId68"/>
    <p:sldId id="1565" r:id="rId69"/>
    <p:sldId id="1572" r:id="rId70"/>
    <p:sldId id="1616" r:id="rId71"/>
    <p:sldId id="1618" r:id="rId72"/>
    <p:sldId id="1615" r:id="rId73"/>
    <p:sldId id="1624" r:id="rId74"/>
    <p:sldId id="1668" r:id="rId75"/>
    <p:sldId id="1669" r:id="rId76"/>
    <p:sldId id="1622" r:id="rId77"/>
    <p:sldId id="1626" r:id="rId78"/>
    <p:sldId id="1659" r:id="rId79"/>
    <p:sldId id="1660" r:id="rId80"/>
    <p:sldId id="1664" r:id="rId81"/>
    <p:sldId id="1604" r:id="rId82"/>
    <p:sldId id="298" r:id="rId83"/>
    <p:sldId id="300" r:id="rId84"/>
    <p:sldId id="1592" r:id="rId85"/>
    <p:sldId id="1628" r:id="rId86"/>
    <p:sldId id="1661" r:id="rId87"/>
    <p:sldId id="290" r:id="rId88"/>
  </p:sldIdLst>
  <p:sldSz cx="12192000" cy="6858000"/>
  <p:notesSz cx="7099300" cy="10234613"/>
  <p:defaultTextStyle>
    <a:defPPr>
      <a:defRPr lang="en-GB"/>
    </a:defPPr>
    <a:lvl1pPr algn="just" rtl="0" eaLnBrk="0" fontAlgn="base" hangingPunct="0">
      <a:lnSpc>
        <a:spcPts val="2300"/>
      </a:lnSpc>
      <a:spcBef>
        <a:spcPct val="0"/>
      </a:spcBef>
      <a:spcAft>
        <a:spcPct val="0"/>
      </a:spcAft>
      <a:buClr>
        <a:schemeClr val="tx1"/>
      </a:buClr>
      <a:defRPr kumimoji="1" sz="4000" b="1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just" rtl="0" eaLnBrk="0" fontAlgn="base" hangingPunct="0">
      <a:lnSpc>
        <a:spcPts val="2300"/>
      </a:lnSpc>
      <a:spcBef>
        <a:spcPct val="0"/>
      </a:spcBef>
      <a:spcAft>
        <a:spcPct val="0"/>
      </a:spcAft>
      <a:buClr>
        <a:schemeClr val="tx1"/>
      </a:buClr>
      <a:defRPr kumimoji="1" sz="4000" b="1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just" rtl="0" eaLnBrk="0" fontAlgn="base" hangingPunct="0">
      <a:lnSpc>
        <a:spcPts val="2300"/>
      </a:lnSpc>
      <a:spcBef>
        <a:spcPct val="0"/>
      </a:spcBef>
      <a:spcAft>
        <a:spcPct val="0"/>
      </a:spcAft>
      <a:buClr>
        <a:schemeClr val="tx1"/>
      </a:buClr>
      <a:defRPr kumimoji="1" sz="4000" b="1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just" rtl="0" eaLnBrk="0" fontAlgn="base" hangingPunct="0">
      <a:lnSpc>
        <a:spcPts val="2300"/>
      </a:lnSpc>
      <a:spcBef>
        <a:spcPct val="0"/>
      </a:spcBef>
      <a:spcAft>
        <a:spcPct val="0"/>
      </a:spcAft>
      <a:buClr>
        <a:schemeClr val="tx1"/>
      </a:buClr>
      <a:defRPr kumimoji="1" sz="4000" b="1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just" rtl="0" eaLnBrk="0" fontAlgn="base" hangingPunct="0">
      <a:lnSpc>
        <a:spcPts val="2300"/>
      </a:lnSpc>
      <a:spcBef>
        <a:spcPct val="0"/>
      </a:spcBef>
      <a:spcAft>
        <a:spcPct val="0"/>
      </a:spcAft>
      <a:buClr>
        <a:schemeClr val="tx1"/>
      </a:buClr>
      <a:defRPr kumimoji="1" sz="4000" b="1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umimoji="1" sz="4000" b="1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umimoji="1" sz="4000" b="1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umimoji="1" sz="4000" b="1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umimoji="1" sz="4000" b="1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8" userDrawn="1">
          <p15:clr>
            <a:srgbClr val="A4A3A4"/>
          </p15:clr>
        </p15:guide>
        <p15:guide id="2" pos="458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135D7F"/>
    <a:srgbClr val="000099"/>
    <a:srgbClr val="0000CC"/>
    <a:srgbClr val="000090"/>
    <a:srgbClr val="EAEAEA"/>
    <a:srgbClr val="BFBFBF"/>
    <a:srgbClr val="F8F8F8"/>
    <a:srgbClr val="000066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6395" autoAdjust="0"/>
  </p:normalViewPr>
  <p:slideViewPr>
    <p:cSldViewPr snapToGrid="0">
      <p:cViewPr varScale="1">
        <p:scale>
          <a:sx n="107" d="100"/>
          <a:sy n="107" d="100"/>
        </p:scale>
        <p:origin x="96" y="96"/>
      </p:cViewPr>
      <p:guideLst>
        <p:guide orient="horz" pos="2228"/>
        <p:guide pos="4588"/>
      </p:guideLst>
    </p:cSldViewPr>
  </p:slideViewPr>
  <p:outlineViewPr>
    <p:cViewPr>
      <p:scale>
        <a:sx n="33" d="100"/>
        <a:sy n="33" d="100"/>
      </p:scale>
      <p:origin x="0" y="703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>
      <p:cViewPr varScale="1">
        <p:scale>
          <a:sx n="63" d="100"/>
          <a:sy n="63" d="100"/>
        </p:scale>
        <p:origin x="-2904" y="-102"/>
      </p:cViewPr>
      <p:guideLst>
        <p:guide orient="horz" pos="3224"/>
        <p:guide pos="223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90" Type="http://schemas.openxmlformats.org/officeDocument/2006/relationships/handoutMaster" Target="handoutMasters/handoutMaster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4" name="Rectangle 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77250" cy="513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7494" tIns="48746" rIns="97494" bIns="48746" numCol="1" anchor="t" anchorCtr="0" compatLnSpc="1">
            <a:prstTxWarp prst="textNoShape">
              <a:avLst/>
            </a:prstTxWarp>
          </a:bodyPr>
          <a:lstStyle>
            <a:lvl1pPr algn="l" defTabSz="973247">
              <a:lnSpc>
                <a:spcPct val="100000"/>
              </a:lnSpc>
              <a:spcBef>
                <a:spcPct val="20000"/>
              </a:spcBef>
              <a:buClrTx/>
              <a:buFontTx/>
              <a:buChar char="•"/>
              <a:defRPr kumimoji="0" sz="1400" b="0"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Jo Lister - CERN 28-4-03</a:t>
            </a:r>
          </a:p>
        </p:txBody>
      </p:sp>
      <p:sp>
        <p:nvSpPr>
          <p:cNvPr id="375815" name="Rectangle 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050" y="0"/>
            <a:ext cx="3077250" cy="513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7494" tIns="48746" rIns="97494" bIns="48746" numCol="1" anchor="t" anchorCtr="0" compatLnSpc="1">
            <a:prstTxWarp prst="textNoShape">
              <a:avLst/>
            </a:prstTxWarp>
          </a:bodyPr>
          <a:lstStyle>
            <a:lvl1pPr algn="r" defTabSz="973247">
              <a:lnSpc>
                <a:spcPct val="100000"/>
              </a:lnSpc>
              <a:spcBef>
                <a:spcPct val="20000"/>
              </a:spcBef>
              <a:buClrTx/>
              <a:buFontTx/>
              <a:buChar char="•"/>
              <a:defRPr kumimoji="0" sz="1400" b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5816" name="Rectangle 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721243"/>
            <a:ext cx="3077250" cy="513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7494" tIns="48746" rIns="97494" bIns="48746" numCol="1" anchor="b" anchorCtr="0" compatLnSpc="1">
            <a:prstTxWarp prst="textNoShape">
              <a:avLst/>
            </a:prstTxWarp>
          </a:bodyPr>
          <a:lstStyle>
            <a:lvl1pPr algn="l" defTabSz="973247">
              <a:lnSpc>
                <a:spcPct val="100000"/>
              </a:lnSpc>
              <a:spcBef>
                <a:spcPct val="20000"/>
              </a:spcBef>
              <a:buClrTx/>
              <a:buFontTx/>
              <a:buChar char="•"/>
              <a:defRPr kumimoji="0" sz="1400" b="0"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Energy and Controlled Fusion </a:t>
            </a:r>
          </a:p>
        </p:txBody>
      </p:sp>
      <p:sp>
        <p:nvSpPr>
          <p:cNvPr id="375817" name="Rectangle 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050" y="9721243"/>
            <a:ext cx="3077250" cy="513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7494" tIns="48746" rIns="97494" bIns="48746" numCol="1" anchor="b" anchorCtr="0" compatLnSpc="1">
            <a:prstTxWarp prst="textNoShape">
              <a:avLst/>
            </a:prstTxWarp>
          </a:bodyPr>
          <a:lstStyle>
            <a:lvl1pPr algn="r" defTabSz="973247">
              <a:lnSpc>
                <a:spcPct val="100000"/>
              </a:lnSpc>
              <a:spcBef>
                <a:spcPct val="20000"/>
              </a:spcBef>
              <a:buClrTx/>
              <a:buFontTx/>
              <a:buChar char="•"/>
              <a:defRPr kumimoji="0" sz="1400" b="0">
                <a:latin typeface="Arial" pitchFamily="34" charset="0"/>
              </a:defRPr>
            </a:lvl1pPr>
          </a:lstStyle>
          <a:p>
            <a:pPr>
              <a:defRPr/>
            </a:pPr>
            <a:fld id="{1E9DF73A-8B6A-4187-9B7A-023DE5FF8B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9720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64" name="Rectangle 8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77250" cy="513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7494" tIns="48746" rIns="97494" bIns="48746" numCol="1" anchor="t" anchorCtr="0" compatLnSpc="1">
            <a:prstTxWarp prst="textNoShape">
              <a:avLst/>
            </a:prstTxWarp>
          </a:bodyPr>
          <a:lstStyle>
            <a:lvl1pPr algn="l" defTabSz="973247">
              <a:lnSpc>
                <a:spcPct val="100000"/>
              </a:lnSpc>
              <a:spcBef>
                <a:spcPct val="20000"/>
              </a:spcBef>
              <a:buClrTx/>
              <a:buFontTx/>
              <a:buChar char="•"/>
              <a:defRPr kumimoji="0" sz="1400" b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7865" name="Rectangle 9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050" y="0"/>
            <a:ext cx="3077250" cy="513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7494" tIns="48746" rIns="97494" bIns="48746" numCol="1" anchor="t" anchorCtr="0" compatLnSpc="1">
            <a:prstTxWarp prst="textNoShape">
              <a:avLst/>
            </a:prstTxWarp>
          </a:bodyPr>
          <a:lstStyle>
            <a:lvl1pPr algn="r" defTabSz="973247">
              <a:lnSpc>
                <a:spcPct val="100000"/>
              </a:lnSpc>
              <a:spcBef>
                <a:spcPct val="20000"/>
              </a:spcBef>
              <a:buClrTx/>
              <a:buFontTx/>
              <a:buChar char="•"/>
              <a:defRPr kumimoji="0" sz="1400" b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7866" name="Rectangle 1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721243"/>
            <a:ext cx="3077250" cy="513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7494" tIns="48746" rIns="97494" bIns="48746" numCol="1" anchor="b" anchorCtr="0" compatLnSpc="1">
            <a:prstTxWarp prst="textNoShape">
              <a:avLst/>
            </a:prstTxWarp>
          </a:bodyPr>
          <a:lstStyle>
            <a:lvl1pPr algn="l" defTabSz="973247">
              <a:lnSpc>
                <a:spcPct val="100000"/>
              </a:lnSpc>
              <a:spcBef>
                <a:spcPct val="20000"/>
              </a:spcBef>
              <a:buClrTx/>
              <a:buFontTx/>
              <a:buChar char="•"/>
              <a:defRPr kumimoji="0" sz="1400" b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7867" name="Rectangle 1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050" y="9721243"/>
            <a:ext cx="3077250" cy="513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7494" tIns="48746" rIns="97494" bIns="48746" numCol="1" anchor="b" anchorCtr="0" compatLnSpc="1">
            <a:prstTxWarp prst="textNoShape">
              <a:avLst/>
            </a:prstTxWarp>
          </a:bodyPr>
          <a:lstStyle>
            <a:lvl1pPr algn="r" defTabSz="973247">
              <a:lnSpc>
                <a:spcPct val="100000"/>
              </a:lnSpc>
              <a:spcBef>
                <a:spcPct val="20000"/>
              </a:spcBef>
              <a:buClrTx/>
              <a:buFontTx/>
              <a:buChar char="•"/>
              <a:defRPr kumimoji="0" sz="1400" b="0">
                <a:latin typeface="Arial" pitchFamily="34" charset="0"/>
              </a:defRPr>
            </a:lvl1pPr>
          </a:lstStyle>
          <a:p>
            <a:pPr>
              <a:defRPr/>
            </a:pPr>
            <a:fld id="{2A96745A-DADF-4E1D-8F52-A67D4EBDED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77868" name="Rectangle 1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464" y="4863082"/>
            <a:ext cx="5206375" cy="4605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7494" tIns="48746" rIns="97494" bIns="4874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7287" name="Rectangle 1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8113" y="765175"/>
            <a:ext cx="6826250" cy="38401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</p:spTree>
    <p:extLst>
      <p:ext uri="{BB962C8B-B14F-4D97-AF65-F5344CB8AC3E}">
        <p14:creationId xmlns:p14="http://schemas.microsoft.com/office/powerpoint/2010/main" val="19747194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user.iter.org/?uid=6VUGL9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CA41C8-293B-EF4D-B6A0-B59951CEC87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91720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6363" y="752475"/>
            <a:ext cx="6677025" cy="3756025"/>
          </a:xfrm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8528" y="4758889"/>
            <a:ext cx="5052698" cy="4508421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94955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6363" y="752475"/>
            <a:ext cx="6677025" cy="3756025"/>
          </a:xfrm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8528" y="4758889"/>
            <a:ext cx="5052698" cy="4508421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48094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6363" y="752475"/>
            <a:ext cx="6677025" cy="3756025"/>
          </a:xfrm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8528" y="4758889"/>
            <a:ext cx="5052698" cy="4508421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53865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6363" y="752475"/>
            <a:ext cx="6677025" cy="3756025"/>
          </a:xfrm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8528" y="4758889"/>
            <a:ext cx="5052698" cy="4508421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4741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6363" y="752475"/>
            <a:ext cx="6677025" cy="3756025"/>
          </a:xfrm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8528" y="4758889"/>
            <a:ext cx="5052698" cy="4508421"/>
          </a:xfrm>
          <a:noFill/>
        </p:spPr>
        <p:txBody>
          <a:bodyPr/>
          <a:lstStyle/>
          <a:p>
            <a:pPr eaLnBrk="1" hangingPunct="1"/>
            <a:r>
              <a:rPr lang="en-GB" dirty="0"/>
              <a:t>tanks, compressors, piping, valves, electrical motors, gas bags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250669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6363" y="752475"/>
            <a:ext cx="6677025" cy="3756025"/>
          </a:xfrm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8528" y="4758889"/>
            <a:ext cx="5052698" cy="4508421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93649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6363" y="752475"/>
            <a:ext cx="6677025" cy="3756025"/>
          </a:xfrm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8528" y="4758889"/>
            <a:ext cx="5052698" cy="4508421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2836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6363" y="752475"/>
            <a:ext cx="6677025" cy="3756025"/>
          </a:xfrm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8528" y="4758889"/>
            <a:ext cx="5052698" cy="4508421"/>
          </a:xfrm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918946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6363" y="752475"/>
            <a:ext cx="6677025" cy="3756025"/>
          </a:xfrm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8528" y="4758889"/>
            <a:ext cx="5052698" cy="4508421"/>
          </a:xfrm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590074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6363" y="752475"/>
            <a:ext cx="6677025" cy="3756025"/>
          </a:xfrm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8528" y="4758889"/>
            <a:ext cx="5052698" cy="4508421"/>
          </a:xfrm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11478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464" y="4861441"/>
            <a:ext cx="5206375" cy="4605576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6363" y="752475"/>
            <a:ext cx="6677025" cy="3756025"/>
          </a:xfrm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8528" y="4758889"/>
            <a:ext cx="5052698" cy="4508421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6838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96745A-DADF-4E1D-8F52-A67D4EBDED9B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6192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96745A-DADF-4E1D-8F52-A67D4EBDED9B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7388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96745A-DADF-4E1D-8F52-A67D4EBDED9B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5119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96745A-DADF-4E1D-8F52-A67D4EBDED9B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1054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96745A-DADF-4E1D-8F52-A67D4EBDED9B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0988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96745A-DADF-4E1D-8F52-A67D4EBDED9B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3830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96745A-DADF-4E1D-8F52-A67D4EBDED9B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2951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6363" y="752475"/>
            <a:ext cx="6677025" cy="3756025"/>
          </a:xfrm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8528" y="4758889"/>
            <a:ext cx="5052698" cy="4508421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32816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96745A-DADF-4E1D-8F52-A67D4EBDED9B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2689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2875" y="771525"/>
            <a:ext cx="6821488" cy="3838575"/>
          </a:xfrm>
          <a:ln w="12700" cap="flat">
            <a:solidFill>
              <a:schemeClr val="tx1"/>
            </a:solidFill>
          </a:ln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4799" y="4869643"/>
            <a:ext cx="5209702" cy="4608856"/>
          </a:xfrm>
          <a:noFill/>
        </p:spPr>
        <p:txBody>
          <a:bodyPr lIns="146767" tIns="73384" rIns="146767" bIns="73384"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58465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6363" y="752475"/>
            <a:ext cx="6677025" cy="3756025"/>
          </a:xfrm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8528" y="4758889"/>
            <a:ext cx="5052698" cy="4508421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10565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96745A-DADF-4E1D-8F52-A67D4EBDED9B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80901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6363" y="752475"/>
            <a:ext cx="6677025" cy="3756025"/>
          </a:xfrm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8528" y="4758889"/>
            <a:ext cx="5052698" cy="4508421"/>
          </a:xfrm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575583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96745A-DADF-4E1D-8F52-A67D4EBDED9B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2335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96745A-DADF-4E1D-8F52-A67D4EBDED9B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24756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96745A-DADF-4E1D-8F52-A67D4EBDED9B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48602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96745A-DADF-4E1D-8F52-A67D4EBDED9B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05368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96745A-DADF-4E1D-8F52-A67D4EBDED9B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14488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6363" y="752475"/>
            <a:ext cx="6677025" cy="3756025"/>
          </a:xfrm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8528" y="4758889"/>
            <a:ext cx="5052698" cy="4508421"/>
          </a:xfrm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067127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96745A-DADF-4E1D-8F52-A67D4EBDED9B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507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96745A-DADF-4E1D-8F52-A67D4EBDED9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67515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96745A-DADF-4E1D-8F52-A67D4EBDED9B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37813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96745A-DADF-4E1D-8F52-A67D4EBDED9B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9424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96745A-DADF-4E1D-8F52-A67D4EBDED9B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92453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96745A-DADF-4E1D-8F52-A67D4EBDED9B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50983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96745A-DADF-4E1D-8F52-A67D4EBDED9B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16479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96745A-DADF-4E1D-8F52-A67D4EBDED9B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55340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96745A-DADF-4E1D-8F52-A67D4EBDED9B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8584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96745A-DADF-4E1D-8F52-A67D4EBDED9B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08762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96745A-DADF-4E1D-8F52-A67D4EBDED9B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0950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96745A-DADF-4E1D-8F52-A67D4EBDED9B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7817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96745A-DADF-4E1D-8F52-A67D4EBDED9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13486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96745A-DADF-4E1D-8F52-A67D4EBDED9B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08217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96745A-DADF-4E1D-8F52-A67D4EBDED9B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91070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96745A-DADF-4E1D-8F52-A67D4EBDED9B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20652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96745A-DADF-4E1D-8F52-A67D4EBDED9B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49009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96745A-DADF-4E1D-8F52-A67D4EBDED9B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24277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A41C8-293B-EF4D-B6A0-B59951CEC87B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67377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4D85DD-5053-4525-8DEE-59B886E51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B1E0BE-FF6C-CF41-1C5D-83DF780D1B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49D044-D11E-EFA8-C2B8-7C5ED4B776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B79664-099A-A42E-E5EA-03707B5853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A41C8-293B-EF4D-B6A0-B59951CEC87B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33264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BD242F-5626-59FE-317B-8B3E805EDD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FA97B2-7437-2206-AD2D-BD4FFAED08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821F16-F26C-6B32-684B-A4AB0AB958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4160B1-A819-F360-EA27-A179523013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A41C8-293B-EF4D-B6A0-B59951CEC87B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982159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DFD00F-040D-1A8C-AB19-A2AAC79197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8C261E-D63D-BF2B-8E1B-871D4D586A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D89F0F-5E02-696A-3A67-4D1063F317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E5F132-5C75-00E6-D23D-FFCB8A24F7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A41C8-293B-EF4D-B6A0-B59951CEC87B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18224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4D85DD-5053-4525-8DEE-59B886E51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B1E0BE-FF6C-CF41-1C5D-83DF780D1B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49D044-D11E-EFA8-C2B8-7C5ED4B776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B79664-099A-A42E-E5EA-03707B5853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A41C8-293B-EF4D-B6A0-B59951CEC87B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5106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96745A-DADF-4E1D-8F52-A67D4EBDED9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15621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CA41C8-293B-EF4D-B6A0-B59951CEC87B}" type="slidenum">
              <a:rPr lang="en-GB" smtClean="0"/>
              <a:t>85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96973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5175"/>
            <a:ext cx="6826250" cy="3840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2022: 1 IUA = 1,822.33 Euro (see </a:t>
            </a:r>
            <a:r>
              <a:rPr kumimoji="1" lang="en-GB" sz="1200" b="0" i="0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3" tooltip="https://user.iter.org/?uid=6VUGL9"/>
              </a:rPr>
              <a:t>https://user.iter.org/?uid=6VUGL9</a:t>
            </a:r>
            <a:r>
              <a:rPr kumimoji="1" lang="en-GB" sz="1200" b="0" i="0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)</a:t>
            </a:r>
          </a:p>
          <a:p>
            <a:r>
              <a:rPr kumimoji="1" lang="en-US" sz="1200" b="0" i="0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1 </a:t>
            </a:r>
            <a:r>
              <a:rPr kumimoji="1" lang="en-US" sz="1200" b="0" i="0" u="none" strike="noStrike" kern="1200" dirty="0" err="1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kIUA</a:t>
            </a:r>
            <a:r>
              <a:rPr kumimoji="1" lang="en-US" sz="1200" b="0" i="0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 =</a:t>
            </a:r>
            <a:r>
              <a:rPr kumimoji="1" lang="en-US" sz="1200" b="0" i="0" u="none" strike="noStrike" kern="1200" baseline="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 </a:t>
            </a:r>
            <a:endParaRPr kumimoji="1" lang="en-GB" sz="1200" kern="1200" dirty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  <a:p>
            <a:r>
              <a:rPr kumimoji="1" lang="en-GB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</a:t>
            </a:r>
          </a:p>
          <a:p>
            <a:r>
              <a:rPr kumimoji="1" lang="en-GB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CCBFF-A990-6E41-BF2C-15CF0EC144E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0819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6B6450-BB4C-3B4E-A7A2-4CD8B8D9B163}" type="slidenum">
              <a:rPr lang="en-GB"/>
              <a:pPr>
                <a:defRPr/>
              </a:pPr>
              <a:t>17</a:t>
            </a:fld>
            <a:endParaRPr lang="en-GB"/>
          </a:p>
        </p:txBody>
      </p:sp>
      <p:sp>
        <p:nvSpPr>
          <p:cNvPr id="69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931" y="4861443"/>
            <a:ext cx="5679440" cy="4605576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6363" y="752475"/>
            <a:ext cx="6677025" cy="3756025"/>
          </a:xfrm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8528" y="4758889"/>
            <a:ext cx="5052698" cy="4508421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24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6083788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1634" y="0"/>
            <a:ext cx="2694354" cy="6083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2715" y="0"/>
            <a:ext cx="7901354" cy="6083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2058463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62708" y="0"/>
            <a:ext cx="10783278" cy="6083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2903785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073" y="9"/>
            <a:ext cx="10501924" cy="6397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62708" y="1557338"/>
            <a:ext cx="10128738" cy="4525962"/>
          </a:xfrm>
        </p:spPr>
        <p:txBody>
          <a:bodyPr/>
          <a:lstStyle/>
          <a:p>
            <a:pPr lv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294177122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073" y="9"/>
            <a:ext cx="10501924" cy="6397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62710" y="1557338"/>
            <a:ext cx="4970585" cy="4525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20861" y="1557338"/>
            <a:ext cx="4970585" cy="4525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8753513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Ful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BF307E7C-4B7E-A13A-0E0F-E18E752A1AD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56772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Rich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PowerPoint_Graphic">
            <a:extLst>
              <a:ext uri="{FF2B5EF4-FFF2-40B4-BE49-F238E27FC236}">
                <a16:creationId xmlns:a16="http://schemas.microsoft.com/office/drawing/2014/main" id="{A2F03B05-67C4-6553-D4CE-2A135FCCB00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35700"/>
            <a:ext cx="12192000" cy="62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Espace réservé pour une image  3">
            <a:extLst>
              <a:ext uri="{FF2B5EF4-FFF2-40B4-BE49-F238E27FC236}">
                <a16:creationId xmlns:a16="http://schemas.microsoft.com/office/drawing/2014/main" id="{68D1566A-1AED-031F-B9D4-ABC61F9E322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04902" y="1230515"/>
            <a:ext cx="2609865" cy="1468049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5" name="Espace réservé pour une image  3">
            <a:extLst>
              <a:ext uri="{FF2B5EF4-FFF2-40B4-BE49-F238E27FC236}">
                <a16:creationId xmlns:a16="http://schemas.microsoft.com/office/drawing/2014/main" id="{F36F08B9-9289-486A-086A-82BE8E98260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029208" y="1230515"/>
            <a:ext cx="2609865" cy="1468049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6" name="Espace réservé pour une image  3">
            <a:extLst>
              <a:ext uri="{FF2B5EF4-FFF2-40B4-BE49-F238E27FC236}">
                <a16:creationId xmlns:a16="http://schemas.microsoft.com/office/drawing/2014/main" id="{01F4F76B-136B-6EC8-3982-6D9D215F4D7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03205" y="2794899"/>
            <a:ext cx="2609865" cy="1468049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7" name="Espace réservé pour une image  3">
            <a:extLst>
              <a:ext uri="{FF2B5EF4-FFF2-40B4-BE49-F238E27FC236}">
                <a16:creationId xmlns:a16="http://schemas.microsoft.com/office/drawing/2014/main" id="{6E8341BD-19A4-573D-B628-C94418B67F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027511" y="2794899"/>
            <a:ext cx="2609865" cy="1468049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E8A980EA-CA0E-43C7-6893-FADB7AB2C47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39540" y="6423026"/>
            <a:ext cx="95246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423" eaLnBrk="0" fontAlgn="base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GB" sz="1100" b="0" dirty="0">
                <a:solidFill>
                  <a:srgbClr val="000000"/>
                </a:solidFill>
              </a:rPr>
              <a:t> </a:t>
            </a:r>
            <a:fld id="{84FB0314-7E4F-4822-A87F-AC5A7D63323F}" type="slidenum">
              <a:rPr kumimoji="0" lang="en-GB" sz="1200" b="0" smtClean="0">
                <a:solidFill>
                  <a:srgbClr val="333399"/>
                </a:solidFill>
              </a:rPr>
              <a:pPr algn="ctr" defTabSz="914423" eaLnBrk="0" fontAlgn="base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kumimoji="0" lang="en-GB" sz="1200" b="0" dirty="0">
              <a:solidFill>
                <a:srgbClr val="333399"/>
              </a:solidFill>
            </a:endParaRPr>
          </a:p>
        </p:txBody>
      </p:sp>
      <p:sp>
        <p:nvSpPr>
          <p:cNvPr id="2" name="Text Box 15">
            <a:extLst>
              <a:ext uri="{FF2B5EF4-FFF2-40B4-BE49-F238E27FC236}">
                <a16:creationId xmlns:a16="http://schemas.microsoft.com/office/drawing/2014/main" id="{1CBE8E60-8859-A0C8-519D-D05ABEFC04B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446583" y="6331406"/>
            <a:ext cx="621090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indent="0" algn="ctr" defTabSz="91442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  <a:defRPr/>
            </a:pPr>
            <a:r>
              <a:rPr kumimoji="0" lang="en-US" sz="1100" b="0" dirty="0">
                <a:solidFill>
                  <a:srgbClr val="333399"/>
                </a:solidFill>
                <a:latin typeface="Arial" pitchFamily="34" charset="0"/>
                <a:cs typeface="Arial" panose="020B0604020202020204" pitchFamily="34" charset="0"/>
              </a:rPr>
              <a:t>©2024,</a:t>
            </a:r>
            <a:r>
              <a:rPr kumimoji="0" lang="en-US" sz="1100" b="0" baseline="0" dirty="0">
                <a:solidFill>
                  <a:srgbClr val="333399"/>
                </a:solidFill>
                <a:latin typeface="Arial" pitchFamily="34" charset="0"/>
                <a:cs typeface="Arial" panose="020B0604020202020204" pitchFamily="34" charset="0"/>
              </a:rPr>
              <a:t> ITER Organization </a:t>
            </a:r>
            <a:br>
              <a:rPr kumimoji="0" lang="en-US" sz="1100" b="0" baseline="0" dirty="0">
                <a:solidFill>
                  <a:srgbClr val="333399"/>
                </a:solidFill>
                <a:latin typeface="Arial" pitchFamily="34" charset="0"/>
                <a:cs typeface="Arial" panose="020B0604020202020204" pitchFamily="34" charset="0"/>
              </a:rPr>
            </a:br>
            <a:r>
              <a:rPr kumimoji="0" lang="en-US" sz="1100" b="0" baseline="0" dirty="0">
                <a:solidFill>
                  <a:srgbClr val="333399"/>
                </a:solidFill>
                <a:latin typeface="Arial" pitchFamily="34" charset="0"/>
                <a:cs typeface="Arial" panose="020B0604020202020204" pitchFamily="34" charset="0"/>
              </a:rPr>
              <a:t>IPP Summer University, Greifswald, Germany, 20 September 2024</a:t>
            </a:r>
            <a:endParaRPr kumimoji="0" lang="en-GB" altLang="ja-JP" sz="1100" b="0" dirty="0">
              <a:solidFill>
                <a:srgbClr val="333399"/>
              </a:solidFill>
              <a:latin typeface="Arial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3" name="Text Box 15">
            <a:extLst>
              <a:ext uri="{FF2B5EF4-FFF2-40B4-BE49-F238E27FC236}">
                <a16:creationId xmlns:a16="http://schemas.microsoft.com/office/drawing/2014/main" id="{A211E059-5502-EF2E-584E-DE9839C7DC6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657489" y="6392244"/>
            <a:ext cx="15820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indent="0" algn="ctr" defTabSz="914423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baseline="0" dirty="0">
                <a:solidFill>
                  <a:srgbClr val="333399"/>
                </a:solidFill>
                <a:latin typeface="Arial" pitchFamily="34" charset="0"/>
              </a:rPr>
              <a:t>IDM UID: BXFR5J </a:t>
            </a:r>
            <a:endParaRPr kumimoji="0" lang="en-GB" altLang="ja-JP" sz="1200" b="0" dirty="0">
              <a:solidFill>
                <a:srgbClr val="333399"/>
              </a:solidFill>
              <a:latin typeface="Arial" pitchFamily="34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360101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Ful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BF307E7C-4B7E-A13A-0E0F-E18E752A1AD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95929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57366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Rich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3">
            <a:extLst>
              <a:ext uri="{FF2B5EF4-FFF2-40B4-BE49-F238E27FC236}">
                <a16:creationId xmlns:a16="http://schemas.microsoft.com/office/drawing/2014/main" id="{68D1566A-1AED-031F-B9D4-ABC61F9E322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04902" y="1230515"/>
            <a:ext cx="2609865" cy="1468049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5" name="Espace réservé pour une image  3">
            <a:extLst>
              <a:ext uri="{FF2B5EF4-FFF2-40B4-BE49-F238E27FC236}">
                <a16:creationId xmlns:a16="http://schemas.microsoft.com/office/drawing/2014/main" id="{F36F08B9-9289-486A-086A-82BE8E98260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029208" y="1230515"/>
            <a:ext cx="2609865" cy="1468049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6" name="Espace réservé pour une image  3">
            <a:extLst>
              <a:ext uri="{FF2B5EF4-FFF2-40B4-BE49-F238E27FC236}">
                <a16:creationId xmlns:a16="http://schemas.microsoft.com/office/drawing/2014/main" id="{01F4F76B-136B-6EC8-3982-6D9D215F4D7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03205" y="2794899"/>
            <a:ext cx="2609865" cy="1468049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7" name="Espace réservé pour une image  3">
            <a:extLst>
              <a:ext uri="{FF2B5EF4-FFF2-40B4-BE49-F238E27FC236}">
                <a16:creationId xmlns:a16="http://schemas.microsoft.com/office/drawing/2014/main" id="{6E8341BD-19A4-573D-B628-C94418B67F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027511" y="2794899"/>
            <a:ext cx="2609865" cy="1468049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pic>
        <p:nvPicPr>
          <p:cNvPr id="4" name="Picture 14" descr="PowerPoint_Graphic">
            <a:extLst>
              <a:ext uri="{FF2B5EF4-FFF2-40B4-BE49-F238E27FC236}">
                <a16:creationId xmlns:a16="http://schemas.microsoft.com/office/drawing/2014/main" id="{7A538BC3-920A-86C9-2872-BBBFF429B1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35700"/>
            <a:ext cx="12192000" cy="62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4">
            <a:extLst>
              <a:ext uri="{FF2B5EF4-FFF2-40B4-BE49-F238E27FC236}">
                <a16:creationId xmlns:a16="http://schemas.microsoft.com/office/drawing/2014/main" id="{B22F78D5-F3B8-AB38-CB15-CD4B08A4D8E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39540" y="6423026"/>
            <a:ext cx="95246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423" eaLnBrk="0" fontAlgn="base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GB" sz="1100" b="0" dirty="0">
                <a:solidFill>
                  <a:srgbClr val="000000"/>
                </a:solidFill>
              </a:rPr>
              <a:t> </a:t>
            </a:r>
            <a:fld id="{84FB0314-7E4F-4822-A87F-AC5A7D63323F}" type="slidenum">
              <a:rPr kumimoji="0" lang="en-GB" sz="1200" b="0" smtClean="0">
                <a:solidFill>
                  <a:srgbClr val="333399"/>
                </a:solidFill>
              </a:rPr>
              <a:pPr algn="ctr" defTabSz="914423" eaLnBrk="0" fontAlgn="base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kumimoji="0" lang="en-GB" sz="1200" b="0" dirty="0">
              <a:solidFill>
                <a:srgbClr val="333399"/>
              </a:solidFill>
            </a:endParaRPr>
          </a:p>
        </p:txBody>
      </p:sp>
      <p:sp>
        <p:nvSpPr>
          <p:cNvPr id="2" name="Text Box 15">
            <a:extLst>
              <a:ext uri="{FF2B5EF4-FFF2-40B4-BE49-F238E27FC236}">
                <a16:creationId xmlns:a16="http://schemas.microsoft.com/office/drawing/2014/main" id="{279D06E8-FF04-8B77-DBFE-E320712BAA7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446583" y="6331406"/>
            <a:ext cx="621090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indent="0" algn="ctr" defTabSz="91442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  <a:defRPr/>
            </a:pPr>
            <a:r>
              <a:rPr kumimoji="0" lang="en-US" sz="1100" b="0" dirty="0">
                <a:solidFill>
                  <a:srgbClr val="333399"/>
                </a:solidFill>
                <a:latin typeface="Arial" pitchFamily="34" charset="0"/>
                <a:cs typeface="Arial" panose="020B0604020202020204" pitchFamily="34" charset="0"/>
              </a:rPr>
              <a:t>©2024,</a:t>
            </a:r>
            <a:r>
              <a:rPr kumimoji="0" lang="en-US" sz="1100" b="0" baseline="0" dirty="0">
                <a:solidFill>
                  <a:srgbClr val="333399"/>
                </a:solidFill>
                <a:latin typeface="Arial" pitchFamily="34" charset="0"/>
                <a:cs typeface="Arial" panose="020B0604020202020204" pitchFamily="34" charset="0"/>
              </a:rPr>
              <a:t> ITER Organization </a:t>
            </a:r>
            <a:br>
              <a:rPr kumimoji="0" lang="en-US" sz="1100" b="0" baseline="0" dirty="0">
                <a:solidFill>
                  <a:srgbClr val="333399"/>
                </a:solidFill>
                <a:latin typeface="Arial" pitchFamily="34" charset="0"/>
                <a:cs typeface="Arial" panose="020B0604020202020204" pitchFamily="34" charset="0"/>
              </a:rPr>
            </a:br>
            <a:r>
              <a:rPr kumimoji="0" lang="en-US" sz="1100" b="0" baseline="0" dirty="0">
                <a:solidFill>
                  <a:srgbClr val="333399"/>
                </a:solidFill>
                <a:latin typeface="Arial" pitchFamily="34" charset="0"/>
                <a:cs typeface="Arial" panose="020B0604020202020204" pitchFamily="34" charset="0"/>
              </a:rPr>
              <a:t>IPP Summer University, Greifswald, Germany, 20 September 2024</a:t>
            </a:r>
            <a:endParaRPr kumimoji="0" lang="en-GB" altLang="ja-JP" sz="1100" b="0" dirty="0">
              <a:solidFill>
                <a:srgbClr val="333399"/>
              </a:solidFill>
              <a:latin typeface="Arial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3" name="Text Box 15">
            <a:extLst>
              <a:ext uri="{FF2B5EF4-FFF2-40B4-BE49-F238E27FC236}">
                <a16:creationId xmlns:a16="http://schemas.microsoft.com/office/drawing/2014/main" id="{E8A69DEC-FC20-5CD1-A70A-E943B9FDC25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657489" y="6392244"/>
            <a:ext cx="15820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indent="0" algn="ctr" defTabSz="914423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baseline="0" dirty="0">
                <a:solidFill>
                  <a:srgbClr val="333399"/>
                </a:solidFill>
                <a:latin typeface="Arial" pitchFamily="34" charset="0"/>
              </a:rPr>
              <a:t>IDM UID: BXFR5J </a:t>
            </a:r>
            <a:endParaRPr kumimoji="0" lang="en-GB" altLang="ja-JP" sz="1200" b="0" dirty="0">
              <a:solidFill>
                <a:srgbClr val="333399"/>
              </a:solidFill>
              <a:latin typeface="Arial" pitchFamily="34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631401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Ful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BF307E7C-4B7E-A13A-0E0F-E18E752A1AD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1416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247" y="440691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247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12" indent="0">
              <a:buNone/>
              <a:defRPr sz="1800"/>
            </a:lvl2pPr>
            <a:lvl3pPr marL="914423" indent="0">
              <a:buNone/>
              <a:defRPr sz="1600"/>
            </a:lvl3pPr>
            <a:lvl4pPr marL="1371634" indent="0">
              <a:buNone/>
              <a:defRPr sz="1400"/>
            </a:lvl4pPr>
            <a:lvl5pPr marL="1828846" indent="0">
              <a:buNone/>
              <a:defRPr sz="1400"/>
            </a:lvl5pPr>
            <a:lvl6pPr marL="2286057" indent="0">
              <a:buNone/>
              <a:defRPr sz="1400"/>
            </a:lvl6pPr>
            <a:lvl7pPr marL="2743269" indent="0">
              <a:buNone/>
              <a:defRPr sz="1400"/>
            </a:lvl7pPr>
            <a:lvl8pPr marL="3200480" indent="0">
              <a:buNone/>
              <a:defRPr sz="1400"/>
            </a:lvl8pPr>
            <a:lvl9pPr marL="3657691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5190329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089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619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2710" y="1557338"/>
            <a:ext cx="4970585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20861" y="1557338"/>
            <a:ext cx="4970585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5688991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75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2" indent="0">
              <a:buNone/>
              <a:defRPr sz="2000" b="1"/>
            </a:lvl2pPr>
            <a:lvl3pPr marL="914423" indent="0">
              <a:buNone/>
              <a:defRPr sz="1800" b="1"/>
            </a:lvl3pPr>
            <a:lvl4pPr marL="1371634" indent="0">
              <a:buNone/>
              <a:defRPr sz="1600" b="1"/>
            </a:lvl4pPr>
            <a:lvl5pPr marL="1828846" indent="0">
              <a:buNone/>
              <a:defRPr sz="1600" b="1"/>
            </a:lvl5pPr>
            <a:lvl6pPr marL="2286057" indent="0">
              <a:buNone/>
              <a:defRPr sz="1600" b="1"/>
            </a:lvl6pPr>
            <a:lvl7pPr marL="2743269" indent="0">
              <a:buNone/>
              <a:defRPr sz="1600" b="1"/>
            </a:lvl7pPr>
            <a:lvl8pPr marL="3200480" indent="0">
              <a:buNone/>
              <a:defRPr sz="1600" b="1"/>
            </a:lvl8pPr>
            <a:lvl9pPr marL="365769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75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701" y="1535113"/>
            <a:ext cx="538870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2" indent="0">
              <a:buNone/>
              <a:defRPr sz="2000" b="1"/>
            </a:lvl2pPr>
            <a:lvl3pPr marL="914423" indent="0">
              <a:buNone/>
              <a:defRPr sz="1800" b="1"/>
            </a:lvl3pPr>
            <a:lvl4pPr marL="1371634" indent="0">
              <a:buNone/>
              <a:defRPr sz="1600" b="1"/>
            </a:lvl4pPr>
            <a:lvl5pPr marL="1828846" indent="0">
              <a:buNone/>
              <a:defRPr sz="1600" b="1"/>
            </a:lvl5pPr>
            <a:lvl6pPr marL="2286057" indent="0">
              <a:buNone/>
              <a:defRPr sz="1600" b="1"/>
            </a:lvl6pPr>
            <a:lvl7pPr marL="2743269" indent="0">
              <a:buNone/>
              <a:defRPr sz="1600" b="1"/>
            </a:lvl7pPr>
            <a:lvl8pPr marL="3200480" indent="0">
              <a:buNone/>
              <a:defRPr sz="1600" b="1"/>
            </a:lvl8pPr>
            <a:lvl9pPr marL="365769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701" y="2174875"/>
            <a:ext cx="538870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150658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4097015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4810828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50"/>
            <a:ext cx="4011247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386" y="273059"/>
            <a:ext cx="681501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3"/>
            <a:ext cx="4011247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12" indent="0">
              <a:buNone/>
              <a:defRPr sz="1200"/>
            </a:lvl2pPr>
            <a:lvl3pPr marL="914423" indent="0">
              <a:buNone/>
              <a:defRPr sz="1000"/>
            </a:lvl3pPr>
            <a:lvl4pPr marL="1371634" indent="0">
              <a:buNone/>
              <a:defRPr sz="900"/>
            </a:lvl4pPr>
            <a:lvl5pPr marL="1828846" indent="0">
              <a:buNone/>
              <a:defRPr sz="900"/>
            </a:lvl5pPr>
            <a:lvl6pPr marL="2286057" indent="0">
              <a:buNone/>
              <a:defRPr sz="900"/>
            </a:lvl6pPr>
            <a:lvl7pPr marL="2743269" indent="0">
              <a:buNone/>
              <a:defRPr sz="900"/>
            </a:lvl7pPr>
            <a:lvl8pPr marL="3200480" indent="0">
              <a:buNone/>
              <a:defRPr sz="900"/>
            </a:lvl8pPr>
            <a:lvl9pPr marL="365769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718844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554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554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12" indent="0">
              <a:buNone/>
              <a:defRPr sz="2800"/>
            </a:lvl2pPr>
            <a:lvl3pPr marL="914423" indent="0">
              <a:buNone/>
              <a:defRPr sz="2400"/>
            </a:lvl3pPr>
            <a:lvl4pPr marL="1371634" indent="0">
              <a:buNone/>
              <a:defRPr sz="2000"/>
            </a:lvl4pPr>
            <a:lvl5pPr marL="1828846" indent="0">
              <a:buNone/>
              <a:defRPr sz="2000"/>
            </a:lvl5pPr>
            <a:lvl6pPr marL="2286057" indent="0">
              <a:buNone/>
              <a:defRPr sz="2000"/>
            </a:lvl6pPr>
            <a:lvl7pPr marL="2743269" indent="0">
              <a:buNone/>
              <a:defRPr sz="2000"/>
            </a:lvl7pPr>
            <a:lvl8pPr marL="3200480" indent="0">
              <a:buNone/>
              <a:defRPr sz="2000"/>
            </a:lvl8pPr>
            <a:lvl9pPr marL="3657691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554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12" indent="0">
              <a:buNone/>
              <a:defRPr sz="1200"/>
            </a:lvl2pPr>
            <a:lvl3pPr marL="914423" indent="0">
              <a:buNone/>
              <a:defRPr sz="1000"/>
            </a:lvl3pPr>
            <a:lvl4pPr marL="1371634" indent="0">
              <a:buNone/>
              <a:defRPr sz="900"/>
            </a:lvl4pPr>
            <a:lvl5pPr marL="1828846" indent="0">
              <a:buNone/>
              <a:defRPr sz="900"/>
            </a:lvl5pPr>
            <a:lvl6pPr marL="2286057" indent="0">
              <a:buNone/>
              <a:defRPr sz="900"/>
            </a:lvl6pPr>
            <a:lvl7pPr marL="2743269" indent="0">
              <a:buNone/>
              <a:defRPr sz="900"/>
            </a:lvl7pPr>
            <a:lvl8pPr marL="3200480" indent="0">
              <a:buNone/>
              <a:defRPr sz="900"/>
            </a:lvl8pPr>
            <a:lvl9pPr marL="365769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1196125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0672334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44063" y="6"/>
            <a:ext cx="10501924" cy="666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2708" y="1557338"/>
            <a:ext cx="101287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dirty="0"/>
              <a:t>Click to </a:t>
            </a:r>
            <a:r>
              <a:rPr lang="fr-FR" altLang="en-US" dirty="0" err="1"/>
              <a:t>edit</a:t>
            </a:r>
            <a:r>
              <a:rPr lang="fr-FR" altLang="en-US" dirty="0"/>
              <a:t> Master </a:t>
            </a:r>
            <a:r>
              <a:rPr lang="fr-FR" altLang="en-US" dirty="0" err="1"/>
              <a:t>text</a:t>
            </a:r>
            <a:r>
              <a:rPr lang="fr-FR" altLang="en-US" dirty="0"/>
              <a:t> styles</a:t>
            </a:r>
          </a:p>
          <a:p>
            <a:pPr lvl="1"/>
            <a:r>
              <a:rPr lang="fr-FR" altLang="en-US" dirty="0"/>
              <a:t>Second </a:t>
            </a:r>
            <a:r>
              <a:rPr lang="fr-FR" altLang="en-US" dirty="0" err="1"/>
              <a:t>level</a:t>
            </a:r>
            <a:endParaRPr lang="fr-FR" altLang="en-US" dirty="0"/>
          </a:p>
          <a:p>
            <a:pPr lvl="2"/>
            <a:r>
              <a:rPr lang="fr-FR" altLang="en-US" dirty="0" err="1"/>
              <a:t>Third</a:t>
            </a:r>
            <a:r>
              <a:rPr lang="fr-FR" altLang="en-US" dirty="0"/>
              <a:t> </a:t>
            </a:r>
            <a:r>
              <a:rPr lang="fr-FR" altLang="en-US" dirty="0" err="1"/>
              <a:t>level</a:t>
            </a:r>
            <a:endParaRPr lang="fr-FR" altLang="en-US" dirty="0"/>
          </a:p>
          <a:p>
            <a:pPr lvl="3"/>
            <a:r>
              <a:rPr lang="fr-FR" altLang="en-US" dirty="0" err="1"/>
              <a:t>Fourth</a:t>
            </a:r>
            <a:r>
              <a:rPr lang="fr-FR" altLang="en-US" dirty="0"/>
              <a:t> </a:t>
            </a:r>
            <a:r>
              <a:rPr lang="fr-FR" altLang="en-US" dirty="0" err="1"/>
              <a:t>level</a:t>
            </a:r>
            <a:endParaRPr lang="fr-FR" altLang="en-US" dirty="0"/>
          </a:p>
        </p:txBody>
      </p:sp>
      <p:sp>
        <p:nvSpPr>
          <p:cNvPr id="1028" name="Line 4"/>
          <p:cNvSpPr>
            <a:spLocks noChangeShapeType="1"/>
          </p:cNvSpPr>
          <p:nvPr userDrawn="1"/>
        </p:nvSpPr>
        <p:spPr bwMode="auto">
          <a:xfrm>
            <a:off x="0" y="666750"/>
            <a:ext cx="12192000" cy="0"/>
          </a:xfrm>
          <a:prstGeom prst="line">
            <a:avLst/>
          </a:prstGeom>
          <a:noFill/>
          <a:ln w="1587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4000"/>
          </a:p>
        </p:txBody>
      </p:sp>
      <p:pic>
        <p:nvPicPr>
          <p:cNvPr id="8" name="Picture 14" descr="PowerPoint_Graphic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35700"/>
            <a:ext cx="12192000" cy="62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/>
          <p:cNvCxnSpPr/>
          <p:nvPr userDrawn="1"/>
        </p:nvCxnSpPr>
        <p:spPr bwMode="gray">
          <a:xfrm>
            <a:off x="9657489" y="6309320"/>
            <a:ext cx="0" cy="359242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Text Box 4"/>
          <p:cNvSpPr txBox="1">
            <a:spLocks noChangeArrowheads="1"/>
          </p:cNvSpPr>
          <p:nvPr userDrawn="1"/>
        </p:nvSpPr>
        <p:spPr bwMode="auto">
          <a:xfrm>
            <a:off x="11239540" y="6423026"/>
            <a:ext cx="95246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423" eaLnBrk="0" fontAlgn="base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GB" sz="1100" b="0" dirty="0">
                <a:solidFill>
                  <a:srgbClr val="000000"/>
                </a:solidFill>
              </a:rPr>
              <a:t> </a:t>
            </a:r>
            <a:fld id="{84FB0314-7E4F-4822-A87F-AC5A7D63323F}" type="slidenum">
              <a:rPr kumimoji="0" lang="en-GB" sz="1200" b="0" smtClean="0">
                <a:solidFill>
                  <a:srgbClr val="333399"/>
                </a:solidFill>
              </a:rPr>
              <a:pPr algn="ctr" defTabSz="914423" eaLnBrk="0" fontAlgn="base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kumimoji="0" lang="en-GB" sz="1200" b="0" dirty="0">
              <a:solidFill>
                <a:srgbClr val="333399"/>
              </a:solidFill>
            </a:endParaRPr>
          </a:p>
        </p:txBody>
      </p:sp>
      <p:sp>
        <p:nvSpPr>
          <p:cNvPr id="11" name="Text Box 15"/>
          <p:cNvSpPr txBox="1">
            <a:spLocks noChangeArrowheads="1"/>
          </p:cNvSpPr>
          <p:nvPr userDrawn="1"/>
        </p:nvSpPr>
        <p:spPr bwMode="auto">
          <a:xfrm>
            <a:off x="9657489" y="6392244"/>
            <a:ext cx="15820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indent="0" algn="ctr" defTabSz="914423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baseline="0" dirty="0">
                <a:solidFill>
                  <a:srgbClr val="333399"/>
                </a:solidFill>
                <a:latin typeface="Arial" pitchFamily="34" charset="0"/>
              </a:rPr>
              <a:t>IDM UID: CCUH2M </a:t>
            </a:r>
            <a:endParaRPr kumimoji="0" lang="en-GB" altLang="ja-JP" sz="1200" b="0" dirty="0">
              <a:solidFill>
                <a:srgbClr val="333399"/>
              </a:solidFill>
              <a:latin typeface="Arial" pitchFamily="34" charset="0"/>
              <a:ea typeface="ＭＳ Ｐゴシック" charset="-128"/>
            </a:endParaRPr>
          </a:p>
        </p:txBody>
      </p:sp>
      <p:sp>
        <p:nvSpPr>
          <p:cNvPr id="10" name="Text Box 15"/>
          <p:cNvSpPr txBox="1">
            <a:spLocks noChangeArrowheads="1"/>
          </p:cNvSpPr>
          <p:nvPr userDrawn="1"/>
        </p:nvSpPr>
        <p:spPr bwMode="auto">
          <a:xfrm>
            <a:off x="3446583" y="6331406"/>
            <a:ext cx="621090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indent="0" algn="ctr" defTabSz="91442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  <a:defRPr/>
            </a:pPr>
            <a:r>
              <a:rPr kumimoji="0" lang="en-US" sz="1100" b="0" dirty="0">
                <a:solidFill>
                  <a:srgbClr val="333399"/>
                </a:solidFill>
                <a:latin typeface="Arial" pitchFamily="34" charset="0"/>
                <a:cs typeface="Arial" panose="020B0604020202020204" pitchFamily="34" charset="0"/>
              </a:rPr>
              <a:t>©2024,</a:t>
            </a:r>
            <a:r>
              <a:rPr kumimoji="0" lang="en-US" sz="1100" b="0" baseline="0" dirty="0">
                <a:solidFill>
                  <a:srgbClr val="333399"/>
                </a:solidFill>
                <a:latin typeface="Arial" pitchFamily="34" charset="0"/>
                <a:cs typeface="Arial" panose="020B0604020202020204" pitchFamily="34" charset="0"/>
              </a:rPr>
              <a:t> ITER Organization </a:t>
            </a:r>
            <a:br>
              <a:rPr kumimoji="0" lang="en-US" sz="1100" b="0" baseline="0" dirty="0">
                <a:solidFill>
                  <a:srgbClr val="333399"/>
                </a:solidFill>
                <a:latin typeface="Arial" pitchFamily="34" charset="0"/>
                <a:cs typeface="Arial" panose="020B0604020202020204" pitchFamily="34" charset="0"/>
              </a:rPr>
            </a:br>
            <a:r>
              <a:rPr kumimoji="0" lang="en-US" sz="1100" b="0" baseline="0" dirty="0">
                <a:solidFill>
                  <a:srgbClr val="333399"/>
                </a:solidFill>
                <a:latin typeface="Arial" pitchFamily="34" charset="0"/>
                <a:cs typeface="Arial" panose="020B0604020202020204" pitchFamily="34" charset="0"/>
              </a:rPr>
              <a:t>Czech Technical University, Prague, Czech Republic, 24 October 2024</a:t>
            </a:r>
            <a:endParaRPr kumimoji="0" lang="en-GB" altLang="ja-JP" sz="1100" b="0" dirty="0">
              <a:solidFill>
                <a:srgbClr val="333399"/>
              </a:solidFill>
              <a:latin typeface="Arial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  <p:sldLayoutId id="2147483950" r:id="rId12"/>
    <p:sldLayoutId id="2147483951" r:id="rId13"/>
    <p:sldLayoutId id="2147483991" r:id="rId14"/>
  </p:sldLayoutIdLst>
  <p:transition spd="med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5pPr>
      <a:lvl6pPr marL="457212" algn="ctr" rtl="0" fontAlgn="base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6pPr>
      <a:lvl7pPr marL="914423" algn="ctr" rtl="0" fontAlgn="base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7pPr>
      <a:lvl8pPr marL="1371634" algn="ctr" rtl="0" fontAlgn="base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8pPr>
      <a:lvl9pPr marL="1828846" algn="ctr" rtl="0" fontAlgn="base">
        <a:lnSpc>
          <a:spcPct val="85000"/>
        </a:lnSpc>
        <a:spcBef>
          <a:spcPct val="0"/>
        </a:spcBef>
        <a:spcAft>
          <a:spcPct val="0"/>
        </a:spcAft>
        <a:defRPr kumimoji="1" sz="3600" b="1">
          <a:solidFill>
            <a:srgbClr val="0000CC"/>
          </a:solidFill>
          <a:latin typeface="Arial" pitchFamily="34" charset="0"/>
        </a:defRPr>
      </a:lvl9pPr>
    </p:titleStyle>
    <p:bodyStyle>
      <a:lvl1pPr marL="342908" indent="-342908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Char char="•"/>
        <a:defRPr kumimoji="1" sz="3200">
          <a:solidFill>
            <a:srgbClr val="000000"/>
          </a:solidFill>
          <a:latin typeface="+mn-lt"/>
          <a:ea typeface="+mn-ea"/>
          <a:cs typeface="+mn-cs"/>
        </a:defRPr>
      </a:lvl1pPr>
      <a:lvl2pPr marL="742969" indent="-285757" algn="l" rtl="0" eaLnBrk="0" fontAlgn="base" hangingPunct="0">
        <a:lnSpc>
          <a:spcPct val="110000"/>
        </a:lnSpc>
        <a:spcBef>
          <a:spcPct val="10000"/>
        </a:spcBef>
        <a:spcAft>
          <a:spcPct val="10000"/>
        </a:spcAft>
        <a:buClr>
          <a:srgbClr val="FF0000"/>
        </a:buClr>
        <a:buFont typeface="Arial" pitchFamily="34" charset="0"/>
        <a:buChar char="−"/>
        <a:defRPr kumimoji="1" sz="2800">
          <a:solidFill>
            <a:srgbClr val="FF0000"/>
          </a:solidFill>
          <a:latin typeface="+mn-lt"/>
        </a:defRPr>
      </a:lvl2pPr>
      <a:lvl3pPr marL="1143028" indent="-228606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lr>
          <a:srgbClr val="0000CC"/>
        </a:buClr>
        <a:buFont typeface="Wingdings" pitchFamily="2" charset="2"/>
        <a:buChar char="§"/>
        <a:defRPr kumimoji="1" sz="2400">
          <a:solidFill>
            <a:srgbClr val="0000CC"/>
          </a:solidFill>
          <a:latin typeface="+mn-lt"/>
        </a:defRPr>
      </a:lvl3pPr>
      <a:lvl4pPr marL="1600240" indent="-228606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buChar char="−"/>
        <a:defRPr kumimoji="1" sz="2000">
          <a:solidFill>
            <a:srgbClr val="000000"/>
          </a:solidFill>
          <a:latin typeface="+mn-lt"/>
        </a:defRPr>
      </a:lvl4pPr>
      <a:lvl5pPr marL="2057452" indent="-228606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5pPr>
      <a:lvl6pPr marL="2514663" indent="-228606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6pPr>
      <a:lvl7pPr marL="2971874" indent="-228606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7pPr>
      <a:lvl8pPr marL="3429086" indent="-228606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8pPr>
      <a:lvl9pPr marL="3886297" indent="-228606" algn="l" rtl="0" fontAlgn="base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4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6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7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1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4203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2" r:id="rId1"/>
    <p:sldLayoutId id="2147483983" r:id="rId2"/>
    <p:sldLayoutId id="2147483984" r:id="rId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9622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7" r:id="rId1"/>
    <p:sldLayoutId id="2147483988" r:id="rId2"/>
    <p:sldLayoutId id="2147483989" r:id="rId3"/>
    <p:sldLayoutId id="2147483990" r:id="rId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ter.org/news/galleries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emf"/><Relationship Id="rId5" Type="http://schemas.openxmlformats.org/officeDocument/2006/relationships/image" Target="../media/image49.jpg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emf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jpeg"/><Relationship Id="rId4" Type="http://schemas.openxmlformats.org/officeDocument/2006/relationships/image" Target="../media/image63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jp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jp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9.wmf"/><Relationship Id="rId4" Type="http://schemas.openxmlformats.org/officeDocument/2006/relationships/oleObject" Target="../embeddings/oleObject1.bin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ter.org/newsline/-/3830" TargetMode="External"/><Relationship Id="rId2" Type="http://schemas.openxmlformats.org/officeDocument/2006/relationships/hyperlink" Target="https://www.iter.org/newsline/-/3818" TargetMode="Externa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5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8.jpeg"/><Relationship Id="rId4" Type="http://schemas.openxmlformats.org/officeDocument/2006/relationships/image" Target="../media/image10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7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8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5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fs.energy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1DC7184-0CD0-3707-EC34-CD902D881D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B8D3D18-A331-6372-B8E1-6E13FBDAB0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37"/>
          <a:stretch/>
        </p:blipFill>
        <p:spPr>
          <a:xfrm>
            <a:off x="-7234" y="8641"/>
            <a:ext cx="12199233" cy="5304293"/>
          </a:xfrm>
          <a:prstGeom prst="rect">
            <a:avLst/>
          </a:prstGeom>
        </p:spPr>
      </p:pic>
      <p:sp>
        <p:nvSpPr>
          <p:cNvPr id="22" name="Rectangle 32">
            <a:extLst>
              <a:ext uri="{FF2B5EF4-FFF2-40B4-BE49-F238E27FC236}">
                <a16:creationId xmlns:a16="http://schemas.microsoft.com/office/drawing/2014/main" id="{039EC3F4-ABFD-266A-3405-CB5B540EB889}"/>
              </a:ext>
            </a:extLst>
          </p:cNvPr>
          <p:cNvSpPr/>
          <p:nvPr/>
        </p:nvSpPr>
        <p:spPr>
          <a:xfrm>
            <a:off x="1" y="4466122"/>
            <a:ext cx="12272210" cy="2391878"/>
          </a:xfrm>
          <a:custGeom>
            <a:avLst/>
            <a:gdLst>
              <a:gd name="connsiteX0" fmla="*/ 0 w 12192001"/>
              <a:gd name="connsiteY0" fmla="*/ 0 h 2272897"/>
              <a:gd name="connsiteX1" fmla="*/ 12192001 w 12192001"/>
              <a:gd name="connsiteY1" fmla="*/ 0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1720 h 2274617"/>
              <a:gd name="connsiteX1" fmla="*/ 12192001 w 12192001"/>
              <a:gd name="connsiteY1" fmla="*/ 554875 h 2274617"/>
              <a:gd name="connsiteX2" fmla="*/ 12192001 w 12192001"/>
              <a:gd name="connsiteY2" fmla="*/ 2274617 h 2274617"/>
              <a:gd name="connsiteX3" fmla="*/ 0 w 12192001"/>
              <a:gd name="connsiteY3" fmla="*/ 2274617 h 2274617"/>
              <a:gd name="connsiteX4" fmla="*/ 0 w 12192001"/>
              <a:gd name="connsiteY4" fmla="*/ 1720 h 2274617"/>
              <a:gd name="connsiteX0" fmla="*/ 0 w 12192001"/>
              <a:gd name="connsiteY0" fmla="*/ 12991 h 2285888"/>
              <a:gd name="connsiteX1" fmla="*/ 12180278 w 12192001"/>
              <a:gd name="connsiteY1" fmla="*/ 465499 h 2285888"/>
              <a:gd name="connsiteX2" fmla="*/ 12192001 w 12192001"/>
              <a:gd name="connsiteY2" fmla="*/ 2285888 h 2285888"/>
              <a:gd name="connsiteX3" fmla="*/ 0 w 12192001"/>
              <a:gd name="connsiteY3" fmla="*/ 2285888 h 2285888"/>
              <a:gd name="connsiteX4" fmla="*/ 0 w 12192001"/>
              <a:gd name="connsiteY4" fmla="*/ 12991 h 2285888"/>
              <a:gd name="connsiteX0" fmla="*/ 0 w 12192001"/>
              <a:gd name="connsiteY0" fmla="*/ 14880 h 2287777"/>
              <a:gd name="connsiteX1" fmla="*/ 12180278 w 12192001"/>
              <a:gd name="connsiteY1" fmla="*/ 467388 h 2287777"/>
              <a:gd name="connsiteX2" fmla="*/ 12192001 w 12192001"/>
              <a:gd name="connsiteY2" fmla="*/ 2287777 h 2287777"/>
              <a:gd name="connsiteX3" fmla="*/ 0 w 12192001"/>
              <a:gd name="connsiteY3" fmla="*/ 2287777 h 2287777"/>
              <a:gd name="connsiteX4" fmla="*/ 0 w 12192001"/>
              <a:gd name="connsiteY4" fmla="*/ 14880 h 2287777"/>
              <a:gd name="connsiteX0" fmla="*/ 0 w 12192001"/>
              <a:gd name="connsiteY0" fmla="*/ 10434 h 2283331"/>
              <a:gd name="connsiteX1" fmla="*/ 12180278 w 12192001"/>
              <a:gd name="connsiteY1" fmla="*/ 462942 h 2283331"/>
              <a:gd name="connsiteX2" fmla="*/ 12192001 w 12192001"/>
              <a:gd name="connsiteY2" fmla="*/ 2283331 h 2283331"/>
              <a:gd name="connsiteX3" fmla="*/ 0 w 12192001"/>
              <a:gd name="connsiteY3" fmla="*/ 2283331 h 2283331"/>
              <a:gd name="connsiteX4" fmla="*/ 0 w 12192001"/>
              <a:gd name="connsiteY4" fmla="*/ 10434 h 2283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1" h="2283331">
                <a:moveTo>
                  <a:pt x="0" y="10434"/>
                </a:moveTo>
                <a:cubicBezTo>
                  <a:pt x="26487" y="12974"/>
                  <a:pt x="5218072" y="-115331"/>
                  <a:pt x="12180278" y="462942"/>
                </a:cubicBezTo>
                <a:cubicBezTo>
                  <a:pt x="12184186" y="1069738"/>
                  <a:pt x="12188093" y="1676535"/>
                  <a:pt x="12192001" y="2283331"/>
                </a:cubicBezTo>
                <a:lnTo>
                  <a:pt x="0" y="2283331"/>
                </a:lnTo>
                <a:lnTo>
                  <a:pt x="0" y="10434"/>
                </a:lnTo>
                <a:close/>
              </a:path>
            </a:pathLst>
          </a:cu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3">
            <a:extLst>
              <a:ext uri="{FF2B5EF4-FFF2-40B4-BE49-F238E27FC236}">
                <a16:creationId xmlns:a16="http://schemas.microsoft.com/office/drawing/2014/main" id="{2FFF48EE-D8F4-7A86-6F2C-B1746D5CD9A7}"/>
              </a:ext>
            </a:extLst>
          </p:cNvPr>
          <p:cNvSpPr txBox="1"/>
          <p:nvPr/>
        </p:nvSpPr>
        <p:spPr>
          <a:xfrm>
            <a:off x="112091" y="4632106"/>
            <a:ext cx="969865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4000" b="1" kern="100" dirty="0">
                <a:solidFill>
                  <a:srgbClr val="003C58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ITER: the next step</a:t>
            </a:r>
            <a:endParaRPr lang="en-GB" sz="4000" b="1" kern="100" dirty="0">
              <a:solidFill>
                <a:srgbClr val="003C58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ZoneTexte 4">
            <a:extLst>
              <a:ext uri="{FF2B5EF4-FFF2-40B4-BE49-F238E27FC236}">
                <a16:creationId xmlns:a16="http://schemas.microsoft.com/office/drawing/2014/main" id="{51D0B90F-29E3-65AE-1F38-877F25C0154C}"/>
              </a:ext>
            </a:extLst>
          </p:cNvPr>
          <p:cNvSpPr txBox="1"/>
          <p:nvPr/>
        </p:nvSpPr>
        <p:spPr>
          <a:xfrm>
            <a:off x="112093" y="5262009"/>
            <a:ext cx="6741094" cy="963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135D7F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R. A. Pitts</a:t>
            </a:r>
            <a:br>
              <a:rPr lang="en-US" sz="1800" b="0" dirty="0">
                <a:solidFill>
                  <a:srgbClr val="135D7F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</a:br>
            <a:r>
              <a:rPr lang="en-US" sz="1800" b="0" dirty="0">
                <a:solidFill>
                  <a:srgbClr val="135D7F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Experiments and Plasma Operation Section, Science Division</a:t>
            </a:r>
            <a:br>
              <a:rPr lang="en-US" sz="1800" b="0" dirty="0">
                <a:solidFill>
                  <a:srgbClr val="135D7F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</a:br>
            <a:r>
              <a:rPr lang="en-US" sz="1800" b="0" dirty="0">
                <a:solidFill>
                  <a:srgbClr val="135D7F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ITER organization</a:t>
            </a:r>
            <a:endParaRPr lang="en-GB" sz="1800" b="0" dirty="0">
              <a:solidFill>
                <a:srgbClr val="135D7F"/>
              </a:solidFill>
              <a:effectLst/>
              <a:latin typeface="Palatino"/>
              <a:ea typeface="MS Mincho" panose="02020609040205080304" pitchFamily="49" charset="-128"/>
              <a:cs typeface="Palatino"/>
            </a:endParaRPr>
          </a:p>
        </p:txBody>
      </p:sp>
      <p:pic>
        <p:nvPicPr>
          <p:cNvPr id="25" name="Graphique 10">
            <a:extLst>
              <a:ext uri="{FF2B5EF4-FFF2-40B4-BE49-F238E27FC236}">
                <a16:creationId xmlns:a16="http://schemas.microsoft.com/office/drawing/2014/main" id="{2348421C-82E1-ECD2-7136-04651C1077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810749" y="5407299"/>
            <a:ext cx="2269157" cy="1173702"/>
          </a:xfrm>
          <a:prstGeom prst="rect">
            <a:avLst/>
          </a:prstGeom>
        </p:spPr>
      </p:pic>
      <p:sp>
        <p:nvSpPr>
          <p:cNvPr id="26" name="ZoneTexte 4">
            <a:extLst>
              <a:ext uri="{FF2B5EF4-FFF2-40B4-BE49-F238E27FC236}">
                <a16:creationId xmlns:a16="http://schemas.microsoft.com/office/drawing/2014/main" id="{19F18D09-9C71-38FF-F56C-516A86479609}"/>
              </a:ext>
            </a:extLst>
          </p:cNvPr>
          <p:cNvSpPr txBox="1"/>
          <p:nvPr/>
        </p:nvSpPr>
        <p:spPr>
          <a:xfrm>
            <a:off x="112091" y="6429641"/>
            <a:ext cx="1533828" cy="348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0" dirty="0">
                <a:solidFill>
                  <a:srgbClr val="135D7F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IDM UID: CCUH2M</a:t>
            </a:r>
          </a:p>
        </p:txBody>
      </p:sp>
      <p:sp>
        <p:nvSpPr>
          <p:cNvPr id="27" name="ZoneTexte 4">
            <a:extLst>
              <a:ext uri="{FF2B5EF4-FFF2-40B4-BE49-F238E27FC236}">
                <a16:creationId xmlns:a16="http://schemas.microsoft.com/office/drawing/2014/main" id="{B6150B64-CD90-3809-2A43-9477871A3453}"/>
              </a:ext>
            </a:extLst>
          </p:cNvPr>
          <p:cNvSpPr txBox="1"/>
          <p:nvPr/>
        </p:nvSpPr>
        <p:spPr>
          <a:xfrm>
            <a:off x="5888736" y="6518019"/>
            <a:ext cx="6383475" cy="348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0" i="1" dirty="0">
                <a:solidFill>
                  <a:srgbClr val="135D7F"/>
                </a:solidFill>
                <a:latin typeface="Arial" panose="020B0604020202020204" pitchFamily="34" charset="0"/>
                <a:ea typeface="Open Sans Light" pitchFamily="2" charset="0"/>
                <a:cs typeface="Arial" panose="020B0604020202020204" pitchFamily="34" charset="0"/>
              </a:rPr>
              <a:t>The views and opinions expressed herein do not necessarily reflect those of the ITER Organization.</a:t>
            </a:r>
            <a:endParaRPr lang="en-US" sz="1100" b="0" i="1" dirty="0">
              <a:solidFill>
                <a:srgbClr val="135D7F"/>
              </a:solidFill>
              <a:latin typeface="Arial" panose="020B0604020202020204" pitchFamily="34" charset="0"/>
              <a:ea typeface="Open Sans Light" pitchFamily="2" charset="0"/>
              <a:cs typeface="Arial" panose="020B0604020202020204" pitchFamily="34" charset="0"/>
            </a:endParaRPr>
          </a:p>
        </p:txBody>
      </p:sp>
      <p:sp>
        <p:nvSpPr>
          <p:cNvPr id="28" name="ZoneTexte 4">
            <a:extLst>
              <a:ext uri="{FF2B5EF4-FFF2-40B4-BE49-F238E27FC236}">
                <a16:creationId xmlns:a16="http://schemas.microsoft.com/office/drawing/2014/main" id="{CE5058EC-601A-3D8F-41BB-736FEBF7E17E}"/>
              </a:ext>
            </a:extLst>
          </p:cNvPr>
          <p:cNvSpPr txBox="1"/>
          <p:nvPr/>
        </p:nvSpPr>
        <p:spPr>
          <a:xfrm>
            <a:off x="112092" y="6232379"/>
            <a:ext cx="5280040" cy="348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0" dirty="0">
                <a:solidFill>
                  <a:srgbClr val="135D7F"/>
                </a:solidFill>
                <a:ea typeface="Open Sans" pitchFamily="2" charset="0"/>
                <a:cs typeface="Arial" panose="020B0604020202020204" pitchFamily="34" charset="0"/>
              </a:rPr>
              <a:t>Czech Technical University</a:t>
            </a:r>
            <a:r>
              <a:rPr lang="en-US" sz="1200" b="0" dirty="0">
                <a:solidFill>
                  <a:srgbClr val="135D7F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 Prague, 24 October 2024, Czech Republic</a:t>
            </a:r>
          </a:p>
        </p:txBody>
      </p:sp>
    </p:spTree>
    <p:extLst>
      <p:ext uri="{BB962C8B-B14F-4D97-AF65-F5344CB8AC3E}">
        <p14:creationId xmlns:p14="http://schemas.microsoft.com/office/powerpoint/2010/main" val="24815194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970" y="2582587"/>
            <a:ext cx="4521850" cy="3591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8272730" y="2682735"/>
            <a:ext cx="2090491" cy="512407"/>
          </a:xfrm>
          <a:prstGeom prst="rect">
            <a:avLst/>
          </a:prstGeom>
          <a:solidFill>
            <a:schemeClr val="tx1"/>
          </a:solidFill>
          <a:ln w="19050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400" dirty="0">
                <a:solidFill>
                  <a:srgbClr val="000000"/>
                </a:solidFill>
                <a:latin typeface="Symbol" pitchFamily="18" charset="2"/>
                <a:sym typeface="Symbol" pitchFamily="18" charset="2"/>
              </a:rPr>
              <a:t></a:t>
            </a:r>
            <a:r>
              <a:rPr lang="en-US" sz="2400" baseline="-25000" dirty="0">
                <a:solidFill>
                  <a:srgbClr val="000000"/>
                </a:solidFill>
              </a:rPr>
              <a:t>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>
                <a:solidFill>
                  <a:srgbClr val="000000"/>
                </a:solidFill>
                <a:sym typeface="Symbol" pitchFamily="18" charset="2"/>
              </a:rPr>
              <a:t>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I</a:t>
            </a:r>
            <a:r>
              <a:rPr lang="en-US" sz="2400" baseline="-25000" dirty="0" err="1">
                <a:solidFill>
                  <a:srgbClr val="000000"/>
                </a:solidFill>
              </a:rPr>
              <a:t>p</a:t>
            </a:r>
            <a:r>
              <a:rPr lang="en-US" sz="2400" baseline="-25000" dirty="0">
                <a:solidFill>
                  <a:srgbClr val="000000"/>
                </a:solidFill>
              </a:rPr>
              <a:t> </a:t>
            </a:r>
            <a:r>
              <a:rPr lang="en-US" sz="2400" dirty="0">
                <a:solidFill>
                  <a:srgbClr val="000000"/>
                </a:solidFill>
              </a:rPr>
              <a:t>R</a:t>
            </a:r>
            <a:r>
              <a:rPr lang="en-US" sz="2400" baseline="30000" dirty="0">
                <a:solidFill>
                  <a:srgbClr val="000000"/>
                </a:solidFill>
              </a:rPr>
              <a:t>2 </a:t>
            </a:r>
            <a:r>
              <a:rPr lang="en-US" sz="2400" dirty="0">
                <a:solidFill>
                  <a:srgbClr val="000000"/>
                </a:solidFill>
              </a:rPr>
              <a:t>P</a:t>
            </a:r>
            <a:r>
              <a:rPr lang="en-US" sz="2400" baseline="30000" dirty="0">
                <a:solidFill>
                  <a:srgbClr val="000000"/>
                </a:solidFill>
              </a:rPr>
              <a:t>-2/3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9940" name="Title 1"/>
          <p:cNvSpPr txBox="1">
            <a:spLocks/>
          </p:cNvSpPr>
          <p:nvPr/>
        </p:nvSpPr>
        <p:spPr bwMode="auto">
          <a:xfrm>
            <a:off x="0" y="4"/>
            <a:ext cx="121920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altLang="en-US" dirty="0">
                <a:solidFill>
                  <a:srgbClr val="0000CC"/>
                </a:solidFill>
              </a:rPr>
              <a:t>ITER basis: energy confinement</a:t>
            </a:r>
            <a:endParaRPr lang="fr-FR" altLang="en-US" dirty="0">
              <a:solidFill>
                <a:srgbClr val="0000CC"/>
              </a:solidFill>
            </a:endParaRPr>
          </a:p>
        </p:txBody>
      </p:sp>
      <p:sp>
        <p:nvSpPr>
          <p:cNvPr id="39941" name="Rectangle 9"/>
          <p:cNvSpPr>
            <a:spLocks noChangeArrowheads="1"/>
          </p:cNvSpPr>
          <p:nvPr/>
        </p:nvSpPr>
        <p:spPr bwMode="auto">
          <a:xfrm>
            <a:off x="94891" y="634999"/>
            <a:ext cx="12033849" cy="2047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8" tIns="45709" rIns="91418" bIns="45709"/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542925" indent="-3619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buClr>
                <a:srgbClr val="000000"/>
              </a:buClr>
            </a:pPr>
            <a:r>
              <a:rPr lang="en-US" altLang="en-US" sz="2400" b="0" dirty="0">
                <a:solidFill>
                  <a:srgbClr val="000000"/>
                </a:solidFill>
              </a:rPr>
              <a:t>Energy confinement difficult to predict quantitatively </a:t>
            </a:r>
            <a:r>
              <a:rPr lang="en-US" altLang="en-US" sz="2400" b="0" dirty="0">
                <a:solidFill>
                  <a:srgbClr val="000000"/>
                </a:solidFill>
                <a:sym typeface="Wingdings" panose="05000000000000000000" pitchFamily="2" charset="2"/>
              </a:rPr>
              <a:t> use </a:t>
            </a:r>
            <a:r>
              <a:rPr lang="en-US" altLang="en-US" sz="2400" b="0" dirty="0" err="1">
                <a:solidFill>
                  <a:srgbClr val="000000"/>
                </a:solidFill>
                <a:sym typeface="Wingdings" panose="05000000000000000000" pitchFamily="2" charset="2"/>
              </a:rPr>
              <a:t>scalings</a:t>
            </a:r>
            <a:r>
              <a:rPr lang="en-US" altLang="en-US" sz="2400" b="0" dirty="0">
                <a:solidFill>
                  <a:srgbClr val="000000"/>
                </a:solidFill>
                <a:sym typeface="Wingdings" panose="05000000000000000000" pitchFamily="2" charset="2"/>
              </a:rPr>
              <a:t> from experiments + plasma physics limits to dimension ITER to achieve its goals</a:t>
            </a:r>
            <a:endParaRPr lang="en-US" altLang="en-US" sz="2400" b="0" dirty="0">
              <a:solidFill>
                <a:srgbClr val="000000"/>
              </a:solidFill>
            </a:endParaRPr>
          </a:p>
          <a:p>
            <a:pPr lvl="1" algn="l" eaLnBrk="1" hangingPunct="1">
              <a:lnSpc>
                <a:spcPct val="100000"/>
              </a:lnSpc>
              <a:spcBef>
                <a:spcPts val="600"/>
              </a:spcBef>
              <a:buClr>
                <a:srgbClr val="FF0000"/>
              </a:buClr>
              <a:buFont typeface="Arial" pitchFamily="34" charset="0"/>
              <a:buChar char="−"/>
            </a:pPr>
            <a:r>
              <a:rPr lang="en-US" altLang="en-US" sz="2200" b="0" dirty="0">
                <a:solidFill>
                  <a:srgbClr val="FF0000"/>
                </a:solidFill>
                <a:sym typeface="Symbol" pitchFamily="18" charset="2"/>
              </a:rPr>
              <a:t>Baseline is Type I </a:t>
            </a:r>
            <a:r>
              <a:rPr lang="en-US" altLang="en-US" sz="2200" b="0" dirty="0" err="1">
                <a:solidFill>
                  <a:srgbClr val="FF0000"/>
                </a:solidFill>
                <a:sym typeface="Symbol" pitchFamily="18" charset="2"/>
              </a:rPr>
              <a:t>ELMing</a:t>
            </a:r>
            <a:r>
              <a:rPr lang="en-US" altLang="en-US" sz="2200" b="0" dirty="0">
                <a:solidFill>
                  <a:srgbClr val="FF0000"/>
                </a:solidFill>
                <a:sym typeface="Symbol" pitchFamily="18" charset="2"/>
              </a:rPr>
              <a:t> H-mode </a:t>
            </a:r>
            <a:r>
              <a:rPr lang="en-US" altLang="en-US" sz="2200" b="0" dirty="0">
                <a:solidFill>
                  <a:srgbClr val="FF0000"/>
                </a:solidFill>
                <a:sym typeface="Wingdings" panose="05000000000000000000" pitchFamily="2" charset="2"/>
              </a:rPr>
              <a:t> robust mode of operation in today’s tokamaks</a:t>
            </a:r>
          </a:p>
          <a:p>
            <a:pPr lvl="1" algn="l" eaLnBrk="1" hangingPunct="1">
              <a:lnSpc>
                <a:spcPct val="100000"/>
              </a:lnSpc>
              <a:spcBef>
                <a:spcPts val="600"/>
              </a:spcBef>
              <a:buClr>
                <a:srgbClr val="FF0000"/>
              </a:buClr>
              <a:buFont typeface="Arial" pitchFamily="34" charset="0"/>
              <a:buChar char="−"/>
            </a:pPr>
            <a:r>
              <a:rPr lang="en-US" altLang="en-US" sz="2200" b="0" dirty="0">
                <a:solidFill>
                  <a:srgbClr val="FF0000"/>
                </a:solidFill>
              </a:rPr>
              <a:t>IPB98(y,2) Type-I </a:t>
            </a:r>
            <a:r>
              <a:rPr lang="en-US" altLang="en-US" sz="2200" b="0" dirty="0" err="1">
                <a:solidFill>
                  <a:srgbClr val="FF0000"/>
                </a:solidFill>
              </a:rPr>
              <a:t>ELMing</a:t>
            </a:r>
            <a:r>
              <a:rPr lang="en-US" altLang="en-US" sz="2200" b="0" dirty="0">
                <a:solidFill>
                  <a:srgbClr val="FF0000"/>
                </a:solidFill>
              </a:rPr>
              <a:t> H-mode scaling</a:t>
            </a:r>
            <a:endParaRPr lang="en-GB" altLang="en-US" sz="2200" b="0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5495365" y="2582587"/>
            <a:ext cx="729263" cy="200297"/>
          </a:xfrm>
          <a:prstGeom prst="rect">
            <a:avLst/>
          </a:prstGeom>
          <a:solidFill>
            <a:schemeClr val="tx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aphicFrame>
        <p:nvGraphicFramePr>
          <p:cNvPr id="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7568675"/>
              </p:ext>
            </p:extLst>
          </p:nvPr>
        </p:nvGraphicFramePr>
        <p:xfrm>
          <a:off x="201895" y="2652446"/>
          <a:ext cx="7390785" cy="5047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692900" imgH="457200" progId="Equation.3">
                  <p:embed/>
                </p:oleObj>
              </mc:Choice>
              <mc:Fallback>
                <p:oleObj name="Equation" r:id="rId3" imgW="6692900" imgH="457200" progId="Equation.3">
                  <p:embed/>
                  <p:pic>
                    <p:nvPicPr>
                      <p:cNvPr id="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895" y="2652446"/>
                        <a:ext cx="7390785" cy="5047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5021401"/>
              </p:ext>
            </p:extLst>
          </p:nvPr>
        </p:nvGraphicFramePr>
        <p:xfrm>
          <a:off x="201895" y="3187763"/>
          <a:ext cx="2671242" cy="476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565400" imgH="457200" progId="Equation.3">
                  <p:embed/>
                </p:oleObj>
              </mc:Choice>
              <mc:Fallback>
                <p:oleObj name="Equation" r:id="rId5" imgW="2565400" imgH="457200" progId="Equation.3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895" y="3187763"/>
                        <a:ext cx="2671242" cy="476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8043416" y="3241139"/>
            <a:ext cx="1274559" cy="369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8" tIns="45709" rIns="91418" bIns="45709">
            <a:spAutoFit/>
          </a:bodyPr>
          <a:lstStyle/>
          <a:p>
            <a:pPr algn="ctr">
              <a:lnSpc>
                <a:spcPct val="90000"/>
              </a:lnSpc>
              <a:spcAft>
                <a:spcPts val="1200"/>
              </a:spcAft>
              <a:buClr>
                <a:srgbClr val="003399"/>
              </a:buClr>
              <a:defRPr/>
            </a:pPr>
            <a:r>
              <a:rPr lang="fr-FR" sz="2000" b="0" dirty="0">
                <a:solidFill>
                  <a:srgbClr val="000000"/>
                </a:solidFill>
              </a:rPr>
              <a:t>q</a:t>
            </a:r>
            <a:r>
              <a:rPr lang="fr-FR" sz="2000" b="0" baseline="-25000" dirty="0">
                <a:solidFill>
                  <a:srgbClr val="000000"/>
                </a:solidFill>
              </a:rPr>
              <a:t>95</a:t>
            </a:r>
            <a:r>
              <a:rPr lang="fr-FR" sz="2000" b="0" dirty="0">
                <a:solidFill>
                  <a:srgbClr val="000000"/>
                </a:solidFill>
              </a:rPr>
              <a:t> = 3</a:t>
            </a:r>
            <a:endParaRPr lang="en-US" sz="2000" b="0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5B6821-D95C-FA33-AC77-6F289D12D5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7915" y="3187763"/>
            <a:ext cx="3431311" cy="3073336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V="1">
            <a:off x="4045784" y="5474192"/>
            <a:ext cx="2154543" cy="19380"/>
          </a:xfrm>
          <a:prstGeom prst="straightConnector1">
            <a:avLst/>
          </a:prstGeom>
          <a:ln>
            <a:solidFill>
              <a:srgbClr val="00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275339" y="5364355"/>
            <a:ext cx="554960" cy="43031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GB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525524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Title 1"/>
          <p:cNvSpPr txBox="1">
            <a:spLocks/>
          </p:cNvSpPr>
          <p:nvPr/>
        </p:nvSpPr>
        <p:spPr bwMode="auto">
          <a:xfrm>
            <a:off x="0" y="4"/>
            <a:ext cx="121920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altLang="en-US" dirty="0">
                <a:solidFill>
                  <a:srgbClr val="0000CC"/>
                </a:solidFill>
              </a:rPr>
              <a:t>ITER Q = 10 scenario (300 – 500 s burn)</a:t>
            </a:r>
            <a:endParaRPr lang="fr-FR" altLang="en-US" dirty="0">
              <a:solidFill>
                <a:srgbClr val="0000CC"/>
              </a:solidFill>
            </a:endParaRPr>
          </a:p>
        </p:txBody>
      </p:sp>
      <p:sp>
        <p:nvSpPr>
          <p:cNvPr id="39941" name="Rectangle 9"/>
          <p:cNvSpPr>
            <a:spLocks noChangeArrowheads="1"/>
          </p:cNvSpPr>
          <p:nvPr/>
        </p:nvSpPr>
        <p:spPr bwMode="auto">
          <a:xfrm>
            <a:off x="94891" y="634999"/>
            <a:ext cx="12033849" cy="2047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8" tIns="45709" rIns="91418" bIns="45709"/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542925" indent="-3619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buClr>
                <a:srgbClr val="000000"/>
              </a:buClr>
            </a:pPr>
            <a:r>
              <a:rPr lang="en-US" altLang="en-US" sz="2400" b="0" dirty="0">
                <a:solidFill>
                  <a:srgbClr val="000000"/>
                </a:solidFill>
              </a:rPr>
              <a:t>Based on conventional </a:t>
            </a:r>
            <a:r>
              <a:rPr lang="en-US" altLang="en-US" sz="2400" b="0" dirty="0" err="1">
                <a:solidFill>
                  <a:srgbClr val="000000"/>
                </a:solidFill>
              </a:rPr>
              <a:t>sawthoothing</a:t>
            </a:r>
            <a:r>
              <a:rPr lang="en-US" altLang="en-US" sz="2400" b="0" dirty="0">
                <a:solidFill>
                  <a:srgbClr val="000000"/>
                </a:solidFill>
              </a:rPr>
              <a:t> H-mode with H</a:t>
            </a:r>
            <a:r>
              <a:rPr lang="en-US" altLang="en-US" sz="2400" b="0" baseline="-25000" dirty="0">
                <a:solidFill>
                  <a:srgbClr val="000000"/>
                </a:solidFill>
              </a:rPr>
              <a:t>98</a:t>
            </a:r>
            <a:r>
              <a:rPr lang="en-US" altLang="en-US" sz="2400" b="0" dirty="0">
                <a:solidFill>
                  <a:srgbClr val="000000"/>
                </a:solidFill>
              </a:rPr>
              <a:t> = 1 </a:t>
            </a:r>
            <a:r>
              <a:rPr lang="en-US" altLang="en-US" sz="2400" b="0" dirty="0">
                <a:solidFill>
                  <a:srgbClr val="000000"/>
                </a:solidFill>
                <a:sym typeface="Wingdings" panose="05000000000000000000" pitchFamily="2" charset="2"/>
              </a:rPr>
              <a:t> scenario used for design of magnets and components</a:t>
            </a:r>
          </a:p>
          <a:p>
            <a:pPr algn="l" eaLnBrk="1" hangingPunct="1">
              <a:lnSpc>
                <a:spcPct val="100000"/>
              </a:lnSpc>
              <a:buClr>
                <a:srgbClr val="000000"/>
              </a:buClr>
            </a:pPr>
            <a:r>
              <a:rPr lang="en-US" altLang="en-US" sz="2400" b="0" dirty="0" err="1">
                <a:solidFill>
                  <a:srgbClr val="000000"/>
                </a:solidFill>
                <a:sym typeface="Wingdings" panose="05000000000000000000" pitchFamily="2" charset="2"/>
              </a:rPr>
              <a:t>P</a:t>
            </a:r>
            <a:r>
              <a:rPr lang="en-US" altLang="en-US" sz="2400" b="0" baseline="-25000" dirty="0" err="1">
                <a:solidFill>
                  <a:srgbClr val="000000"/>
                </a:solidFill>
                <a:sym typeface="Wingdings" panose="05000000000000000000" pitchFamily="2" charset="2"/>
              </a:rPr>
              <a:t>aux</a:t>
            </a:r>
            <a:r>
              <a:rPr lang="en-US" altLang="en-US" sz="2400" b="0" dirty="0">
                <a:solidFill>
                  <a:srgbClr val="000000"/>
                </a:solidFill>
                <a:sym typeface="Wingdings" panose="05000000000000000000" pitchFamily="2" charset="2"/>
              </a:rPr>
              <a:t> = P</a:t>
            </a:r>
            <a:r>
              <a:rPr lang="en-US" altLang="en-US" sz="2400" b="0" baseline="-25000" dirty="0">
                <a:solidFill>
                  <a:srgbClr val="000000"/>
                </a:solidFill>
                <a:sym typeface="Wingdings" panose="05000000000000000000" pitchFamily="2" charset="2"/>
              </a:rPr>
              <a:t>NBI</a:t>
            </a:r>
            <a:r>
              <a:rPr lang="en-US" altLang="en-US" sz="2400" b="0" dirty="0">
                <a:solidFill>
                  <a:srgbClr val="000000"/>
                </a:solidFill>
                <a:sym typeface="Wingdings" panose="05000000000000000000" pitchFamily="2" charset="2"/>
              </a:rPr>
              <a:t> + P</a:t>
            </a:r>
            <a:r>
              <a:rPr lang="en-US" altLang="en-US" sz="2400" b="0" baseline="-25000" dirty="0">
                <a:solidFill>
                  <a:srgbClr val="000000"/>
                </a:solidFill>
                <a:sym typeface="Wingdings" panose="05000000000000000000" pitchFamily="2" charset="2"/>
              </a:rPr>
              <a:t>ECH</a:t>
            </a:r>
            <a:r>
              <a:rPr lang="en-US" altLang="en-US" sz="2400" b="0" dirty="0">
                <a:solidFill>
                  <a:srgbClr val="000000"/>
                </a:solidFill>
                <a:sym typeface="Wingdings" panose="05000000000000000000" pitchFamily="2" charset="2"/>
              </a:rPr>
              <a:t> (+P</a:t>
            </a:r>
            <a:r>
              <a:rPr lang="en-US" altLang="en-US" sz="2400" b="0" baseline="-25000" dirty="0">
                <a:solidFill>
                  <a:srgbClr val="000000"/>
                </a:solidFill>
                <a:sym typeface="Wingdings" panose="05000000000000000000" pitchFamily="2" charset="2"/>
              </a:rPr>
              <a:t>ICH</a:t>
            </a:r>
            <a:r>
              <a:rPr lang="en-US" altLang="en-US" sz="2400" b="0" dirty="0">
                <a:solidFill>
                  <a:srgbClr val="000000"/>
                </a:solidFill>
                <a:sym typeface="Wingdings" panose="05000000000000000000" pitchFamily="2" charset="2"/>
              </a:rPr>
              <a:t>) ~ 50 MW  alpha-heating dominant scenario with ~35% non-inductively driven </a:t>
            </a:r>
            <a:r>
              <a:rPr lang="en-US" altLang="en-US" sz="2400" b="0" dirty="0" err="1">
                <a:solidFill>
                  <a:srgbClr val="000000"/>
                </a:solidFill>
                <a:sym typeface="Wingdings" panose="05000000000000000000" pitchFamily="2" charset="2"/>
              </a:rPr>
              <a:t>curent</a:t>
            </a:r>
            <a:endParaRPr lang="en-US" altLang="en-US" sz="2400" b="0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5495365" y="2582587"/>
            <a:ext cx="729263" cy="200297"/>
          </a:xfrm>
          <a:prstGeom prst="rect">
            <a:avLst/>
          </a:prstGeom>
          <a:solidFill>
            <a:schemeClr val="tx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91" y="2303251"/>
            <a:ext cx="6926177" cy="3899142"/>
          </a:xfrm>
          <a:prstGeom prst="rect">
            <a:avLst/>
          </a:prstGeom>
        </p:spPr>
      </p:pic>
      <p:pic>
        <p:nvPicPr>
          <p:cNvPr id="18" name="control_room_display_movie_44YHMZ_v1_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49829" y="2023459"/>
            <a:ext cx="4975393" cy="406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9452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299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454" y="788707"/>
            <a:ext cx="10150679" cy="5408148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0" y="4"/>
            <a:ext cx="121920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altLang="en-US" dirty="0">
                <a:solidFill>
                  <a:srgbClr val="0000CC"/>
                </a:solidFill>
              </a:rPr>
              <a:t>Baseline heating and current drive systems</a:t>
            </a:r>
            <a:endParaRPr lang="fr-FR" altLang="en-US" dirty="0">
              <a:solidFill>
                <a:srgbClr val="0000CC"/>
              </a:soli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37811" y="2862263"/>
            <a:ext cx="2510139" cy="1863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8" tIns="45709" rIns="91418" bIns="45709"/>
          <a:lstStyle>
            <a:lvl1pPr>
              <a:defRPr kumimoji="1"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</a:pPr>
            <a:r>
              <a:rPr lang="fr-FR" altLang="en-US" sz="2800" b="0" dirty="0">
                <a:solidFill>
                  <a:srgbClr val="000090"/>
                </a:solidFill>
              </a:rPr>
              <a:t>NB: </a:t>
            </a:r>
            <a:r>
              <a:rPr lang="fr-FR" altLang="en-US" sz="2800" b="0" dirty="0" err="1">
                <a:solidFill>
                  <a:srgbClr val="000090"/>
                </a:solidFill>
              </a:rPr>
              <a:t>subject</a:t>
            </a:r>
            <a:r>
              <a:rPr lang="fr-FR" altLang="en-US" sz="2800" b="0" dirty="0">
                <a:solidFill>
                  <a:srgbClr val="000090"/>
                </a:solidFill>
              </a:rPr>
              <a:t> to change in the </a:t>
            </a:r>
            <a:r>
              <a:rPr lang="fr-FR" altLang="en-US" sz="2800" b="0" dirty="0">
                <a:solidFill>
                  <a:srgbClr val="FF0000"/>
                </a:solidFill>
              </a:rPr>
              <a:t>re-</a:t>
            </a:r>
            <a:r>
              <a:rPr lang="fr-FR" altLang="en-US" sz="2800" b="0" dirty="0" err="1">
                <a:solidFill>
                  <a:srgbClr val="FF0000"/>
                </a:solidFill>
              </a:rPr>
              <a:t>baseline</a:t>
            </a:r>
            <a:endParaRPr lang="fr-FR" altLang="en-US" sz="2800" b="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6704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8" r="12075" b="9877"/>
          <a:stretch/>
        </p:blipFill>
        <p:spPr>
          <a:xfrm>
            <a:off x="6456296" y="1969791"/>
            <a:ext cx="5735704" cy="4068895"/>
          </a:xfrm>
          <a:prstGeom prst="rect">
            <a:avLst/>
          </a:prstGeom>
        </p:spPr>
      </p:pic>
      <p:pic>
        <p:nvPicPr>
          <p:cNvPr id="1026" name="Picture 2" descr="https://www.iter.org/doc/www/content/com/Lists/WebText_2014/Attachments/14/diagnostic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870"/>
          <a:stretch/>
        </p:blipFill>
        <p:spPr bwMode="auto">
          <a:xfrm>
            <a:off x="275354" y="2348880"/>
            <a:ext cx="5580620" cy="379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2" y="2218061"/>
            <a:ext cx="6382835" cy="4061558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0" y="4"/>
            <a:ext cx="121920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altLang="en-US" dirty="0">
                <a:solidFill>
                  <a:srgbClr val="0000CC"/>
                </a:solidFill>
              </a:rPr>
              <a:t>Diagnostics and 3D coils (Error field, ELM control)</a:t>
            </a:r>
            <a:endParaRPr lang="fr-FR" altLang="en-US" dirty="0">
              <a:solidFill>
                <a:srgbClr val="0000CC"/>
              </a:solidFill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73462" y="695866"/>
            <a:ext cx="6374964" cy="1571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8" tIns="45709" rIns="91418" bIns="45709"/>
          <a:lstStyle>
            <a:lvl1pPr>
              <a:defRPr kumimoji="1"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</a:pPr>
            <a:r>
              <a:rPr lang="fr-FR" altLang="en-US" sz="2400" b="0" dirty="0">
                <a:solidFill>
                  <a:srgbClr val="000000"/>
                </a:solidFill>
              </a:rPr>
              <a:t>Diagnostics: ~60 instruments, </a:t>
            </a:r>
            <a:r>
              <a:rPr lang="fr-FR" altLang="en-US" sz="2400" b="0" dirty="0" err="1">
                <a:solidFill>
                  <a:srgbClr val="000000"/>
                </a:solidFill>
              </a:rPr>
              <a:t>measuring</a:t>
            </a:r>
            <a:r>
              <a:rPr lang="fr-FR" altLang="en-US" sz="2400" b="0" dirty="0">
                <a:solidFill>
                  <a:srgbClr val="000000"/>
                </a:solidFill>
              </a:rPr>
              <a:t> ~100 </a:t>
            </a:r>
            <a:r>
              <a:rPr lang="fr-FR" altLang="en-US" sz="2400" b="0" dirty="0" err="1">
                <a:solidFill>
                  <a:srgbClr val="000000"/>
                </a:solidFill>
              </a:rPr>
              <a:t>parameters</a:t>
            </a:r>
            <a:r>
              <a:rPr lang="fr-FR" altLang="en-US" sz="2400" b="0" dirty="0">
                <a:solidFill>
                  <a:srgbClr val="000000"/>
                </a:solidFill>
              </a:rPr>
              <a:t>, </a:t>
            </a:r>
            <a:r>
              <a:rPr lang="fr-FR" altLang="en-US" sz="2400" b="0" dirty="0" err="1">
                <a:solidFill>
                  <a:srgbClr val="000000"/>
                </a:solidFill>
              </a:rPr>
              <a:t>many</a:t>
            </a:r>
            <a:r>
              <a:rPr lang="fr-FR" altLang="en-US" sz="2400" b="0" dirty="0">
                <a:solidFill>
                  <a:srgbClr val="000000"/>
                </a:solidFill>
              </a:rPr>
              <a:t> </a:t>
            </a:r>
            <a:r>
              <a:rPr lang="fr-FR" altLang="en-US" sz="2400" b="0" dirty="0" err="1">
                <a:solidFill>
                  <a:srgbClr val="000000"/>
                </a:solidFill>
              </a:rPr>
              <a:t>used</a:t>
            </a:r>
            <a:r>
              <a:rPr lang="fr-FR" altLang="en-US" sz="2400" b="0" dirty="0">
                <a:solidFill>
                  <a:srgbClr val="000000"/>
                </a:solidFill>
              </a:rPr>
              <a:t> in real time </a:t>
            </a:r>
            <a:r>
              <a:rPr lang="fr-FR" altLang="en-US" sz="2400" b="0" dirty="0">
                <a:solidFill>
                  <a:srgbClr val="000000"/>
                </a:solidFill>
                <a:sym typeface="Wingdings" panose="05000000000000000000" pitchFamily="2" charset="2"/>
              </a:rPr>
              <a:t> </a:t>
            </a:r>
            <a:r>
              <a:rPr lang="fr-FR" altLang="en-US" sz="2400" b="0" dirty="0" err="1">
                <a:solidFill>
                  <a:srgbClr val="000000"/>
                </a:solidFill>
                <a:sym typeface="Wingdings" panose="05000000000000000000" pitchFamily="2" charset="2"/>
              </a:rPr>
              <a:t>used</a:t>
            </a:r>
            <a:r>
              <a:rPr lang="fr-FR" altLang="en-US" sz="2400" b="0" dirty="0">
                <a:solidFill>
                  <a:srgbClr val="000000"/>
                </a:solidFill>
                <a:sym typeface="Wingdings" panose="05000000000000000000" pitchFamily="2" charset="2"/>
              </a:rPr>
              <a:t> as part of a </a:t>
            </a:r>
            <a:r>
              <a:rPr lang="fr-FR" altLang="en-US" sz="2400" b="0" dirty="0" err="1">
                <a:solidFill>
                  <a:srgbClr val="000000"/>
                </a:solidFill>
                <a:sym typeface="Wingdings" panose="05000000000000000000" pitchFamily="2" charset="2"/>
              </a:rPr>
              <a:t>sophisticated</a:t>
            </a:r>
            <a:r>
              <a:rPr lang="fr-FR" altLang="en-US" sz="2400" b="0" dirty="0">
                <a:solidFill>
                  <a:srgbClr val="000000"/>
                </a:solidFill>
                <a:sym typeface="Wingdings" panose="05000000000000000000" pitchFamily="2" charset="2"/>
              </a:rPr>
              <a:t>, system-</a:t>
            </a:r>
            <a:r>
              <a:rPr lang="fr-FR" altLang="en-US" sz="2400" b="0" dirty="0" err="1">
                <a:solidFill>
                  <a:srgbClr val="000000"/>
                </a:solidFill>
                <a:sym typeface="Wingdings" panose="05000000000000000000" pitchFamily="2" charset="2"/>
              </a:rPr>
              <a:t>engineered</a:t>
            </a:r>
            <a:r>
              <a:rPr lang="fr-FR" altLang="en-US" sz="2400" b="0" dirty="0">
                <a:solidFill>
                  <a:srgbClr val="000000"/>
                </a:solidFill>
                <a:sym typeface="Wingdings" panose="05000000000000000000" pitchFamily="2" charset="2"/>
              </a:rPr>
              <a:t> plasma control system</a:t>
            </a:r>
            <a:endParaRPr lang="fr-FR" altLang="en-US" sz="2400" b="0" dirty="0">
              <a:solidFill>
                <a:srgbClr val="000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6589028" y="714375"/>
            <a:ext cx="0" cy="5565244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6798112" y="695866"/>
            <a:ext cx="5393888" cy="1571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8" tIns="45709" rIns="91418" bIns="45709"/>
          <a:lstStyle>
            <a:lvl1pPr>
              <a:defRPr kumimoji="1"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</a:pPr>
            <a:r>
              <a:rPr lang="fr-FR" altLang="en-US" sz="2400" b="0" dirty="0" err="1">
                <a:solidFill>
                  <a:srgbClr val="000000"/>
                </a:solidFill>
              </a:rPr>
              <a:t>External</a:t>
            </a:r>
            <a:r>
              <a:rPr lang="fr-FR" altLang="en-US" sz="2400" b="0" dirty="0">
                <a:solidFill>
                  <a:srgbClr val="000000"/>
                </a:solidFill>
              </a:rPr>
              <a:t> </a:t>
            </a:r>
            <a:r>
              <a:rPr lang="fr-FR" altLang="en-US" sz="2400" b="0" dirty="0" err="1">
                <a:solidFill>
                  <a:srgbClr val="000000"/>
                </a:solidFill>
              </a:rPr>
              <a:t>error</a:t>
            </a:r>
            <a:r>
              <a:rPr lang="fr-FR" altLang="en-US" sz="2400" b="0" dirty="0">
                <a:solidFill>
                  <a:srgbClr val="000000"/>
                </a:solidFill>
              </a:rPr>
              <a:t> </a:t>
            </a:r>
            <a:r>
              <a:rPr lang="fr-FR" altLang="en-US" sz="2400" b="0" dirty="0" err="1">
                <a:solidFill>
                  <a:srgbClr val="000000"/>
                </a:solidFill>
              </a:rPr>
              <a:t>field</a:t>
            </a:r>
            <a:r>
              <a:rPr lang="fr-FR" altLang="en-US" sz="2400" b="0" dirty="0">
                <a:solidFill>
                  <a:srgbClr val="000000"/>
                </a:solidFill>
              </a:rPr>
              <a:t> correction </a:t>
            </a:r>
            <a:r>
              <a:rPr lang="fr-FR" altLang="en-US" sz="2400" b="0" dirty="0" err="1">
                <a:solidFill>
                  <a:srgbClr val="000000"/>
                </a:solidFill>
              </a:rPr>
              <a:t>coils</a:t>
            </a:r>
            <a:r>
              <a:rPr lang="fr-FR" altLang="en-US" sz="2400" b="0" dirty="0">
                <a:solidFill>
                  <a:srgbClr val="000000"/>
                </a:solidFill>
              </a:rPr>
              <a:t> (</a:t>
            </a:r>
            <a:r>
              <a:rPr lang="fr-FR" altLang="en-US" sz="2400" b="0" dirty="0" err="1">
                <a:solidFill>
                  <a:srgbClr val="000000"/>
                </a:solidFill>
              </a:rPr>
              <a:t>superconducting</a:t>
            </a:r>
            <a:r>
              <a:rPr lang="fr-FR" altLang="en-US" sz="2400" b="0" dirty="0">
                <a:solidFill>
                  <a:srgbClr val="000000"/>
                </a:solidFill>
              </a:rPr>
              <a:t>) + </a:t>
            </a:r>
            <a:r>
              <a:rPr lang="fr-FR" altLang="en-US" sz="2400" b="0" dirty="0" err="1">
                <a:solidFill>
                  <a:srgbClr val="000000"/>
                </a:solidFill>
              </a:rPr>
              <a:t>internal</a:t>
            </a:r>
            <a:r>
              <a:rPr lang="fr-FR" altLang="en-US" sz="2400" b="0" dirty="0">
                <a:solidFill>
                  <a:srgbClr val="000000"/>
                </a:solidFill>
              </a:rPr>
              <a:t> ELM control </a:t>
            </a:r>
            <a:r>
              <a:rPr lang="fr-FR" altLang="en-US" sz="2400" b="0" dirty="0" err="1">
                <a:solidFill>
                  <a:srgbClr val="000000"/>
                </a:solidFill>
              </a:rPr>
              <a:t>coils</a:t>
            </a:r>
            <a:r>
              <a:rPr lang="fr-FR" altLang="en-US" sz="2400" b="0" dirty="0">
                <a:solidFill>
                  <a:srgbClr val="000000"/>
                </a:solidFill>
              </a:rPr>
              <a:t> (not </a:t>
            </a:r>
            <a:r>
              <a:rPr lang="fr-FR" altLang="en-US" sz="2400" b="0" dirty="0" err="1">
                <a:solidFill>
                  <a:srgbClr val="000000"/>
                </a:solidFill>
              </a:rPr>
              <a:t>superconducting</a:t>
            </a:r>
            <a:r>
              <a:rPr lang="fr-FR" altLang="en-US" sz="2400" b="0" dirty="0">
                <a:solidFill>
                  <a:srgbClr val="0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9770100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"/>
            <a:ext cx="12192000" cy="639763"/>
          </a:xfrm>
        </p:spPr>
        <p:txBody>
          <a:bodyPr/>
          <a:lstStyle/>
          <a:p>
            <a:pPr eaLnBrk="1" hangingPunct="1"/>
            <a:r>
              <a:rPr lang="en-US" altLang="en-US" dirty="0"/>
              <a:t>Nuclear operation: tritium breeding modules (TBMs)</a:t>
            </a:r>
            <a:endParaRPr lang="en-GB" altLang="en-US" dirty="0"/>
          </a:p>
        </p:txBody>
      </p:sp>
      <p:sp>
        <p:nvSpPr>
          <p:cNvPr id="91140" name="Rectangle 4"/>
          <p:cNvSpPr>
            <a:spLocks noChangeArrowheads="1"/>
          </p:cNvSpPr>
          <p:nvPr/>
        </p:nvSpPr>
        <p:spPr bwMode="auto">
          <a:xfrm>
            <a:off x="240632" y="685801"/>
            <a:ext cx="11723570" cy="1528601"/>
          </a:xfrm>
          <a:prstGeom prst="rect">
            <a:avLst/>
          </a:prstGeom>
          <a:solidFill>
            <a:schemeClr val="tx1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8" tIns="45709" rIns="91418" bIns="45709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447675" indent="-179388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>
              <a:lnSpc>
                <a:spcPts val="2800"/>
              </a:lnSpc>
              <a:buClr>
                <a:srgbClr val="003399"/>
              </a:buClr>
            </a:pPr>
            <a:r>
              <a:rPr lang="en-GB" altLang="en-US" sz="2400" b="0" dirty="0">
                <a:solidFill>
                  <a:srgbClr val="000000"/>
                </a:solidFill>
              </a:rPr>
              <a:t>Tritium fuel cycle is a </a:t>
            </a:r>
            <a:r>
              <a:rPr lang="en-GB" altLang="en-US" sz="2400" b="0" u="sng" dirty="0">
                <a:solidFill>
                  <a:srgbClr val="000000"/>
                </a:solidFill>
              </a:rPr>
              <a:t>major</a:t>
            </a:r>
            <a:r>
              <a:rPr lang="en-GB" altLang="en-US" sz="2400" b="0" dirty="0">
                <a:solidFill>
                  <a:srgbClr val="000000"/>
                </a:solidFill>
              </a:rPr>
              <a:t> challenge for </a:t>
            </a:r>
            <a:r>
              <a:rPr lang="en-GB" altLang="en-US" sz="2400" b="0" u="sng" dirty="0">
                <a:solidFill>
                  <a:srgbClr val="000000"/>
                </a:solidFill>
              </a:rPr>
              <a:t>all</a:t>
            </a:r>
            <a:r>
              <a:rPr lang="en-GB" altLang="en-US" sz="2400" b="0" dirty="0">
                <a:solidFill>
                  <a:srgbClr val="000000"/>
                </a:solidFill>
              </a:rPr>
              <a:t> DT fusion devices </a:t>
            </a:r>
            <a:r>
              <a:rPr lang="en-GB" altLang="en-US" sz="2400" b="0" dirty="0">
                <a:solidFill>
                  <a:srgbClr val="000000"/>
                </a:solidFill>
                <a:sym typeface="Wingdings" panose="05000000000000000000" pitchFamily="2" charset="2"/>
              </a:rPr>
              <a:t> needs to be produced in-situ (n + Li)</a:t>
            </a:r>
            <a:r>
              <a:rPr lang="en-GB" altLang="en-US" sz="2400" b="0" dirty="0">
                <a:solidFill>
                  <a:srgbClr val="000000"/>
                </a:solidFill>
              </a:rPr>
              <a:t> </a:t>
            </a:r>
          </a:p>
          <a:p>
            <a:pPr algn="l">
              <a:lnSpc>
                <a:spcPts val="2800"/>
              </a:lnSpc>
              <a:buClr>
                <a:srgbClr val="003399"/>
              </a:buClr>
            </a:pPr>
            <a:r>
              <a:rPr lang="en-US" altLang="en-US" sz="2400" b="0" dirty="0">
                <a:solidFill>
                  <a:srgbClr val="000000"/>
                </a:solidFill>
              </a:rPr>
              <a:t>A principal technology goal of ITER is to demonstrate T-production schemes (at small scale)</a:t>
            </a:r>
            <a:endParaRPr lang="en-GB" altLang="en-US" sz="2400" b="0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6550" y="1992230"/>
            <a:ext cx="8032940" cy="4052170"/>
          </a:xfrm>
          <a:prstGeom prst="rect">
            <a:avLst/>
          </a:prstGeom>
        </p:spPr>
      </p:pic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35344" y="2352425"/>
            <a:ext cx="4329622" cy="3168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8" tIns="45709" rIns="91418" bIns="45709"/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542925" indent="-3619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180975" lvl="1" indent="0" algn="l" eaLnBrk="1" hangingPunct="1">
              <a:lnSpc>
                <a:spcPct val="100000"/>
              </a:lnSpc>
              <a:spcBef>
                <a:spcPts val="600"/>
              </a:spcBef>
              <a:buClr>
                <a:srgbClr val="FF0000"/>
              </a:buClr>
            </a:pPr>
            <a:r>
              <a:rPr lang="en-US" altLang="en-US" sz="2200" b="0" dirty="0">
                <a:solidFill>
                  <a:srgbClr val="FF0000"/>
                </a:solidFill>
              </a:rPr>
              <a:t>Different test blanket systems will be installed to test different combinations of design options:</a:t>
            </a:r>
          </a:p>
          <a:p>
            <a:pPr lvl="1" algn="l" eaLnBrk="1" hangingPunct="1">
              <a:lnSpc>
                <a:spcPct val="100000"/>
              </a:lnSpc>
              <a:spcBef>
                <a:spcPts val="600"/>
              </a:spcBef>
              <a:buClr>
                <a:srgbClr val="FF0000"/>
              </a:buClr>
              <a:buFont typeface="Arial" pitchFamily="34" charset="0"/>
              <a:buChar char="−"/>
            </a:pPr>
            <a:r>
              <a:rPr lang="en-US" altLang="en-US" sz="2200" b="0" dirty="0">
                <a:solidFill>
                  <a:srgbClr val="FF0000"/>
                </a:solidFill>
              </a:rPr>
              <a:t>Liquid metal breeder</a:t>
            </a:r>
          </a:p>
          <a:p>
            <a:pPr lvl="1" algn="l" eaLnBrk="1" hangingPunct="1">
              <a:lnSpc>
                <a:spcPct val="100000"/>
              </a:lnSpc>
              <a:spcBef>
                <a:spcPts val="600"/>
              </a:spcBef>
              <a:buClr>
                <a:srgbClr val="FF0000"/>
              </a:buClr>
              <a:buFont typeface="Arial" pitchFamily="34" charset="0"/>
              <a:buChar char="−"/>
            </a:pPr>
            <a:r>
              <a:rPr lang="en-US" altLang="en-US" sz="2200" b="0" dirty="0">
                <a:solidFill>
                  <a:srgbClr val="FF0000"/>
                </a:solidFill>
              </a:rPr>
              <a:t>Solid breeder</a:t>
            </a:r>
          </a:p>
          <a:p>
            <a:pPr lvl="1" algn="l" eaLnBrk="1" hangingPunct="1">
              <a:lnSpc>
                <a:spcPct val="100000"/>
              </a:lnSpc>
              <a:spcBef>
                <a:spcPts val="600"/>
              </a:spcBef>
              <a:buClr>
                <a:srgbClr val="FF0000"/>
              </a:buClr>
              <a:buFont typeface="Arial" pitchFamily="34" charset="0"/>
              <a:buChar char="−"/>
            </a:pPr>
            <a:r>
              <a:rPr lang="en-US" altLang="en-US" sz="2200" b="0" dirty="0">
                <a:solidFill>
                  <a:srgbClr val="FF0000"/>
                </a:solidFill>
              </a:rPr>
              <a:t>Helium coolant</a:t>
            </a:r>
          </a:p>
          <a:p>
            <a:pPr lvl="1" algn="l" eaLnBrk="1" hangingPunct="1">
              <a:lnSpc>
                <a:spcPct val="100000"/>
              </a:lnSpc>
              <a:spcBef>
                <a:spcPts val="600"/>
              </a:spcBef>
              <a:buClr>
                <a:srgbClr val="FF0000"/>
              </a:buClr>
              <a:buFont typeface="Arial" pitchFamily="34" charset="0"/>
              <a:buChar char="−"/>
            </a:pPr>
            <a:r>
              <a:rPr lang="en-US" altLang="en-US" sz="2200" b="0" dirty="0">
                <a:solidFill>
                  <a:srgbClr val="FF0000"/>
                </a:solidFill>
              </a:rPr>
              <a:t>Water coolant</a:t>
            </a:r>
            <a:endParaRPr lang="en-GB" altLang="en-US" sz="2200" b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941689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/>
          <p:cNvSpPr txBox="1">
            <a:spLocks noChangeArrowheads="1"/>
          </p:cNvSpPr>
          <p:nvPr/>
        </p:nvSpPr>
        <p:spPr bwMode="auto">
          <a:xfrm>
            <a:off x="0" y="3"/>
            <a:ext cx="12192000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</a:pPr>
            <a:r>
              <a:rPr lang="en-US" altLang="en-US" dirty="0">
                <a:solidFill>
                  <a:srgbClr val="0000CC"/>
                </a:solidFill>
              </a:rPr>
              <a:t>Disruptions a major issue</a:t>
            </a:r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9575120" y="662583"/>
            <a:ext cx="2626062" cy="2820883"/>
            <a:chOff x="5379905" y="2797271"/>
            <a:chExt cx="3194564" cy="3431561"/>
          </a:xfrm>
        </p:grpSpPr>
        <p:grpSp>
          <p:nvGrpSpPr>
            <p:cNvPr id="7" name="Group 6"/>
            <p:cNvGrpSpPr>
              <a:grpSpLocks noChangeAspect="1"/>
            </p:cNvGrpSpPr>
            <p:nvPr/>
          </p:nvGrpSpPr>
          <p:grpSpPr>
            <a:xfrm>
              <a:off x="5379905" y="2797271"/>
              <a:ext cx="3128530" cy="3431561"/>
              <a:chOff x="2452445" y="1257873"/>
              <a:chExt cx="4080180" cy="4475383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2555245" y="1257873"/>
                <a:ext cx="3960971" cy="4475383"/>
                <a:chOff x="114300" y="692150"/>
                <a:chExt cx="4889500" cy="5524500"/>
              </a:xfrm>
            </p:grpSpPr>
            <p:pic>
              <p:nvPicPr>
                <p:cNvPr id="16" name="Picture 6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4300" y="692150"/>
                  <a:ext cx="4889500" cy="55245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7" name="TextBox 16"/>
                <p:cNvSpPr txBox="1"/>
                <p:nvPr/>
              </p:nvSpPr>
              <p:spPr>
                <a:xfrm>
                  <a:off x="204270" y="2488541"/>
                  <a:ext cx="1239639" cy="553421"/>
                </a:xfrm>
                <a:prstGeom prst="rect">
                  <a:avLst/>
                </a:prstGeom>
                <a:solidFill>
                  <a:srgbClr val="BFBFBF">
                    <a:alpha val="50000"/>
                  </a:srgbClr>
                </a:solidFill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algn="ctr" eaLnBrk="1" hangingPunct="1">
                    <a:lnSpc>
                      <a:spcPct val="100000"/>
                    </a:lnSpc>
                    <a:defRPr/>
                  </a:pPr>
                  <a:r>
                    <a:rPr lang="en-US" sz="1200" b="1" dirty="0">
                      <a:solidFill>
                        <a:srgbClr val="000000"/>
                      </a:solidFill>
                      <a:latin typeface="+mn-lt"/>
                    </a:rPr>
                    <a:t>PC08</a:t>
                  </a:r>
                  <a:endParaRPr lang="en-GB" sz="1200" b="1" dirty="0">
                    <a:solidFill>
                      <a:srgbClr val="000000"/>
                    </a:solidFill>
                    <a:latin typeface="+mn-lt"/>
                  </a:endParaRPr>
                </a:p>
              </p:txBody>
            </p:sp>
          </p:grpSp>
          <p:sp>
            <p:nvSpPr>
              <p:cNvPr id="9" name="TextBox 8"/>
              <p:cNvSpPr txBox="1"/>
              <p:nvPr/>
            </p:nvSpPr>
            <p:spPr>
              <a:xfrm>
                <a:off x="2452445" y="2287554"/>
                <a:ext cx="1922614" cy="6144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>
                    <a:solidFill>
                      <a:srgbClr val="C00000"/>
                    </a:solidFill>
                    <a:latin typeface="+mn-lt"/>
                  </a:rPr>
                  <a:t>1 barrel</a:t>
                </a:r>
                <a:endParaRPr lang="en-GB" sz="1800" b="1" dirty="0">
                  <a:solidFill>
                    <a:srgbClr val="C00000"/>
                  </a:solidFill>
                  <a:latin typeface="+mn-lt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4556404" y="5011711"/>
                <a:ext cx="1615438" cy="5808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dirty="0">
                    <a:solidFill>
                      <a:srgbClr val="C00000"/>
                    </a:solidFill>
                    <a:latin typeface="+mn-lt"/>
                  </a:rPr>
                  <a:t>1 barrel</a:t>
                </a:r>
                <a:endParaRPr lang="en-GB" sz="1800" b="1" dirty="0">
                  <a:solidFill>
                    <a:srgbClr val="C00000"/>
                  </a:solidFill>
                  <a:latin typeface="+mn-lt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4917187" y="2619409"/>
                <a:ext cx="1615438" cy="5808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dirty="0">
                    <a:solidFill>
                      <a:srgbClr val="C00000"/>
                    </a:solidFill>
                    <a:latin typeface="+mn-lt"/>
                  </a:rPr>
                  <a:t>1 barrel</a:t>
                </a:r>
                <a:endParaRPr lang="en-GB" sz="1800" b="1" dirty="0">
                  <a:solidFill>
                    <a:srgbClr val="C00000"/>
                  </a:solidFill>
                  <a:latin typeface="+mn-lt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3707527" y="1355066"/>
                <a:ext cx="1638590" cy="3872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GB" altLang="en-US" sz="2000" b="1" dirty="0">
                    <a:solidFill>
                      <a:srgbClr val="000000"/>
                    </a:solidFill>
                    <a:latin typeface="+mn-lt"/>
                  </a:rPr>
                  <a:t>Upper ports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7889106" y="4180454"/>
              <a:ext cx="685363" cy="336965"/>
            </a:xfrm>
            <a:prstGeom prst="rect">
              <a:avLst/>
            </a:prstGeom>
            <a:solidFill>
              <a:srgbClr val="BFBFBF">
                <a:alpha val="50000"/>
              </a:srgb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 eaLnBrk="1" hangingPunct="1">
                <a:lnSpc>
                  <a:spcPct val="100000"/>
                </a:lnSpc>
                <a:defRPr/>
              </a:pPr>
              <a:r>
                <a:rPr lang="en-US" sz="1200" b="1" dirty="0">
                  <a:solidFill>
                    <a:srgbClr val="000000"/>
                  </a:solidFill>
                  <a:latin typeface="+mn-lt"/>
                </a:rPr>
                <a:t>PC02</a:t>
              </a:r>
              <a:endParaRPr lang="en-GB" sz="1200" b="1" dirty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605715" y="5700159"/>
              <a:ext cx="743149" cy="336965"/>
            </a:xfrm>
            <a:prstGeom prst="rect">
              <a:avLst/>
            </a:prstGeom>
            <a:solidFill>
              <a:srgbClr val="BFBFBF">
                <a:alpha val="50000"/>
              </a:srgb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 eaLnBrk="1" hangingPunct="1">
                <a:lnSpc>
                  <a:spcPct val="100000"/>
                </a:lnSpc>
                <a:defRPr/>
              </a:pPr>
              <a:r>
                <a:rPr lang="en-US" sz="1200" b="1" dirty="0">
                  <a:solidFill>
                    <a:srgbClr val="000000"/>
                  </a:solidFill>
                  <a:latin typeface="+mn-lt"/>
                </a:rPr>
                <a:t>PC14</a:t>
              </a:r>
              <a:endParaRPr lang="en-GB" sz="1200" b="1" dirty="0">
                <a:solidFill>
                  <a:srgbClr val="000000"/>
                </a:solidFill>
                <a:latin typeface="+mn-lt"/>
              </a:endParaRPr>
            </a:p>
          </p:txBody>
        </p:sp>
      </p:grp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9635613" y="3352128"/>
            <a:ext cx="2630510" cy="2900638"/>
            <a:chOff x="8712194" y="2809891"/>
            <a:chExt cx="3100545" cy="3418941"/>
          </a:xfrm>
        </p:grpSpPr>
        <p:grpSp>
          <p:nvGrpSpPr>
            <p:cNvPr id="22" name="Group 21"/>
            <p:cNvGrpSpPr>
              <a:grpSpLocks noChangeAspect="1"/>
            </p:cNvGrpSpPr>
            <p:nvPr/>
          </p:nvGrpSpPr>
          <p:grpSpPr>
            <a:xfrm>
              <a:off x="8712194" y="2809891"/>
              <a:ext cx="3024000" cy="3418941"/>
              <a:chOff x="76200" y="698500"/>
              <a:chExt cx="4886325" cy="5524500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200" y="698500"/>
                <a:ext cx="4886325" cy="5524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24" name="Straight Connector 15"/>
              <p:cNvCxnSpPr>
                <a:cxnSpLocks noChangeShapeType="1"/>
              </p:cNvCxnSpPr>
              <p:nvPr/>
            </p:nvCxnSpPr>
            <p:spPr bwMode="auto">
              <a:xfrm>
                <a:off x="314325" y="2493963"/>
                <a:ext cx="4249738" cy="2436812"/>
              </a:xfrm>
              <a:prstGeom prst="line">
                <a:avLst/>
              </a:prstGeom>
              <a:noFill/>
              <a:ln w="38100" algn="ctr">
                <a:solidFill>
                  <a:srgbClr val="0070C0"/>
                </a:solidFill>
                <a:prstDash val="sys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5" name="Straight Connector 16"/>
              <p:cNvCxnSpPr>
                <a:cxnSpLocks noChangeShapeType="1"/>
              </p:cNvCxnSpPr>
              <p:nvPr/>
            </p:nvCxnSpPr>
            <p:spPr bwMode="auto">
              <a:xfrm flipV="1">
                <a:off x="2519363" y="2538413"/>
                <a:ext cx="2133600" cy="1214437"/>
              </a:xfrm>
              <a:prstGeom prst="line">
                <a:avLst/>
              </a:prstGeom>
              <a:noFill/>
              <a:ln w="38100" algn="ctr">
                <a:solidFill>
                  <a:srgbClr val="0070C0"/>
                </a:solidFill>
                <a:prstDash val="sys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9" name="Oval 28"/>
              <p:cNvSpPr>
                <a:spLocks noChangeArrowheads="1"/>
              </p:cNvSpPr>
              <p:nvPr/>
            </p:nvSpPr>
            <p:spPr bwMode="auto">
              <a:xfrm>
                <a:off x="1257300" y="2492375"/>
                <a:ext cx="2522538" cy="2524125"/>
              </a:xfrm>
              <a:prstGeom prst="ellipse">
                <a:avLst/>
              </a:prstGeom>
              <a:noFill/>
              <a:ln w="28575" algn="ctr">
                <a:solidFill>
                  <a:srgbClr val="FFC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8767478" y="3479726"/>
              <a:ext cx="1351326" cy="4315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>
                  <a:solidFill>
                    <a:srgbClr val="C00000"/>
                  </a:solidFill>
                  <a:latin typeface="+mn-lt"/>
                </a:rPr>
                <a:t>6 barrels</a:t>
              </a:r>
              <a:endParaRPr lang="en-GB" sz="1800" b="1" dirty="0">
                <a:solidFill>
                  <a:srgbClr val="C00000"/>
                </a:solidFill>
                <a:latin typeface="+mn-lt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0404143" y="5411093"/>
              <a:ext cx="1351326" cy="4315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>
                  <a:solidFill>
                    <a:srgbClr val="C00000"/>
                  </a:solidFill>
                  <a:latin typeface="+mn-lt"/>
                </a:rPr>
                <a:t>6 barrels</a:t>
              </a:r>
              <a:endParaRPr lang="en-GB" sz="1800" b="1" dirty="0">
                <a:solidFill>
                  <a:srgbClr val="C00000"/>
                </a:solidFill>
                <a:latin typeface="+mn-lt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310259" y="3551782"/>
              <a:ext cx="1502480" cy="4315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>
                  <a:solidFill>
                    <a:srgbClr val="C00000"/>
                  </a:solidFill>
                  <a:latin typeface="+mn-lt"/>
                </a:rPr>
                <a:t>12 barrels</a:t>
              </a:r>
              <a:endParaRPr lang="en-GB" sz="1800" b="1" dirty="0">
                <a:solidFill>
                  <a:srgbClr val="C00000"/>
                </a:solidFill>
                <a:latin typeface="+mn-lt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936105" y="3841247"/>
              <a:ext cx="695997" cy="326495"/>
            </a:xfrm>
            <a:prstGeom prst="rect">
              <a:avLst/>
            </a:prstGeom>
            <a:solidFill>
              <a:srgbClr val="BFBFBF">
                <a:alpha val="50000"/>
              </a:srgb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 eaLnBrk="1" hangingPunct="1">
                <a:lnSpc>
                  <a:spcPct val="100000"/>
                </a:lnSpc>
                <a:defRPr/>
              </a:pPr>
              <a:r>
                <a:rPr lang="en-US" sz="1200" b="1" dirty="0">
                  <a:solidFill>
                    <a:srgbClr val="000000"/>
                  </a:solidFill>
                  <a:latin typeface="+mn-lt"/>
                </a:rPr>
                <a:t>PC08</a:t>
              </a:r>
              <a:endParaRPr lang="en-GB" sz="1200" b="1" dirty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0890952" y="3948556"/>
              <a:ext cx="774813" cy="326495"/>
            </a:xfrm>
            <a:prstGeom prst="rect">
              <a:avLst/>
            </a:prstGeom>
            <a:solidFill>
              <a:srgbClr val="BFBFBF">
                <a:alpha val="50000"/>
              </a:srgb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 eaLnBrk="1" hangingPunct="1">
                <a:lnSpc>
                  <a:spcPct val="100000"/>
                </a:lnSpc>
                <a:defRPr/>
              </a:pPr>
              <a:r>
                <a:rPr lang="en-US" sz="1200" b="1" dirty="0">
                  <a:solidFill>
                    <a:srgbClr val="000000"/>
                  </a:solidFill>
                  <a:latin typeface="+mn-lt"/>
                </a:rPr>
                <a:t>PC02</a:t>
              </a:r>
              <a:endParaRPr lang="en-GB" sz="1200" b="1" dirty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0890952" y="5145296"/>
              <a:ext cx="696892" cy="326495"/>
            </a:xfrm>
            <a:prstGeom prst="rect">
              <a:avLst/>
            </a:prstGeom>
            <a:solidFill>
              <a:srgbClr val="BFBFBF">
                <a:alpha val="50000"/>
              </a:srgb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 eaLnBrk="1" hangingPunct="1">
                <a:lnSpc>
                  <a:spcPct val="100000"/>
                </a:lnSpc>
                <a:defRPr/>
              </a:pPr>
              <a:r>
                <a:rPr lang="en-US" sz="1200" b="1" dirty="0">
                  <a:solidFill>
                    <a:srgbClr val="000000"/>
                  </a:solidFill>
                  <a:latin typeface="+mn-lt"/>
                </a:rPr>
                <a:t>PC17</a:t>
              </a:r>
              <a:endParaRPr lang="en-GB" sz="1200" b="1" dirty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9189232" y="2871780"/>
              <a:ext cx="2149948" cy="3872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hangingPunct="1"/>
              <a:r>
                <a:rPr lang="en-GB" altLang="en-US" sz="2000" dirty="0">
                  <a:solidFill>
                    <a:srgbClr val="000000"/>
                  </a:solidFill>
                  <a:latin typeface="+mn-lt"/>
                </a:rPr>
                <a:t>Equatorial</a:t>
              </a:r>
              <a:r>
                <a:rPr lang="en-GB" altLang="en-US" sz="2000" b="1" dirty="0">
                  <a:solidFill>
                    <a:srgbClr val="000000"/>
                  </a:solidFill>
                  <a:latin typeface="+mn-lt"/>
                </a:rPr>
                <a:t> ports</a:t>
              </a:r>
            </a:p>
          </p:txBody>
        </p:sp>
      </p:grpSp>
      <p:pic>
        <p:nvPicPr>
          <p:cNvPr id="2" name="Picture 1" descr="A machine with many parts&#10;&#10;Description automatically generated with medium confidence">
            <a:extLst>
              <a:ext uri="{FF2B5EF4-FFF2-40B4-BE49-F238E27FC236}">
                <a16:creationId xmlns:a16="http://schemas.microsoft.com/office/drawing/2014/main" id="{32B8EB67-7980-D299-E6AE-CCCD2BDFF0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01" r="15513"/>
          <a:stretch/>
        </p:blipFill>
        <p:spPr>
          <a:xfrm>
            <a:off x="2779414" y="847337"/>
            <a:ext cx="6818691" cy="5305378"/>
          </a:xfrm>
          <a:prstGeom prst="rect">
            <a:avLst/>
          </a:prstGeom>
        </p:spPr>
      </p:pic>
      <p:sp>
        <p:nvSpPr>
          <p:cNvPr id="38" name="Line 16"/>
          <p:cNvSpPr>
            <a:spLocks noChangeShapeType="1"/>
          </p:cNvSpPr>
          <p:nvPr/>
        </p:nvSpPr>
        <p:spPr bwMode="auto">
          <a:xfrm>
            <a:off x="8878531" y="4810847"/>
            <a:ext cx="1214684" cy="1674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defRPr/>
            </a:pPr>
            <a:endParaRPr lang="en-GB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7" name="Line 16"/>
          <p:cNvSpPr>
            <a:spLocks noChangeShapeType="1"/>
          </p:cNvSpPr>
          <p:nvPr/>
        </p:nvSpPr>
        <p:spPr bwMode="auto">
          <a:xfrm flipV="1">
            <a:off x="8878531" y="2347905"/>
            <a:ext cx="1060359" cy="32574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defRPr/>
            </a:pPr>
            <a:endParaRPr lang="en-GB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45101" y="690405"/>
            <a:ext cx="2907813" cy="558612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square" lIns="91418" tIns="45709" rIns="91418" bIns="45709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447675" indent="-2667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>
              <a:lnSpc>
                <a:spcPct val="100000"/>
              </a:lnSpc>
              <a:spcAft>
                <a:spcPts val="600"/>
              </a:spcAft>
              <a:buClr>
                <a:srgbClr val="003399"/>
              </a:buClr>
            </a:pPr>
            <a:r>
              <a:rPr lang="en-US" altLang="en-US" sz="2200" b="0" dirty="0">
                <a:solidFill>
                  <a:srgbClr val="000000"/>
                </a:solidFill>
              </a:rPr>
              <a:t>Massive </a:t>
            </a:r>
            <a:r>
              <a:rPr lang="en-US" altLang="en-US" sz="2200" b="0" dirty="0" err="1">
                <a:solidFill>
                  <a:srgbClr val="000000"/>
                </a:solidFill>
              </a:rPr>
              <a:t>programme</a:t>
            </a:r>
            <a:r>
              <a:rPr lang="en-US" altLang="en-US" sz="2200" b="0" dirty="0">
                <a:solidFill>
                  <a:srgbClr val="000000"/>
                </a:solidFill>
              </a:rPr>
              <a:t> on ITER to design, test and build a reliable and robust “Disruption Mitigation System” (DMS)  </a:t>
            </a:r>
            <a:endParaRPr lang="en-GB" altLang="en-US" sz="2200" b="0" u="sng" dirty="0">
              <a:solidFill>
                <a:srgbClr val="000000"/>
              </a:solidFill>
            </a:endParaRPr>
          </a:p>
          <a:p>
            <a:pPr marL="361950" lvl="1" indent="-273050" algn="l">
              <a:lnSpc>
                <a:spcPct val="100000"/>
              </a:lnSpc>
              <a:buClr>
                <a:srgbClr val="FF0000"/>
              </a:buClr>
              <a:buFont typeface="Arial" pitchFamily="34" charset="0"/>
              <a:buChar char="−"/>
            </a:pPr>
            <a:r>
              <a:rPr lang="en-US" altLang="en-US" sz="2000" b="0" dirty="0">
                <a:solidFill>
                  <a:srgbClr val="FF0000"/>
                </a:solidFill>
              </a:rPr>
              <a:t>Based on multiple cryogenic (H, Ne) shattered pellet injection (SPI) to dissipate thermal and current quench energies and to prevent the formation of, or kill runaway electron beams</a:t>
            </a:r>
            <a:endParaRPr lang="en-GB" altLang="en-US" sz="2000" b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294637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0" y="6263"/>
            <a:ext cx="12084423" cy="675055"/>
          </a:xfrm>
        </p:spPr>
        <p:txBody>
          <a:bodyPr/>
          <a:lstStyle/>
          <a:p>
            <a:r>
              <a:rPr lang="en-US" altLang="en-US" sz="4000" dirty="0"/>
              <a:t>ITER construction sharing</a:t>
            </a:r>
            <a:endParaRPr lang="fr-FR" altLang="en-US" sz="4000" dirty="0"/>
          </a:p>
        </p:txBody>
      </p:sp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6349008" y="5052889"/>
            <a:ext cx="5353603" cy="867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8" tIns="45709" rIns="91418" bIns="45709">
            <a:spAutoFit/>
          </a:bodyPr>
          <a:lstStyle/>
          <a:p>
            <a:pPr algn="l">
              <a:lnSpc>
                <a:spcPct val="90000"/>
              </a:lnSpc>
              <a:spcAft>
                <a:spcPts val="1200"/>
              </a:spcAft>
              <a:buClr>
                <a:srgbClr val="003399"/>
              </a:buClr>
              <a:defRPr/>
            </a:pPr>
            <a:r>
              <a:rPr lang="fr-FR" sz="2800" b="0" dirty="0">
                <a:solidFill>
                  <a:srgbClr val="000000"/>
                </a:solidFill>
              </a:rPr>
              <a:t>IO Staff distribution by </a:t>
            </a:r>
            <a:r>
              <a:rPr lang="fr-FR" sz="2800" b="0" dirty="0" err="1">
                <a:solidFill>
                  <a:srgbClr val="000000"/>
                </a:solidFill>
              </a:rPr>
              <a:t>Member</a:t>
            </a:r>
            <a:r>
              <a:rPr lang="fr-FR" sz="2800" b="0" dirty="0">
                <a:solidFill>
                  <a:srgbClr val="000000"/>
                </a:solidFill>
              </a:rPr>
              <a:t> (</a:t>
            </a:r>
            <a:r>
              <a:rPr lang="fr-FR" sz="2800" b="0" dirty="0" err="1">
                <a:solidFill>
                  <a:srgbClr val="000000"/>
                </a:solidFill>
              </a:rPr>
              <a:t>December</a:t>
            </a:r>
            <a:r>
              <a:rPr lang="fr-FR" sz="2800" b="0" dirty="0">
                <a:solidFill>
                  <a:srgbClr val="000000"/>
                </a:solidFill>
              </a:rPr>
              <a:t> 2023)</a:t>
            </a:r>
            <a:endParaRPr lang="en-US" sz="2400" b="0" dirty="0">
              <a:solidFill>
                <a:srgbClr val="FF000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5700EED-7A7B-509B-F4C0-A5E0877EF0D0}"/>
              </a:ext>
            </a:extLst>
          </p:cNvPr>
          <p:cNvGrpSpPr/>
          <p:nvPr/>
        </p:nvGrpSpPr>
        <p:grpSpPr>
          <a:xfrm>
            <a:off x="4602240" y="1086111"/>
            <a:ext cx="7589760" cy="3966778"/>
            <a:chOff x="3940678" y="716816"/>
            <a:chExt cx="7589760" cy="396677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C4A92E7-A61A-EED8-B97D-B44E0DA5BA9B}"/>
                </a:ext>
              </a:extLst>
            </p:cNvPr>
            <p:cNvGrpSpPr/>
            <p:nvPr/>
          </p:nvGrpSpPr>
          <p:grpSpPr>
            <a:xfrm>
              <a:off x="4250705" y="853291"/>
              <a:ext cx="7279733" cy="3830303"/>
              <a:chOff x="4250705" y="853291"/>
              <a:chExt cx="7279733" cy="3830303"/>
            </a:xfrm>
          </p:grpSpPr>
          <p:pic>
            <p:nvPicPr>
              <p:cNvPr id="41986" name="Chart 5">
                <a:extLst>
                  <a:ext uri="{FF2B5EF4-FFF2-40B4-BE49-F238E27FC236}">
                    <a16:creationId xmlns:a16="http://schemas.microsoft.com/office/drawing/2014/main" id="{5F34F035-D463-5F7D-A751-150F76095E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3" t="2661" r="2027" b="26345"/>
              <a:stretch/>
            </p:blipFill>
            <p:spPr bwMode="auto">
              <a:xfrm>
                <a:off x="4250705" y="853291"/>
                <a:ext cx="7279733" cy="3830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9C7C98C-9580-32DF-4BF2-BFA633BB5E52}"/>
                  </a:ext>
                </a:extLst>
              </p:cNvPr>
              <p:cNvSpPr txBox="1"/>
              <p:nvPr/>
            </p:nvSpPr>
            <p:spPr>
              <a:xfrm rot="3809017">
                <a:off x="4395263" y="3416510"/>
                <a:ext cx="458017" cy="37485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endParaRPr lang="en-GB" sz="1800" b="1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3940678" y="745269"/>
              <a:ext cx="5514051" cy="2729885"/>
              <a:chOff x="5560915" y="1016060"/>
              <a:chExt cx="4785997" cy="2369442"/>
            </a:xfrm>
          </p:grpSpPr>
          <p:sp>
            <p:nvSpPr>
              <p:cNvPr id="30" name="TextBox 29"/>
              <p:cNvSpPr txBox="1"/>
              <p:nvPr/>
            </p:nvSpPr>
            <p:spPr>
              <a:xfrm>
                <a:off x="5616513" y="3067718"/>
                <a:ext cx="611003" cy="317784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800" dirty="0">
                    <a:solidFill>
                      <a:schemeClr val="bg1">
                        <a:lumMod val="50000"/>
                      </a:schemeClr>
                    </a:solidFill>
                  </a:rPr>
                  <a:t>8.7</a:t>
                </a:r>
                <a:r>
                  <a:rPr lang="fr-FR" sz="1800" b="1" dirty="0">
                    <a:solidFill>
                      <a:schemeClr val="bg1">
                        <a:lumMod val="50000"/>
                      </a:schemeClr>
                    </a:solidFill>
                  </a:rPr>
                  <a:t>%</a:t>
                </a:r>
                <a:endParaRPr lang="en-GB" sz="1800" b="1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5560915" y="2351938"/>
                <a:ext cx="611004" cy="317784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800" b="1" dirty="0">
                    <a:solidFill>
                      <a:schemeClr val="bg1">
                        <a:lumMod val="50000"/>
                      </a:schemeClr>
                    </a:solidFill>
                  </a:rPr>
                  <a:t>2.5%</a:t>
                </a:r>
                <a:endParaRPr lang="en-GB" sz="1800" b="1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5678512" y="2024921"/>
                <a:ext cx="669671" cy="317784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800" dirty="0">
                    <a:solidFill>
                      <a:schemeClr val="bg1">
                        <a:lumMod val="50000"/>
                      </a:schemeClr>
                    </a:solidFill>
                  </a:rPr>
                  <a:t>4</a:t>
                </a:r>
                <a:r>
                  <a:rPr lang="fr-FR" sz="1800" b="1" dirty="0">
                    <a:solidFill>
                      <a:schemeClr val="bg1">
                        <a:lumMod val="50000"/>
                      </a:schemeClr>
                    </a:solidFill>
                  </a:rPr>
                  <a:t>.0%</a:t>
                </a:r>
                <a:endParaRPr lang="en-GB" sz="1800" b="1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6094636" y="1536800"/>
                <a:ext cx="744573" cy="317784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800" dirty="0">
                    <a:solidFill>
                      <a:schemeClr val="bg1">
                        <a:lumMod val="50000"/>
                      </a:schemeClr>
                    </a:solidFill>
                  </a:rPr>
                  <a:t>6.2</a:t>
                </a:r>
                <a:r>
                  <a:rPr lang="fr-FR" sz="1800" b="1" dirty="0">
                    <a:solidFill>
                      <a:schemeClr val="bg1">
                        <a:lumMod val="50000"/>
                      </a:schemeClr>
                    </a:solidFill>
                  </a:rPr>
                  <a:t>%</a:t>
                </a:r>
                <a:endParaRPr lang="en-GB" sz="1800" b="1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7039336" y="1197690"/>
                <a:ext cx="611921" cy="317784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800" dirty="0">
                    <a:solidFill>
                      <a:schemeClr val="bg1">
                        <a:lumMod val="50000"/>
                      </a:schemeClr>
                    </a:solidFill>
                  </a:rPr>
                  <a:t>7.9</a:t>
                </a:r>
                <a:r>
                  <a:rPr lang="fr-FR" sz="1800" b="1" dirty="0">
                    <a:solidFill>
                      <a:schemeClr val="bg1">
                        <a:lumMod val="50000"/>
                      </a:schemeClr>
                    </a:solidFill>
                  </a:rPr>
                  <a:t>%</a:t>
                </a:r>
                <a:endParaRPr lang="en-GB" sz="1800" b="1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7926501" y="1016060"/>
                <a:ext cx="611921" cy="317784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800" dirty="0">
                    <a:solidFill>
                      <a:schemeClr val="bg1">
                        <a:lumMod val="50000"/>
                      </a:schemeClr>
                    </a:solidFill>
                  </a:rPr>
                  <a:t>3.8</a:t>
                </a:r>
                <a:r>
                  <a:rPr lang="fr-FR" sz="1800" b="1" dirty="0">
                    <a:solidFill>
                      <a:schemeClr val="bg1">
                        <a:lumMod val="50000"/>
                      </a:schemeClr>
                    </a:solidFill>
                  </a:rPr>
                  <a:t>%</a:t>
                </a:r>
                <a:endParaRPr lang="en-GB" sz="1800" b="1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9602339" y="2555140"/>
                <a:ext cx="744573" cy="3177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800" b="1" dirty="0"/>
                  <a:t>64.6%</a:t>
                </a:r>
                <a:endParaRPr lang="en-GB" sz="1800" b="1" dirty="0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7FABA5D-15D2-CEC9-827F-0D334DF1882E}"/>
                </a:ext>
              </a:extLst>
            </p:cNvPr>
            <p:cNvSpPr txBox="1"/>
            <p:nvPr/>
          </p:nvSpPr>
          <p:spPr>
            <a:xfrm rot="21252646">
              <a:off x="4232929" y="2758619"/>
              <a:ext cx="458017" cy="37485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en-GB" sz="18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FA866F5-92E8-1175-9D98-92FC0A9EBBFC}"/>
                </a:ext>
              </a:extLst>
            </p:cNvPr>
            <p:cNvSpPr txBox="1"/>
            <p:nvPr/>
          </p:nvSpPr>
          <p:spPr>
            <a:xfrm>
              <a:off x="7458504" y="716816"/>
              <a:ext cx="705008" cy="36612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800" dirty="0">
                  <a:solidFill>
                    <a:schemeClr val="bg1">
                      <a:lumMod val="50000"/>
                    </a:schemeClr>
                  </a:solidFill>
                </a:rPr>
                <a:t>2.4</a:t>
              </a:r>
              <a:r>
                <a:rPr lang="fr-FR" sz="1800" b="1" dirty="0">
                  <a:solidFill>
                    <a:schemeClr val="bg1">
                      <a:lumMod val="50000"/>
                    </a:schemeClr>
                  </a:solidFill>
                </a:rPr>
                <a:t>%</a:t>
              </a:r>
              <a:endParaRPr lang="en-GB" sz="18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F543373-9F96-64A5-4649-08DF09528306}"/>
                </a:ext>
              </a:extLst>
            </p:cNvPr>
            <p:cNvSpPr txBox="1"/>
            <p:nvPr/>
          </p:nvSpPr>
          <p:spPr>
            <a:xfrm rot="2659523">
              <a:off x="10908279" y="3700659"/>
              <a:ext cx="481516" cy="47448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GB" sz="18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8" name="Rectangle 3">
            <a:extLst>
              <a:ext uri="{FF2B5EF4-FFF2-40B4-BE49-F238E27FC236}">
                <a16:creationId xmlns:a16="http://schemas.microsoft.com/office/drawing/2014/main" id="{B7632F1A-0F77-E90B-D729-C369DD5A76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728" y="863719"/>
            <a:ext cx="4373136" cy="471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8" tIns="45709" rIns="91418" bIns="45709"/>
          <a:lstStyle>
            <a:lvl1pPr>
              <a:defRPr kumimoji="1"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lnSpc>
                <a:spcPct val="100000"/>
              </a:lnSpc>
              <a:spcAft>
                <a:spcPts val="1200"/>
              </a:spcAft>
              <a:buClr>
                <a:srgbClr val="000000"/>
              </a:buClr>
            </a:pPr>
            <a:r>
              <a:rPr lang="fr-FR" altLang="en-US" sz="2600" b="0" dirty="0">
                <a:solidFill>
                  <a:srgbClr val="000000"/>
                </a:solidFill>
              </a:rPr>
              <a:t>A unique </a:t>
            </a:r>
            <a:r>
              <a:rPr lang="fr-FR" altLang="en-US" sz="2600" b="0" dirty="0" err="1">
                <a:solidFill>
                  <a:srgbClr val="000000"/>
                </a:solidFill>
              </a:rPr>
              <a:t>feature</a:t>
            </a:r>
            <a:r>
              <a:rPr lang="fr-FR" altLang="en-US" sz="2600" b="0" dirty="0">
                <a:solidFill>
                  <a:srgbClr val="000000"/>
                </a:solidFill>
              </a:rPr>
              <a:t> of ITER </a:t>
            </a:r>
            <a:r>
              <a:rPr lang="fr-FR" altLang="en-US" sz="2600" b="0" dirty="0" err="1">
                <a:solidFill>
                  <a:srgbClr val="000000"/>
                </a:solidFill>
              </a:rPr>
              <a:t>is</a:t>
            </a:r>
            <a:r>
              <a:rPr lang="fr-FR" altLang="en-US" sz="2600" b="0" dirty="0">
                <a:solidFill>
                  <a:srgbClr val="000000"/>
                </a:solidFill>
              </a:rPr>
              <a:t> </a:t>
            </a:r>
            <a:r>
              <a:rPr lang="fr-FR" altLang="en-US" sz="2600" b="0" dirty="0" err="1">
                <a:solidFill>
                  <a:srgbClr val="000000"/>
                </a:solidFill>
              </a:rPr>
              <a:t>that</a:t>
            </a:r>
            <a:r>
              <a:rPr lang="fr-FR" altLang="en-US" sz="2600" b="0" dirty="0">
                <a:solidFill>
                  <a:srgbClr val="000000"/>
                </a:solidFill>
              </a:rPr>
              <a:t> </a:t>
            </a:r>
            <a:r>
              <a:rPr lang="fr-FR" altLang="en-US" sz="2600" b="0" dirty="0" err="1">
                <a:solidFill>
                  <a:srgbClr val="000000"/>
                </a:solidFill>
              </a:rPr>
              <a:t>almost</a:t>
            </a:r>
            <a:r>
              <a:rPr lang="fr-FR" altLang="en-US" sz="2600" b="0" dirty="0">
                <a:solidFill>
                  <a:srgbClr val="000000"/>
                </a:solidFill>
              </a:rPr>
              <a:t> all (~90%) of the machine </a:t>
            </a:r>
            <a:r>
              <a:rPr lang="fr-FR" altLang="en-US" sz="2600" b="0" dirty="0" err="1">
                <a:solidFill>
                  <a:srgbClr val="000000"/>
                </a:solidFill>
              </a:rPr>
              <a:t>will</a:t>
            </a:r>
            <a:r>
              <a:rPr lang="fr-FR" altLang="en-US" sz="2600" b="0" dirty="0">
                <a:solidFill>
                  <a:srgbClr val="000000"/>
                </a:solidFill>
              </a:rPr>
              <a:t> </a:t>
            </a:r>
            <a:r>
              <a:rPr lang="fr-FR" altLang="en-US" sz="2600" b="0" dirty="0" err="1">
                <a:solidFill>
                  <a:srgbClr val="000000"/>
                </a:solidFill>
              </a:rPr>
              <a:t>be</a:t>
            </a:r>
            <a:r>
              <a:rPr lang="fr-FR" altLang="en-US" sz="2600" b="0" dirty="0">
                <a:solidFill>
                  <a:srgbClr val="000000"/>
                </a:solidFill>
              </a:rPr>
              <a:t> </a:t>
            </a:r>
            <a:r>
              <a:rPr lang="fr-FR" altLang="en-US" sz="2600" b="0" dirty="0" err="1">
                <a:solidFill>
                  <a:srgbClr val="000000"/>
                </a:solidFill>
              </a:rPr>
              <a:t>constructed</a:t>
            </a:r>
            <a:r>
              <a:rPr lang="fr-FR" altLang="en-US" sz="2600" b="0" dirty="0">
                <a:solidFill>
                  <a:srgbClr val="000000"/>
                </a:solidFill>
              </a:rPr>
              <a:t> </a:t>
            </a:r>
            <a:r>
              <a:rPr lang="fr-FR" altLang="en-US" sz="2600" b="0" dirty="0" err="1">
                <a:solidFill>
                  <a:srgbClr val="000000"/>
                </a:solidFill>
              </a:rPr>
              <a:t>through</a:t>
            </a:r>
            <a:r>
              <a:rPr lang="fr-FR" altLang="en-US" sz="2600" b="0" dirty="0">
                <a:solidFill>
                  <a:srgbClr val="000000"/>
                </a:solidFill>
              </a:rPr>
              <a:t> in-</a:t>
            </a:r>
            <a:r>
              <a:rPr lang="fr-FR" altLang="en-US" sz="2600" b="0" dirty="0" err="1">
                <a:solidFill>
                  <a:srgbClr val="000000"/>
                </a:solidFill>
              </a:rPr>
              <a:t>kind</a:t>
            </a:r>
            <a:r>
              <a:rPr lang="fr-FR" altLang="en-US" sz="2600" b="0" dirty="0">
                <a:solidFill>
                  <a:srgbClr val="000000"/>
                </a:solidFill>
              </a:rPr>
              <a:t> </a:t>
            </a:r>
            <a:r>
              <a:rPr lang="fr-FR" altLang="en-US" sz="2600" b="0" dirty="0" err="1">
                <a:solidFill>
                  <a:srgbClr val="000000"/>
                </a:solidFill>
              </a:rPr>
              <a:t>procurement</a:t>
            </a:r>
            <a:r>
              <a:rPr lang="fr-FR" altLang="en-US" sz="2600" b="0" dirty="0">
                <a:solidFill>
                  <a:srgbClr val="000000"/>
                </a:solidFill>
              </a:rPr>
              <a:t> </a:t>
            </a:r>
            <a:r>
              <a:rPr lang="fr-FR" altLang="en-US" sz="2600" b="0" dirty="0" err="1">
                <a:solidFill>
                  <a:srgbClr val="000000"/>
                </a:solidFill>
              </a:rPr>
              <a:t>from</a:t>
            </a:r>
            <a:r>
              <a:rPr lang="fr-FR" altLang="en-US" sz="2600" b="0" dirty="0">
                <a:solidFill>
                  <a:srgbClr val="000000"/>
                </a:solidFill>
              </a:rPr>
              <a:t> the Parties</a:t>
            </a:r>
          </a:p>
        </p:txBody>
      </p:sp>
      <p:sp>
        <p:nvSpPr>
          <p:cNvPr id="9" name="Rectangle 23">
            <a:extLst>
              <a:ext uri="{FF2B5EF4-FFF2-40B4-BE49-F238E27FC236}">
                <a16:creationId xmlns:a16="http://schemas.microsoft.com/office/drawing/2014/main" id="{5C4E33DB-8B82-519F-FADC-89987CDAF4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947" y="4148203"/>
            <a:ext cx="4354918" cy="117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8" tIns="45709" rIns="91418" bIns="45709"/>
          <a:lstStyle>
            <a:lvl1pPr>
              <a:defRPr kumimoji="1"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rgbClr val="000000"/>
              </a:buClr>
            </a:pPr>
            <a:r>
              <a:rPr lang="fr-FR" altLang="en-US" sz="2600" b="0" dirty="0" err="1">
                <a:solidFill>
                  <a:srgbClr val="000066"/>
                </a:solidFill>
              </a:rPr>
              <a:t>Overall</a:t>
            </a:r>
            <a:r>
              <a:rPr lang="fr-FR" altLang="en-US" sz="2600" b="0" dirty="0">
                <a:solidFill>
                  <a:srgbClr val="000066"/>
                </a:solidFill>
              </a:rPr>
              <a:t> sharing:</a:t>
            </a:r>
            <a:br>
              <a:rPr lang="fr-FR" altLang="en-US" sz="2600" b="0" dirty="0">
                <a:solidFill>
                  <a:srgbClr val="000066"/>
                </a:solidFill>
              </a:rPr>
            </a:br>
            <a:r>
              <a:rPr lang="fr-FR" altLang="en-US" sz="2600" b="0" dirty="0">
                <a:solidFill>
                  <a:srgbClr val="000066"/>
                </a:solidFill>
              </a:rPr>
              <a:t>EU: 5/11</a:t>
            </a:r>
            <a:br>
              <a:rPr lang="fr-FR" altLang="en-US" sz="2600" b="0" dirty="0">
                <a:solidFill>
                  <a:srgbClr val="000066"/>
                </a:solidFill>
              </a:rPr>
            </a:br>
            <a:r>
              <a:rPr lang="fr-FR" altLang="en-US" sz="2600" b="0" dirty="0" err="1">
                <a:solidFill>
                  <a:srgbClr val="000066"/>
                </a:solidFill>
              </a:rPr>
              <a:t>Other</a:t>
            </a:r>
            <a:r>
              <a:rPr lang="fr-FR" altLang="en-US" sz="2600" b="0" dirty="0">
                <a:solidFill>
                  <a:srgbClr val="000066"/>
                </a:solidFill>
              </a:rPr>
              <a:t> 6 </a:t>
            </a:r>
            <a:r>
              <a:rPr lang="fr-FR" altLang="en-US" sz="2600" b="0" dirty="0" err="1">
                <a:solidFill>
                  <a:srgbClr val="000066"/>
                </a:solidFill>
              </a:rPr>
              <a:t>Members</a:t>
            </a:r>
            <a:r>
              <a:rPr lang="fr-FR" altLang="en-US" sz="2600" b="0" dirty="0">
                <a:solidFill>
                  <a:srgbClr val="000066"/>
                </a:solidFill>
              </a:rPr>
              <a:t>: 1/11 </a:t>
            </a:r>
            <a:r>
              <a:rPr lang="fr-FR" altLang="en-US" sz="2600" b="0" dirty="0" err="1">
                <a:solidFill>
                  <a:srgbClr val="000066"/>
                </a:solidFill>
              </a:rPr>
              <a:t>each</a:t>
            </a:r>
            <a:endParaRPr lang="fr-FR" altLang="en-US" sz="2600" b="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406136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le 1"/>
          <p:cNvSpPr>
            <a:spLocks noGrp="1"/>
          </p:cNvSpPr>
          <p:nvPr>
            <p:ph type="title"/>
          </p:nvPr>
        </p:nvSpPr>
        <p:spPr>
          <a:xfrm>
            <a:off x="0" y="4"/>
            <a:ext cx="12191999" cy="639763"/>
          </a:xfrm>
        </p:spPr>
        <p:txBody>
          <a:bodyPr/>
          <a:lstStyle/>
          <a:p>
            <a:r>
              <a:rPr lang="en-US" altLang="en-US" sz="4000" dirty="0"/>
              <a:t>Who manufactures what?</a:t>
            </a:r>
            <a:endParaRPr lang="fr-FR" altLang="en-US" sz="4000" dirty="0"/>
          </a:p>
        </p:txBody>
      </p:sp>
      <p:sp>
        <p:nvSpPr>
          <p:cNvPr id="53" name="Rectangle 4"/>
          <p:cNvSpPr>
            <a:spLocks noChangeArrowheads="1"/>
          </p:cNvSpPr>
          <p:nvPr/>
        </p:nvSpPr>
        <p:spPr bwMode="auto">
          <a:xfrm>
            <a:off x="340658" y="736608"/>
            <a:ext cx="11645153" cy="395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8" tIns="45709" rIns="91418" bIns="45709">
            <a:spAutoFit/>
          </a:bodyPr>
          <a:lstStyle/>
          <a:p>
            <a:pPr algn="ctr">
              <a:buClr>
                <a:srgbClr val="003399"/>
              </a:buClr>
              <a:defRPr/>
            </a:pPr>
            <a:r>
              <a:rPr lang="en-US" sz="2800" b="0" dirty="0">
                <a:solidFill>
                  <a:srgbClr val="000000"/>
                </a:solidFill>
              </a:rPr>
              <a:t>All intellectual property is shared by the seven members</a:t>
            </a:r>
            <a:endParaRPr lang="en-GB" sz="2800" b="0" u="sng" dirty="0">
              <a:solidFill>
                <a:srgbClr val="000000"/>
              </a:solidFill>
            </a:endParaRPr>
          </a:p>
        </p:txBody>
      </p:sp>
      <p:pic>
        <p:nvPicPr>
          <p:cNvPr id="9" name="Picture 2" descr="J:\0_En cours\EUROPEAN MPs 16_05\Tokamak n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2607" y="1178755"/>
            <a:ext cx="7597174" cy="451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Line 16"/>
          <p:cNvSpPr>
            <a:spLocks noChangeShapeType="1"/>
          </p:cNvSpPr>
          <p:nvPr/>
        </p:nvSpPr>
        <p:spPr bwMode="auto">
          <a:xfrm flipV="1">
            <a:off x="2550665" y="3136606"/>
            <a:ext cx="1828140" cy="128470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defRPr/>
            </a:pPr>
            <a:endParaRPr lang="en-GB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0" name="Line 16"/>
          <p:cNvSpPr>
            <a:spLocks noChangeShapeType="1"/>
          </p:cNvSpPr>
          <p:nvPr/>
        </p:nvSpPr>
        <p:spPr bwMode="auto">
          <a:xfrm flipV="1">
            <a:off x="2550665" y="3828875"/>
            <a:ext cx="2025048" cy="5924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defRPr/>
            </a:pPr>
            <a:endParaRPr lang="en-GB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1042469" y="2541160"/>
            <a:ext cx="2505728" cy="387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de-DE" sz="1600" dirty="0">
                <a:solidFill>
                  <a:srgbClr val="000000"/>
                </a:solidFill>
                <a:latin typeface="+mj-lt"/>
                <a:ea typeface="ＭＳ Ｐゴシック" pitchFamily="34" charset="-128"/>
              </a:rPr>
              <a:t>Toroidal Field Coils (18)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450916" y="3764652"/>
            <a:ext cx="1898649" cy="68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rgbClr val="000000"/>
                </a:solidFill>
                <a:latin typeface="+mj-lt"/>
                <a:ea typeface="ＭＳ Ｐゴシック" pitchFamily="34" charset="-128"/>
              </a:rPr>
              <a:t>Poloidal Field Coils (6)</a:t>
            </a: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8874253" y="2078522"/>
            <a:ext cx="2710392" cy="387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sz="1600" dirty="0">
                <a:solidFill>
                  <a:srgbClr val="000000"/>
                </a:solidFill>
                <a:latin typeface="+mj-lt"/>
                <a:ea typeface="ＭＳ Ｐゴシック" pitchFamily="34" charset="-128"/>
              </a:rPr>
              <a:t>Thermal Shield</a:t>
            </a: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9538441" y="2924867"/>
            <a:ext cx="1724384" cy="387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sz="1600" dirty="0">
                <a:solidFill>
                  <a:srgbClr val="000000"/>
                </a:solidFill>
                <a:latin typeface="+mj-lt"/>
                <a:ea typeface="ＭＳ Ｐゴシック" pitchFamily="34" charset="-128"/>
              </a:rPr>
              <a:t>Vacuum Vessel</a:t>
            </a: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8513263" y="5033239"/>
            <a:ext cx="2456723" cy="360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rgbClr val="000000"/>
                </a:solidFill>
                <a:latin typeface="+mj-lt"/>
                <a:ea typeface="ＭＳ Ｐゴシック" pitchFamily="34" charset="-128"/>
              </a:rPr>
              <a:t>Blanket </a:t>
            </a:r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 flipV="1">
            <a:off x="3233874" y="4431332"/>
            <a:ext cx="1552203" cy="92388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defRPr/>
            </a:pPr>
            <a:endParaRPr lang="en-GB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 flipV="1">
            <a:off x="5012717" y="4203108"/>
            <a:ext cx="1163028" cy="12938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defRPr/>
            </a:pPr>
            <a:endParaRPr lang="en-GB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8" name="Line 17"/>
          <p:cNvSpPr>
            <a:spLocks noChangeShapeType="1"/>
          </p:cNvSpPr>
          <p:nvPr/>
        </p:nvSpPr>
        <p:spPr bwMode="auto">
          <a:xfrm>
            <a:off x="2642835" y="1656475"/>
            <a:ext cx="293213" cy="50118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defRPr/>
            </a:pPr>
            <a:endParaRPr lang="en-GB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9" name="Line 18"/>
          <p:cNvSpPr>
            <a:spLocks noChangeShapeType="1"/>
          </p:cNvSpPr>
          <p:nvPr/>
        </p:nvSpPr>
        <p:spPr bwMode="auto">
          <a:xfrm flipH="1" flipV="1">
            <a:off x="7283340" y="3781156"/>
            <a:ext cx="1983440" cy="141980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defRPr/>
            </a:pPr>
            <a:endParaRPr lang="en-GB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0" name="Line 19"/>
          <p:cNvSpPr>
            <a:spLocks noChangeShapeType="1"/>
          </p:cNvSpPr>
          <p:nvPr/>
        </p:nvSpPr>
        <p:spPr bwMode="auto">
          <a:xfrm flipH="1" flipV="1">
            <a:off x="6915812" y="4239617"/>
            <a:ext cx="973376" cy="13692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defRPr/>
            </a:pPr>
            <a:endParaRPr lang="en-GB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1" name="Line 20"/>
          <p:cNvSpPr>
            <a:spLocks noChangeShapeType="1"/>
          </p:cNvSpPr>
          <p:nvPr/>
        </p:nvSpPr>
        <p:spPr bwMode="auto">
          <a:xfrm flipH="1">
            <a:off x="7265217" y="1389896"/>
            <a:ext cx="2001563" cy="29755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defRPr/>
            </a:pPr>
            <a:endParaRPr lang="en-GB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2" name="Line 21"/>
          <p:cNvSpPr>
            <a:spLocks noChangeShapeType="1"/>
          </p:cNvSpPr>
          <p:nvPr/>
        </p:nvSpPr>
        <p:spPr bwMode="auto">
          <a:xfrm flipH="1">
            <a:off x="7542109" y="3136607"/>
            <a:ext cx="1984395" cy="34326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defRPr/>
            </a:pPr>
            <a:endParaRPr lang="en-GB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3" name="Line 23"/>
          <p:cNvSpPr>
            <a:spLocks noChangeShapeType="1"/>
          </p:cNvSpPr>
          <p:nvPr/>
        </p:nvSpPr>
        <p:spPr bwMode="auto">
          <a:xfrm flipH="1" flipV="1">
            <a:off x="7680071" y="2277833"/>
            <a:ext cx="1080701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defRPr/>
            </a:pPr>
            <a:endParaRPr lang="en-GB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4" name="Rectangle 26"/>
          <p:cNvSpPr>
            <a:spLocks noChangeArrowheads="1"/>
          </p:cNvSpPr>
          <p:nvPr/>
        </p:nvSpPr>
        <p:spPr bwMode="auto">
          <a:xfrm>
            <a:off x="1208803" y="1462828"/>
            <a:ext cx="2868058" cy="387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sz="1600">
                <a:solidFill>
                  <a:srgbClr val="000000"/>
                </a:solidFill>
                <a:latin typeface="+mj-lt"/>
                <a:ea typeface="ＭＳ Ｐゴシック" pitchFamily="34" charset="-128"/>
              </a:rPr>
              <a:t>Feeders </a:t>
            </a:r>
            <a:r>
              <a:rPr lang="de-DE" sz="1600" dirty="0">
                <a:solidFill>
                  <a:srgbClr val="000000"/>
                </a:solidFill>
                <a:latin typeface="+mj-lt"/>
                <a:ea typeface="ＭＳ Ｐゴシック" pitchFamily="34" charset="-128"/>
              </a:rPr>
              <a:t>(31)</a:t>
            </a:r>
          </a:p>
        </p:txBody>
      </p:sp>
      <p:sp>
        <p:nvSpPr>
          <p:cNvPr id="26" name="Rectangle 13"/>
          <p:cNvSpPr>
            <a:spLocks noChangeArrowheads="1"/>
          </p:cNvSpPr>
          <p:nvPr/>
        </p:nvSpPr>
        <p:spPr bwMode="auto">
          <a:xfrm>
            <a:off x="7482246" y="5599347"/>
            <a:ext cx="1529459" cy="387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sz="1600" dirty="0">
                <a:solidFill>
                  <a:srgbClr val="000000"/>
                </a:solidFill>
                <a:latin typeface="+mj-lt"/>
                <a:ea typeface="ＭＳ Ｐゴシック" pitchFamily="34" charset="-128"/>
              </a:rPr>
              <a:t>Divertor </a:t>
            </a:r>
          </a:p>
        </p:txBody>
      </p:sp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3754739" y="5439405"/>
            <a:ext cx="2944283" cy="387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sz="1600" dirty="0">
                <a:solidFill>
                  <a:srgbClr val="000000"/>
                </a:solidFill>
                <a:latin typeface="+mj-lt"/>
                <a:ea typeface="ＭＳ Ｐゴシック" pitchFamily="34" charset="-128"/>
              </a:rPr>
              <a:t>Central Solenoid (6)</a:t>
            </a:r>
          </a:p>
        </p:txBody>
      </p:sp>
      <p:sp>
        <p:nvSpPr>
          <p:cNvPr id="28" name="Rectangle 8"/>
          <p:cNvSpPr>
            <a:spLocks noChangeArrowheads="1"/>
          </p:cNvSpPr>
          <p:nvPr/>
        </p:nvSpPr>
        <p:spPr bwMode="auto">
          <a:xfrm>
            <a:off x="1208804" y="5263451"/>
            <a:ext cx="2737908" cy="387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sz="1600">
                <a:solidFill>
                  <a:srgbClr val="000000"/>
                </a:solidFill>
                <a:latin typeface="+mj-lt"/>
                <a:ea typeface="ＭＳ Ｐゴシック" pitchFamily="34" charset="-128"/>
              </a:rPr>
              <a:t>Correction Coils(18</a:t>
            </a:r>
            <a:r>
              <a:rPr lang="de-DE" sz="1600" dirty="0">
                <a:solidFill>
                  <a:srgbClr val="000000"/>
                </a:solidFill>
                <a:latin typeface="+mj-lt"/>
                <a:ea typeface="ＭＳ Ｐゴシック" pitchFamily="34" charset="-128"/>
              </a:rPr>
              <a:t>)</a:t>
            </a:r>
          </a:p>
        </p:txBody>
      </p:sp>
      <p:sp>
        <p:nvSpPr>
          <p:cNvPr id="29" name="Line 27"/>
          <p:cNvSpPr>
            <a:spLocks noChangeShapeType="1"/>
          </p:cNvSpPr>
          <p:nvPr/>
        </p:nvSpPr>
        <p:spPr bwMode="auto">
          <a:xfrm>
            <a:off x="2642832" y="1656475"/>
            <a:ext cx="1735968" cy="4122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defRPr/>
            </a:pPr>
            <a:endParaRPr lang="en-GB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9" name="Line 22"/>
          <p:cNvSpPr>
            <a:spLocks noChangeShapeType="1"/>
          </p:cNvSpPr>
          <p:nvPr/>
        </p:nvSpPr>
        <p:spPr bwMode="auto">
          <a:xfrm flipV="1">
            <a:off x="3548197" y="2717345"/>
            <a:ext cx="1879146" cy="4558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defRPr/>
            </a:pPr>
            <a:endParaRPr lang="en-GB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453" y="1807643"/>
            <a:ext cx="525026" cy="350017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2413"/>
          <a:stretch/>
        </p:blipFill>
        <p:spPr>
          <a:xfrm>
            <a:off x="4202994" y="5808385"/>
            <a:ext cx="657452" cy="346257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757" y="3293687"/>
            <a:ext cx="519449" cy="3462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1905" y="2421140"/>
            <a:ext cx="542744" cy="361739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734" y="2910987"/>
            <a:ext cx="519449" cy="346299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481" y="2910984"/>
            <a:ext cx="517867" cy="345158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3" y="4428142"/>
            <a:ext cx="519449" cy="3462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728" y="4431332"/>
            <a:ext cx="514659" cy="343106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306" y="5636620"/>
            <a:ext cx="525026" cy="350017"/>
          </a:xfrm>
          <a:prstGeom prst="rect">
            <a:avLst/>
          </a:prstGeom>
        </p:spPr>
      </p:pic>
      <p:sp>
        <p:nvSpPr>
          <p:cNvPr id="64" name="Rectangle 10"/>
          <p:cNvSpPr>
            <a:spLocks noChangeArrowheads="1"/>
          </p:cNvSpPr>
          <p:nvPr/>
        </p:nvSpPr>
        <p:spPr bwMode="auto">
          <a:xfrm>
            <a:off x="9077593" y="1131887"/>
            <a:ext cx="1323040" cy="387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rgbClr val="000000"/>
                </a:solidFill>
                <a:latin typeface="+mj-lt"/>
                <a:ea typeface="ＭＳ Ｐゴシック" pitchFamily="34" charset="-128"/>
              </a:rPr>
              <a:t>Cryostat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315" y="1484925"/>
            <a:ext cx="514959" cy="343092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059" y="3278247"/>
            <a:ext cx="542744" cy="361739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2656" y="3287563"/>
            <a:ext cx="514659" cy="343106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611" y="5364669"/>
            <a:ext cx="525026" cy="350017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7056" y="5364060"/>
            <a:ext cx="519449" cy="346299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009" y="5933240"/>
            <a:ext cx="517867" cy="345158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082" y="5930051"/>
            <a:ext cx="519449" cy="346299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875" y="5933240"/>
            <a:ext cx="514659" cy="34310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005" y="2912010"/>
            <a:ext cx="514659" cy="34310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195" y="3277019"/>
            <a:ext cx="525026" cy="35001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2413"/>
          <a:stretch/>
        </p:blipFill>
        <p:spPr>
          <a:xfrm>
            <a:off x="1984079" y="3284153"/>
            <a:ext cx="657452" cy="346257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005" y="3298843"/>
            <a:ext cx="542744" cy="36173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957" y="4424421"/>
            <a:ext cx="525026" cy="350017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077" y="5803180"/>
            <a:ext cx="527324" cy="351461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924" y="5338676"/>
            <a:ext cx="542744" cy="361739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045" y="5357382"/>
            <a:ext cx="514659" cy="34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987400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506777" y="1842800"/>
            <a:ext cx="11093985" cy="229954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en-US" sz="4000" dirty="0"/>
              <a:t>The ITER site today</a:t>
            </a:r>
            <a:br>
              <a:rPr lang="en-US" altLang="en-US" sz="4000" dirty="0"/>
            </a:br>
            <a:br>
              <a:rPr lang="en-US" altLang="en-US" sz="4000" dirty="0"/>
            </a:br>
            <a:r>
              <a:rPr lang="en-US" altLang="en-US" sz="2800" b="0" dirty="0">
                <a:solidFill>
                  <a:srgbClr val="000000"/>
                </a:solidFill>
              </a:rPr>
              <a:t>(see: </a:t>
            </a:r>
            <a:r>
              <a:rPr lang="en-US" altLang="en-US" sz="2800" b="0" dirty="0">
                <a:solidFill>
                  <a:srgbClr val="000000"/>
                </a:solidFill>
                <a:hlinkClick r:id="rId2"/>
              </a:rPr>
              <a:t>https://www.iter.org/news/galleries</a:t>
            </a:r>
            <a:r>
              <a:rPr lang="en-US" altLang="en-US" sz="2800" b="0" dirty="0">
                <a:solidFill>
                  <a:srgbClr val="000000"/>
                </a:solidFill>
              </a:rPr>
              <a:t> for much, much more)</a:t>
            </a:r>
            <a:endParaRPr lang="fr-FR" altLang="en-US" sz="2800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088001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7"/>
          <a:stretch/>
        </p:blipFill>
        <p:spPr>
          <a:xfrm>
            <a:off x="1" y="322312"/>
            <a:ext cx="12683266" cy="653568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744200" y="0"/>
            <a:ext cx="1468382" cy="387286"/>
          </a:xfrm>
          <a:prstGeom prst="rect">
            <a:avLst/>
          </a:prstGeom>
          <a:solidFill>
            <a:srgbClr val="FFC000">
              <a:alpha val="79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solidFill>
                  <a:srgbClr val="000000"/>
                </a:solidFill>
                <a:cs typeface="Arial" panose="020B0604020202020204" pitchFamily="34" charset="0"/>
              </a:rPr>
              <a:t> 21 Jan. 2007</a:t>
            </a:r>
            <a:r>
              <a:rPr lang="fr-FR" sz="1400" b="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endParaRPr lang="en-GB" sz="140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-1" y="6027003"/>
            <a:ext cx="12212583" cy="830997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50000"/>
              </a:spcBef>
              <a:buClrTx/>
            </a:pPr>
            <a:r>
              <a:rPr lang="en-GB" sz="2400" b="0" dirty="0">
                <a:solidFill>
                  <a:srgbClr val="000000"/>
                </a:solidFill>
              </a:rPr>
              <a:t>French Alternative Energies and Atomic Energy Commission (CEA) acquires ~180 hectares for the ITER Project, near the CEA </a:t>
            </a:r>
            <a:r>
              <a:rPr lang="en-GB" sz="2400" b="0" dirty="0" err="1">
                <a:solidFill>
                  <a:srgbClr val="000000"/>
                </a:solidFill>
              </a:rPr>
              <a:t>Cadarache</a:t>
            </a:r>
            <a:r>
              <a:rPr lang="en-GB" sz="2400" b="0" dirty="0">
                <a:solidFill>
                  <a:srgbClr val="000000"/>
                </a:solidFill>
              </a:rPr>
              <a:t> nuclear research centre</a:t>
            </a:r>
            <a:endParaRPr kumimoji="0" lang="en-US" altLang="en-US" sz="2400" b="0" dirty="0">
              <a:solidFill>
                <a:srgbClr val="000000"/>
              </a:solidFill>
              <a:ea typeface="ＭＳ Ｐゴシック" pitchFamily="34" charset="-128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497133" y="1034397"/>
            <a:ext cx="7262303" cy="1067780"/>
            <a:chOff x="3497133" y="1034397"/>
            <a:chExt cx="7262303" cy="1067780"/>
          </a:xfrm>
        </p:grpSpPr>
        <p:sp>
          <p:nvSpPr>
            <p:cNvPr id="6" name="Oval 5"/>
            <p:cNvSpPr/>
            <p:nvPr/>
          </p:nvSpPr>
          <p:spPr bwMode="auto">
            <a:xfrm>
              <a:off x="7532016" y="1034397"/>
              <a:ext cx="3227420" cy="1067780"/>
            </a:xfrm>
            <a:prstGeom prst="ellipse">
              <a:avLst/>
            </a:prstGeom>
            <a:noFill/>
            <a:ln w="28575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0" rIns="9144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just" defTabSz="914400" rtl="0" eaLnBrk="0" fontAlgn="base" latinLnBrk="0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SzTx/>
                <a:buFontTx/>
                <a:buNone/>
                <a:tabLst/>
              </a:pPr>
              <a:endParaRPr kumimoji="1" lang="en-GB" sz="4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8" name="Line 27"/>
            <p:cNvSpPr>
              <a:spLocks noChangeShapeType="1"/>
            </p:cNvSpPr>
            <p:nvPr/>
          </p:nvSpPr>
          <p:spPr bwMode="auto">
            <a:xfrm flipV="1">
              <a:off x="6873243" y="1564849"/>
              <a:ext cx="658773" cy="3437"/>
            </a:xfrm>
            <a:prstGeom prst="line">
              <a:avLst/>
            </a:pr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>
                <a:defRPr/>
              </a:pPr>
              <a:endParaRPr lang="en-GB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9" name="Text Box 12"/>
            <p:cNvSpPr txBox="1">
              <a:spLocks noChangeArrowheads="1"/>
            </p:cNvSpPr>
            <p:nvPr/>
          </p:nvSpPr>
          <p:spPr bwMode="auto">
            <a:xfrm>
              <a:off x="3497133" y="1269403"/>
              <a:ext cx="3376109" cy="461665"/>
            </a:xfrm>
            <a:prstGeom prst="rect">
              <a:avLst/>
            </a:prstGeom>
            <a:solidFill>
              <a:schemeClr val="tx1">
                <a:alpha val="75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>
                <a:lnSpc>
                  <a:spcPct val="100000"/>
                </a:lnSpc>
                <a:spcBef>
                  <a:spcPct val="50000"/>
                </a:spcBef>
                <a:buClrTx/>
              </a:pPr>
              <a:r>
                <a:rPr lang="en-GB" sz="2400" b="0" dirty="0">
                  <a:solidFill>
                    <a:srgbClr val="000000"/>
                  </a:solidFill>
                </a:rPr>
                <a:t>CEA </a:t>
              </a:r>
              <a:r>
                <a:rPr lang="en-GB" sz="2400" b="0" dirty="0" err="1">
                  <a:solidFill>
                    <a:srgbClr val="000000"/>
                  </a:solidFill>
                </a:rPr>
                <a:t>Cadarache</a:t>
              </a:r>
              <a:r>
                <a:rPr lang="en-GB" sz="2400" b="0" dirty="0">
                  <a:solidFill>
                    <a:srgbClr val="000000"/>
                  </a:solidFill>
                </a:rPr>
                <a:t> centre</a:t>
              </a:r>
              <a:endParaRPr kumimoji="0" lang="en-US" altLang="en-US" sz="24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</p:grp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6263"/>
            <a:ext cx="6763109" cy="675055"/>
          </a:xfrm>
        </p:spPr>
        <p:txBody>
          <a:bodyPr/>
          <a:lstStyle/>
          <a:p>
            <a:r>
              <a:rPr lang="en-US" altLang="en-US" sz="4000" dirty="0"/>
              <a:t>ITER platform: a brief recap</a:t>
            </a:r>
            <a:endParaRPr lang="fr-FR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1829940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467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367553" y="846648"/>
            <a:ext cx="11824447" cy="5115240"/>
          </a:xfrm>
          <a:extLst>
            <a:ext uri="{909E8E84-426E-40DD-AFC4-6F175D3DCCD1}">
              <a14:hiddenFill xmlns:a14="http://schemas.microsoft.com/office/drawing/2010/main">
                <a:solidFill>
                  <a:srgbClr val="CCFFFF">
                    <a:alpha val="50195"/>
                  </a:srgbClr>
                </a:solidFill>
              </a14:hiddenFill>
            </a:ext>
          </a:extLst>
        </p:spPr>
        <p:txBody>
          <a:bodyPr/>
          <a:lstStyle/>
          <a:p>
            <a:pPr marL="0" indent="0" eaLnBrk="1" hangingPunct="1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None/>
            </a:pPr>
            <a:r>
              <a:rPr lang="en-GB" altLang="en-US" dirty="0"/>
              <a:t>Introduction: what is ITER?</a:t>
            </a:r>
            <a:endParaRPr lang="fr-FR" altLang="en-US" dirty="0"/>
          </a:p>
          <a:p>
            <a:pPr lvl="1" eaLnBrk="1" hangingPunct="1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</a:pPr>
            <a:r>
              <a:rPr kumimoji="0" lang="en-US" altLang="en-US" dirty="0"/>
              <a:t>The ITER machine and main goals</a:t>
            </a:r>
          </a:p>
          <a:p>
            <a:pPr lvl="1" eaLnBrk="1" hangingPunct="1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</a:pPr>
            <a:r>
              <a:rPr kumimoji="0" lang="en-US" altLang="en-US" dirty="0"/>
              <a:t>Partnership and procurement sharing</a:t>
            </a:r>
            <a:endParaRPr lang="en-GB" altLang="en-US" dirty="0"/>
          </a:p>
          <a:p>
            <a:pPr marL="0" indent="0" eaLnBrk="1" hangingPunct="1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None/>
            </a:pPr>
            <a:r>
              <a:rPr lang="en-GB" altLang="en-US" dirty="0"/>
              <a:t>The ITER site today, delivery of major components and how the tokamak is assembled</a:t>
            </a:r>
            <a:endParaRPr kumimoji="0" lang="en-US" altLang="en-US" dirty="0"/>
          </a:p>
          <a:p>
            <a:pPr lvl="1" eaLnBrk="1" hangingPunct="1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</a:pPr>
            <a:r>
              <a:rPr kumimoji="0" lang="en-US" altLang="en-US" dirty="0"/>
              <a:t>A brief summary in pictures of machine assembly</a:t>
            </a:r>
          </a:p>
          <a:p>
            <a:pPr lvl="1" eaLnBrk="1" hangingPunct="1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</a:pPr>
            <a:r>
              <a:rPr kumimoji="0" lang="en-US" altLang="en-US" dirty="0"/>
              <a:t>Issues found on vacuum vessel sectors and thermal shields</a:t>
            </a:r>
            <a:endParaRPr lang="en-GB" altLang="en-US" dirty="0"/>
          </a:p>
          <a:p>
            <a:pPr marL="0" indent="0" eaLnBrk="1" hangingPunct="1">
              <a:spcBef>
                <a:spcPct val="30000"/>
              </a:spcBef>
              <a:buClr>
                <a:schemeClr val="tx1"/>
              </a:buClr>
              <a:buNone/>
            </a:pPr>
            <a:r>
              <a:rPr lang="en-US" altLang="en-US" dirty="0"/>
              <a:t>The ITER Research Plan and “re-baselining”</a:t>
            </a:r>
            <a:endParaRPr kumimoji="0" lang="en-US" altLang="en-US" dirty="0"/>
          </a:p>
          <a:p>
            <a:pPr lvl="1" eaLnBrk="1" hangingPunct="1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</a:pPr>
            <a:r>
              <a:rPr kumimoji="0" lang="en-US" altLang="en-US" dirty="0"/>
              <a:t>New schedule to First Plasma and first Burning Plasma</a:t>
            </a:r>
            <a:endParaRPr lang="en-GB" altLang="en-US" dirty="0"/>
          </a:p>
        </p:txBody>
      </p:sp>
      <p:sp>
        <p:nvSpPr>
          <p:cNvPr id="7172" name="Title 1"/>
          <p:cNvSpPr>
            <a:spLocks noGrp="1"/>
          </p:cNvSpPr>
          <p:nvPr>
            <p:ph type="title"/>
          </p:nvPr>
        </p:nvSpPr>
        <p:spPr>
          <a:xfrm>
            <a:off x="0" y="80682"/>
            <a:ext cx="12192000" cy="586073"/>
          </a:xfrm>
        </p:spPr>
        <p:txBody>
          <a:bodyPr/>
          <a:lstStyle/>
          <a:p>
            <a:r>
              <a:rPr lang="en-US" altLang="en-US" sz="4000" dirty="0"/>
              <a:t>Outline</a:t>
            </a:r>
            <a:endParaRPr lang="fr-FR" altLang="en-US" sz="4000" dirty="0"/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19075"/>
            <a:ext cx="12192000" cy="812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744200" y="0"/>
            <a:ext cx="1468382" cy="366126"/>
          </a:xfrm>
          <a:prstGeom prst="rect">
            <a:avLst/>
          </a:prstGeom>
          <a:solidFill>
            <a:srgbClr val="FFC000">
              <a:alpha val="79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8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fr-FR" sz="1600" dirty="0">
                <a:solidFill>
                  <a:srgbClr val="000000"/>
                </a:solidFill>
                <a:cs typeface="Arial" panose="020B0604020202020204" pitchFamily="34" charset="0"/>
              </a:rPr>
              <a:t>29 Jan. 2009 </a:t>
            </a:r>
            <a:endParaRPr lang="en-GB" sz="16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0" y="6396335"/>
            <a:ext cx="8900810" cy="461665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50000"/>
              </a:spcBef>
              <a:buClrTx/>
            </a:pPr>
            <a:r>
              <a:rPr lang="en-US" altLang="en-US" sz="2400" b="0" dirty="0">
                <a:solidFill>
                  <a:srgbClr val="000000"/>
                </a:solidFill>
              </a:rPr>
              <a:t>1000 long, 400 m wide, the ITER platform ready for construction</a:t>
            </a:r>
            <a:endParaRPr kumimoji="0" lang="en-US" altLang="en-US" sz="2400" b="0" dirty="0">
              <a:solidFill>
                <a:srgbClr val="000000"/>
              </a:solidFill>
              <a:ea typeface="ＭＳ Ｐゴシック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071941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A53428-0F99-2BB4-5C79-74B78412E6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01"/>
            <a:ext cx="12192000" cy="776799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524227" y="0"/>
            <a:ext cx="1688356" cy="366126"/>
          </a:xfrm>
          <a:prstGeom prst="rect">
            <a:avLst/>
          </a:prstGeom>
          <a:solidFill>
            <a:srgbClr val="FFC000">
              <a:alpha val="79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8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fr-FR" sz="1600" dirty="0">
                <a:solidFill>
                  <a:srgbClr val="000000"/>
                </a:solidFill>
                <a:cs typeface="Arial" panose="020B0604020202020204" pitchFamily="34" charset="0"/>
              </a:rPr>
              <a:t>27 Sept 2023 </a:t>
            </a:r>
            <a:endParaRPr lang="en-GB" sz="16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0" y="-12101"/>
            <a:ext cx="4835951" cy="461665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kumimoji="0" lang="en-US" altLang="en-US" sz="24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ITER construction site drone view</a:t>
            </a:r>
          </a:p>
        </p:txBody>
      </p:sp>
    </p:spTree>
    <p:extLst>
      <p:ext uri="{BB962C8B-B14F-4D97-AF65-F5344CB8AC3E}">
        <p14:creationId xmlns:p14="http://schemas.microsoft.com/office/powerpoint/2010/main" val="1186167076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A53428-0F99-2BB4-5C79-74B78412E6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01"/>
            <a:ext cx="12192000" cy="776799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524227" y="0"/>
            <a:ext cx="1688356" cy="366126"/>
          </a:xfrm>
          <a:prstGeom prst="rect">
            <a:avLst/>
          </a:prstGeom>
          <a:solidFill>
            <a:srgbClr val="FFC000">
              <a:alpha val="79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8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fr-FR" sz="1600" dirty="0">
                <a:solidFill>
                  <a:srgbClr val="000000"/>
                </a:solidFill>
                <a:cs typeface="Arial" panose="020B0604020202020204" pitchFamily="34" charset="0"/>
              </a:rPr>
              <a:t>27 Sept 2023 </a:t>
            </a:r>
            <a:endParaRPr lang="en-GB" sz="16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12A9A3A-DF28-EDB1-E0C3-393D179EE441}"/>
              </a:ext>
            </a:extLst>
          </p:cNvPr>
          <p:cNvGrpSpPr/>
          <p:nvPr/>
        </p:nvGrpSpPr>
        <p:grpSpPr>
          <a:xfrm>
            <a:off x="60989" y="926834"/>
            <a:ext cx="11987966" cy="5494496"/>
            <a:chOff x="60989" y="926834"/>
            <a:chExt cx="11987966" cy="5494496"/>
          </a:xfrm>
        </p:grpSpPr>
        <p:sp>
          <p:nvSpPr>
            <p:cNvPr id="3" name="Text Box 12">
              <a:extLst>
                <a:ext uri="{FF2B5EF4-FFF2-40B4-BE49-F238E27FC236}">
                  <a16:creationId xmlns:a16="http://schemas.microsoft.com/office/drawing/2014/main" id="{534AD8D8-0215-F874-87F4-26F67BDCF5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5431" y="1182314"/>
              <a:ext cx="2601577" cy="523220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50000"/>
                </a:spcBef>
                <a:buClrTx/>
              </a:pPr>
              <a:r>
                <a:rPr kumimoji="0" lang="en-US" altLang="en-US" sz="1400" dirty="0">
                  <a:solidFill>
                    <a:srgbClr val="FFFFFF"/>
                  </a:solidFill>
                  <a:ea typeface="ＭＳ Ｐゴシック" pitchFamily="34" charset="-128"/>
                  <a:cs typeface="Arial" panose="020B0604020202020204" pitchFamily="34" charset="0"/>
                </a:rPr>
                <a:t>Cryostat upper cylinder (temporary storage)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DAECD43-9F32-D861-FB18-AEA5674987F2}"/>
                </a:ext>
              </a:extLst>
            </p:cNvPr>
            <p:cNvCxnSpPr/>
            <p:nvPr/>
          </p:nvCxnSpPr>
          <p:spPr bwMode="auto">
            <a:xfrm>
              <a:off x="2777161" y="1678246"/>
              <a:ext cx="1220998" cy="359996"/>
            </a:xfrm>
            <a:prstGeom prst="line">
              <a:avLst/>
            </a:prstGeom>
            <a:solidFill>
              <a:schemeClr val="tx1">
                <a:lumMod val="65000"/>
              </a:schemeClr>
            </a:solidFill>
            <a:ln w="38100" cap="flat" cmpd="sng" algn="ctr">
              <a:solidFill>
                <a:srgbClr val="FF9900"/>
              </a:solidFill>
              <a:prstDash val="solid"/>
              <a:round/>
              <a:headEnd type="none" w="med" len="med"/>
              <a:tailEnd type="triangle" w="lg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8" name="Text Box 12">
              <a:extLst>
                <a:ext uri="{FF2B5EF4-FFF2-40B4-BE49-F238E27FC236}">
                  <a16:creationId xmlns:a16="http://schemas.microsoft.com/office/drawing/2014/main" id="{5357BF95-EF14-1B81-74F8-CB9B2655D4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96518" y="1370469"/>
              <a:ext cx="1741561" cy="307777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50000"/>
                </a:spcBef>
                <a:buClrTx/>
              </a:pPr>
              <a:r>
                <a:rPr kumimoji="0" lang="en-US" altLang="en-US" sz="1400" dirty="0">
                  <a:solidFill>
                    <a:srgbClr val="FFFFFF"/>
                  </a:solidFill>
                  <a:ea typeface="ＭＳ Ｐゴシック" pitchFamily="34" charset="-128"/>
                  <a:cs typeface="Arial" panose="020B0604020202020204" pitchFamily="34" charset="0"/>
                </a:rPr>
                <a:t>Assembly Hall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DAB90BB-4BD9-F488-10D3-3932F3A7AE15}"/>
                </a:ext>
              </a:extLst>
            </p:cNvPr>
            <p:cNvCxnSpPr/>
            <p:nvPr/>
          </p:nvCxnSpPr>
          <p:spPr bwMode="auto">
            <a:xfrm>
              <a:off x="4480392" y="1691319"/>
              <a:ext cx="298540" cy="539280"/>
            </a:xfrm>
            <a:prstGeom prst="line">
              <a:avLst/>
            </a:prstGeom>
            <a:solidFill>
              <a:schemeClr val="bg1">
                <a:lumMod val="65000"/>
              </a:schemeClr>
            </a:solidFill>
            <a:ln w="38100" cap="flat" cmpd="sng" algn="ctr">
              <a:solidFill>
                <a:srgbClr val="FF9900"/>
              </a:solidFill>
              <a:prstDash val="solid"/>
              <a:round/>
              <a:headEnd type="none" w="med" len="med"/>
              <a:tailEnd type="triangle" w="lg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0" name="Text Box 12">
              <a:extLst>
                <a:ext uri="{FF2B5EF4-FFF2-40B4-BE49-F238E27FC236}">
                  <a16:creationId xmlns:a16="http://schemas.microsoft.com/office/drawing/2014/main" id="{F65B132C-553B-A71F-7A12-19701EEE92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10210" y="2077228"/>
              <a:ext cx="1359684" cy="307777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50000"/>
                </a:spcBef>
                <a:buClrTx/>
              </a:pPr>
              <a:r>
                <a:rPr kumimoji="0" lang="en-US" altLang="en-US" sz="1400" dirty="0">
                  <a:solidFill>
                    <a:srgbClr val="FFFFFF"/>
                  </a:solidFill>
                  <a:ea typeface="ＭＳ Ｐゴシック" pitchFamily="34" charset="-128"/>
                  <a:cs typeface="Arial" panose="020B0604020202020204" pitchFamily="34" charset="0"/>
                </a:rPr>
                <a:t>RF Building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E7626DE-3CB6-682C-6B5D-49E5C047B0F5}"/>
                </a:ext>
              </a:extLst>
            </p:cNvPr>
            <p:cNvCxnSpPr/>
            <p:nvPr/>
          </p:nvCxnSpPr>
          <p:spPr bwMode="auto">
            <a:xfrm>
              <a:off x="3757023" y="2378063"/>
              <a:ext cx="435552" cy="254564"/>
            </a:xfrm>
            <a:prstGeom prst="line">
              <a:avLst/>
            </a:prstGeom>
            <a:solidFill>
              <a:schemeClr val="tx1">
                <a:lumMod val="65000"/>
              </a:schemeClr>
            </a:solidFill>
            <a:ln w="38100" cap="flat" cmpd="sng" algn="ctr">
              <a:solidFill>
                <a:srgbClr val="FF9900"/>
              </a:solidFill>
              <a:prstDash val="solid"/>
              <a:round/>
              <a:headEnd type="none" w="med" len="med"/>
              <a:tailEnd type="triangle" w="lg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2" name="Text Box 12">
              <a:extLst>
                <a:ext uri="{FF2B5EF4-FFF2-40B4-BE49-F238E27FC236}">
                  <a16:creationId xmlns:a16="http://schemas.microsoft.com/office/drawing/2014/main" id="{81F6EAA6-0BEB-6449-DD70-B9FEAEFB49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4793" y="3534279"/>
              <a:ext cx="1044013" cy="502702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lnSpc>
                  <a:spcPts val="1600"/>
                </a:lnSpc>
                <a:spcBef>
                  <a:spcPts val="0"/>
                </a:spcBef>
                <a:buClrTx/>
              </a:pPr>
              <a:r>
                <a:rPr kumimoji="0" lang="en-US" altLang="en-US" sz="1400" dirty="0">
                  <a:solidFill>
                    <a:srgbClr val="FFFFFF"/>
                  </a:solidFill>
                  <a:ea typeface="ＭＳ Ｐゴシック" pitchFamily="34" charset="-128"/>
                  <a:cs typeface="Arial" panose="020B0604020202020204" pitchFamily="34" charset="0"/>
                </a:rPr>
                <a:t>Tritium building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D26094D-8BB0-7C0F-4C56-F20D0268AE96}"/>
                </a:ext>
              </a:extLst>
            </p:cNvPr>
            <p:cNvCxnSpPr>
              <a:cxnSpLocks/>
              <a:stCxn id="12" idx="3"/>
            </p:cNvCxnSpPr>
            <p:nvPr/>
          </p:nvCxnSpPr>
          <p:spPr bwMode="auto">
            <a:xfrm flipV="1">
              <a:off x="3638806" y="3596876"/>
              <a:ext cx="415609" cy="188754"/>
            </a:xfrm>
            <a:prstGeom prst="line">
              <a:avLst/>
            </a:prstGeom>
            <a:noFill/>
            <a:ln w="38100" cap="flat" cmpd="sng" algn="ctr">
              <a:solidFill>
                <a:srgbClr val="FF9900"/>
              </a:solidFill>
              <a:prstDash val="solid"/>
              <a:round/>
              <a:headEnd type="none" w="med" len="med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4" name="Text Box 12">
              <a:extLst>
                <a:ext uri="{FF2B5EF4-FFF2-40B4-BE49-F238E27FC236}">
                  <a16:creationId xmlns:a16="http://schemas.microsoft.com/office/drawing/2014/main" id="{5E6AA8BC-F254-F26E-1491-5BC7F56525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62144" y="2737904"/>
              <a:ext cx="951794" cy="523220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50000"/>
                </a:spcBef>
                <a:buClrTx/>
              </a:pPr>
              <a:r>
                <a:rPr kumimoji="0" lang="en-US" altLang="en-US" sz="1400" dirty="0">
                  <a:solidFill>
                    <a:srgbClr val="FFFFFF"/>
                  </a:solidFill>
                  <a:ea typeface="ＭＳ Ｐゴシック" pitchFamily="34" charset="-128"/>
                  <a:cs typeface="Arial" panose="020B0604020202020204" pitchFamily="34" charset="0"/>
                </a:rPr>
                <a:t>Tokamak building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FD1F85F-1E09-9EDA-B39D-2BF3878103C2}"/>
                </a:ext>
              </a:extLst>
            </p:cNvPr>
            <p:cNvCxnSpPr/>
            <p:nvPr/>
          </p:nvCxnSpPr>
          <p:spPr bwMode="auto">
            <a:xfrm flipV="1">
              <a:off x="3914873" y="2910559"/>
              <a:ext cx="568149" cy="85905"/>
            </a:xfrm>
            <a:prstGeom prst="line">
              <a:avLst/>
            </a:prstGeom>
            <a:solidFill>
              <a:schemeClr val="tx1">
                <a:lumMod val="65000"/>
              </a:schemeClr>
            </a:solidFill>
            <a:ln w="38100" cap="flat" cmpd="sng" algn="ctr">
              <a:solidFill>
                <a:srgbClr val="FF9900"/>
              </a:solidFill>
              <a:prstDash val="solid"/>
              <a:round/>
              <a:headEnd type="none" w="med" len="med"/>
              <a:tailEnd type="triangle" w="lg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6" name="Text Box 12">
              <a:extLst>
                <a:ext uri="{FF2B5EF4-FFF2-40B4-BE49-F238E27FC236}">
                  <a16:creationId xmlns:a16="http://schemas.microsoft.com/office/drawing/2014/main" id="{61135AE6-D702-E710-9003-9591B5FDC9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9375" y="2317003"/>
              <a:ext cx="1028263" cy="738664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50000"/>
                </a:spcBef>
                <a:buClrTx/>
              </a:pPr>
              <a:r>
                <a:rPr kumimoji="0" lang="en-US" altLang="en-US" sz="1400" dirty="0">
                  <a:solidFill>
                    <a:srgbClr val="FFFFFF"/>
                  </a:solidFill>
                  <a:ea typeface="ＭＳ Ｐゴシック" pitchFamily="34" charset="-128"/>
                  <a:cs typeface="Arial" panose="020B0604020202020204" pitchFamily="34" charset="0"/>
                </a:rPr>
                <a:t>Heat rejection system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6B44C9D-FE81-C866-B801-486417FF8B55}"/>
                </a:ext>
              </a:extLst>
            </p:cNvPr>
            <p:cNvCxnSpPr/>
            <p:nvPr/>
          </p:nvCxnSpPr>
          <p:spPr bwMode="auto">
            <a:xfrm>
              <a:off x="1133339" y="3016722"/>
              <a:ext cx="861181" cy="378702"/>
            </a:xfrm>
            <a:prstGeom prst="line">
              <a:avLst/>
            </a:prstGeom>
            <a:solidFill>
              <a:schemeClr val="tx1">
                <a:lumMod val="65000"/>
              </a:schemeClr>
            </a:solidFill>
            <a:ln w="38100" cap="flat" cmpd="sng" algn="ctr">
              <a:solidFill>
                <a:srgbClr val="FF9900"/>
              </a:solidFill>
              <a:prstDash val="solid"/>
              <a:round/>
              <a:headEnd type="none" w="med" len="med"/>
              <a:tailEnd type="triangle" w="lg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8" name="Text Box 12">
              <a:extLst>
                <a:ext uri="{FF2B5EF4-FFF2-40B4-BE49-F238E27FC236}">
                  <a16:creationId xmlns:a16="http://schemas.microsoft.com/office/drawing/2014/main" id="{CE3BB094-7856-CB3B-EBC8-A7BACA64B2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989" y="4750570"/>
              <a:ext cx="1409981" cy="502702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lnSpc>
                  <a:spcPts val="1600"/>
                </a:lnSpc>
                <a:spcBef>
                  <a:spcPts val="0"/>
                </a:spcBef>
                <a:buClrTx/>
              </a:pPr>
              <a:r>
                <a:rPr kumimoji="0" lang="en-US" altLang="en-US" sz="1400" dirty="0">
                  <a:solidFill>
                    <a:srgbClr val="FFFFFF"/>
                  </a:solidFill>
                  <a:ea typeface="ＭＳ Ｐゴシック" pitchFamily="34" charset="-128"/>
                  <a:cs typeface="Arial" panose="020B0604020202020204" pitchFamily="34" charset="0"/>
                </a:rPr>
                <a:t>Main control room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68E224A-DE93-D3FF-0B19-62A81D4F982E}"/>
                </a:ext>
              </a:extLst>
            </p:cNvPr>
            <p:cNvCxnSpPr/>
            <p:nvPr/>
          </p:nvCxnSpPr>
          <p:spPr bwMode="auto">
            <a:xfrm flipV="1">
              <a:off x="1447474" y="4368018"/>
              <a:ext cx="300922" cy="382552"/>
            </a:xfrm>
            <a:prstGeom prst="line">
              <a:avLst/>
            </a:prstGeom>
            <a:noFill/>
            <a:ln w="38100" cap="flat" cmpd="sng" algn="ctr">
              <a:solidFill>
                <a:srgbClr val="FF9900"/>
              </a:solidFill>
              <a:prstDash val="solid"/>
              <a:round/>
              <a:headEnd type="none" w="med" len="med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20" name="Text Box 12">
              <a:extLst>
                <a:ext uri="{FF2B5EF4-FFF2-40B4-BE49-F238E27FC236}">
                  <a16:creationId xmlns:a16="http://schemas.microsoft.com/office/drawing/2014/main" id="{911637CC-65D2-1770-0DBD-526EC99926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75882" y="3955003"/>
              <a:ext cx="2634954" cy="523220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50000"/>
                </a:spcBef>
                <a:buClrTx/>
              </a:pPr>
              <a:r>
                <a:rPr kumimoji="0" lang="en-US" altLang="en-US" sz="1400" dirty="0">
                  <a:solidFill>
                    <a:srgbClr val="FFFFFF"/>
                  </a:solidFill>
                  <a:ea typeface="ＭＳ Ｐゴシック" pitchFamily="34" charset="-128"/>
                  <a:cs typeface="Arial" panose="020B0604020202020204" pitchFamily="34" charset="0"/>
                </a:rPr>
                <a:t>Magnet power conversion buildings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2581C02-AC58-CF5F-41B2-4E000A409F41}"/>
                </a:ext>
              </a:extLst>
            </p:cNvPr>
            <p:cNvCxnSpPr/>
            <p:nvPr/>
          </p:nvCxnSpPr>
          <p:spPr bwMode="auto">
            <a:xfrm flipH="1" flipV="1">
              <a:off x="6469547" y="3178841"/>
              <a:ext cx="1027985" cy="776162"/>
            </a:xfrm>
            <a:prstGeom prst="line">
              <a:avLst/>
            </a:prstGeom>
            <a:noFill/>
            <a:ln w="38100" cap="flat" cmpd="sng" algn="ctr">
              <a:solidFill>
                <a:srgbClr val="FF9900"/>
              </a:solidFill>
              <a:prstDash val="solid"/>
              <a:round/>
              <a:headEnd type="none" w="med" len="med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7861725-5A58-426F-0B94-23BDF2697087}"/>
                </a:ext>
              </a:extLst>
            </p:cNvPr>
            <p:cNvCxnSpPr/>
            <p:nvPr/>
          </p:nvCxnSpPr>
          <p:spPr bwMode="auto">
            <a:xfrm flipH="1" flipV="1">
              <a:off x="6553151" y="3679159"/>
              <a:ext cx="967635" cy="279805"/>
            </a:xfrm>
            <a:prstGeom prst="line">
              <a:avLst/>
            </a:prstGeom>
            <a:noFill/>
            <a:ln w="38100" cap="flat" cmpd="sng" algn="ctr">
              <a:solidFill>
                <a:srgbClr val="FF9900"/>
              </a:solidFill>
              <a:prstDash val="solid"/>
              <a:round/>
              <a:headEnd type="none" w="med" len="med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23" name="Text Box 12">
              <a:extLst>
                <a:ext uri="{FF2B5EF4-FFF2-40B4-BE49-F238E27FC236}">
                  <a16:creationId xmlns:a16="http://schemas.microsoft.com/office/drawing/2014/main" id="{CCB95B37-0B9E-BEA9-E98B-D1517297C4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20686" y="1380422"/>
              <a:ext cx="2123221" cy="307777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50000"/>
                </a:spcBef>
                <a:buClrTx/>
              </a:pPr>
              <a:r>
                <a:rPr kumimoji="0" lang="en-US" altLang="en-US" sz="1400" dirty="0">
                  <a:solidFill>
                    <a:srgbClr val="FFFFFF"/>
                  </a:solidFill>
                  <a:ea typeface="ＭＳ Ｐゴシック" pitchFamily="34" charset="-128"/>
                  <a:cs typeface="Arial" panose="020B0604020202020204" pitchFamily="34" charset="0"/>
                </a:rPr>
                <a:t>PF coil winding facility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F99A484-8EC2-214D-C84F-229A1FD542CA}"/>
                </a:ext>
              </a:extLst>
            </p:cNvPr>
            <p:cNvCxnSpPr/>
            <p:nvPr/>
          </p:nvCxnSpPr>
          <p:spPr bwMode="auto">
            <a:xfrm flipH="1">
              <a:off x="7372054" y="1678246"/>
              <a:ext cx="574808" cy="420761"/>
            </a:xfrm>
            <a:prstGeom prst="line">
              <a:avLst/>
            </a:prstGeom>
            <a:noFill/>
            <a:ln w="38100" cap="flat" cmpd="sng" algn="ctr">
              <a:solidFill>
                <a:srgbClr val="FF9900"/>
              </a:solidFill>
              <a:prstDash val="solid"/>
              <a:round/>
              <a:headEnd type="none" w="med" len="med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25" name="Text Box 12">
              <a:extLst>
                <a:ext uri="{FF2B5EF4-FFF2-40B4-BE49-F238E27FC236}">
                  <a16:creationId xmlns:a16="http://schemas.microsoft.com/office/drawing/2014/main" id="{D9078979-420A-DB5C-71CF-C9E28C7BDF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46862" y="2348975"/>
              <a:ext cx="1125079" cy="307777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50000"/>
                </a:spcBef>
                <a:buClrTx/>
              </a:pPr>
              <a:r>
                <a:rPr kumimoji="0" lang="en-US" altLang="en-US" sz="1400" dirty="0" err="1">
                  <a:solidFill>
                    <a:srgbClr val="FFFFFF"/>
                  </a:solidFill>
                  <a:ea typeface="ＭＳ Ｐゴシック" pitchFamily="34" charset="-128"/>
                  <a:cs typeface="Arial" panose="020B0604020202020204" pitchFamily="34" charset="0"/>
                </a:rPr>
                <a:t>Cryoplant</a:t>
              </a:r>
              <a:endParaRPr kumimoji="0" lang="en-US" altLang="en-US" sz="1400" dirty="0">
                <a:solidFill>
                  <a:srgbClr val="FFFFFF"/>
                </a:solidFill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9BAB8D9-FF18-7AF1-5DB4-1D575F3E4CB0}"/>
                </a:ext>
              </a:extLst>
            </p:cNvPr>
            <p:cNvCxnSpPr/>
            <p:nvPr/>
          </p:nvCxnSpPr>
          <p:spPr bwMode="auto">
            <a:xfrm flipH="1">
              <a:off x="7372054" y="2501510"/>
              <a:ext cx="588385" cy="87228"/>
            </a:xfrm>
            <a:prstGeom prst="line">
              <a:avLst/>
            </a:prstGeom>
            <a:noFill/>
            <a:ln w="38100" cap="flat" cmpd="sng" algn="ctr">
              <a:solidFill>
                <a:srgbClr val="FF9900"/>
              </a:solidFill>
              <a:prstDash val="solid"/>
              <a:round/>
              <a:headEnd type="none" w="med" len="med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27" name="Text Box 12">
              <a:extLst>
                <a:ext uri="{FF2B5EF4-FFF2-40B4-BE49-F238E27FC236}">
                  <a16:creationId xmlns:a16="http://schemas.microsoft.com/office/drawing/2014/main" id="{F7F8B243-088B-5EF7-46A3-3676AEFE9C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95056" y="926834"/>
              <a:ext cx="2247177" cy="307777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50000"/>
                </a:spcBef>
                <a:buClrTx/>
              </a:pPr>
              <a:r>
                <a:rPr kumimoji="0" lang="en-US" altLang="en-US" sz="1400" dirty="0">
                  <a:solidFill>
                    <a:srgbClr val="FFFFFF"/>
                  </a:solidFill>
                  <a:ea typeface="ＭＳ Ｐゴシック" pitchFamily="34" charset="-128"/>
                  <a:cs typeface="Arial" panose="020B0604020202020204" pitchFamily="34" charset="0"/>
                </a:rPr>
                <a:t>Cryostat workshop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72559EA-AF60-AFF6-1254-9A1469F3C764}"/>
                </a:ext>
              </a:extLst>
            </p:cNvPr>
            <p:cNvCxnSpPr/>
            <p:nvPr/>
          </p:nvCxnSpPr>
          <p:spPr bwMode="auto">
            <a:xfrm flipH="1">
              <a:off x="5280250" y="1234611"/>
              <a:ext cx="214805" cy="544990"/>
            </a:xfrm>
            <a:prstGeom prst="line">
              <a:avLst/>
            </a:prstGeom>
            <a:noFill/>
            <a:ln w="38100" cap="flat" cmpd="sng" algn="ctr">
              <a:solidFill>
                <a:srgbClr val="FF9900"/>
              </a:solidFill>
              <a:prstDash val="solid"/>
              <a:round/>
              <a:headEnd type="none" w="med" len="med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29" name="Text Box 12">
              <a:extLst>
                <a:ext uri="{FF2B5EF4-FFF2-40B4-BE49-F238E27FC236}">
                  <a16:creationId xmlns:a16="http://schemas.microsoft.com/office/drawing/2014/main" id="{28C5CB05-7066-866E-55A2-057C96AC6A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60030" y="1188616"/>
              <a:ext cx="1288925" cy="502702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lnSpc>
                  <a:spcPts val="1600"/>
                </a:lnSpc>
                <a:spcBef>
                  <a:spcPts val="0"/>
                </a:spcBef>
                <a:buClrTx/>
              </a:pPr>
              <a:r>
                <a:rPr kumimoji="0" lang="en-US" altLang="en-US" sz="1400" dirty="0">
                  <a:solidFill>
                    <a:srgbClr val="FFFFFF"/>
                  </a:solidFill>
                  <a:ea typeface="ＭＳ Ｐゴシック" pitchFamily="34" charset="-128"/>
                  <a:cs typeface="Arial" panose="020B0604020202020204" pitchFamily="34" charset="0"/>
                </a:rPr>
                <a:t>400 kV switchyard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32D1D9A-4486-9BBD-6573-27209BAF317C}"/>
                </a:ext>
              </a:extLst>
            </p:cNvPr>
            <p:cNvCxnSpPr/>
            <p:nvPr/>
          </p:nvCxnSpPr>
          <p:spPr bwMode="auto">
            <a:xfrm flipH="1">
              <a:off x="10273972" y="1705534"/>
              <a:ext cx="486058" cy="1001100"/>
            </a:xfrm>
            <a:prstGeom prst="line">
              <a:avLst/>
            </a:prstGeom>
            <a:noFill/>
            <a:ln w="38100" cap="flat" cmpd="sng" algn="ctr">
              <a:solidFill>
                <a:srgbClr val="FF9900"/>
              </a:solidFill>
              <a:prstDash val="solid"/>
              <a:round/>
              <a:headEnd type="none" w="med" len="med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31" name="Text Box 12">
              <a:extLst>
                <a:ext uri="{FF2B5EF4-FFF2-40B4-BE49-F238E27FC236}">
                  <a16:creationId xmlns:a16="http://schemas.microsoft.com/office/drawing/2014/main" id="{C2911110-4097-A05F-FC70-E7A7D6A096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6105" y="3947805"/>
              <a:ext cx="1527893" cy="502702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lnSpc>
                  <a:spcPts val="1600"/>
                </a:lnSpc>
                <a:spcBef>
                  <a:spcPts val="0"/>
                </a:spcBef>
                <a:buClrTx/>
              </a:pPr>
              <a:r>
                <a:rPr kumimoji="0" lang="en-US" altLang="en-US" sz="1400" dirty="0">
                  <a:solidFill>
                    <a:srgbClr val="FFFFFF"/>
                  </a:solidFill>
                  <a:ea typeface="ＭＳ Ｐゴシック" pitchFamily="34" charset="-128"/>
                  <a:cs typeface="Arial" panose="020B0604020202020204" pitchFamily="34" charset="0"/>
                </a:rPr>
                <a:t>Diagnostics building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7D1F513-AFFE-20C2-4C46-2244A9FEAC7A}"/>
                </a:ext>
              </a:extLst>
            </p:cNvPr>
            <p:cNvCxnSpPr/>
            <p:nvPr/>
          </p:nvCxnSpPr>
          <p:spPr bwMode="auto">
            <a:xfrm flipH="1" flipV="1">
              <a:off x="5053436" y="3395424"/>
              <a:ext cx="518734" cy="552381"/>
            </a:xfrm>
            <a:prstGeom prst="line">
              <a:avLst/>
            </a:prstGeom>
            <a:noFill/>
            <a:ln w="38100" cap="flat" cmpd="sng" algn="ctr">
              <a:solidFill>
                <a:srgbClr val="FF9900"/>
              </a:solidFill>
              <a:prstDash val="solid"/>
              <a:round/>
              <a:headEnd type="none" w="med" len="med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33" name="Text Box 12">
              <a:extLst>
                <a:ext uri="{FF2B5EF4-FFF2-40B4-BE49-F238E27FC236}">
                  <a16:creationId xmlns:a16="http://schemas.microsoft.com/office/drawing/2014/main" id="{77B28351-A0F2-07B7-B6F2-EEB2C23357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5431" y="6113553"/>
              <a:ext cx="2247177" cy="307777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50000"/>
                </a:spcBef>
                <a:buClrTx/>
              </a:pPr>
              <a:r>
                <a:rPr kumimoji="0" lang="en-US" altLang="en-US" sz="1400" dirty="0">
                  <a:solidFill>
                    <a:srgbClr val="FFFFFF"/>
                  </a:solidFill>
                  <a:ea typeface="ＭＳ Ｐゴシック" pitchFamily="34" charset="-128"/>
                  <a:cs typeface="Arial" panose="020B0604020202020204" pitchFamily="34" charset="0"/>
                </a:rPr>
                <a:t>ITER Organization HQ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7EE46F5-FABE-DA93-FA9C-E40C542A3B24}"/>
                </a:ext>
              </a:extLst>
            </p:cNvPr>
            <p:cNvCxnSpPr/>
            <p:nvPr/>
          </p:nvCxnSpPr>
          <p:spPr bwMode="auto">
            <a:xfrm flipV="1">
              <a:off x="2434762" y="5675686"/>
              <a:ext cx="470216" cy="432254"/>
            </a:xfrm>
            <a:prstGeom prst="line">
              <a:avLst/>
            </a:prstGeom>
            <a:noFill/>
            <a:ln w="38100" cap="flat" cmpd="sng" algn="ctr">
              <a:solidFill>
                <a:srgbClr val="FF9900"/>
              </a:solidFill>
              <a:prstDash val="solid"/>
              <a:round/>
              <a:headEnd type="none" w="med" len="med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40" name="Text Box 12">
              <a:extLst>
                <a:ext uri="{FF2B5EF4-FFF2-40B4-BE49-F238E27FC236}">
                  <a16:creationId xmlns:a16="http://schemas.microsoft.com/office/drawing/2014/main" id="{D09563CF-0673-8F37-3F21-BE1A4E6800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78191" y="2892206"/>
              <a:ext cx="1359684" cy="307777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50000"/>
                </a:spcBef>
                <a:buClrTx/>
              </a:pPr>
              <a:r>
                <a:rPr kumimoji="0" lang="en-US" altLang="en-US" sz="1400" dirty="0">
                  <a:solidFill>
                    <a:srgbClr val="FFFFFF"/>
                  </a:solidFill>
                  <a:ea typeface="ＭＳ Ｐゴシック" pitchFamily="34" charset="-128"/>
                  <a:cs typeface="Arial" panose="020B0604020202020204" pitchFamily="34" charset="0"/>
                </a:rPr>
                <a:t>Transformers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0347A22-ECC8-B4D7-541E-671B559DFCDF}"/>
                </a:ext>
              </a:extLst>
            </p:cNvPr>
            <p:cNvCxnSpPr/>
            <p:nvPr/>
          </p:nvCxnSpPr>
          <p:spPr bwMode="auto">
            <a:xfrm flipH="1" flipV="1">
              <a:off x="9309824" y="2737904"/>
              <a:ext cx="663632" cy="351339"/>
            </a:xfrm>
            <a:prstGeom prst="line">
              <a:avLst/>
            </a:prstGeom>
            <a:noFill/>
            <a:ln w="38100" cap="flat" cmpd="sng" algn="ctr">
              <a:solidFill>
                <a:srgbClr val="FF9900"/>
              </a:solidFill>
              <a:prstDash val="solid"/>
              <a:round/>
              <a:headEnd type="none" w="med" len="med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EEDF8A9-3F9F-7524-6B5D-596E6EE1C26F}"/>
                </a:ext>
              </a:extLst>
            </p:cNvPr>
            <p:cNvCxnSpPr/>
            <p:nvPr/>
          </p:nvCxnSpPr>
          <p:spPr bwMode="auto">
            <a:xfrm flipH="1">
              <a:off x="9636734" y="3080722"/>
              <a:ext cx="345019" cy="314702"/>
            </a:xfrm>
            <a:prstGeom prst="line">
              <a:avLst/>
            </a:prstGeom>
            <a:noFill/>
            <a:ln w="38100" cap="flat" cmpd="sng" algn="ctr">
              <a:solidFill>
                <a:srgbClr val="FF9900"/>
              </a:solidFill>
              <a:prstDash val="solid"/>
              <a:round/>
              <a:headEnd type="none" w="med" len="med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sp>
        <p:nvSpPr>
          <p:cNvPr id="35" name="Text Box 12">
            <a:extLst>
              <a:ext uri="{FF2B5EF4-FFF2-40B4-BE49-F238E27FC236}">
                <a16:creationId xmlns:a16="http://schemas.microsoft.com/office/drawing/2014/main" id="{511F43C0-F6E1-27ED-67AD-5C612309EE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2101"/>
            <a:ext cx="4835951" cy="461665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kumimoji="0" lang="en-US" altLang="en-US" sz="24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ITER construction site drone view</a:t>
            </a:r>
          </a:p>
        </p:txBody>
      </p:sp>
      <p:sp>
        <p:nvSpPr>
          <p:cNvPr id="36" name="Text Box 12">
            <a:extLst>
              <a:ext uri="{FF2B5EF4-FFF2-40B4-BE49-F238E27FC236}">
                <a16:creationId xmlns:a16="http://schemas.microsoft.com/office/drawing/2014/main" id="{43A03478-D0CD-2CE4-7692-733882B480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1832" y="411392"/>
            <a:ext cx="2328420" cy="307777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kumimoji="0" lang="en-US" altLang="en-US" sz="1400" dirty="0">
                <a:solidFill>
                  <a:srgbClr val="FFFFFF"/>
                </a:solidFill>
                <a:ea typeface="ＭＳ Ｐゴシック" pitchFamily="34" charset="-128"/>
                <a:cs typeface="Arial" panose="020B0604020202020204" pitchFamily="34" charset="0"/>
              </a:rPr>
              <a:t>Component storage area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3DDCC98-7C78-98ED-B5C9-CEE2C41526EB}"/>
              </a:ext>
            </a:extLst>
          </p:cNvPr>
          <p:cNvCxnSpPr/>
          <p:nvPr/>
        </p:nvCxnSpPr>
        <p:spPr bwMode="auto">
          <a:xfrm flipH="1" flipV="1">
            <a:off x="7843101" y="176415"/>
            <a:ext cx="658148" cy="234977"/>
          </a:xfrm>
          <a:prstGeom prst="line">
            <a:avLst/>
          </a:prstGeom>
          <a:noFill/>
          <a:ln w="38100" cap="flat" cmpd="sng" algn="ctr">
            <a:solidFill>
              <a:srgbClr val="FF9900"/>
            </a:solidFill>
            <a:prstDash val="solid"/>
            <a:round/>
            <a:headEnd type="none" w="med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847087969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 aerial view of a large city&#10;&#10;Description automatically generated">
            <a:extLst>
              <a:ext uri="{FF2B5EF4-FFF2-40B4-BE49-F238E27FC236}">
                <a16:creationId xmlns:a16="http://schemas.microsoft.com/office/drawing/2014/main" id="{12253506-36D3-8735-3751-3EE4197B3F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3" y="-598170"/>
            <a:ext cx="12192000" cy="82702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524227" y="0"/>
            <a:ext cx="1688356" cy="366126"/>
          </a:xfrm>
          <a:prstGeom prst="rect">
            <a:avLst/>
          </a:prstGeom>
          <a:solidFill>
            <a:srgbClr val="FFC000">
              <a:alpha val="79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8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fr-FR" sz="1600" dirty="0">
                <a:solidFill>
                  <a:srgbClr val="000000"/>
                </a:solidFill>
                <a:cs typeface="Arial" panose="020B0604020202020204" pitchFamily="34" charset="0"/>
              </a:rPr>
              <a:t>20 June 2024 </a:t>
            </a:r>
            <a:endParaRPr lang="en-GB" sz="16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0" y="-12101"/>
            <a:ext cx="4079631" cy="461665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kumimoji="0" lang="en-US" altLang="en-US" sz="24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Latest available drone view</a:t>
            </a:r>
          </a:p>
        </p:txBody>
      </p:sp>
    </p:spTree>
    <p:extLst>
      <p:ext uri="{BB962C8B-B14F-4D97-AF65-F5344CB8AC3E}">
        <p14:creationId xmlns:p14="http://schemas.microsoft.com/office/powerpoint/2010/main" val="1819131180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83" y="0"/>
            <a:ext cx="12223751" cy="70199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896475" y="0"/>
            <a:ext cx="2319693" cy="387286"/>
          </a:xfrm>
          <a:prstGeom prst="rect">
            <a:avLst/>
          </a:prstGeom>
          <a:solidFill>
            <a:srgbClr val="FFC000">
              <a:alpha val="79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800" dirty="0">
                <a:solidFill>
                  <a:srgbClr val="000000"/>
                </a:solidFill>
                <a:cs typeface="Arial" panose="020B0604020202020204" pitchFamily="34" charset="0"/>
              </a:rPr>
              <a:t>25 novembre 2021 </a:t>
            </a:r>
            <a:endParaRPr lang="en-GB" sz="1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-1" y="0"/>
            <a:ext cx="2871019" cy="2431435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50000"/>
              </a:spcBef>
              <a:buClrTx/>
            </a:pPr>
            <a:r>
              <a:rPr kumimoji="0" lang="en-US" altLang="en-US" sz="3200" b="0" dirty="0" err="1">
                <a:solidFill>
                  <a:srgbClr val="0000CC"/>
                </a:solidFill>
                <a:ea typeface="ＭＳ Ｐゴシック" pitchFamily="34" charset="-128"/>
                <a:cs typeface="Arial" panose="020B0604020202020204" pitchFamily="34" charset="0"/>
              </a:rPr>
              <a:t>Cryoplant</a:t>
            </a:r>
            <a:br>
              <a:rPr kumimoji="0" lang="en-US" altLang="en-US" sz="32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</a:br>
            <a:r>
              <a:rPr kumimoji="0" lang="en-US" altLang="en-US" sz="20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Largest single unit plant in the world.</a:t>
            </a:r>
            <a:br>
              <a:rPr kumimoji="0" lang="en-US" altLang="en-US" sz="20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</a:br>
            <a:r>
              <a:rPr kumimoji="0" lang="en-US" altLang="en-US" sz="20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Liquid He inventory 25 t</a:t>
            </a:r>
            <a:br>
              <a:rPr kumimoji="0" lang="en-US" altLang="en-US" sz="20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</a:br>
            <a:r>
              <a:rPr kumimoji="0" lang="en-US" altLang="en-US" sz="20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Power: </a:t>
            </a:r>
            <a:br>
              <a:rPr kumimoji="0" lang="en-US" altLang="en-US" sz="20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</a:br>
            <a:r>
              <a:rPr kumimoji="0" lang="en-US" altLang="en-US" sz="20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75 kW at 4.5 K (He)</a:t>
            </a:r>
            <a:br>
              <a:rPr kumimoji="0" lang="en-US" altLang="en-US" sz="20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</a:br>
            <a:r>
              <a:rPr kumimoji="0" lang="en-US" altLang="en-US" sz="20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1300 kW at 80 K (N</a:t>
            </a:r>
            <a:r>
              <a:rPr kumimoji="0" lang="en-US" altLang="en-US" sz="2000" b="0" baseline="-2500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2</a:t>
            </a:r>
            <a:r>
              <a:rPr kumimoji="0" lang="en-US" altLang="en-US" sz="20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)</a:t>
            </a: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-7583" y="6457890"/>
            <a:ext cx="12223751" cy="40011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kumimoji="0" lang="en-US" altLang="en-US" sz="20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Over 5000 t of equipment installed in the </a:t>
            </a:r>
            <a:r>
              <a:rPr kumimoji="0" lang="en-US" altLang="en-US" sz="2000" b="0" dirty="0" err="1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cryoplant</a:t>
            </a:r>
            <a:r>
              <a:rPr kumimoji="0" lang="en-US" altLang="en-US" sz="20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 in 3.5 years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E82A86-DE59-EE43-9FC1-62C2AF9567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855"/>
          <a:stretch/>
        </p:blipFill>
        <p:spPr>
          <a:xfrm>
            <a:off x="2829867" y="3429000"/>
            <a:ext cx="3250527" cy="2862322"/>
          </a:xfrm>
          <a:prstGeom prst="rect">
            <a:avLst/>
          </a:prstGeom>
          <a:ln w="25400">
            <a:noFill/>
          </a:ln>
        </p:spPr>
      </p:pic>
      <p:sp>
        <p:nvSpPr>
          <p:cNvPr id="3" name="Text Box 12">
            <a:extLst>
              <a:ext uri="{FF2B5EF4-FFF2-40B4-BE49-F238E27FC236}">
                <a16:creationId xmlns:a16="http://schemas.microsoft.com/office/drawing/2014/main" id="{82C3B79B-1234-422C-B9A1-A200D69ACB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583" y="3429000"/>
            <a:ext cx="2871019" cy="2862322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50000"/>
              </a:spcBef>
              <a:buClrTx/>
            </a:pPr>
            <a:r>
              <a:rPr kumimoji="0" lang="en-US" altLang="en-US" sz="20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He gas compressor and gas distribution network completed functional tests in July 2024 </a:t>
            </a:r>
            <a:r>
              <a:rPr kumimoji="0" lang="en-US" altLang="en-US" sz="20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 first liquid He to be made this year  support operation of a Magnet Cold Test Bench (TF coil tests)</a:t>
            </a:r>
            <a:endParaRPr kumimoji="0" lang="en-US" altLang="en-US" sz="2000" b="0" dirty="0">
              <a:solidFill>
                <a:srgbClr val="000000"/>
              </a:solidFill>
              <a:ea typeface="ＭＳ Ｐゴシック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4768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86"/>
          <a:stretch/>
        </p:blipFill>
        <p:spPr>
          <a:xfrm>
            <a:off x="0" y="0"/>
            <a:ext cx="12192000" cy="71958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029825" y="0"/>
            <a:ext cx="2186343" cy="387286"/>
          </a:xfrm>
          <a:prstGeom prst="rect">
            <a:avLst/>
          </a:prstGeom>
          <a:solidFill>
            <a:srgbClr val="FFC000">
              <a:alpha val="79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800" dirty="0">
                <a:solidFill>
                  <a:srgbClr val="000000"/>
                </a:solidFill>
                <a:cs typeface="Arial" panose="020B0604020202020204" pitchFamily="34" charset="0"/>
              </a:rPr>
              <a:t>15 octobre 2021 </a:t>
            </a:r>
            <a:endParaRPr lang="en-GB" sz="1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-7583" y="6457890"/>
            <a:ext cx="12223751" cy="40011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kumimoji="0" lang="en-US" altLang="en-US" sz="20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~6000 t of equipment supplied by IN-DA </a:t>
            </a:r>
            <a:r>
              <a:rPr kumimoji="0" lang="en-US" altLang="en-US" sz="20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 commissioning well underway</a:t>
            </a:r>
            <a:endParaRPr kumimoji="0" lang="en-US" altLang="en-US" sz="2000" b="0" dirty="0">
              <a:solidFill>
                <a:srgbClr val="000000"/>
              </a:solidFill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1" y="0"/>
            <a:ext cx="4651512" cy="1508105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50000"/>
              </a:spcBef>
              <a:buClrTx/>
            </a:pPr>
            <a:r>
              <a:rPr kumimoji="0" lang="en-US" altLang="en-US" sz="3200" b="0" dirty="0">
                <a:solidFill>
                  <a:srgbClr val="0000CC"/>
                </a:solidFill>
                <a:ea typeface="ＭＳ Ｐゴシック" pitchFamily="34" charset="-128"/>
                <a:cs typeface="Arial" panose="020B0604020202020204" pitchFamily="34" charset="0"/>
              </a:rPr>
              <a:t>Cooling plant</a:t>
            </a:r>
            <a:br>
              <a:rPr kumimoji="0" lang="en-US" altLang="en-US" sz="32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</a:br>
            <a:r>
              <a:rPr kumimoji="0" lang="en-US" altLang="en-US" sz="2000" b="0" dirty="0" err="1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Optimise</a:t>
            </a:r>
            <a:r>
              <a:rPr kumimoji="0" lang="en-US" altLang="en-US" sz="20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 management of an intermittent demand (peak: 1145 MW, between pulses: 160 MW)</a:t>
            </a:r>
          </a:p>
        </p:txBody>
      </p:sp>
    </p:spTree>
    <p:extLst>
      <p:ext uri="{BB962C8B-B14F-4D97-AF65-F5344CB8AC3E}">
        <p14:creationId xmlns:p14="http://schemas.microsoft.com/office/powerpoint/2010/main" val="1983799681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975" y="0"/>
            <a:ext cx="4569025" cy="685800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10287000" y="0"/>
            <a:ext cx="1905000" cy="387286"/>
          </a:xfrm>
          <a:prstGeom prst="rect">
            <a:avLst/>
          </a:prstGeom>
          <a:solidFill>
            <a:srgbClr val="FFC000">
              <a:alpha val="79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800" dirty="0">
                <a:solidFill>
                  <a:srgbClr val="000000"/>
                </a:solidFill>
                <a:cs typeface="Arial" panose="020B0604020202020204" pitchFamily="34" charset="0"/>
              </a:rPr>
              <a:t>25 mars 2021 </a:t>
            </a:r>
            <a:endParaRPr lang="en-GB" sz="1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0" y="-13126"/>
            <a:ext cx="7541537" cy="1200329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  <a:buClrTx/>
            </a:pPr>
            <a:r>
              <a:rPr kumimoji="0" lang="en-US" altLang="en-US" sz="3200" b="0" dirty="0">
                <a:solidFill>
                  <a:srgbClr val="0000CC"/>
                </a:solidFill>
                <a:ea typeface="ＭＳ Ｐゴシック" pitchFamily="34" charset="-128"/>
                <a:cs typeface="Arial" panose="020B0604020202020204" pitchFamily="34" charset="0"/>
              </a:rPr>
              <a:t>Electrical conversion</a:t>
            </a:r>
            <a:br>
              <a:rPr kumimoji="0" lang="en-US" altLang="en-US" sz="32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</a:br>
            <a:r>
              <a:rPr kumimoji="0" lang="en-US" altLang="en-US" sz="20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~5 km of actively cooled </a:t>
            </a:r>
            <a:r>
              <a:rPr kumimoji="0" lang="en-US" altLang="en-US" sz="2000" b="0" dirty="0" err="1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busbars</a:t>
            </a:r>
            <a:br>
              <a:rPr kumimoji="0" lang="en-US" altLang="en-US" sz="20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</a:br>
            <a:r>
              <a:rPr kumimoji="0" lang="en-US" altLang="en-US" sz="20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100% of the equipment necessary for First Plasma installed</a:t>
            </a:r>
          </a:p>
        </p:txBody>
      </p:sp>
    </p:spTree>
    <p:extLst>
      <p:ext uri="{BB962C8B-B14F-4D97-AF65-F5344CB8AC3E}">
        <p14:creationId xmlns:p14="http://schemas.microsoft.com/office/powerpoint/2010/main" val="1093489119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77685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029825" y="0"/>
            <a:ext cx="2186343" cy="387286"/>
          </a:xfrm>
          <a:prstGeom prst="rect">
            <a:avLst/>
          </a:prstGeom>
          <a:solidFill>
            <a:srgbClr val="FFC000">
              <a:alpha val="79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800" dirty="0">
                <a:solidFill>
                  <a:srgbClr val="000000"/>
                </a:solidFill>
                <a:cs typeface="Arial" panose="020B0604020202020204" pitchFamily="34" charset="0"/>
              </a:rPr>
              <a:t>29 August 2023 </a:t>
            </a:r>
            <a:endParaRPr lang="en-GB" sz="1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1" y="0"/>
            <a:ext cx="6614808" cy="1200329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50000"/>
              </a:spcBef>
              <a:buClrTx/>
            </a:pPr>
            <a:r>
              <a:rPr kumimoji="0" lang="en-US" altLang="en-US" sz="32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Bridging gaps ….</a:t>
            </a:r>
            <a:br>
              <a:rPr kumimoji="0" lang="en-US" altLang="en-US" sz="32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</a:br>
            <a:r>
              <a:rPr kumimoji="0" lang="en-US" altLang="en-US" sz="2000" b="0" dirty="0" err="1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Cryobridge</a:t>
            </a:r>
            <a:r>
              <a:rPr kumimoji="0" lang="en-US" altLang="en-US" sz="20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 and </a:t>
            </a:r>
            <a:r>
              <a:rPr kumimoji="0" lang="en-US" altLang="en-US" sz="2000" b="0" dirty="0" err="1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busbar</a:t>
            </a:r>
            <a:r>
              <a:rPr kumimoji="0" lang="en-US" altLang="en-US" sz="20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 bridges for distribution of </a:t>
            </a:r>
            <a:r>
              <a:rPr kumimoji="0" lang="en-US" altLang="en-US" sz="2000" b="0" dirty="0" err="1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cryolines</a:t>
            </a:r>
            <a:r>
              <a:rPr kumimoji="0" lang="en-US" altLang="en-US" sz="20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 and transport of electrical </a:t>
            </a:r>
            <a:r>
              <a:rPr kumimoji="0" lang="en-US" altLang="en-US" sz="2000" b="0" dirty="0" err="1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busbars</a:t>
            </a:r>
            <a:endParaRPr kumimoji="0" lang="en-US" altLang="en-US" sz="2000" b="0" dirty="0">
              <a:solidFill>
                <a:srgbClr val="000000"/>
              </a:solidFill>
              <a:ea typeface="ＭＳ Ｐゴシック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376796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590F33B5-D649-2A60-E1FB-C0583184E51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" y="-1"/>
            <a:ext cx="12216169" cy="687159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642862" y="0"/>
            <a:ext cx="1573306" cy="366126"/>
          </a:xfrm>
          <a:prstGeom prst="rect">
            <a:avLst/>
          </a:prstGeom>
          <a:solidFill>
            <a:srgbClr val="FFC000">
              <a:alpha val="79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800" dirty="0">
                <a:solidFill>
                  <a:srgbClr val="000000"/>
                </a:solidFill>
                <a:cs typeface="Arial" panose="020B0604020202020204" pitchFamily="34" charset="0"/>
              </a:rPr>
              <a:t>August 2024 </a:t>
            </a:r>
            <a:endParaRPr lang="en-GB" sz="1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1" y="0"/>
            <a:ext cx="6614808" cy="2154436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50000"/>
              </a:spcBef>
              <a:buClrTx/>
            </a:pPr>
            <a:r>
              <a:rPr kumimoji="0" lang="en-US" altLang="en-US" sz="32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Pulse-power electrical network (PPEN) is in operation</a:t>
            </a:r>
            <a:br>
              <a:rPr kumimoji="0" lang="en-US" altLang="en-US" sz="32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</a:br>
            <a:r>
              <a:rPr kumimoji="0" lang="en-US" altLang="en-US" sz="20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Supplied by two 400 kV lines connected to the French grid</a:t>
            </a:r>
          </a:p>
          <a:p>
            <a:pPr algn="l">
              <a:lnSpc>
                <a:spcPct val="100000"/>
              </a:lnSpc>
              <a:spcBef>
                <a:spcPct val="50000"/>
              </a:spcBef>
              <a:buClrTx/>
            </a:pPr>
            <a:r>
              <a:rPr kumimoji="0" lang="en-US" altLang="en-US" sz="20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Full energization of the 1</a:t>
            </a:r>
            <a:r>
              <a:rPr kumimoji="0" lang="en-US" altLang="en-US" sz="2000" b="0" baseline="3000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st</a:t>
            </a:r>
            <a:r>
              <a:rPr kumimoji="0" lang="en-US" altLang="en-US" sz="20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 of 3 bays complete</a:t>
            </a:r>
          </a:p>
        </p:txBody>
      </p:sp>
    </p:spTree>
    <p:extLst>
      <p:ext uri="{BB962C8B-B14F-4D97-AF65-F5344CB8AC3E}">
        <p14:creationId xmlns:p14="http://schemas.microsoft.com/office/powerpoint/2010/main" val="543348719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www.iter.org/img/resize-2000-70/all/content/com/photo%20galleries%202/media/5%20-%20site%20milestones/control_bdg_from_hrs_sm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7472" y="0"/>
            <a:ext cx="127759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1" y="0"/>
            <a:ext cx="5128590" cy="892552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50000"/>
              </a:spcBef>
              <a:buClrTx/>
            </a:pPr>
            <a:r>
              <a:rPr kumimoji="0" lang="en-US" altLang="en-US" sz="32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ITER Control Room</a:t>
            </a:r>
            <a:br>
              <a:rPr kumimoji="0" lang="en-US" altLang="en-US" sz="32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</a:br>
            <a:r>
              <a:rPr kumimoji="0" lang="en-US" altLang="en-US" sz="20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Main construction complete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221" y="1005386"/>
            <a:ext cx="9034428" cy="58526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55" y="1382185"/>
            <a:ext cx="9315150" cy="5239772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10126306" y="1005330"/>
            <a:ext cx="2186343" cy="387286"/>
          </a:xfrm>
          <a:prstGeom prst="rect">
            <a:avLst/>
          </a:prstGeom>
          <a:solidFill>
            <a:srgbClr val="FFC000">
              <a:alpha val="79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800" dirty="0">
                <a:solidFill>
                  <a:srgbClr val="000000"/>
                </a:solidFill>
                <a:cs typeface="Arial" panose="020B0604020202020204" pitchFamily="34" charset="0"/>
              </a:rPr>
              <a:t>29 August 2023 </a:t>
            </a:r>
            <a:endParaRPr lang="en-GB" sz="1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47473" y="-78143"/>
            <a:ext cx="12915698" cy="721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746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ChangeArrowheads="1"/>
          </p:cNvSpPr>
          <p:nvPr/>
        </p:nvSpPr>
        <p:spPr bwMode="auto">
          <a:xfrm>
            <a:off x="160020" y="642937"/>
            <a:ext cx="12031980" cy="1854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8" tIns="45709" rIns="91418" bIns="45709"/>
          <a:lstStyle>
            <a:lvl1pPr>
              <a:tabLst>
                <a:tab pos="447675" algn="l"/>
              </a:tabLst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tabLst>
                <a:tab pos="447675" algn="l"/>
              </a:tabLst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tabLst>
                <a:tab pos="447675" algn="l"/>
              </a:tabLst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tabLst>
                <a:tab pos="447675" algn="l"/>
              </a:tabLst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tabLst>
                <a:tab pos="447675" algn="l"/>
              </a:tabLst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tabLst>
                <a:tab pos="447675" algn="l"/>
              </a:tabLst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tabLst>
                <a:tab pos="447675" algn="l"/>
              </a:tabLst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tabLst>
                <a:tab pos="447675" algn="l"/>
              </a:tabLst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tabLst>
                <a:tab pos="447675" algn="l"/>
              </a:tabLst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GB" sz="2200" b="0" dirty="0">
                <a:solidFill>
                  <a:srgbClr val="000000"/>
                </a:solidFill>
              </a:rPr>
              <a:t>Thousands of engineers and scientists have contributed to the design of ITER since the idea for an international joint experiment in fusion was first launched in 1985. The ITER Members: </a:t>
            </a:r>
            <a:r>
              <a:rPr lang="en-GB" sz="2200" dirty="0">
                <a:solidFill>
                  <a:srgbClr val="000000"/>
                </a:solidFill>
              </a:rPr>
              <a:t>China, the European Union, India, Japan, Korea, Russia and the United States</a:t>
            </a:r>
            <a:r>
              <a:rPr lang="en-GB" sz="2200" b="0" dirty="0">
                <a:solidFill>
                  <a:srgbClr val="000000"/>
                </a:solidFill>
              </a:rPr>
              <a:t>, are now engaged in a 35-year collaboration to build and operate the ITER experimental device, and together bring fusion to the point where a demonstration reactor can be designed</a:t>
            </a:r>
            <a:endParaRPr kumimoji="0" lang="en-US" altLang="en-US" sz="2200" b="0" dirty="0">
              <a:solidFill>
                <a:srgbClr val="000000"/>
              </a:solidFill>
            </a:endParaRPr>
          </a:p>
        </p:txBody>
      </p:sp>
      <p:sp>
        <p:nvSpPr>
          <p:cNvPr id="9219" name="Rectangle 5"/>
          <p:cNvSpPr>
            <a:spLocks noChangeArrowheads="1"/>
          </p:cNvSpPr>
          <p:nvPr/>
        </p:nvSpPr>
        <p:spPr bwMode="auto">
          <a:xfrm>
            <a:off x="0" y="89646"/>
            <a:ext cx="12192000" cy="553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buClrTx/>
            </a:pPr>
            <a:r>
              <a:rPr lang="en-US" altLang="en-US" dirty="0">
                <a:solidFill>
                  <a:srgbClr val="0000CC"/>
                </a:solidFill>
              </a:rPr>
              <a:t>First, what is the ITER Project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1343"/>
          <a:stretch/>
        </p:blipFill>
        <p:spPr>
          <a:xfrm>
            <a:off x="6926580" y="2408469"/>
            <a:ext cx="5151120" cy="3883747"/>
          </a:xfrm>
          <a:prstGeom prst="rect">
            <a:avLst/>
          </a:prstGeom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60020" y="2967037"/>
            <a:ext cx="6652260" cy="3159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8" tIns="45709" rIns="91418" bIns="45709"/>
          <a:lstStyle>
            <a:lvl1pPr>
              <a:tabLst>
                <a:tab pos="447675" algn="l"/>
              </a:tabLst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tabLst>
                <a:tab pos="447675" algn="l"/>
              </a:tabLst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tabLst>
                <a:tab pos="447675" algn="l"/>
              </a:tabLst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tabLst>
                <a:tab pos="447675" algn="l"/>
              </a:tabLst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tabLst>
                <a:tab pos="447675" algn="l"/>
              </a:tabLst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tabLst>
                <a:tab pos="447675" algn="l"/>
              </a:tabLst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tabLst>
                <a:tab pos="447675" algn="l"/>
              </a:tabLst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tabLst>
                <a:tab pos="447675" algn="l"/>
              </a:tabLst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tabLst>
                <a:tab pos="447675" algn="l"/>
              </a:tabLst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>
              <a:lnSpc>
                <a:spcPct val="100000"/>
              </a:lnSpc>
              <a:spcAft>
                <a:spcPts val="1200"/>
              </a:spcAft>
            </a:pPr>
            <a:r>
              <a:rPr lang="en-GB" sz="2200" b="0" dirty="0">
                <a:solidFill>
                  <a:srgbClr val="000000"/>
                </a:solidFill>
              </a:rPr>
              <a:t>The </a:t>
            </a:r>
            <a:r>
              <a:rPr lang="en-GB" sz="2200" dirty="0">
                <a:solidFill>
                  <a:srgbClr val="000000"/>
                </a:solidFill>
              </a:rPr>
              <a:t>ITER Organization </a:t>
            </a:r>
            <a:r>
              <a:rPr lang="en-GB" sz="2200" b="0" dirty="0">
                <a:solidFill>
                  <a:srgbClr val="000000"/>
                </a:solidFill>
              </a:rPr>
              <a:t>is an intergovernmental organization, formally established on 24 October 2007</a:t>
            </a:r>
          </a:p>
          <a:p>
            <a:pPr algn="l">
              <a:lnSpc>
                <a:spcPct val="100000"/>
              </a:lnSpc>
              <a:spcAft>
                <a:spcPts val="1200"/>
              </a:spcAft>
            </a:pPr>
            <a:r>
              <a:rPr lang="en-GB" sz="2200" b="0" dirty="0">
                <a:solidFill>
                  <a:srgbClr val="000000"/>
                </a:solidFill>
              </a:rPr>
              <a:t>It aims to promote cooperation among the ITER members (Domestic Agencies (DA)) that are involved in the development of ITER. </a:t>
            </a:r>
          </a:p>
          <a:p>
            <a:pPr algn="l">
              <a:lnSpc>
                <a:spcPct val="100000"/>
              </a:lnSpc>
              <a:spcAft>
                <a:spcPts val="1200"/>
              </a:spcAft>
            </a:pPr>
            <a:r>
              <a:rPr lang="en-GB" sz="2200" b="0" dirty="0">
                <a:solidFill>
                  <a:srgbClr val="000000"/>
                </a:solidFill>
              </a:rPr>
              <a:t>It also acts as the </a:t>
            </a:r>
            <a:r>
              <a:rPr lang="en-GB" sz="2200" dirty="0">
                <a:solidFill>
                  <a:srgbClr val="000000"/>
                </a:solidFill>
              </a:rPr>
              <a:t>overall integrator of the project and nuclear operator of the ITER facility</a:t>
            </a:r>
            <a:r>
              <a:rPr lang="en-GB" sz="2200" dirty="0"/>
              <a:t>.</a:t>
            </a:r>
            <a:endParaRPr lang="en-US" sz="22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217283" y="1982709"/>
            <a:ext cx="11669918" cy="1294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C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CC"/>
                </a:solidFill>
                <a:latin typeface="Arial" pitchFamily="34" charset="0"/>
              </a:defRPr>
            </a:lvl2pPr>
            <a:lvl3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CC"/>
                </a:solidFill>
                <a:latin typeface="Arial" pitchFamily="34" charset="0"/>
              </a:defRPr>
            </a:lvl3pPr>
            <a:lvl4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CC"/>
                </a:solidFill>
                <a:latin typeface="Arial" pitchFamily="34" charset="0"/>
              </a:defRPr>
            </a:lvl4pPr>
            <a:lvl5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CC"/>
                </a:solidFill>
                <a:latin typeface="Arial" pitchFamily="34" charset="0"/>
              </a:defRPr>
            </a:lvl5pPr>
            <a:lvl6pPr marL="457212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CC"/>
                </a:solidFill>
                <a:latin typeface="Arial" pitchFamily="34" charset="0"/>
              </a:defRPr>
            </a:lvl6pPr>
            <a:lvl7pPr marL="914423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CC"/>
                </a:solidFill>
                <a:latin typeface="Arial" pitchFamily="34" charset="0"/>
              </a:defRPr>
            </a:lvl7pPr>
            <a:lvl8pPr marL="1371634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CC"/>
                </a:solidFill>
                <a:latin typeface="Arial" pitchFamily="34" charset="0"/>
              </a:defRPr>
            </a:lvl8pPr>
            <a:lvl9pPr marL="1828846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CC"/>
                </a:solidFill>
                <a:latin typeface="Arial" pitchFamily="34" charset="0"/>
              </a:defRPr>
            </a:lvl9pPr>
          </a:lstStyle>
          <a:p>
            <a:pPr>
              <a:buClrTx/>
            </a:pPr>
            <a:r>
              <a:rPr lang="en-US" altLang="en-US" sz="4000" kern="0" dirty="0"/>
              <a:t>Status of selected major components</a:t>
            </a:r>
            <a:endParaRPr lang="fr-FR" altLang="en-US" sz="4000" kern="0" dirty="0"/>
          </a:p>
        </p:txBody>
      </p:sp>
    </p:spTree>
    <p:extLst>
      <p:ext uri="{BB962C8B-B14F-4D97-AF65-F5344CB8AC3E}">
        <p14:creationId xmlns:p14="http://schemas.microsoft.com/office/powerpoint/2010/main" val="3436434354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I:\DATA 2014\Technical images\Magnet_system_overview_130703_JF4JKY_v1_0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76"/>
          <a:stretch/>
        </p:blipFill>
        <p:spPr bwMode="auto">
          <a:xfrm>
            <a:off x="3946358" y="1185861"/>
            <a:ext cx="8333243" cy="511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98782" y="652467"/>
            <a:ext cx="11731661" cy="954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8" tIns="45709" rIns="91418" bIns="45709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447675" indent="-2667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>
              <a:lnSpc>
                <a:spcPct val="100000"/>
              </a:lnSpc>
              <a:buClr>
                <a:srgbClr val="003399"/>
              </a:buClr>
            </a:pPr>
            <a:r>
              <a:rPr lang="en-US" altLang="en-US" sz="2800" b="0" dirty="0">
                <a:solidFill>
                  <a:srgbClr val="000000"/>
                </a:solidFill>
              </a:rPr>
              <a:t>Nearly 10,000 </a:t>
            </a:r>
            <a:r>
              <a:rPr lang="en-US" altLang="en-US" sz="2800" b="0" dirty="0" err="1">
                <a:solidFill>
                  <a:srgbClr val="000000"/>
                </a:solidFill>
              </a:rPr>
              <a:t>tonnes</a:t>
            </a:r>
            <a:r>
              <a:rPr lang="en-US" altLang="en-US" sz="2800" b="0" dirty="0">
                <a:solidFill>
                  <a:srgbClr val="000000"/>
                </a:solidFill>
              </a:rPr>
              <a:t> of superconducting magnets (niobium-tin, Nb</a:t>
            </a:r>
            <a:r>
              <a:rPr lang="en-US" altLang="en-US" sz="2800" b="0" baseline="-25000" dirty="0">
                <a:solidFill>
                  <a:srgbClr val="000000"/>
                </a:solidFill>
              </a:rPr>
              <a:t>3</a:t>
            </a:r>
            <a:r>
              <a:rPr lang="en-US" altLang="en-US" sz="2800" b="0" dirty="0">
                <a:solidFill>
                  <a:srgbClr val="000000"/>
                </a:solidFill>
              </a:rPr>
              <a:t>Sn or niobium-titanium </a:t>
            </a:r>
            <a:r>
              <a:rPr lang="en-US" altLang="en-US" sz="2800" b="0" dirty="0" err="1">
                <a:solidFill>
                  <a:srgbClr val="000000"/>
                </a:solidFill>
              </a:rPr>
              <a:t>Nb-Ti</a:t>
            </a:r>
            <a:r>
              <a:rPr lang="en-US" altLang="en-US" sz="2800" b="0" dirty="0">
                <a:solidFill>
                  <a:srgbClr val="000000"/>
                </a:solidFill>
              </a:rPr>
              <a:t>)</a:t>
            </a:r>
            <a:endParaRPr lang="en-GB" altLang="en-US" sz="2800" b="0" u="sng" dirty="0">
              <a:solidFill>
                <a:srgbClr val="000000"/>
              </a:solidFill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4"/>
            <a:ext cx="1219200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buClrTx/>
            </a:pPr>
            <a:r>
              <a:rPr lang="en-US" altLang="en-US" dirty="0">
                <a:solidFill>
                  <a:srgbClr val="0000CC"/>
                </a:solidFill>
              </a:rPr>
              <a:t>Reminder: the ITER main magnet systems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98782" y="1696490"/>
            <a:ext cx="3637722" cy="1938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8" tIns="45709" rIns="91418" bIns="45709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447675" indent="-2667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1" algn="l">
              <a:lnSpc>
                <a:spcPct val="100000"/>
              </a:lnSpc>
              <a:buClr>
                <a:srgbClr val="FF0000"/>
              </a:buClr>
              <a:buFont typeface="Arial" pitchFamily="34" charset="0"/>
              <a:buChar char="−"/>
            </a:pPr>
            <a:r>
              <a:rPr lang="en-US" altLang="en-US" sz="2400" b="0" dirty="0">
                <a:solidFill>
                  <a:srgbClr val="FF0000"/>
                </a:solidFill>
              </a:rPr>
              <a:t>Combined total stored energy of 51 GJ</a:t>
            </a:r>
          </a:p>
          <a:p>
            <a:pPr lvl="1" algn="l">
              <a:lnSpc>
                <a:spcPct val="100000"/>
              </a:lnSpc>
              <a:buClr>
                <a:srgbClr val="FF0000"/>
              </a:buClr>
              <a:buFont typeface="Arial" pitchFamily="34" charset="0"/>
              <a:buChar char="−"/>
            </a:pPr>
            <a:r>
              <a:rPr lang="en-US" altLang="en-US" sz="2400" b="0" dirty="0">
                <a:solidFill>
                  <a:srgbClr val="FF0000"/>
                </a:solidFill>
              </a:rPr>
              <a:t>Highly complex system of cryogenics and coil feeders (31)</a:t>
            </a:r>
            <a:endParaRPr lang="en-GB" altLang="en-US" sz="2400" b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29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in a large room&#10;&#10;Description automatically generated">
            <a:extLst>
              <a:ext uri="{FF2B5EF4-FFF2-40B4-BE49-F238E27FC236}">
                <a16:creationId xmlns:a16="http://schemas.microsoft.com/office/drawing/2014/main" id="{1B0483B1-C6EE-5499-6731-7B61172561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7391"/>
            <a:ext cx="12191999" cy="7516477"/>
          </a:xfrm>
          <a:prstGeom prst="rect">
            <a:avLst/>
          </a:prstGeom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" y="0"/>
            <a:ext cx="4972691" cy="2062081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txBody>
          <a:bodyPr wrap="square" lIns="91418" tIns="45709" rIns="91418" bIns="45709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defRPr/>
            </a:pPr>
            <a:r>
              <a:rPr lang="en-US" sz="2800" dirty="0">
                <a:solidFill>
                  <a:srgbClr val="0000CC"/>
                </a:solidFill>
              </a:rPr>
              <a:t>PF coils: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defRPr/>
            </a:pPr>
            <a:r>
              <a:rPr lang="en-US" sz="2000" b="0" dirty="0" err="1">
                <a:solidFill>
                  <a:srgbClr val="000000"/>
                </a:solidFill>
              </a:rPr>
              <a:t>NbTi</a:t>
            </a:r>
            <a:r>
              <a:rPr lang="en-US" sz="2000" b="0" dirty="0">
                <a:solidFill>
                  <a:srgbClr val="000000"/>
                </a:solidFill>
              </a:rPr>
              <a:t>, 6 T, 45 kA, largest coils (PF 3,4) 24 m diameter, 400 t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defRPr/>
            </a:pPr>
            <a:r>
              <a:rPr lang="en-US" sz="2000" b="0" dirty="0">
                <a:solidFill>
                  <a:srgbClr val="000000"/>
                </a:solidFill>
              </a:rPr>
              <a:t>PF6 (CN), PF5 (EU): complete and in-pit</a:t>
            </a:r>
            <a:br>
              <a:rPr lang="en-US" sz="2000" b="0" dirty="0">
                <a:solidFill>
                  <a:srgbClr val="000000"/>
                </a:solidFill>
              </a:rPr>
            </a:br>
            <a:r>
              <a:rPr lang="en-US" sz="2000" b="0" dirty="0">
                <a:solidFill>
                  <a:srgbClr val="000000"/>
                </a:solidFill>
              </a:rPr>
              <a:t>PF1, 2 (RF, EU): complete and in storage</a:t>
            </a:r>
            <a:br>
              <a:rPr lang="en-US" sz="2000" b="0" dirty="0">
                <a:solidFill>
                  <a:srgbClr val="000000"/>
                </a:solidFill>
              </a:rPr>
            </a:br>
            <a:r>
              <a:rPr lang="en-US" sz="2000" b="0" dirty="0">
                <a:solidFill>
                  <a:srgbClr val="000000"/>
                </a:solidFill>
              </a:rPr>
              <a:t>PF3,4 (EU): complete and in storage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664686" y="0"/>
            <a:ext cx="1527313" cy="360227"/>
          </a:xfrm>
          <a:prstGeom prst="rect">
            <a:avLst/>
          </a:prstGeom>
          <a:solidFill>
            <a:srgbClr val="FFC000">
              <a:alpha val="79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solidFill>
                  <a:srgbClr val="000000"/>
                </a:solidFill>
                <a:cs typeface="Arial" panose="020B0604020202020204" pitchFamily="34" charset="0"/>
              </a:rPr>
              <a:t>15 Apr. 2024 </a:t>
            </a:r>
            <a:endParaRPr lang="en-GB" sz="16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7" name="Picture 6" descr="A large white warehouse with a large white cover&#10;&#10;Description automatically generated with medium confidence">
            <a:extLst>
              <a:ext uri="{FF2B5EF4-FFF2-40B4-BE49-F238E27FC236}">
                <a16:creationId xmlns:a16="http://schemas.microsoft.com/office/drawing/2014/main" id="{229B27D5-B282-6F6D-1B36-5420CCE81B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1" t="18555"/>
          <a:stretch/>
        </p:blipFill>
        <p:spPr>
          <a:xfrm>
            <a:off x="3205112" y="2661548"/>
            <a:ext cx="8986887" cy="4445171"/>
          </a:xfrm>
          <a:prstGeom prst="rect">
            <a:avLst/>
          </a:prstGeom>
        </p:spPr>
      </p:pic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8172449" y="2661548"/>
            <a:ext cx="4019549" cy="430865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txBody>
          <a:bodyPr wrap="square" lIns="91418" tIns="45709" rIns="91418" bIns="45709">
            <a:sp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defRPr/>
            </a:pPr>
            <a:r>
              <a:rPr lang="en-US" sz="2200" b="0" dirty="0">
                <a:solidFill>
                  <a:srgbClr val="000000"/>
                </a:solidFill>
              </a:rPr>
              <a:t>PF3: being moved into storage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321D3931-270A-CB5A-B73B-E84987F48C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6427135"/>
            <a:ext cx="2117865" cy="430865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txBody>
          <a:bodyPr wrap="square" lIns="91418" tIns="45709" rIns="91418" bIns="45709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defRPr/>
            </a:pPr>
            <a:r>
              <a:rPr lang="en-US" sz="2200" b="0" dirty="0">
                <a:solidFill>
                  <a:srgbClr val="000000"/>
                </a:solidFill>
              </a:rPr>
              <a:t>PF3 completed</a:t>
            </a:r>
          </a:p>
        </p:txBody>
      </p:sp>
    </p:spTree>
    <p:extLst>
      <p:ext uri="{BB962C8B-B14F-4D97-AF65-F5344CB8AC3E}">
        <p14:creationId xmlns:p14="http://schemas.microsoft.com/office/powerpoint/2010/main" val="7210016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990984"/>
          </a:xfrm>
          <a:prstGeom prst="rect">
            <a:avLst/>
          </a:prstGeom>
        </p:spPr>
      </p:pic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1" y="0"/>
            <a:ext cx="3585882" cy="175430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txBody>
          <a:bodyPr wrap="square" lIns="91418" tIns="45709" rIns="91418" bIns="45709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defRPr/>
            </a:pPr>
            <a:r>
              <a:rPr lang="en-US" sz="2800" dirty="0">
                <a:solidFill>
                  <a:srgbClr val="0000CC"/>
                </a:solidFill>
              </a:rPr>
              <a:t>TF coils: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defRPr/>
            </a:pPr>
            <a:r>
              <a:rPr lang="en-US" sz="2000" b="0" dirty="0">
                <a:solidFill>
                  <a:srgbClr val="000000"/>
                </a:solidFill>
              </a:rPr>
              <a:t>NB</a:t>
            </a:r>
            <a:r>
              <a:rPr lang="en-US" sz="2000" b="0" baseline="-25000" dirty="0">
                <a:solidFill>
                  <a:srgbClr val="000000"/>
                </a:solidFill>
              </a:rPr>
              <a:t>3</a:t>
            </a:r>
            <a:r>
              <a:rPr lang="en-US" sz="2000" b="0" dirty="0">
                <a:solidFill>
                  <a:srgbClr val="000000"/>
                </a:solidFill>
              </a:rPr>
              <a:t>Sn, 11.8 T, 68 kA, 41 GJ, 9 x 17 m, 360 t each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defRPr/>
            </a:pPr>
            <a:r>
              <a:rPr lang="en-US" sz="2000" b="0" dirty="0">
                <a:solidFill>
                  <a:srgbClr val="000000"/>
                </a:solidFill>
              </a:rPr>
              <a:t>JA: 9 coils </a:t>
            </a:r>
            <a:r>
              <a:rPr lang="en-US" sz="2000" b="0" dirty="0">
                <a:solidFill>
                  <a:srgbClr val="000000"/>
                </a:solidFill>
                <a:sym typeface="Wingdings" panose="05000000000000000000" pitchFamily="2" charset="2"/>
              </a:rPr>
              <a:t> 9 on-site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defRPr/>
            </a:pPr>
            <a:r>
              <a:rPr lang="en-US" sz="2000" b="0" dirty="0">
                <a:solidFill>
                  <a:srgbClr val="000000"/>
                </a:solidFill>
                <a:sym typeface="Wingdings" panose="05000000000000000000" pitchFamily="2" charset="2"/>
              </a:rPr>
              <a:t>EU: 10 coils: 10 on-site</a:t>
            </a:r>
            <a:endParaRPr lang="en-US" sz="2000" b="0" dirty="0">
              <a:solidFill>
                <a:srgbClr val="0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0782300" y="0"/>
            <a:ext cx="1409700" cy="387286"/>
          </a:xfrm>
          <a:prstGeom prst="rect">
            <a:avLst/>
          </a:prstGeom>
          <a:solidFill>
            <a:srgbClr val="FFC000">
              <a:alpha val="79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solidFill>
                  <a:srgbClr val="000000"/>
                </a:solidFill>
                <a:cs typeface="Arial" panose="020B0604020202020204" pitchFamily="34" charset="0"/>
              </a:rPr>
              <a:t>8 July 2022 </a:t>
            </a:r>
            <a:endParaRPr lang="en-GB" sz="16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74743F1-9BF9-9971-79CD-02520C31CBA1}"/>
              </a:ext>
            </a:extLst>
          </p:cNvPr>
          <p:cNvGrpSpPr/>
          <p:nvPr/>
        </p:nvGrpSpPr>
        <p:grpSpPr>
          <a:xfrm>
            <a:off x="2438400" y="2825936"/>
            <a:ext cx="9753600" cy="3800475"/>
            <a:chOff x="2438400" y="2825936"/>
            <a:chExt cx="9753600" cy="3800475"/>
          </a:xfrm>
        </p:grpSpPr>
        <p:pic>
          <p:nvPicPr>
            <p:cNvPr id="5" name="Picture 4" descr="A large truck parked outside of a building&#10;&#10;Description automatically generated">
              <a:extLst>
                <a:ext uri="{FF2B5EF4-FFF2-40B4-BE49-F238E27FC236}">
                  <a16:creationId xmlns:a16="http://schemas.microsoft.com/office/drawing/2014/main" id="{EC0F650B-ABCF-F731-A2C1-BB12D7072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2825936"/>
              <a:ext cx="9753600" cy="3800475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10782300" y="2825936"/>
              <a:ext cx="1409700" cy="360227"/>
            </a:xfrm>
            <a:prstGeom prst="rect">
              <a:avLst/>
            </a:prstGeom>
            <a:solidFill>
              <a:srgbClr val="FFC000">
                <a:alpha val="79000"/>
              </a:srgb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fr-FR" sz="1600" dirty="0">
                  <a:solidFill>
                    <a:srgbClr val="000000"/>
                  </a:solidFill>
                  <a:cs typeface="Arial" panose="020B0604020202020204" pitchFamily="34" charset="0"/>
                </a:rPr>
                <a:t>15 </a:t>
              </a:r>
              <a:r>
                <a:rPr lang="fr-FR" sz="160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Dec</a:t>
              </a:r>
              <a:r>
                <a:rPr lang="fr-FR" sz="1600" dirty="0">
                  <a:solidFill>
                    <a:srgbClr val="000000"/>
                  </a:solidFill>
                  <a:cs typeface="Arial" panose="020B0604020202020204" pitchFamily="34" charset="0"/>
                </a:rPr>
                <a:t>. 2023 </a:t>
              </a:r>
              <a:endParaRPr lang="en-GB" sz="160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4" name="Rectangle 4"/>
            <p:cNvSpPr>
              <a:spLocks noChangeArrowheads="1"/>
            </p:cNvSpPr>
            <p:nvPr/>
          </p:nvSpPr>
          <p:spPr bwMode="auto">
            <a:xfrm>
              <a:off x="2438400" y="2848775"/>
              <a:ext cx="4238318" cy="400087"/>
            </a:xfrm>
            <a:prstGeom prst="rect">
              <a:avLst/>
            </a:prstGeom>
            <a:solidFill>
              <a:srgbClr val="FFFFFF">
                <a:alpha val="75000"/>
              </a:srgbClr>
            </a:solidFill>
            <a:ln>
              <a:noFill/>
            </a:ln>
            <a:effectLst/>
          </p:spPr>
          <p:txBody>
            <a:bodyPr wrap="square" lIns="91418" tIns="45709" rIns="91418" bIns="45709">
              <a:spAutoFit/>
            </a:bodyPr>
            <a:lstStyle/>
            <a:p>
              <a:pPr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3399"/>
                </a:buClr>
                <a:defRPr/>
              </a:pPr>
              <a:r>
                <a:rPr lang="en-US" sz="2000" b="0" dirty="0">
                  <a:solidFill>
                    <a:srgbClr val="000000"/>
                  </a:solidFill>
                </a:rPr>
                <a:t>TF18 – last EU coil arrives on-site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387475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46532" cy="6858000"/>
          </a:xfrm>
          <a:prstGeom prst="rect">
            <a:avLst/>
          </a:prstGeom>
        </p:spPr>
      </p:pic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0" y="0"/>
            <a:ext cx="12192000" cy="1138751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txBody>
          <a:bodyPr wrap="square" lIns="91418" tIns="45709" rIns="91418" bIns="45709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defRPr/>
            </a:pPr>
            <a:r>
              <a:rPr lang="en-US" sz="2800" dirty="0">
                <a:solidFill>
                  <a:srgbClr val="0000CC"/>
                </a:solidFill>
              </a:rPr>
              <a:t>Central solenoid:</a:t>
            </a:r>
            <a:r>
              <a:rPr lang="en-US" sz="2000" b="0" dirty="0">
                <a:solidFill>
                  <a:srgbClr val="000000"/>
                </a:solidFill>
              </a:rPr>
              <a:t> one of the most massive components of the ITER machine. 6-module stack, mass</a:t>
            </a:r>
            <a:r>
              <a:rPr lang="en-US" sz="2000" b="0" dirty="0">
                <a:solidFill>
                  <a:srgbClr val="000000"/>
                </a:solidFill>
                <a:sym typeface="Wingdings" panose="05000000000000000000" pitchFamily="2" charset="2"/>
              </a:rPr>
              <a:t> &gt;1000 t, Nb</a:t>
            </a:r>
            <a:r>
              <a:rPr lang="en-US" sz="2000" b="0" baseline="-25000" dirty="0">
                <a:solidFill>
                  <a:srgbClr val="000000"/>
                </a:solidFill>
                <a:sym typeface="Wingdings" panose="05000000000000000000" pitchFamily="2" charset="2"/>
              </a:rPr>
              <a:t>3</a:t>
            </a:r>
            <a:r>
              <a:rPr lang="en-US" sz="2000" b="0" dirty="0">
                <a:solidFill>
                  <a:srgbClr val="000000"/>
                </a:solidFill>
                <a:sym typeface="Wingdings" panose="05000000000000000000" pitchFamily="2" charset="2"/>
              </a:rPr>
              <a:t>Sn, Stack height ~20 m high, ~4 m wide, max. current ~46 kA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defRPr/>
            </a:pPr>
            <a:r>
              <a:rPr lang="en-US" sz="2000" b="0" dirty="0">
                <a:solidFill>
                  <a:srgbClr val="000000"/>
                </a:solidFill>
                <a:sym typeface="Wingdings" panose="05000000000000000000" pitchFamily="2" charset="2"/>
              </a:rPr>
              <a:t>4 modules now on-site (supplied by US-DA (General Atomics)).  Last two arrive in 2025.</a:t>
            </a:r>
            <a:endParaRPr lang="en-US" sz="2000" b="0" dirty="0">
              <a:solidFill>
                <a:srgbClr val="000000"/>
              </a:solidFill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6427135"/>
            <a:ext cx="5200650" cy="430865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txBody>
          <a:bodyPr wrap="square" lIns="91418" tIns="45709" rIns="91418" bIns="45709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defRPr/>
            </a:pPr>
            <a:r>
              <a:rPr lang="en-US" sz="2200" b="0" dirty="0">
                <a:solidFill>
                  <a:srgbClr val="000000"/>
                </a:solidFill>
              </a:rPr>
              <a:t>Two modules on the stack in Sept. 2023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674" y="982480"/>
            <a:ext cx="2227326" cy="5761220"/>
          </a:xfrm>
          <a:prstGeom prst="rect">
            <a:avLst/>
          </a:prstGeom>
        </p:spPr>
      </p:pic>
      <p:pic>
        <p:nvPicPr>
          <p:cNvPr id="12" name="Picture 11" descr="A large yellow machine in a factory&#10;&#10;Description automatically generated">
            <a:extLst>
              <a:ext uri="{FF2B5EF4-FFF2-40B4-BE49-F238E27FC236}">
                <a16:creationId xmlns:a16="http://schemas.microsoft.com/office/drawing/2014/main" id="{E8C9429C-B9C0-361A-4D73-358A23D92B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875" y="1291825"/>
            <a:ext cx="7474608" cy="499054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3" name="Rectangle 4">
            <a:extLst>
              <a:ext uri="{FF2B5EF4-FFF2-40B4-BE49-F238E27FC236}">
                <a16:creationId xmlns:a16="http://schemas.microsoft.com/office/drawing/2014/main" id="{C26BD0F5-DBF5-D259-B660-45A8E1D804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2875" y="1291825"/>
            <a:ext cx="3121343" cy="400087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txBody>
          <a:bodyPr wrap="square" lIns="91418" tIns="45709" rIns="91418" bIns="45709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defRPr/>
            </a:pPr>
            <a:r>
              <a:rPr lang="en-US" sz="2000" b="0" dirty="0">
                <a:solidFill>
                  <a:srgbClr val="000000"/>
                </a:solidFill>
              </a:rPr>
              <a:t>3</a:t>
            </a:r>
            <a:r>
              <a:rPr lang="en-US" sz="2000" b="0" baseline="30000" dirty="0">
                <a:solidFill>
                  <a:srgbClr val="000000"/>
                </a:solidFill>
              </a:rPr>
              <a:t>rd</a:t>
            </a:r>
            <a:r>
              <a:rPr lang="en-US" sz="2000" b="0" dirty="0">
                <a:solidFill>
                  <a:srgbClr val="000000"/>
                </a:solidFill>
              </a:rPr>
              <a:t> CS module now added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48E75B-C654-C078-3ABB-D62B9399ACA1}"/>
              </a:ext>
            </a:extLst>
          </p:cNvPr>
          <p:cNvSpPr/>
          <p:nvPr/>
        </p:nvSpPr>
        <p:spPr>
          <a:xfrm>
            <a:off x="7567783" y="1283515"/>
            <a:ext cx="1409700" cy="360227"/>
          </a:xfrm>
          <a:prstGeom prst="rect">
            <a:avLst/>
          </a:prstGeom>
          <a:solidFill>
            <a:srgbClr val="FFC000">
              <a:alpha val="79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solidFill>
                  <a:srgbClr val="000000"/>
                </a:solidFill>
                <a:cs typeface="Arial" panose="020B0604020202020204" pitchFamily="34" charset="0"/>
              </a:rPr>
              <a:t>11 Apr. 2024</a:t>
            </a:r>
            <a:endParaRPr lang="en-GB" sz="16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4927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6B195D-AE1A-60C6-2627-9F62CF53B2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99056"/>
          </a:xfrm>
          <a:prstGeom prst="rect">
            <a:avLst/>
          </a:prstGeom>
        </p:spPr>
      </p:pic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-1" y="0"/>
            <a:ext cx="8426153" cy="1138751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txBody>
          <a:bodyPr wrap="square" lIns="91418" tIns="45709" rIns="91418" bIns="45709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defRPr/>
            </a:pPr>
            <a:r>
              <a:rPr lang="en-US" sz="2800" dirty="0">
                <a:solidFill>
                  <a:srgbClr val="0000CC"/>
                </a:solidFill>
              </a:rPr>
              <a:t>Error field correction coils </a:t>
            </a:r>
            <a:br>
              <a:rPr lang="en-US" sz="2800" dirty="0">
                <a:solidFill>
                  <a:srgbClr val="0000CC"/>
                </a:solidFill>
              </a:rPr>
            </a:br>
            <a:r>
              <a:rPr lang="en-US" sz="2000" b="0" dirty="0" err="1">
                <a:solidFill>
                  <a:srgbClr val="000000"/>
                </a:solidFill>
              </a:rPr>
              <a:t>NbTi</a:t>
            </a:r>
            <a:r>
              <a:rPr lang="en-US" sz="2000" b="0" dirty="0">
                <a:solidFill>
                  <a:srgbClr val="000000"/>
                </a:solidFill>
              </a:rPr>
              <a:t>, max current ±10 kA, 6x6 coils, largest 8.4 x 7.2 m, total mass 78 t</a:t>
            </a:r>
            <a:br>
              <a:rPr lang="en-US" sz="2000" b="0" dirty="0">
                <a:solidFill>
                  <a:srgbClr val="000000"/>
                </a:solidFill>
                <a:sym typeface="Wingdings" panose="05000000000000000000" pitchFamily="2" charset="2"/>
              </a:rPr>
            </a:br>
            <a:r>
              <a:rPr lang="en-US" sz="2000" b="0" dirty="0">
                <a:solidFill>
                  <a:srgbClr val="000000"/>
                </a:solidFill>
                <a:sym typeface="Wingdings" panose="05000000000000000000" pitchFamily="2" charset="2"/>
              </a:rPr>
              <a:t>All Top and Bottom coils delivered, delivery of 6 side coils in 2026</a:t>
            </a:r>
            <a:endParaRPr lang="en-US" sz="2000" b="0" dirty="0">
              <a:solidFill>
                <a:srgbClr val="000000"/>
              </a:solidFill>
            </a:endParaRPr>
          </a:p>
        </p:txBody>
      </p:sp>
      <p:sp>
        <p:nvSpPr>
          <p:cNvPr id="5" name="Text Box 12">
            <a:extLst>
              <a:ext uri="{FF2B5EF4-FFF2-40B4-BE49-F238E27FC236}">
                <a16:creationId xmlns:a16="http://schemas.microsoft.com/office/drawing/2014/main" id="{A85C65C4-C533-CD18-85DC-B42B365A30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70782"/>
            <a:ext cx="12192000" cy="40011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kumimoji="0" lang="en-US" altLang="en-US" sz="20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Installation of one of the lower (bottom) correction coils (BCC)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EFB2A3-FD00-EC48-4189-82EA1FB9D5D1}"/>
              </a:ext>
            </a:extLst>
          </p:cNvPr>
          <p:cNvSpPr/>
          <p:nvPr/>
        </p:nvSpPr>
        <p:spPr>
          <a:xfrm>
            <a:off x="10154143" y="0"/>
            <a:ext cx="2037857" cy="366126"/>
          </a:xfrm>
          <a:prstGeom prst="rect">
            <a:avLst/>
          </a:prstGeom>
          <a:solidFill>
            <a:srgbClr val="FFC000">
              <a:alpha val="79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800" dirty="0">
                <a:solidFill>
                  <a:srgbClr val="000000"/>
                </a:solidFill>
                <a:cs typeface="Arial" panose="020B0604020202020204" pitchFamily="34" charset="0"/>
              </a:rPr>
              <a:t>21 Oct. 2021 </a:t>
            </a:r>
            <a:endParaRPr lang="en-GB" sz="1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11" name="docshape12">
            <a:extLst>
              <a:ext uri="{FF2B5EF4-FFF2-40B4-BE49-F238E27FC236}">
                <a16:creationId xmlns:a16="http://schemas.microsoft.com/office/drawing/2014/main" id="{140769B7-9EC5-129F-7AF1-EA88B78BBCB7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3" t="-1" r="4846" b="15"/>
          <a:stretch/>
        </p:blipFill>
        <p:spPr bwMode="auto">
          <a:xfrm>
            <a:off x="1" y="3905428"/>
            <a:ext cx="2989916" cy="2565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D1C85F0-9F02-4A25-72F0-C965B7DD66B1}"/>
              </a:ext>
            </a:extLst>
          </p:cNvPr>
          <p:cNvGrpSpPr/>
          <p:nvPr/>
        </p:nvGrpSpPr>
        <p:grpSpPr>
          <a:xfrm>
            <a:off x="5614501" y="1365523"/>
            <a:ext cx="6311153" cy="4616824"/>
            <a:chOff x="6636283" y="1365523"/>
            <a:chExt cx="6311153" cy="461682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ECD380C-D36A-FA88-B592-68BADCE90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36283" y="1365523"/>
              <a:ext cx="6311153" cy="4616824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</p:pic>
        <p:sp>
          <p:nvSpPr>
            <p:cNvPr id="17" name="Rectangle 4">
              <a:extLst>
                <a:ext uri="{FF2B5EF4-FFF2-40B4-BE49-F238E27FC236}">
                  <a16:creationId xmlns:a16="http://schemas.microsoft.com/office/drawing/2014/main" id="{556BD9ED-4BE1-43BB-39A4-33B814C878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6283" y="1365523"/>
              <a:ext cx="3922606" cy="400087"/>
            </a:xfrm>
            <a:prstGeom prst="rect">
              <a:avLst/>
            </a:prstGeom>
            <a:solidFill>
              <a:srgbClr val="FFFFFF">
                <a:alpha val="75000"/>
              </a:srgbClr>
            </a:solidFill>
            <a:ln>
              <a:noFill/>
            </a:ln>
            <a:effectLst/>
          </p:spPr>
          <p:txBody>
            <a:bodyPr wrap="square" lIns="91418" tIns="45709" rIns="91418" bIns="45709">
              <a:spAutoFit/>
            </a:bodyPr>
            <a:lstStyle/>
            <a:p>
              <a:pPr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3399"/>
                </a:buClr>
                <a:defRPr/>
              </a:pPr>
              <a:r>
                <a:rPr lang="en-US" sz="2000" b="0" dirty="0">
                  <a:solidFill>
                    <a:srgbClr val="000000"/>
                  </a:solidFill>
                </a:rPr>
                <a:t>Joint manufacturing for SCC4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4B0855A-7909-2D52-EA92-AF42E9E95936}"/>
                </a:ext>
              </a:extLst>
            </p:cNvPr>
            <p:cNvSpPr/>
            <p:nvPr/>
          </p:nvSpPr>
          <p:spPr>
            <a:xfrm>
              <a:off x="11537736" y="1365523"/>
              <a:ext cx="1409700" cy="338554"/>
            </a:xfrm>
            <a:prstGeom prst="rect">
              <a:avLst/>
            </a:prstGeom>
            <a:solidFill>
              <a:srgbClr val="FFC000">
                <a:alpha val="79000"/>
              </a:srgb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000000"/>
                  </a:solidFill>
                  <a:cs typeface="Arial" panose="020B0604020202020204" pitchFamily="34" charset="0"/>
                </a:rPr>
                <a:t>August 2024</a:t>
              </a:r>
              <a:endParaRPr lang="en-GB" sz="16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47779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2" r="142" b="9608"/>
          <a:stretch/>
        </p:blipFill>
        <p:spPr>
          <a:xfrm>
            <a:off x="13699" y="21516"/>
            <a:ext cx="12174715" cy="6841864"/>
          </a:xfrm>
          <a:prstGeom prst="rect">
            <a:avLst/>
          </a:prstGeom>
        </p:spPr>
      </p:pic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0" y="0"/>
            <a:ext cx="10557009" cy="830997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50000"/>
              </a:spcBef>
              <a:buClrTx/>
            </a:pPr>
            <a:r>
              <a:rPr kumimoji="0" lang="en-US" altLang="en-US" sz="2800" dirty="0">
                <a:solidFill>
                  <a:srgbClr val="0000CC"/>
                </a:solidFill>
                <a:ea typeface="ＭＳ Ｐゴシック" pitchFamily="34" charset="-128"/>
                <a:cs typeface="Arial" panose="020B0604020202020204" pitchFamily="34" charset="0"/>
              </a:rPr>
              <a:t>Cryostat:</a:t>
            </a:r>
            <a:r>
              <a:rPr kumimoji="0" lang="en-US" altLang="en-US" sz="20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 pit assembly completed for Base Section and Lower Cylinder.</a:t>
            </a:r>
            <a:br>
              <a:rPr kumimoji="0" lang="en-US" altLang="en-US" sz="20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</a:br>
            <a:r>
              <a:rPr kumimoji="0" lang="en-US" altLang="en-US" sz="20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Upper Cylinder and Top lid completed and in long term storage</a:t>
            </a:r>
          </a:p>
        </p:txBody>
      </p:sp>
      <p:sp>
        <p:nvSpPr>
          <p:cNvPr id="5" name="Rectangle 4"/>
          <p:cNvSpPr/>
          <p:nvPr/>
        </p:nvSpPr>
        <p:spPr>
          <a:xfrm>
            <a:off x="10557009" y="-11542"/>
            <a:ext cx="1645104" cy="387286"/>
          </a:xfrm>
          <a:prstGeom prst="rect">
            <a:avLst/>
          </a:prstGeom>
          <a:solidFill>
            <a:srgbClr val="FFC000">
              <a:alpha val="79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solidFill>
                  <a:srgbClr val="000000"/>
                </a:solidFill>
                <a:cs typeface="Arial" panose="020B0604020202020204" pitchFamily="34" charset="0"/>
              </a:rPr>
              <a:t>10 March 2022 </a:t>
            </a:r>
            <a:endParaRPr lang="en-GB" sz="16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9" t="2969" r="2695" b="2979"/>
          <a:stretch/>
        </p:blipFill>
        <p:spPr>
          <a:xfrm>
            <a:off x="8806070" y="830996"/>
            <a:ext cx="3396043" cy="21195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21" y="1838739"/>
            <a:ext cx="7679617" cy="4845184"/>
          </a:xfrm>
          <a:prstGeom prst="rect">
            <a:avLst/>
          </a:prstGeom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437320" y="1838739"/>
            <a:ext cx="4989445" cy="400087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txBody>
          <a:bodyPr wrap="square" lIns="91418" tIns="45709" rIns="91418" bIns="45709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defRPr/>
            </a:pPr>
            <a:r>
              <a:rPr lang="en-US" sz="2000" b="0" dirty="0">
                <a:solidFill>
                  <a:srgbClr val="000000"/>
                </a:solidFill>
              </a:rPr>
              <a:t>Being moved to long term storage location</a:t>
            </a:r>
          </a:p>
        </p:txBody>
      </p:sp>
    </p:spTree>
    <p:extLst>
      <p:ext uri="{BB962C8B-B14F-4D97-AF65-F5344CB8AC3E}">
        <p14:creationId xmlns:p14="http://schemas.microsoft.com/office/powerpoint/2010/main" val="19192769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54" r="23228" b="6309"/>
          <a:stretch/>
        </p:blipFill>
        <p:spPr>
          <a:xfrm>
            <a:off x="-1" y="0"/>
            <a:ext cx="5889809" cy="7041382"/>
          </a:xfrm>
          <a:prstGeom prst="rect">
            <a:avLst/>
          </a:prstGeom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-1" y="5750027"/>
            <a:ext cx="6167719" cy="1107973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txBody>
          <a:bodyPr wrap="square" lIns="91418" tIns="45709" rIns="91418" bIns="45709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defRPr/>
            </a:pPr>
            <a:r>
              <a:rPr lang="en-US" sz="2200" b="0" dirty="0">
                <a:solidFill>
                  <a:srgbClr val="000000"/>
                </a:solidFill>
              </a:rPr>
              <a:t>KO: 3 Sectors 6,7,8 at IO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defRPr/>
            </a:pPr>
            <a:r>
              <a:rPr lang="en-US" sz="2200" b="0" dirty="0">
                <a:solidFill>
                  <a:srgbClr val="000000"/>
                </a:solidFill>
              </a:rPr>
              <a:t>Sector 1 completed and in France</a:t>
            </a:r>
            <a:br>
              <a:rPr lang="en-US" sz="2200" b="0" dirty="0">
                <a:solidFill>
                  <a:srgbClr val="000000"/>
                </a:solidFill>
              </a:rPr>
            </a:br>
            <a:r>
              <a:rPr lang="en-US" sz="2200" b="0" dirty="0">
                <a:solidFill>
                  <a:srgbClr val="FF0000"/>
                </a:solidFill>
              </a:rPr>
              <a:t>But repairs required – see later</a:t>
            </a:r>
            <a:endParaRPr lang="en-US" sz="2200" b="0" dirty="0">
              <a:solidFill>
                <a:srgbClr val="000000"/>
              </a:solidFill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5889811" y="4883099"/>
            <a:ext cx="6302187" cy="110797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square" lIns="91418" tIns="45709" rIns="91418" bIns="45709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defRPr/>
            </a:pPr>
            <a:r>
              <a:rPr lang="en-US" sz="2200" b="0" dirty="0">
                <a:solidFill>
                  <a:srgbClr val="000000"/>
                </a:solidFill>
              </a:rPr>
              <a:t>EU: Sector 5 (Walter Tosto, Italy) complete and in France – the first of the EU sectors – arrival at ITER site 25/10 (tomorrow)!</a:t>
            </a:r>
          </a:p>
        </p:txBody>
      </p:sp>
      <p:pic>
        <p:nvPicPr>
          <p:cNvPr id="2" name="図 5">
            <a:extLst>
              <a:ext uri="{FF2B5EF4-FFF2-40B4-BE49-F238E27FC236}">
                <a16:creationId xmlns:a16="http://schemas.microsoft.com/office/drawing/2014/main" id="{D8365B73-2919-F512-637A-FE8E2ED39D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3694" y="0"/>
            <a:ext cx="6340184" cy="469971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3E471D4-900C-6018-B5D4-51A0C275EDB3}"/>
              </a:ext>
            </a:extLst>
          </p:cNvPr>
          <p:cNvSpPr/>
          <p:nvPr/>
        </p:nvSpPr>
        <p:spPr>
          <a:xfrm>
            <a:off x="10655463" y="0"/>
            <a:ext cx="1536535" cy="338554"/>
          </a:xfrm>
          <a:prstGeom prst="rect">
            <a:avLst/>
          </a:prstGeom>
          <a:solidFill>
            <a:srgbClr val="FFC000">
              <a:alpha val="79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srgbClr val="000000"/>
                </a:solidFill>
                <a:cs typeface="Arial" panose="020B0604020202020204" pitchFamily="34" charset="0"/>
              </a:rPr>
              <a:t>24 Sept. 2024</a:t>
            </a:r>
            <a:endParaRPr lang="en-GB" sz="16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" y="0"/>
            <a:ext cx="7454536" cy="523198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txBody>
          <a:bodyPr wrap="square" lIns="91418" tIns="45709" rIns="91418" bIns="45709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defRPr/>
            </a:pPr>
            <a:r>
              <a:rPr lang="en-US" sz="2800" dirty="0">
                <a:solidFill>
                  <a:srgbClr val="0000CC"/>
                </a:solidFill>
              </a:rPr>
              <a:t>Vacuum Vessel: </a:t>
            </a:r>
            <a:r>
              <a:rPr lang="en-US" sz="2000" b="0" dirty="0">
                <a:solidFill>
                  <a:srgbClr val="000000"/>
                </a:solidFill>
              </a:rPr>
              <a:t>9 sectors (KO: 4 sectors, EU: 5 sectors)</a:t>
            </a:r>
          </a:p>
        </p:txBody>
      </p:sp>
    </p:spTree>
    <p:extLst>
      <p:ext uri="{BB962C8B-B14F-4D97-AF65-F5344CB8AC3E}">
        <p14:creationId xmlns:p14="http://schemas.microsoft.com/office/powerpoint/2010/main" val="1429445879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large ship on the water&#10;&#10;Description automatically generated">
            <a:extLst>
              <a:ext uri="{FF2B5EF4-FFF2-40B4-BE49-F238E27FC236}">
                <a16:creationId xmlns:a16="http://schemas.microsoft.com/office/drawing/2014/main" id="{799BCB80-87D5-493A-A58E-0C2366DF88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37557" cy="6858000"/>
          </a:xfrm>
          <a:prstGeom prst="rect">
            <a:avLst/>
          </a:prstGeom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6427135"/>
            <a:ext cx="12113444" cy="430865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txBody>
          <a:bodyPr wrap="square" lIns="91418" tIns="45709" rIns="91418" bIns="45709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defRPr/>
            </a:pPr>
            <a:r>
              <a:rPr lang="en-US" sz="2200" b="0" dirty="0">
                <a:solidFill>
                  <a:srgbClr val="000000"/>
                </a:solidFill>
              </a:rPr>
              <a:t>EU VV Sector 5 being transported by barge across the inland sea </a:t>
            </a:r>
            <a:r>
              <a:rPr lang="en-US" sz="2200" b="0" dirty="0" err="1">
                <a:solidFill>
                  <a:srgbClr val="000000"/>
                </a:solidFill>
              </a:rPr>
              <a:t>Étang</a:t>
            </a:r>
            <a:r>
              <a:rPr lang="en-US" sz="2200" b="0" dirty="0">
                <a:solidFill>
                  <a:srgbClr val="000000"/>
                </a:solidFill>
              </a:rPr>
              <a:t> de </a:t>
            </a:r>
            <a:r>
              <a:rPr lang="en-US" sz="2200" b="0" dirty="0" err="1">
                <a:solidFill>
                  <a:srgbClr val="000000"/>
                </a:solidFill>
              </a:rPr>
              <a:t>Berre</a:t>
            </a:r>
            <a:endParaRPr lang="en-US" sz="2200" b="0" dirty="0">
              <a:solidFill>
                <a:srgbClr val="00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E471D4-900C-6018-B5D4-51A0C275EDB3}"/>
              </a:ext>
            </a:extLst>
          </p:cNvPr>
          <p:cNvSpPr/>
          <p:nvPr/>
        </p:nvSpPr>
        <p:spPr>
          <a:xfrm>
            <a:off x="10655463" y="0"/>
            <a:ext cx="1536535" cy="360227"/>
          </a:xfrm>
          <a:prstGeom prst="rect">
            <a:avLst/>
          </a:prstGeom>
          <a:solidFill>
            <a:srgbClr val="FFC000">
              <a:alpha val="79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solidFill>
                  <a:srgbClr val="000000"/>
                </a:solidFill>
                <a:cs typeface="Arial" panose="020B0604020202020204" pitchFamily="34" charset="0"/>
              </a:rPr>
              <a:t>11</a:t>
            </a:r>
            <a:r>
              <a:rPr lang="fr-FR" sz="1600" b="1" dirty="0">
                <a:solidFill>
                  <a:srgbClr val="000000"/>
                </a:solidFill>
                <a:cs typeface="Arial" panose="020B0604020202020204" pitchFamily="34" charset="0"/>
              </a:rPr>
              <a:t> Oct. 2024</a:t>
            </a:r>
            <a:endParaRPr lang="en-GB" sz="16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3345869-886B-F6BF-5A8B-A19B6007823D}"/>
              </a:ext>
            </a:extLst>
          </p:cNvPr>
          <p:cNvGrpSpPr/>
          <p:nvPr/>
        </p:nvGrpSpPr>
        <p:grpSpPr>
          <a:xfrm>
            <a:off x="1494001" y="132168"/>
            <a:ext cx="8208537" cy="6090788"/>
            <a:chOff x="1494001" y="132168"/>
            <a:chExt cx="8208537" cy="6090788"/>
          </a:xfrm>
        </p:grpSpPr>
        <p:pic>
          <p:nvPicPr>
            <p:cNvPr id="9" name="Picture 8" descr="A large crane lifting a large container&#10;&#10;Description automatically generated">
              <a:extLst>
                <a:ext uri="{FF2B5EF4-FFF2-40B4-BE49-F238E27FC236}">
                  <a16:creationId xmlns:a16="http://schemas.microsoft.com/office/drawing/2014/main" id="{204A1C38-823E-004C-3830-E0001ACC8D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4002" y="132168"/>
              <a:ext cx="8208536" cy="6090788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B5080C2-F048-CC40-8D79-5A8E7C58291C}"/>
                </a:ext>
              </a:extLst>
            </p:cNvPr>
            <p:cNvSpPr/>
            <p:nvPr/>
          </p:nvSpPr>
          <p:spPr>
            <a:xfrm>
              <a:off x="8250257" y="132168"/>
              <a:ext cx="1452279" cy="360227"/>
            </a:xfrm>
            <a:prstGeom prst="rect">
              <a:avLst/>
            </a:prstGeom>
            <a:solidFill>
              <a:srgbClr val="FFC000">
                <a:alpha val="79000"/>
              </a:srgb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fr-FR" sz="1600" dirty="0">
                  <a:solidFill>
                    <a:srgbClr val="000000"/>
                  </a:solidFill>
                  <a:cs typeface="Arial" panose="020B0604020202020204" pitchFamily="34" charset="0"/>
                </a:rPr>
                <a:t>15 Oct. 2024</a:t>
              </a:r>
              <a:endParaRPr lang="en-GB" sz="160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" name="Rectangle 4">
              <a:extLst>
                <a:ext uri="{FF2B5EF4-FFF2-40B4-BE49-F238E27FC236}">
                  <a16:creationId xmlns:a16="http://schemas.microsoft.com/office/drawing/2014/main" id="{9C4E9763-085A-B914-06BE-C83733DF3A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4001" y="5453537"/>
              <a:ext cx="8208535" cy="769419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  <a:effectLst/>
          </p:spPr>
          <p:txBody>
            <a:bodyPr wrap="square" lIns="91418" tIns="45709" rIns="91418" bIns="45709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3399"/>
                </a:buClr>
                <a:defRPr/>
              </a:pPr>
              <a:r>
                <a:rPr lang="en-US" sz="2200" b="0" dirty="0">
                  <a:solidFill>
                    <a:srgbClr val="000000"/>
                  </a:solidFill>
                </a:rPr>
                <a:t>KO VV Sector 1 being offloaded at Fos-sur-Mer – expected at the ITER site early November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96473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0" y="2341597"/>
            <a:ext cx="12192000" cy="1422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C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CC"/>
                </a:solidFill>
                <a:latin typeface="Arial" pitchFamily="34" charset="0"/>
              </a:defRPr>
            </a:lvl2pPr>
            <a:lvl3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CC"/>
                </a:solidFill>
                <a:latin typeface="Arial" pitchFamily="34" charset="0"/>
              </a:defRPr>
            </a:lvl3pPr>
            <a:lvl4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CC"/>
                </a:solidFill>
                <a:latin typeface="Arial" pitchFamily="34" charset="0"/>
              </a:defRPr>
            </a:lvl4pPr>
            <a:lvl5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CC"/>
                </a:solidFill>
                <a:latin typeface="Arial" pitchFamily="34" charset="0"/>
              </a:defRPr>
            </a:lvl5pPr>
            <a:lvl6pPr marL="457212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CC"/>
                </a:solidFill>
                <a:latin typeface="Arial" pitchFamily="34" charset="0"/>
              </a:defRPr>
            </a:lvl6pPr>
            <a:lvl7pPr marL="914423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CC"/>
                </a:solidFill>
                <a:latin typeface="Arial" pitchFamily="34" charset="0"/>
              </a:defRPr>
            </a:lvl7pPr>
            <a:lvl8pPr marL="1371634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CC"/>
                </a:solidFill>
                <a:latin typeface="Arial" pitchFamily="34" charset="0"/>
              </a:defRPr>
            </a:lvl8pPr>
            <a:lvl9pPr marL="1828846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CC"/>
                </a:solidFill>
                <a:latin typeface="Arial" pitchFamily="34" charset="0"/>
              </a:defRPr>
            </a:lvl9pPr>
          </a:lstStyle>
          <a:p>
            <a:pPr>
              <a:spcAft>
                <a:spcPts val="2400"/>
              </a:spcAft>
              <a:buClrTx/>
            </a:pPr>
            <a:r>
              <a:rPr lang="en-US" altLang="en-US" sz="4000" kern="0" dirty="0"/>
              <a:t>Very brief resumé of machine assembly activities in the last ~3 years</a:t>
            </a:r>
          </a:p>
        </p:txBody>
      </p:sp>
    </p:spTree>
    <p:extLst>
      <p:ext uri="{BB962C8B-B14F-4D97-AF65-F5344CB8AC3E}">
        <p14:creationId xmlns:p14="http://schemas.microsoft.com/office/powerpoint/2010/main" val="114880593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5"/>
          <p:cNvSpPr>
            <a:spLocks noChangeArrowheads="1"/>
          </p:cNvSpPr>
          <p:nvPr/>
        </p:nvSpPr>
        <p:spPr bwMode="auto">
          <a:xfrm>
            <a:off x="0" y="89646"/>
            <a:ext cx="12192000" cy="553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buClrTx/>
            </a:pPr>
            <a:r>
              <a:rPr lang="en-US" altLang="en-US" dirty="0">
                <a:solidFill>
                  <a:srgbClr val="0000CC"/>
                </a:solidFill>
              </a:rPr>
              <a:t>The ITER machine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4759" y="702702"/>
            <a:ext cx="6096000" cy="5590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8" tIns="45709" rIns="91418" bIns="45709"/>
          <a:lstStyle>
            <a:lvl1pPr>
              <a:tabLst>
                <a:tab pos="447675" algn="l"/>
              </a:tabLst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447675" indent="-268288">
              <a:tabLst>
                <a:tab pos="447675" algn="l"/>
              </a:tabLst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tabLst>
                <a:tab pos="447675" algn="l"/>
              </a:tabLst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tabLst>
                <a:tab pos="447675" algn="l"/>
              </a:tabLst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tabLst>
                <a:tab pos="447675" algn="l"/>
              </a:tabLst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tabLst>
                <a:tab pos="447675" algn="l"/>
              </a:tabLst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tabLst>
                <a:tab pos="447675" algn="l"/>
              </a:tabLst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tabLst>
                <a:tab pos="447675" algn="l"/>
              </a:tabLst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tabLst>
                <a:tab pos="447675" algn="l"/>
              </a:tabLst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2400" b="0" dirty="0">
                <a:solidFill>
                  <a:srgbClr val="000000"/>
                </a:solidFill>
              </a:rPr>
              <a:t>ITER is the largest tokamak ever built.</a:t>
            </a:r>
          </a:p>
          <a:p>
            <a:pPr algn="l" eaLnBrk="1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</a:pPr>
            <a:r>
              <a:rPr lang="en-US" sz="2400" b="0" dirty="0">
                <a:solidFill>
                  <a:srgbClr val="000000"/>
                </a:solidFill>
              </a:rPr>
              <a:t>It will produce</a:t>
            </a:r>
            <a:r>
              <a:rPr lang="en-GB" sz="2400" b="0" dirty="0">
                <a:solidFill>
                  <a:srgbClr val="000000"/>
                </a:solidFill>
              </a:rPr>
              <a:t> plasmas that </a:t>
            </a:r>
            <a:r>
              <a:rPr lang="en-GB" sz="2400" dirty="0">
                <a:solidFill>
                  <a:srgbClr val="000000"/>
                </a:solidFill>
              </a:rPr>
              <a:t>create more fusion energy than needed to heat them (Q &gt; 1) </a:t>
            </a:r>
            <a:r>
              <a:rPr lang="en-GB" sz="2400" b="0" dirty="0">
                <a:solidFill>
                  <a:srgbClr val="000000"/>
                </a:solidFill>
              </a:rPr>
              <a:t>and be dominantly heated by the fusion reactions themselves (Q &gt; 5), </a:t>
            </a:r>
            <a:r>
              <a:rPr lang="en-GB" sz="2400" dirty="0">
                <a:solidFill>
                  <a:srgbClr val="000000"/>
                </a:solidFill>
              </a:rPr>
              <a:t>with a primary target of Q = 10 at a plasma current of 15 MA</a:t>
            </a:r>
            <a:r>
              <a:rPr lang="en-GB" sz="2400" b="0" dirty="0">
                <a:solidFill>
                  <a:srgbClr val="000000"/>
                </a:solidFill>
              </a:rPr>
              <a:t> </a:t>
            </a:r>
            <a:r>
              <a:rPr lang="en-GB" sz="2400" b="0" dirty="0">
                <a:solidFill>
                  <a:srgbClr val="000000"/>
                </a:solidFill>
                <a:sym typeface="Wingdings" panose="05000000000000000000" pitchFamily="2" charset="2"/>
              </a:rPr>
              <a:t></a:t>
            </a:r>
            <a:r>
              <a:rPr lang="en-GB" sz="2400" b="0" dirty="0">
                <a:solidFill>
                  <a:srgbClr val="000000"/>
                </a:solidFill>
              </a:rPr>
              <a:t> burning plasmas</a:t>
            </a:r>
            <a:r>
              <a:rPr kumimoji="0" lang="en-US" altLang="en-US" sz="2400" b="0" dirty="0">
                <a:solidFill>
                  <a:srgbClr val="000000"/>
                </a:solidFill>
              </a:rPr>
              <a:t>:</a:t>
            </a:r>
          </a:p>
          <a:p>
            <a:pPr lvl="1" algn="l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 pitchFamily="34" charset="0"/>
              <a:buChar char="−"/>
            </a:pPr>
            <a:r>
              <a:rPr lang="en-GB" sz="2100" b="0" dirty="0">
                <a:solidFill>
                  <a:srgbClr val="FF0000"/>
                </a:solidFill>
              </a:rPr>
              <a:t>Major radius: 6.2 m</a:t>
            </a:r>
          </a:p>
          <a:p>
            <a:pPr lvl="1" algn="l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 pitchFamily="34" charset="0"/>
              <a:buChar char="−"/>
            </a:pPr>
            <a:r>
              <a:rPr lang="en-GB" sz="2100" b="0" dirty="0">
                <a:solidFill>
                  <a:srgbClr val="FF0000"/>
                </a:solidFill>
              </a:rPr>
              <a:t>Toroidal field and current: 5.3 T and 15 MA</a:t>
            </a:r>
          </a:p>
          <a:p>
            <a:pPr lvl="1" algn="l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 pitchFamily="34" charset="0"/>
              <a:buChar char="−"/>
            </a:pPr>
            <a:r>
              <a:rPr lang="en-GB" sz="2100" b="0" dirty="0">
                <a:solidFill>
                  <a:srgbClr val="FF0000"/>
                </a:solidFill>
              </a:rPr>
              <a:t>Combined stored magnetic energy: ~50 GJ</a:t>
            </a:r>
          </a:p>
          <a:p>
            <a:pPr lvl="1" algn="l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 pitchFamily="34" charset="0"/>
              <a:buChar char="−"/>
            </a:pPr>
            <a:r>
              <a:rPr lang="en-GB" sz="2100" b="0" dirty="0">
                <a:solidFill>
                  <a:srgbClr val="FF0000"/>
                </a:solidFill>
              </a:rPr>
              <a:t>Plasma volume: &gt;800 m</a:t>
            </a:r>
            <a:r>
              <a:rPr lang="en-GB" sz="2100" b="0" baseline="30000" dirty="0">
                <a:solidFill>
                  <a:srgbClr val="FF0000"/>
                </a:solidFill>
              </a:rPr>
              <a:t>3</a:t>
            </a:r>
          </a:p>
          <a:p>
            <a:pPr lvl="1" algn="l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 pitchFamily="34" charset="0"/>
              <a:buChar char="−"/>
            </a:pPr>
            <a:r>
              <a:rPr lang="en-GB" sz="2100" b="0" dirty="0">
                <a:solidFill>
                  <a:srgbClr val="FF0000"/>
                </a:solidFill>
              </a:rPr>
              <a:t>Nominal auxiliary heating power: 73 MW</a:t>
            </a:r>
          </a:p>
          <a:p>
            <a:pPr lvl="1" algn="l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 pitchFamily="34" charset="0"/>
              <a:buChar char="−"/>
            </a:pPr>
            <a:r>
              <a:rPr lang="en-GB" sz="2100" b="0" dirty="0">
                <a:solidFill>
                  <a:srgbClr val="FF0000"/>
                </a:solidFill>
              </a:rPr>
              <a:t>Fusion power: 500 MW</a:t>
            </a:r>
          </a:p>
          <a:p>
            <a:pPr lvl="1" algn="l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 pitchFamily="34" charset="0"/>
              <a:buChar char="−"/>
            </a:pPr>
            <a:r>
              <a:rPr lang="en-GB" sz="2100" b="0" dirty="0">
                <a:solidFill>
                  <a:srgbClr val="FF0000"/>
                </a:solidFill>
              </a:rPr>
              <a:t>Vacuum Vessel volume: 1000 m</a:t>
            </a:r>
            <a:r>
              <a:rPr lang="en-GB" sz="2100" b="0" baseline="30000" dirty="0">
                <a:solidFill>
                  <a:srgbClr val="FF0000"/>
                </a:solidFill>
              </a:rPr>
              <a:t>3</a:t>
            </a:r>
          </a:p>
          <a:p>
            <a:pPr lvl="1" algn="l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 pitchFamily="34" charset="0"/>
              <a:buChar char="−"/>
            </a:pPr>
            <a:r>
              <a:rPr lang="en-GB" sz="2100" b="0" dirty="0">
                <a:solidFill>
                  <a:srgbClr val="FF0000"/>
                </a:solidFill>
              </a:rPr>
              <a:t>Device weight: ~23,000 tonnes</a:t>
            </a:r>
          </a:p>
          <a:p>
            <a:pPr lvl="1" algn="l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 pitchFamily="34" charset="0"/>
              <a:buChar char="−"/>
            </a:pPr>
            <a:r>
              <a:rPr lang="en-GB" sz="2100" b="0" dirty="0">
                <a:solidFill>
                  <a:srgbClr val="FF0000"/>
                </a:solidFill>
              </a:rPr>
              <a:t>Cryostat: 29 m wide, 29 m high, 16,000 m</a:t>
            </a:r>
            <a:r>
              <a:rPr lang="en-GB" sz="2100" b="0" baseline="30000" dirty="0">
                <a:solidFill>
                  <a:srgbClr val="FF0000"/>
                </a:solidFill>
              </a:rPr>
              <a:t>3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091241" y="681245"/>
            <a:ext cx="6091239" cy="5633433"/>
            <a:chOff x="6091241" y="642937"/>
            <a:chExt cx="6091239" cy="563343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3036" r="5554"/>
            <a:stretch/>
          </p:blipFill>
          <p:spPr>
            <a:xfrm>
              <a:off x="6091241" y="642937"/>
              <a:ext cx="6091239" cy="5633433"/>
            </a:xfrm>
            <a:prstGeom prst="rect">
              <a:avLst/>
            </a:prstGeom>
          </p:spPr>
        </p:pic>
        <p:sp>
          <p:nvSpPr>
            <p:cNvPr id="8" name="TextBox 11"/>
            <p:cNvSpPr txBox="1">
              <a:spLocks noChangeArrowheads="1"/>
            </p:cNvSpPr>
            <p:nvPr/>
          </p:nvSpPr>
          <p:spPr bwMode="auto">
            <a:xfrm>
              <a:off x="9112985" y="3298622"/>
              <a:ext cx="1314784" cy="387286"/>
            </a:xfrm>
            <a:prstGeom prst="rect">
              <a:avLst/>
            </a:prstGeom>
            <a:solidFill>
              <a:srgbClr val="FFFFFF">
                <a:alpha val="5215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altLang="en-US" sz="2000" dirty="0">
                  <a:solidFill>
                    <a:srgbClr val="C00000"/>
                  </a:solidFill>
                </a:rPr>
                <a:t>R ~ 6.2 m</a:t>
              </a:r>
              <a:endParaRPr lang="en-GB" altLang="en-US" sz="2000" dirty="0">
                <a:solidFill>
                  <a:srgbClr val="C00000"/>
                </a:solidFill>
              </a:endParaRPr>
            </a:p>
          </p:txBody>
        </p:sp>
        <p:cxnSp>
          <p:nvCxnSpPr>
            <p:cNvPr id="9" name="Straight Arrow Connector 4"/>
            <p:cNvCxnSpPr>
              <a:cxnSpLocks noChangeShapeType="1"/>
            </p:cNvCxnSpPr>
            <p:nvPr/>
          </p:nvCxnSpPr>
          <p:spPr bwMode="auto">
            <a:xfrm>
              <a:off x="9264226" y="3819398"/>
              <a:ext cx="1056943" cy="0"/>
            </a:xfrm>
            <a:prstGeom prst="straightConnector1">
              <a:avLst/>
            </a:prstGeom>
            <a:noFill/>
            <a:ln w="38100" algn="ctr">
              <a:solidFill>
                <a:srgbClr val="C00000"/>
              </a:solidFill>
              <a:round/>
              <a:headEnd type="triangle" w="lg" len="lg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" name="Straight Arrow Connector 4"/>
            <p:cNvCxnSpPr>
              <a:cxnSpLocks noChangeShapeType="1"/>
            </p:cNvCxnSpPr>
            <p:nvPr/>
          </p:nvCxnSpPr>
          <p:spPr bwMode="auto">
            <a:xfrm>
              <a:off x="11785673" y="1237511"/>
              <a:ext cx="9521" cy="4838824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 type="triangle" w="lg" len="lg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" name="TextBox 11"/>
            <p:cNvSpPr txBox="1">
              <a:spLocks noChangeArrowheads="1"/>
            </p:cNvSpPr>
            <p:nvPr/>
          </p:nvSpPr>
          <p:spPr bwMode="auto">
            <a:xfrm rot="5400000">
              <a:off x="11234464" y="3304319"/>
              <a:ext cx="1508746" cy="387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altLang="en-US" sz="2400" dirty="0"/>
                <a:t> h ~ 29 m</a:t>
              </a:r>
              <a:endParaRPr lang="en-GB" alt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042016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0025"/>
            <a:ext cx="12192000" cy="7738050"/>
          </a:xfrm>
          <a:prstGeom prst="rect">
            <a:avLst/>
          </a:prstGeom>
        </p:spPr>
      </p:pic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0" y="6457890"/>
            <a:ext cx="12191999" cy="40011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kumimoji="0" lang="en-US" altLang="en-US" sz="20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Tokamak Pit painted up and ready for first major components</a:t>
            </a:r>
          </a:p>
        </p:txBody>
      </p:sp>
      <p:sp>
        <p:nvSpPr>
          <p:cNvPr id="8" name="Rectangle 7"/>
          <p:cNvSpPr/>
          <p:nvPr/>
        </p:nvSpPr>
        <p:spPr>
          <a:xfrm>
            <a:off x="10465805" y="0"/>
            <a:ext cx="1726193" cy="387286"/>
          </a:xfrm>
          <a:prstGeom prst="rect">
            <a:avLst/>
          </a:prstGeom>
          <a:solidFill>
            <a:srgbClr val="FFC000">
              <a:alpha val="79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800" dirty="0">
                <a:solidFill>
                  <a:srgbClr val="000000"/>
                </a:solidFill>
                <a:cs typeface="Arial" panose="020B0604020202020204" pitchFamily="34" charset="0"/>
              </a:rPr>
              <a:t>26 May 2020 </a:t>
            </a:r>
            <a:endParaRPr lang="en-GB" sz="1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658153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772" b="12280"/>
          <a:stretch/>
        </p:blipFill>
        <p:spPr>
          <a:xfrm>
            <a:off x="-1" y="0"/>
            <a:ext cx="13062857" cy="6858000"/>
          </a:xfrm>
        </p:spPr>
      </p:pic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0" y="6457890"/>
            <a:ext cx="12191999" cy="40011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kumimoji="0" lang="en-US" altLang="en-US" sz="20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The first big lift: 1250 </a:t>
            </a:r>
            <a:r>
              <a:rPr kumimoji="0" lang="en-US" altLang="en-US" sz="2000" b="0" dirty="0" err="1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tonne</a:t>
            </a:r>
            <a:r>
              <a:rPr kumimoji="0" lang="en-US" altLang="en-US" sz="20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, 30 m diameter cryostat base on its way to the pit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-8626"/>
            <a:ext cx="1819747" cy="387286"/>
          </a:xfrm>
          <a:prstGeom prst="rect">
            <a:avLst/>
          </a:prstGeom>
          <a:solidFill>
            <a:srgbClr val="FFC000">
              <a:alpha val="79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800" dirty="0">
                <a:solidFill>
                  <a:srgbClr val="000000"/>
                </a:solidFill>
                <a:cs typeface="Arial" panose="020B0604020202020204" pitchFamily="34" charset="0"/>
              </a:rPr>
              <a:t>26 May 2020 </a:t>
            </a:r>
            <a:endParaRPr lang="en-GB" sz="1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94558" y="3762081"/>
            <a:ext cx="1234082" cy="387286"/>
          </a:xfrm>
          <a:prstGeom prst="rect">
            <a:avLst/>
          </a:prstGeom>
          <a:solidFill>
            <a:srgbClr val="FFC000">
              <a:alpha val="78824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000" dirty="0">
                <a:solidFill>
                  <a:srgbClr val="000000"/>
                </a:solidFill>
                <a:cs typeface="Arial" panose="020B0604020202020204" pitchFamily="34" charset="0"/>
              </a:rPr>
              <a:t>SSAT-1 </a:t>
            </a:r>
            <a:endParaRPr lang="en-GB" sz="20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53558" y="2393186"/>
            <a:ext cx="1234082" cy="387286"/>
          </a:xfrm>
          <a:prstGeom prst="rect">
            <a:avLst/>
          </a:prstGeom>
          <a:solidFill>
            <a:srgbClr val="FFC000">
              <a:alpha val="79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000" dirty="0">
                <a:solidFill>
                  <a:srgbClr val="000000"/>
                </a:solidFill>
                <a:cs typeface="Arial" panose="020B0604020202020204" pitchFamily="34" charset="0"/>
              </a:rPr>
              <a:t>SSAT-2 </a:t>
            </a:r>
            <a:endParaRPr lang="en-GB" sz="20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" name="Line 12"/>
          <p:cNvSpPr>
            <a:spLocks noChangeShapeType="1"/>
          </p:cNvSpPr>
          <p:nvPr/>
        </p:nvSpPr>
        <p:spPr bwMode="auto">
          <a:xfrm flipH="1">
            <a:off x="4528640" y="3500437"/>
            <a:ext cx="914704" cy="293067"/>
          </a:xfrm>
          <a:prstGeom prst="line">
            <a:avLst/>
          </a:prstGeom>
          <a:noFill/>
          <a:ln w="57150">
            <a:solidFill>
              <a:srgbClr val="FFC000"/>
            </a:solidFill>
            <a:round/>
            <a:headEnd type="triangle" w="lg" len="lg"/>
            <a:tailEnd type="non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0" bIns="0"/>
          <a:lstStyle/>
          <a:p>
            <a:pPr>
              <a:buClr>
                <a:srgbClr val="FFFFFF"/>
              </a:buClr>
            </a:pPr>
            <a:endParaRPr lang="en-GB" sz="2000">
              <a:solidFill>
                <a:srgbClr val="FFFFFF"/>
              </a:solidFill>
            </a:endParaRPr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 flipH="1">
            <a:off x="4287640" y="2186027"/>
            <a:ext cx="1155704" cy="243839"/>
          </a:xfrm>
          <a:prstGeom prst="line">
            <a:avLst/>
          </a:prstGeom>
          <a:noFill/>
          <a:ln w="57150">
            <a:solidFill>
              <a:srgbClr val="FFC000"/>
            </a:solidFill>
            <a:round/>
            <a:headEnd type="triangle" w="lg" len="lg"/>
            <a:tailEnd type="non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0" bIns="0"/>
          <a:lstStyle/>
          <a:p>
            <a:pPr>
              <a:buClr>
                <a:srgbClr val="FFFFFF"/>
              </a:buClr>
            </a:pPr>
            <a:endParaRPr lang="en-GB" sz="2000">
              <a:solidFill>
                <a:srgbClr val="FFFFFF"/>
              </a:solidFill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264529" y="4481237"/>
            <a:ext cx="6469646" cy="1015663"/>
          </a:xfrm>
          <a:prstGeom prst="rect">
            <a:avLst/>
          </a:prstGeom>
          <a:solidFill>
            <a:schemeClr val="tx1">
              <a:alpha val="80000"/>
            </a:schemeClr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50000"/>
              </a:spcBef>
              <a:buClrTx/>
            </a:pPr>
            <a:r>
              <a:rPr lang="fr-FR" sz="2000" b="0" dirty="0" err="1">
                <a:solidFill>
                  <a:schemeClr val="bg1">
                    <a:lumMod val="50000"/>
                  </a:schemeClr>
                </a:solidFill>
              </a:rPr>
              <a:t>These</a:t>
            </a:r>
            <a:r>
              <a:rPr lang="fr-FR" sz="2000" b="0" dirty="0">
                <a:solidFill>
                  <a:schemeClr val="bg1">
                    <a:lumMod val="50000"/>
                  </a:schemeClr>
                </a:solidFill>
              </a:rPr>
              <a:t> massive </a:t>
            </a:r>
            <a:r>
              <a:rPr lang="fr-FR" sz="2000" b="0" dirty="0" err="1">
                <a:solidFill>
                  <a:schemeClr val="bg1">
                    <a:lumMod val="50000"/>
                  </a:schemeClr>
                </a:solidFill>
              </a:rPr>
              <a:t>Sub-Sector</a:t>
            </a:r>
            <a:r>
              <a:rPr lang="fr-FR" sz="2000" b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000" b="0" dirty="0" err="1">
                <a:solidFill>
                  <a:schemeClr val="bg1">
                    <a:lumMod val="50000"/>
                  </a:schemeClr>
                </a:solidFill>
              </a:rPr>
              <a:t>Assembly</a:t>
            </a:r>
            <a:r>
              <a:rPr lang="fr-FR" sz="2000" b="0" dirty="0">
                <a:solidFill>
                  <a:schemeClr val="bg1">
                    <a:lumMod val="50000"/>
                  </a:schemeClr>
                </a:solidFill>
              </a:rPr>
              <a:t> Tools (SSAT), </a:t>
            </a:r>
            <a:r>
              <a:rPr lang="fr-FR" sz="2000" b="0" dirty="0" err="1">
                <a:solidFill>
                  <a:schemeClr val="bg1">
                    <a:lumMod val="50000"/>
                  </a:schemeClr>
                </a:solidFill>
              </a:rPr>
              <a:t>supplied</a:t>
            </a:r>
            <a:r>
              <a:rPr lang="fr-FR" sz="2000" b="0" dirty="0">
                <a:solidFill>
                  <a:schemeClr val="bg1">
                    <a:lumMod val="50000"/>
                  </a:schemeClr>
                </a:solidFill>
              </a:rPr>
              <a:t> by </a:t>
            </a:r>
            <a:r>
              <a:rPr lang="fr-FR" sz="2000" b="0" dirty="0" err="1">
                <a:solidFill>
                  <a:schemeClr val="bg1">
                    <a:lumMod val="50000"/>
                  </a:schemeClr>
                </a:solidFill>
              </a:rPr>
              <a:t>Korea</a:t>
            </a:r>
            <a:r>
              <a:rPr lang="fr-FR" sz="2000" b="0" dirty="0">
                <a:solidFill>
                  <a:schemeClr val="bg1">
                    <a:lumMod val="50000"/>
                  </a:schemeClr>
                </a:solidFill>
              </a:rPr>
              <a:t>, are </a:t>
            </a:r>
            <a:r>
              <a:rPr lang="fr-FR" sz="2000" b="0" dirty="0" err="1">
                <a:solidFill>
                  <a:schemeClr val="bg1">
                    <a:lumMod val="50000"/>
                  </a:schemeClr>
                </a:solidFill>
              </a:rPr>
              <a:t>used</a:t>
            </a:r>
            <a:r>
              <a:rPr lang="fr-FR" sz="2000" b="0" dirty="0">
                <a:solidFill>
                  <a:schemeClr val="bg1">
                    <a:lumMod val="50000"/>
                  </a:schemeClr>
                </a:solidFill>
              </a:rPr>
              <a:t> for </a:t>
            </a:r>
            <a:r>
              <a:rPr lang="fr-FR" sz="2000" b="0" dirty="0" err="1">
                <a:solidFill>
                  <a:schemeClr val="bg1">
                    <a:lumMod val="50000"/>
                  </a:schemeClr>
                </a:solidFill>
              </a:rPr>
              <a:t>assembly</a:t>
            </a:r>
            <a:r>
              <a:rPr lang="fr-FR" sz="2000" b="0" dirty="0">
                <a:solidFill>
                  <a:schemeClr val="bg1">
                    <a:lumMod val="50000"/>
                  </a:schemeClr>
                </a:solidFill>
              </a:rPr>
              <a:t> of </a:t>
            </a:r>
            <a:r>
              <a:rPr lang="fr-FR" sz="2000" b="0" dirty="0" err="1">
                <a:solidFill>
                  <a:schemeClr val="bg1">
                    <a:lumMod val="50000"/>
                  </a:schemeClr>
                </a:solidFill>
              </a:rPr>
              <a:t>complete</a:t>
            </a:r>
            <a:r>
              <a:rPr lang="fr-FR" sz="2000" b="0" dirty="0">
                <a:solidFill>
                  <a:schemeClr val="bg1">
                    <a:lumMod val="50000"/>
                  </a:schemeClr>
                </a:solidFill>
              </a:rPr>
              <a:t> vacuum </a:t>
            </a:r>
            <a:r>
              <a:rPr lang="fr-FR" sz="2000" b="0" dirty="0" err="1">
                <a:solidFill>
                  <a:schemeClr val="bg1">
                    <a:lumMod val="50000"/>
                  </a:schemeClr>
                </a:solidFill>
              </a:rPr>
              <a:t>vessel</a:t>
            </a:r>
            <a:r>
              <a:rPr lang="fr-FR" sz="2000" b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000" b="0" dirty="0" err="1">
                <a:solidFill>
                  <a:schemeClr val="bg1">
                    <a:lumMod val="50000"/>
                  </a:schemeClr>
                </a:solidFill>
              </a:rPr>
              <a:t>sectors</a:t>
            </a:r>
            <a:r>
              <a:rPr lang="fr-FR" sz="2000" b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000" b="0" dirty="0" err="1">
                <a:solidFill>
                  <a:schemeClr val="bg1">
                    <a:lumMod val="50000"/>
                  </a:schemeClr>
                </a:solidFill>
              </a:rPr>
              <a:t>weighing</a:t>
            </a:r>
            <a:r>
              <a:rPr lang="fr-FR" sz="2000" b="0" dirty="0">
                <a:solidFill>
                  <a:schemeClr val="bg1">
                    <a:lumMod val="50000"/>
                  </a:schemeClr>
                </a:solidFill>
              </a:rPr>
              <a:t> ~1400 tonnes</a:t>
            </a:r>
            <a:endParaRPr lang="en-GB" sz="2000" b="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2180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772" b="12280"/>
          <a:stretch/>
        </p:blipFill>
        <p:spPr>
          <a:xfrm>
            <a:off x="-1" y="0"/>
            <a:ext cx="13062857" cy="6858000"/>
          </a:xfrm>
        </p:spPr>
      </p:pic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0" y="6457890"/>
            <a:ext cx="12191999" cy="40011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kumimoji="0" lang="en-US" altLang="en-US" sz="20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The first big lift: 1250 </a:t>
            </a:r>
            <a:r>
              <a:rPr kumimoji="0" lang="en-US" altLang="en-US" sz="2000" b="0" dirty="0" err="1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tonne</a:t>
            </a:r>
            <a:r>
              <a:rPr kumimoji="0" lang="en-US" altLang="en-US" sz="20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, 30 m diameter cryostat base on its way to the pit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-8626"/>
            <a:ext cx="1819747" cy="387286"/>
          </a:xfrm>
          <a:prstGeom prst="rect">
            <a:avLst/>
          </a:prstGeom>
          <a:solidFill>
            <a:srgbClr val="FFC000">
              <a:alpha val="79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800" dirty="0">
                <a:solidFill>
                  <a:srgbClr val="000000"/>
                </a:solidFill>
                <a:cs typeface="Arial" panose="020B0604020202020204" pitchFamily="34" charset="0"/>
              </a:rPr>
              <a:t>26 May 2020 </a:t>
            </a:r>
            <a:endParaRPr lang="en-GB" sz="1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4703"/>
            <a:ext cx="8537189" cy="5701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9510743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2"/>
          <a:stretch/>
        </p:blipFill>
        <p:spPr>
          <a:xfrm>
            <a:off x="0" y="0"/>
            <a:ext cx="12191999" cy="7527053"/>
          </a:xfrm>
          <a:prstGeom prst="rect">
            <a:avLst/>
          </a:prstGeom>
        </p:spPr>
      </p:pic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0" y="6457890"/>
            <a:ext cx="12191999" cy="40011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kumimoji="0" lang="en-US" altLang="en-US" sz="20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Next up: 375 </a:t>
            </a:r>
            <a:r>
              <a:rPr kumimoji="0" lang="en-US" altLang="en-US" sz="2000" b="0" dirty="0" err="1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tonne</a:t>
            </a:r>
            <a:r>
              <a:rPr kumimoji="0" lang="en-US" altLang="en-US" sz="20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 lower cryostat cylinder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-8626"/>
            <a:ext cx="2037030" cy="387286"/>
          </a:xfrm>
          <a:prstGeom prst="rect">
            <a:avLst/>
          </a:prstGeom>
          <a:solidFill>
            <a:srgbClr val="FFC000">
              <a:alpha val="79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800" dirty="0">
                <a:solidFill>
                  <a:srgbClr val="000000"/>
                </a:solidFill>
                <a:cs typeface="Arial" panose="020B0604020202020204" pitchFamily="34" charset="0"/>
              </a:rPr>
              <a:t>31 August 2020 </a:t>
            </a:r>
            <a:endParaRPr lang="en-GB" sz="1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595952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66"/>
          <a:stretch/>
        </p:blipFill>
        <p:spPr>
          <a:xfrm>
            <a:off x="0" y="0"/>
            <a:ext cx="12191999" cy="7532484"/>
          </a:xfrm>
          <a:prstGeom prst="rect">
            <a:avLst/>
          </a:prstGeom>
        </p:spPr>
      </p:pic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0" y="6457890"/>
            <a:ext cx="12191999" cy="40011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kumimoji="0" lang="en-US" altLang="en-US" sz="20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Lower cylinder thermal shield on its way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-8626"/>
            <a:ext cx="2247899" cy="387286"/>
          </a:xfrm>
          <a:prstGeom prst="rect">
            <a:avLst/>
          </a:prstGeom>
          <a:solidFill>
            <a:srgbClr val="FFC000">
              <a:alpha val="79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800" dirty="0">
                <a:solidFill>
                  <a:srgbClr val="000000"/>
                </a:solidFill>
                <a:cs typeface="Arial" panose="020B0604020202020204" pitchFamily="34" charset="0"/>
              </a:rPr>
              <a:t>14 </a:t>
            </a:r>
            <a:r>
              <a:rPr lang="fr-FR" sz="1800" dirty="0" err="1">
                <a:solidFill>
                  <a:srgbClr val="000000"/>
                </a:solidFill>
                <a:cs typeface="Arial" panose="020B0604020202020204" pitchFamily="34" charset="0"/>
              </a:rPr>
              <a:t>Jaunuary</a:t>
            </a:r>
            <a:r>
              <a:rPr lang="fr-FR" sz="1800" dirty="0">
                <a:solidFill>
                  <a:srgbClr val="000000"/>
                </a:solidFill>
                <a:cs typeface="Arial" panose="020B0604020202020204" pitchFamily="34" charset="0"/>
              </a:rPr>
              <a:t> 2021 </a:t>
            </a:r>
            <a:endParaRPr lang="en-GB" sz="1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6" name="Picture 6" descr="_thermail_shield_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6207" y="0"/>
            <a:ext cx="3055792" cy="3051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 bwMode="auto">
          <a:xfrm flipH="1">
            <a:off x="6944264" y="2432649"/>
            <a:ext cx="2708695" cy="1216325"/>
          </a:xfrm>
          <a:prstGeom prst="line">
            <a:avLst/>
          </a:prstGeom>
          <a:solidFill>
            <a:schemeClr val="bg1">
              <a:lumMod val="65000"/>
            </a:schemeClr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232927675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76"/>
          <a:stretch/>
        </p:blipFill>
        <p:spPr>
          <a:xfrm>
            <a:off x="-1" y="-10726"/>
            <a:ext cx="12191999" cy="7923455"/>
          </a:xfrm>
          <a:prstGeom prst="rect">
            <a:avLst/>
          </a:prstGeom>
        </p:spPr>
      </p:pic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0" y="6457890"/>
            <a:ext cx="12191999" cy="40011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kumimoji="0" lang="en-US" altLang="en-US" sz="20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Lower cylinder of in-pit Assembly Tool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-23549"/>
            <a:ext cx="1914525" cy="387286"/>
          </a:xfrm>
          <a:prstGeom prst="rect">
            <a:avLst/>
          </a:prstGeom>
          <a:solidFill>
            <a:srgbClr val="FFC000">
              <a:alpha val="79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800" dirty="0">
                <a:solidFill>
                  <a:srgbClr val="000000"/>
                </a:solidFill>
                <a:cs typeface="Arial" panose="020B0604020202020204" pitchFamily="34" charset="0"/>
              </a:rPr>
              <a:t>27 March 2021 </a:t>
            </a:r>
            <a:endParaRPr lang="en-GB" sz="1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876" y="0"/>
            <a:ext cx="4435124" cy="3812875"/>
          </a:xfrm>
          <a:prstGeom prst="rect">
            <a:avLst/>
          </a:prstGeom>
        </p:spPr>
      </p:pic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9451818" y="4186856"/>
            <a:ext cx="2593008" cy="707886"/>
          </a:xfrm>
          <a:prstGeom prst="rect">
            <a:avLst/>
          </a:prstGeom>
          <a:solidFill>
            <a:schemeClr val="tx1">
              <a:alpha val="80000"/>
            </a:schemeClr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kumimoji="0" lang="en-US" altLang="en-US" sz="20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Temporary supports for PF6</a:t>
            </a:r>
          </a:p>
        </p:txBody>
      </p:sp>
      <p:sp>
        <p:nvSpPr>
          <p:cNvPr id="14" name="Line 17"/>
          <p:cNvSpPr>
            <a:spLocks noChangeShapeType="1"/>
          </p:cNvSpPr>
          <p:nvPr/>
        </p:nvSpPr>
        <p:spPr bwMode="auto">
          <a:xfrm flipH="1" flipV="1">
            <a:off x="8528364" y="4092167"/>
            <a:ext cx="923452" cy="9468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defRPr/>
            </a:pPr>
            <a:endParaRPr lang="en-GB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5" name="Line 17"/>
          <p:cNvSpPr>
            <a:spLocks noChangeShapeType="1"/>
          </p:cNvSpPr>
          <p:nvPr/>
        </p:nvSpPr>
        <p:spPr bwMode="auto">
          <a:xfrm flipH="1">
            <a:off x="8766175" y="4894742"/>
            <a:ext cx="685641" cy="27929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defRPr/>
            </a:pPr>
            <a:endParaRPr lang="en-GB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6" name="Line 17"/>
          <p:cNvSpPr>
            <a:spLocks noChangeShapeType="1"/>
          </p:cNvSpPr>
          <p:nvPr/>
        </p:nvSpPr>
        <p:spPr bwMode="auto">
          <a:xfrm flipH="1">
            <a:off x="7289800" y="2671051"/>
            <a:ext cx="2684638" cy="53339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defRPr/>
            </a:pPr>
            <a:endParaRPr lang="en-GB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3165" y="388827"/>
            <a:ext cx="3078560" cy="6456710"/>
            <a:chOff x="1834506" y="401290"/>
            <a:chExt cx="3078560" cy="645671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4508" y="401290"/>
              <a:ext cx="3078558" cy="6456710"/>
            </a:xfrm>
            <a:prstGeom prst="rect">
              <a:avLst/>
            </a:prstGeom>
            <a:ln w="28575">
              <a:solidFill>
                <a:schemeClr val="accent1"/>
              </a:solidFill>
            </a:ln>
          </p:spPr>
        </p:pic>
        <p:sp>
          <p:nvSpPr>
            <p:cNvPr id="11" name="Text Box 12"/>
            <p:cNvSpPr txBox="1">
              <a:spLocks noChangeArrowheads="1"/>
            </p:cNvSpPr>
            <p:nvPr/>
          </p:nvSpPr>
          <p:spPr bwMode="auto">
            <a:xfrm>
              <a:off x="1834506" y="6454626"/>
              <a:ext cx="3078560" cy="400110"/>
            </a:xfrm>
            <a:prstGeom prst="rect">
              <a:avLst/>
            </a:prstGeom>
            <a:solidFill>
              <a:schemeClr val="tx1">
                <a:alpha val="75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50000"/>
                </a:spcBef>
                <a:buClrTx/>
              </a:pPr>
              <a:r>
                <a:rPr kumimoji="0" lang="en-US" altLang="en-US" sz="2000" b="0" dirty="0">
                  <a:solidFill>
                    <a:srgbClr val="000000"/>
                  </a:solidFill>
                  <a:ea typeface="ＭＳ Ｐゴシック" pitchFamily="34" charset="-128"/>
                  <a:cs typeface="Arial" panose="020B0604020202020204" pitchFamily="34" charset="0"/>
                </a:rPr>
                <a:t>Full assembly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410839" y="6070604"/>
              <a:ext cx="1502227" cy="387286"/>
            </a:xfrm>
            <a:prstGeom prst="rect">
              <a:avLst/>
            </a:prstGeom>
            <a:solidFill>
              <a:srgbClr val="FFC000">
                <a:alpha val="79000"/>
              </a:srgb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fr-FR" sz="1400" dirty="0">
                  <a:solidFill>
                    <a:srgbClr val="000000"/>
                  </a:solidFill>
                  <a:cs typeface="Arial" panose="020B0604020202020204" pitchFamily="34" charset="0"/>
                </a:rPr>
                <a:t>17 August 2021 </a:t>
              </a:r>
              <a:endParaRPr lang="en-GB" sz="140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19216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03"/>
          <a:stretch/>
        </p:blipFill>
        <p:spPr>
          <a:xfrm>
            <a:off x="0" y="0"/>
            <a:ext cx="12191999" cy="7142319"/>
          </a:xfrm>
          <a:prstGeom prst="rect">
            <a:avLst/>
          </a:prstGeom>
        </p:spPr>
      </p:pic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0" y="6457890"/>
            <a:ext cx="12191999" cy="40011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kumimoji="0" lang="en-US" altLang="en-US" sz="20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First poloidal field coil PF6 inserted onto temporary supports </a:t>
            </a:r>
          </a:p>
        </p:txBody>
      </p:sp>
      <p:sp>
        <p:nvSpPr>
          <p:cNvPr id="8" name="Rectangle 7"/>
          <p:cNvSpPr/>
          <p:nvPr/>
        </p:nvSpPr>
        <p:spPr>
          <a:xfrm>
            <a:off x="10465806" y="0"/>
            <a:ext cx="1726192" cy="387286"/>
          </a:xfrm>
          <a:prstGeom prst="rect">
            <a:avLst/>
          </a:prstGeom>
          <a:solidFill>
            <a:srgbClr val="FFC000">
              <a:alpha val="79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800" dirty="0">
                <a:solidFill>
                  <a:srgbClr val="000000"/>
                </a:solidFill>
                <a:cs typeface="Arial" panose="020B0604020202020204" pitchFamily="34" charset="0"/>
              </a:rPr>
              <a:t>21 April 2021 </a:t>
            </a:r>
            <a:endParaRPr lang="en-GB" sz="1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9199569" y="2688011"/>
            <a:ext cx="2593008" cy="707886"/>
          </a:xfrm>
          <a:prstGeom prst="rect">
            <a:avLst/>
          </a:prstGeom>
          <a:solidFill>
            <a:schemeClr val="tx1">
              <a:alpha val="80000"/>
            </a:schemeClr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kumimoji="0" lang="en-US" altLang="en-US" sz="20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Toroidal field coil gravity supports</a:t>
            </a:r>
          </a:p>
        </p:txBody>
      </p:sp>
      <p:sp>
        <p:nvSpPr>
          <p:cNvPr id="6" name="Line 17"/>
          <p:cNvSpPr>
            <a:spLocks noChangeShapeType="1"/>
          </p:cNvSpPr>
          <p:nvPr/>
        </p:nvSpPr>
        <p:spPr bwMode="auto">
          <a:xfrm>
            <a:off x="9199569" y="3395897"/>
            <a:ext cx="753728" cy="8604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defRPr/>
            </a:pPr>
            <a:endParaRPr lang="en-GB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0" name="Line 17"/>
          <p:cNvSpPr>
            <a:spLocks noChangeShapeType="1"/>
          </p:cNvSpPr>
          <p:nvPr/>
        </p:nvSpPr>
        <p:spPr bwMode="auto">
          <a:xfrm>
            <a:off x="9199569" y="3384174"/>
            <a:ext cx="485714" cy="170019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defRPr/>
            </a:pPr>
            <a:endParaRPr lang="en-GB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Line 17"/>
          <p:cNvSpPr>
            <a:spLocks noChangeShapeType="1"/>
          </p:cNvSpPr>
          <p:nvPr/>
        </p:nvSpPr>
        <p:spPr bwMode="auto">
          <a:xfrm flipH="1">
            <a:off x="7723294" y="3384174"/>
            <a:ext cx="1500742" cy="279832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defRPr/>
            </a:pPr>
            <a:endParaRPr lang="en-GB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741385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9" b="8920"/>
          <a:stretch/>
        </p:blipFill>
        <p:spPr>
          <a:xfrm>
            <a:off x="0" y="0"/>
            <a:ext cx="12192000" cy="6925901"/>
          </a:xfrm>
          <a:prstGeom prst="rect">
            <a:avLst/>
          </a:prstGeom>
        </p:spPr>
      </p:pic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0" y="6457890"/>
            <a:ext cx="12192000" cy="40011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kumimoji="0" lang="en-US" altLang="en-US" sz="20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Radial beam testing </a:t>
            </a:r>
            <a:r>
              <a:rPr kumimoji="0" lang="en-US" altLang="en-US" sz="20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 beams carry each VV sector and must be very precisely positioned</a:t>
            </a:r>
            <a:endParaRPr kumimoji="0" lang="en-US" altLang="en-US" sz="2000" b="0" dirty="0">
              <a:solidFill>
                <a:srgbClr val="000000"/>
              </a:solidFill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976918" y="0"/>
            <a:ext cx="2215081" cy="387286"/>
          </a:xfrm>
          <a:prstGeom prst="rect">
            <a:avLst/>
          </a:prstGeom>
          <a:solidFill>
            <a:srgbClr val="FFC000">
              <a:alpha val="79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800" dirty="0">
                <a:solidFill>
                  <a:srgbClr val="000000"/>
                </a:solidFill>
                <a:cs typeface="Arial" panose="020B0604020202020204" pitchFamily="34" charset="0"/>
              </a:rPr>
              <a:t>7 </a:t>
            </a:r>
            <a:r>
              <a:rPr lang="fr-FR" sz="1800" dirty="0" err="1">
                <a:solidFill>
                  <a:srgbClr val="000000"/>
                </a:solidFill>
                <a:cs typeface="Arial" panose="020B0604020202020204" pitchFamily="34" charset="0"/>
              </a:rPr>
              <a:t>September</a:t>
            </a:r>
            <a:r>
              <a:rPr lang="fr-FR" sz="1800" dirty="0">
                <a:solidFill>
                  <a:srgbClr val="000000"/>
                </a:solidFill>
                <a:cs typeface="Arial" panose="020B0604020202020204" pitchFamily="34" charset="0"/>
              </a:rPr>
              <a:t> 2021 </a:t>
            </a:r>
            <a:endParaRPr lang="en-GB" sz="1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634" y="895636"/>
            <a:ext cx="7869116" cy="525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1008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0"/>
          <a:stretch/>
        </p:blipFill>
        <p:spPr>
          <a:xfrm>
            <a:off x="0" y="0"/>
            <a:ext cx="12192000" cy="7470635"/>
          </a:xfrm>
          <a:prstGeom prst="rect">
            <a:avLst/>
          </a:prstGeom>
        </p:spPr>
      </p:pic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0" y="6475071"/>
            <a:ext cx="12192000" cy="40011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kumimoji="0" lang="en-US" altLang="en-US" sz="20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PF 5 coil lifted into the tokamak pit</a:t>
            </a:r>
          </a:p>
        </p:txBody>
      </p:sp>
      <p:sp>
        <p:nvSpPr>
          <p:cNvPr id="8" name="Rectangle 7"/>
          <p:cNvSpPr/>
          <p:nvPr/>
        </p:nvSpPr>
        <p:spPr>
          <a:xfrm>
            <a:off x="9766570" y="0"/>
            <a:ext cx="2425430" cy="387286"/>
          </a:xfrm>
          <a:prstGeom prst="rect">
            <a:avLst/>
          </a:prstGeom>
          <a:solidFill>
            <a:srgbClr val="FFC000">
              <a:alpha val="79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800" dirty="0">
                <a:solidFill>
                  <a:srgbClr val="000000"/>
                </a:solidFill>
                <a:cs typeface="Arial" panose="020B0604020202020204" pitchFamily="34" charset="0"/>
              </a:rPr>
              <a:t>15</a:t>
            </a:r>
            <a:r>
              <a:rPr lang="fr-FR" sz="20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cs typeface="Arial" panose="020B0604020202020204" pitchFamily="34" charset="0"/>
              </a:rPr>
              <a:t>September</a:t>
            </a:r>
            <a:r>
              <a:rPr lang="fr-FR" sz="2000" dirty="0">
                <a:solidFill>
                  <a:srgbClr val="000000"/>
                </a:solidFill>
                <a:cs typeface="Arial" panose="020B0604020202020204" pitchFamily="34" charset="0"/>
              </a:rPr>
              <a:t> 2021 </a:t>
            </a:r>
            <a:endParaRPr lang="en-GB" sz="20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647923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b="14241"/>
          <a:stretch/>
        </p:blipFill>
        <p:spPr>
          <a:xfrm>
            <a:off x="0" y="0"/>
            <a:ext cx="12192000" cy="76771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995026" y="0"/>
            <a:ext cx="2196974" cy="387286"/>
          </a:xfrm>
          <a:prstGeom prst="rect">
            <a:avLst/>
          </a:prstGeom>
          <a:solidFill>
            <a:srgbClr val="FFC000">
              <a:alpha val="79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800" dirty="0">
                <a:solidFill>
                  <a:srgbClr val="000000"/>
                </a:solidFill>
                <a:cs typeface="Arial" panose="020B0604020202020204" pitchFamily="34" charset="0"/>
              </a:rPr>
              <a:t>8 </a:t>
            </a:r>
            <a:r>
              <a:rPr lang="fr-FR" sz="1800" dirty="0" err="1">
                <a:solidFill>
                  <a:srgbClr val="000000"/>
                </a:solidFill>
                <a:cs typeface="Arial" panose="020B0604020202020204" pitchFamily="34" charset="0"/>
              </a:rPr>
              <a:t>December</a:t>
            </a:r>
            <a:r>
              <a:rPr lang="fr-FR" sz="1800" dirty="0">
                <a:solidFill>
                  <a:srgbClr val="000000"/>
                </a:solidFill>
                <a:cs typeface="Arial" panose="020B0604020202020204" pitchFamily="34" charset="0"/>
              </a:rPr>
              <a:t> 2021 </a:t>
            </a:r>
            <a:endParaRPr lang="en-GB" sz="1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12947" y="1769822"/>
            <a:ext cx="1349603" cy="387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>
                <a:solidFill>
                  <a:srgbClr val="FF0000"/>
                </a:solidFill>
                <a:cs typeface="Arial" panose="020B0604020202020204" pitchFamily="34" charset="0"/>
              </a:rPr>
              <a:t>PF5</a:t>
            </a:r>
            <a:endParaRPr lang="en-GB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647970" y="833229"/>
            <a:ext cx="1410430" cy="387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>
                <a:solidFill>
                  <a:srgbClr val="FF0000"/>
                </a:solidFill>
                <a:cs typeface="Arial" panose="020B0604020202020204" pitchFamily="34" charset="0"/>
              </a:rPr>
              <a:t>PF6</a:t>
            </a:r>
            <a:endParaRPr lang="en-GB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0" y="6470782"/>
            <a:ext cx="12192000" cy="40011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kumimoji="0" lang="en-US" altLang="en-US" sz="20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Metrology and adjustment</a:t>
            </a:r>
          </a:p>
        </p:txBody>
      </p:sp>
    </p:spTree>
    <p:extLst>
      <p:ext uri="{BB962C8B-B14F-4D97-AF65-F5344CB8AC3E}">
        <p14:creationId xmlns:p14="http://schemas.microsoft.com/office/powerpoint/2010/main" val="17132601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726" t="2614" r="1775"/>
          <a:stretch/>
        </p:blipFill>
        <p:spPr>
          <a:xfrm>
            <a:off x="0" y="-126749"/>
            <a:ext cx="12192000" cy="6427354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5300342"/>
            <a:ext cx="9544050" cy="1000263"/>
          </a:xfrm>
          <a:prstGeom prst="rect">
            <a:avLst/>
          </a:prstGeom>
          <a:solidFill>
            <a:schemeClr val="tx1">
              <a:alpha val="80000"/>
            </a:schemeClr>
          </a:solidFill>
          <a:ln w="28575">
            <a:solidFill>
              <a:srgbClr val="FF0000"/>
            </a:solidFill>
          </a:ln>
          <a:effectLst/>
        </p:spPr>
        <p:txBody>
          <a:bodyPr lIns="91418" tIns="45709" rIns="91418" bIns="45709"/>
          <a:lstStyle>
            <a:lvl1pPr>
              <a:tabLst>
                <a:tab pos="447675" algn="l"/>
              </a:tabLst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447675" indent="-268288">
              <a:tabLst>
                <a:tab pos="447675" algn="l"/>
              </a:tabLst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tabLst>
                <a:tab pos="447675" algn="l"/>
              </a:tabLst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tabLst>
                <a:tab pos="447675" algn="l"/>
              </a:tabLst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tabLst>
                <a:tab pos="447675" algn="l"/>
              </a:tabLst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tabLst>
                <a:tab pos="447675" algn="l"/>
              </a:tabLst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tabLst>
                <a:tab pos="447675" algn="l"/>
              </a:tabLst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tabLst>
                <a:tab pos="447675" algn="l"/>
              </a:tabLst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tabLst>
                <a:tab pos="447675" algn="l"/>
              </a:tabLst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2000" b="0" dirty="0">
                <a:solidFill>
                  <a:srgbClr val="000000"/>
                </a:solidFill>
              </a:rPr>
              <a:t>ITER will maintain burning fusion plasmas for long periods of time. It will test the integrated technologies, materials, and physics regimes necessary for the commercial production of fusion-based electricity.</a:t>
            </a:r>
          </a:p>
        </p:txBody>
      </p:sp>
    </p:spTree>
    <p:extLst>
      <p:ext uri="{BB962C8B-B14F-4D97-AF65-F5344CB8AC3E}">
        <p14:creationId xmlns:p14="http://schemas.microsoft.com/office/powerpoint/2010/main" val="4188929373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8345"/>
            <a:ext cx="12192000" cy="797705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913544" y="-13691"/>
            <a:ext cx="2278455" cy="387286"/>
          </a:xfrm>
          <a:prstGeom prst="rect">
            <a:avLst/>
          </a:prstGeom>
          <a:solidFill>
            <a:srgbClr val="FFC000">
              <a:alpha val="79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800" dirty="0">
                <a:solidFill>
                  <a:srgbClr val="000000"/>
                </a:solidFill>
                <a:cs typeface="Arial" panose="020B0604020202020204" pitchFamily="34" charset="0"/>
              </a:rPr>
              <a:t>20 </a:t>
            </a:r>
            <a:r>
              <a:rPr lang="fr-FR" sz="1800" dirty="0" err="1">
                <a:solidFill>
                  <a:srgbClr val="000000"/>
                </a:solidFill>
                <a:cs typeface="Arial" panose="020B0604020202020204" pitchFamily="34" charset="0"/>
              </a:rPr>
              <a:t>December</a:t>
            </a:r>
            <a:r>
              <a:rPr lang="fr-FR" sz="1800" dirty="0">
                <a:solidFill>
                  <a:srgbClr val="000000"/>
                </a:solidFill>
                <a:cs typeface="Arial" panose="020B0604020202020204" pitchFamily="34" charset="0"/>
              </a:rPr>
              <a:t> 2021 </a:t>
            </a:r>
            <a:endParaRPr lang="en-GB" sz="1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0" y="6470782"/>
            <a:ext cx="12192000" cy="40011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kumimoji="0" lang="en-US" altLang="en-US" sz="20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Tokamak Pit ready for the first VV sector</a:t>
            </a:r>
          </a:p>
        </p:txBody>
      </p:sp>
    </p:spTree>
    <p:extLst>
      <p:ext uri="{BB962C8B-B14F-4D97-AF65-F5344CB8AC3E}">
        <p14:creationId xmlns:p14="http://schemas.microsoft.com/office/powerpoint/2010/main" val="3579127318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0" y="2067680"/>
            <a:ext cx="12192000" cy="1361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C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CC"/>
                </a:solidFill>
                <a:latin typeface="Arial" pitchFamily="34" charset="0"/>
              </a:defRPr>
            </a:lvl2pPr>
            <a:lvl3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CC"/>
                </a:solidFill>
                <a:latin typeface="Arial" pitchFamily="34" charset="0"/>
              </a:defRPr>
            </a:lvl3pPr>
            <a:lvl4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CC"/>
                </a:solidFill>
                <a:latin typeface="Arial" pitchFamily="34" charset="0"/>
              </a:defRPr>
            </a:lvl4pPr>
            <a:lvl5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CC"/>
                </a:solidFill>
                <a:latin typeface="Arial" pitchFamily="34" charset="0"/>
              </a:defRPr>
            </a:lvl5pPr>
            <a:lvl6pPr marL="457212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CC"/>
                </a:solidFill>
                <a:latin typeface="Arial" pitchFamily="34" charset="0"/>
              </a:defRPr>
            </a:lvl6pPr>
            <a:lvl7pPr marL="914423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CC"/>
                </a:solidFill>
                <a:latin typeface="Arial" pitchFamily="34" charset="0"/>
              </a:defRPr>
            </a:lvl7pPr>
            <a:lvl8pPr marL="1371634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CC"/>
                </a:solidFill>
                <a:latin typeface="Arial" pitchFamily="34" charset="0"/>
              </a:defRPr>
            </a:lvl8pPr>
            <a:lvl9pPr marL="1828846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CC"/>
                </a:solidFill>
                <a:latin typeface="Arial" pitchFamily="34" charset="0"/>
              </a:defRPr>
            </a:lvl9pPr>
          </a:lstStyle>
          <a:p>
            <a:pPr>
              <a:buClrTx/>
            </a:pPr>
            <a:r>
              <a:rPr lang="en-US" altLang="en-US" sz="4000" kern="0" dirty="0"/>
              <a:t>Assembly and installation of first complete VV sector</a:t>
            </a:r>
            <a:endParaRPr lang="fr-FR" altLang="en-US" sz="4000" kern="0" dirty="0"/>
          </a:p>
        </p:txBody>
      </p:sp>
    </p:spTree>
    <p:extLst>
      <p:ext uri="{BB962C8B-B14F-4D97-AF65-F5344CB8AC3E}">
        <p14:creationId xmlns:p14="http://schemas.microsoft.com/office/powerpoint/2010/main" val="3801469595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0"/>
          <a:stretch/>
        </p:blipFill>
        <p:spPr>
          <a:xfrm>
            <a:off x="0" y="-18107"/>
            <a:ext cx="12192000" cy="6860469"/>
          </a:xfrm>
          <a:prstGeom prst="rect">
            <a:avLst/>
          </a:prstGeom>
        </p:spPr>
      </p:pic>
      <p:sp>
        <p:nvSpPr>
          <p:cNvPr id="41" name="Text Box 12"/>
          <p:cNvSpPr txBox="1">
            <a:spLocks noChangeArrowheads="1"/>
          </p:cNvSpPr>
          <p:nvPr/>
        </p:nvSpPr>
        <p:spPr bwMode="auto">
          <a:xfrm>
            <a:off x="0" y="6429631"/>
            <a:ext cx="12192000" cy="400110"/>
          </a:xfrm>
          <a:prstGeom prst="rect">
            <a:avLst/>
          </a:prstGeom>
          <a:solidFill>
            <a:schemeClr val="tx1">
              <a:alpha val="61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kumimoji="0" lang="en-US" altLang="en-US" sz="20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In February 2021, Assembly Hall being prepared for first VV Sector upending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-27160"/>
            <a:ext cx="2181225" cy="387286"/>
          </a:xfrm>
          <a:prstGeom prst="rect">
            <a:avLst/>
          </a:prstGeom>
          <a:solidFill>
            <a:srgbClr val="FFC000">
              <a:alpha val="79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800" dirty="0">
                <a:solidFill>
                  <a:srgbClr val="000000"/>
                </a:solidFill>
                <a:cs typeface="Arial" panose="020B0604020202020204" pitchFamily="34" charset="0"/>
              </a:rPr>
              <a:t>28 </a:t>
            </a:r>
            <a:r>
              <a:rPr lang="fr-FR" sz="1800" dirty="0" err="1">
                <a:solidFill>
                  <a:srgbClr val="000000"/>
                </a:solidFill>
                <a:cs typeface="Arial" panose="020B0604020202020204" pitchFamily="34" charset="0"/>
              </a:rPr>
              <a:t>February</a:t>
            </a:r>
            <a:r>
              <a:rPr lang="fr-FR" sz="1800" dirty="0">
                <a:solidFill>
                  <a:srgbClr val="000000"/>
                </a:solidFill>
                <a:cs typeface="Arial" panose="020B0604020202020204" pitchFamily="34" charset="0"/>
              </a:rPr>
              <a:t> 2021 </a:t>
            </a:r>
            <a:endParaRPr lang="en-GB" sz="1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6773781" y="5043541"/>
            <a:ext cx="2410679" cy="1015663"/>
          </a:xfrm>
          <a:prstGeom prst="rect">
            <a:avLst/>
          </a:prstGeom>
          <a:solidFill>
            <a:schemeClr val="tx1">
              <a:alpha val="80000"/>
            </a:schemeClr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kumimoji="0" lang="en-US" altLang="en-US" sz="20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VV Sector 6 being prepped for upending</a:t>
            </a:r>
          </a:p>
        </p:txBody>
      </p:sp>
      <p:sp>
        <p:nvSpPr>
          <p:cNvPr id="14" name="Line 17"/>
          <p:cNvSpPr>
            <a:spLocks noChangeShapeType="1"/>
          </p:cNvSpPr>
          <p:nvPr/>
        </p:nvSpPr>
        <p:spPr bwMode="auto">
          <a:xfrm flipH="1">
            <a:off x="5960478" y="5389082"/>
            <a:ext cx="813302" cy="20822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defRPr/>
            </a:pPr>
            <a:endParaRPr lang="en-GB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332282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55"/>
          <a:stretch/>
        </p:blipFill>
        <p:spPr>
          <a:xfrm>
            <a:off x="0" y="2774"/>
            <a:ext cx="12192000" cy="7185678"/>
          </a:xfrm>
          <a:prstGeom prst="rect">
            <a:avLst/>
          </a:prstGeom>
        </p:spPr>
      </p:pic>
      <p:sp>
        <p:nvSpPr>
          <p:cNvPr id="41" name="Text Box 12"/>
          <p:cNvSpPr txBox="1">
            <a:spLocks noChangeArrowheads="1"/>
          </p:cNvSpPr>
          <p:nvPr/>
        </p:nvSpPr>
        <p:spPr bwMode="auto">
          <a:xfrm>
            <a:off x="0" y="6467317"/>
            <a:ext cx="12192000" cy="400110"/>
          </a:xfrm>
          <a:prstGeom prst="rect">
            <a:avLst/>
          </a:prstGeom>
          <a:solidFill>
            <a:schemeClr val="tx1">
              <a:alpha val="61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kumimoji="0" lang="en-US" altLang="en-US" sz="20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Start of upending sequence to place Sector 6 into the vertical position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429875" y="12200"/>
            <a:ext cx="1762125" cy="387286"/>
          </a:xfrm>
          <a:prstGeom prst="rect">
            <a:avLst/>
          </a:prstGeom>
          <a:solidFill>
            <a:srgbClr val="FFC000">
              <a:alpha val="79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800" dirty="0">
                <a:solidFill>
                  <a:srgbClr val="000000"/>
                </a:solidFill>
                <a:cs typeface="Arial" panose="020B0604020202020204" pitchFamily="34" charset="0"/>
              </a:rPr>
              <a:t>26 March 2021 </a:t>
            </a:r>
            <a:endParaRPr lang="en-GB" sz="1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669" y="9427"/>
            <a:ext cx="4792332" cy="6848573"/>
          </a:xfrm>
          <a:prstGeom prst="rect">
            <a:avLst/>
          </a:prstGeom>
        </p:spPr>
      </p:pic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7399669" y="6457890"/>
            <a:ext cx="4792331" cy="400110"/>
          </a:xfrm>
          <a:prstGeom prst="rect">
            <a:avLst/>
          </a:prstGeom>
          <a:solidFill>
            <a:schemeClr val="tx1">
              <a:alpha val="61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kumimoji="0" lang="en-US" altLang="en-US" sz="20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Done!</a:t>
            </a:r>
          </a:p>
        </p:txBody>
      </p:sp>
    </p:spTree>
    <p:extLst>
      <p:ext uri="{BB962C8B-B14F-4D97-AF65-F5344CB8AC3E}">
        <p14:creationId xmlns:p14="http://schemas.microsoft.com/office/powerpoint/2010/main" val="68337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50"/>
          <a:stretch/>
        </p:blipFill>
        <p:spPr>
          <a:xfrm>
            <a:off x="0" y="0"/>
            <a:ext cx="12192000" cy="7134132"/>
          </a:xfrm>
          <a:prstGeom prst="rect">
            <a:avLst/>
          </a:prstGeom>
        </p:spPr>
      </p:pic>
      <p:sp>
        <p:nvSpPr>
          <p:cNvPr id="41" name="Text Box 12"/>
          <p:cNvSpPr txBox="1">
            <a:spLocks noChangeArrowheads="1"/>
          </p:cNvSpPr>
          <p:nvPr/>
        </p:nvSpPr>
        <p:spPr bwMode="auto">
          <a:xfrm>
            <a:off x="0" y="6467317"/>
            <a:ext cx="12192000" cy="400110"/>
          </a:xfrm>
          <a:prstGeom prst="rect">
            <a:avLst/>
          </a:prstGeom>
          <a:solidFill>
            <a:schemeClr val="tx1">
              <a:alpha val="61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kumimoji="0" lang="en-US" altLang="en-US" sz="20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Final step:  transfer to the SSAT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556341" y="0"/>
            <a:ext cx="1635659" cy="387286"/>
          </a:xfrm>
          <a:prstGeom prst="rect">
            <a:avLst/>
          </a:prstGeom>
          <a:solidFill>
            <a:srgbClr val="FFC000">
              <a:alpha val="79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800" dirty="0">
                <a:solidFill>
                  <a:srgbClr val="000000"/>
                </a:solidFill>
                <a:cs typeface="Arial" panose="020B0604020202020204" pitchFamily="34" charset="0"/>
              </a:rPr>
              <a:t>6 April 2021 </a:t>
            </a:r>
            <a:endParaRPr lang="en-GB" sz="1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Line 17"/>
          <p:cNvSpPr>
            <a:spLocks noChangeShapeType="1"/>
          </p:cNvSpPr>
          <p:nvPr/>
        </p:nvSpPr>
        <p:spPr bwMode="auto">
          <a:xfrm flipH="1">
            <a:off x="7641125" y="1032641"/>
            <a:ext cx="1776262" cy="16241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defRPr/>
            </a:pPr>
            <a:endParaRPr lang="en-GB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9417387" y="1032641"/>
            <a:ext cx="2593008" cy="1938992"/>
          </a:xfrm>
          <a:prstGeom prst="rect">
            <a:avLst/>
          </a:prstGeom>
          <a:solidFill>
            <a:schemeClr val="tx1">
              <a:alpha val="80000"/>
            </a:schemeClr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kumimoji="0" lang="en-US" altLang="en-US" sz="20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Rail transport structure the same system which is used to hold the sector in place for in-pit installation</a:t>
            </a:r>
          </a:p>
        </p:txBody>
      </p:sp>
    </p:spTree>
    <p:extLst>
      <p:ext uri="{BB962C8B-B14F-4D97-AF65-F5344CB8AC3E}">
        <p14:creationId xmlns:p14="http://schemas.microsoft.com/office/powerpoint/2010/main" val="27082898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16"/>
          <a:stretch/>
        </p:blipFill>
        <p:spPr>
          <a:xfrm>
            <a:off x="-1" y="-1"/>
            <a:ext cx="12188098" cy="6858001"/>
          </a:xfrm>
          <a:prstGeom prst="rect">
            <a:avLst/>
          </a:prstGeom>
        </p:spPr>
      </p:pic>
      <p:sp>
        <p:nvSpPr>
          <p:cNvPr id="41" name="Text Box 12"/>
          <p:cNvSpPr txBox="1">
            <a:spLocks noChangeArrowheads="1"/>
          </p:cNvSpPr>
          <p:nvPr/>
        </p:nvSpPr>
        <p:spPr bwMode="auto">
          <a:xfrm>
            <a:off x="0" y="6457890"/>
            <a:ext cx="12188097" cy="400110"/>
          </a:xfrm>
          <a:prstGeom prst="rect">
            <a:avLst/>
          </a:prstGeom>
          <a:solidFill>
            <a:schemeClr val="tx1">
              <a:alpha val="61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kumimoji="0" lang="en-US" altLang="en-US" sz="20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And finally, inserted from above into the SSAT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683089" y="0"/>
            <a:ext cx="1505008" cy="387286"/>
          </a:xfrm>
          <a:prstGeom prst="rect">
            <a:avLst/>
          </a:prstGeom>
          <a:solidFill>
            <a:srgbClr val="FFC000">
              <a:alpha val="79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800" dirty="0">
                <a:solidFill>
                  <a:srgbClr val="000000"/>
                </a:solidFill>
                <a:cs typeface="Arial" panose="020B0604020202020204" pitchFamily="34" charset="0"/>
              </a:rPr>
              <a:t>6 April 2021 </a:t>
            </a:r>
            <a:endParaRPr lang="en-GB" sz="1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628851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41"/>
          <a:stretch/>
        </p:blipFill>
        <p:spPr>
          <a:xfrm>
            <a:off x="0" y="0"/>
            <a:ext cx="12192000" cy="6955523"/>
          </a:xfrm>
          <a:prstGeom prst="rect">
            <a:avLst/>
          </a:prstGeom>
        </p:spPr>
      </p:pic>
      <p:sp>
        <p:nvSpPr>
          <p:cNvPr id="41" name="Text Box 12"/>
          <p:cNvSpPr txBox="1">
            <a:spLocks noChangeArrowheads="1"/>
          </p:cNvSpPr>
          <p:nvPr/>
        </p:nvSpPr>
        <p:spPr bwMode="auto">
          <a:xfrm>
            <a:off x="0" y="6457890"/>
            <a:ext cx="12192000" cy="400110"/>
          </a:xfrm>
          <a:prstGeom prst="rect">
            <a:avLst/>
          </a:prstGeom>
          <a:solidFill>
            <a:schemeClr val="tx1">
              <a:alpha val="61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kumimoji="0" lang="en-US" sz="20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I</a:t>
            </a:r>
            <a:r>
              <a:rPr lang="en-GB" sz="2000" b="0" dirty="0" err="1">
                <a:solidFill>
                  <a:srgbClr val="000000"/>
                </a:solidFill>
              </a:rPr>
              <a:t>nboard</a:t>
            </a:r>
            <a:r>
              <a:rPr lang="en-GB" sz="2000" b="0" dirty="0">
                <a:solidFill>
                  <a:srgbClr val="000000"/>
                </a:solidFill>
              </a:rPr>
              <a:t> thermal shield section clamped to Sector 6</a:t>
            </a:r>
            <a:endParaRPr kumimoji="0" lang="en-US" altLang="en-US" sz="2000" b="0" dirty="0">
              <a:solidFill>
                <a:srgbClr val="000000"/>
              </a:solidFill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520126" y="0"/>
            <a:ext cx="1671873" cy="387286"/>
          </a:xfrm>
          <a:prstGeom prst="rect">
            <a:avLst/>
          </a:prstGeom>
          <a:solidFill>
            <a:srgbClr val="FFC000">
              <a:alpha val="79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800" dirty="0">
                <a:solidFill>
                  <a:srgbClr val="000000"/>
                </a:solidFill>
                <a:cs typeface="Arial" panose="020B0604020202020204" pitchFamily="34" charset="0"/>
              </a:rPr>
              <a:t>21 June 2021 </a:t>
            </a:r>
            <a:endParaRPr lang="en-GB" sz="1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704477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63"/>
          <a:stretch/>
        </p:blipFill>
        <p:spPr>
          <a:xfrm>
            <a:off x="0" y="-104115"/>
            <a:ext cx="12194729" cy="6962115"/>
          </a:xfrm>
          <a:prstGeom prst="rect">
            <a:avLst/>
          </a:prstGeom>
        </p:spPr>
      </p:pic>
      <p:sp>
        <p:nvSpPr>
          <p:cNvPr id="41" name="Text Box 12"/>
          <p:cNvSpPr txBox="1">
            <a:spLocks noChangeArrowheads="1"/>
          </p:cNvSpPr>
          <p:nvPr/>
        </p:nvSpPr>
        <p:spPr bwMode="auto">
          <a:xfrm>
            <a:off x="-1" y="6457890"/>
            <a:ext cx="12191999" cy="400110"/>
          </a:xfrm>
          <a:prstGeom prst="rect">
            <a:avLst/>
          </a:prstGeom>
          <a:solidFill>
            <a:schemeClr val="tx1">
              <a:alpha val="61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kumimoji="0" lang="en-US" altLang="en-US" sz="20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Full VV thermal shield on, Sector 6 and TF12 now on SSAT-2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287000" y="0"/>
            <a:ext cx="1904999" cy="387286"/>
          </a:xfrm>
          <a:prstGeom prst="rect">
            <a:avLst/>
          </a:prstGeom>
          <a:solidFill>
            <a:srgbClr val="FFC000">
              <a:alpha val="79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800" dirty="0">
                <a:solidFill>
                  <a:srgbClr val="000000"/>
                </a:solidFill>
                <a:cs typeface="Arial" panose="020B0604020202020204" pitchFamily="34" charset="0"/>
              </a:rPr>
              <a:t>12 August 2021 </a:t>
            </a:r>
            <a:endParaRPr lang="en-GB" sz="1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793898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1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1" name="Text Box 12"/>
          <p:cNvSpPr txBox="1">
            <a:spLocks noChangeArrowheads="1"/>
          </p:cNvSpPr>
          <p:nvPr/>
        </p:nvSpPr>
        <p:spPr bwMode="auto">
          <a:xfrm>
            <a:off x="0" y="6457890"/>
            <a:ext cx="12192000" cy="400110"/>
          </a:xfrm>
          <a:prstGeom prst="rect">
            <a:avLst/>
          </a:prstGeom>
          <a:solidFill>
            <a:schemeClr val="tx1">
              <a:alpha val="61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kumimoji="0" lang="en-US" altLang="en-US" sz="20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Just prior to final positioning of TF coils</a:t>
            </a:r>
            <a:endParaRPr kumimoji="0" lang="en-US" altLang="en-US" sz="2000" b="0" dirty="0">
              <a:solidFill>
                <a:srgbClr val="000000"/>
              </a:solidFill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82225" y="0"/>
            <a:ext cx="2009775" cy="387286"/>
          </a:xfrm>
          <a:prstGeom prst="rect">
            <a:avLst/>
          </a:prstGeom>
          <a:solidFill>
            <a:srgbClr val="FFC000">
              <a:alpha val="79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800" dirty="0">
                <a:solidFill>
                  <a:srgbClr val="000000"/>
                </a:solidFill>
                <a:cs typeface="Arial" panose="020B0604020202020204" pitchFamily="34" charset="0"/>
              </a:rPr>
              <a:t>30 August 2021 </a:t>
            </a:r>
            <a:endParaRPr lang="en-GB" sz="1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243383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09"/>
          <a:stretch/>
        </p:blipFill>
        <p:spPr>
          <a:xfrm>
            <a:off x="1" y="-416783"/>
            <a:ext cx="12191999" cy="7274783"/>
          </a:xfrm>
          <a:prstGeom prst="rect">
            <a:avLst/>
          </a:prstGeom>
        </p:spPr>
      </p:pic>
      <p:sp>
        <p:nvSpPr>
          <p:cNvPr id="41" name="Text Box 12"/>
          <p:cNvSpPr txBox="1">
            <a:spLocks noChangeArrowheads="1"/>
          </p:cNvSpPr>
          <p:nvPr/>
        </p:nvSpPr>
        <p:spPr bwMode="auto">
          <a:xfrm>
            <a:off x="1" y="6427113"/>
            <a:ext cx="6724072" cy="430887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50000"/>
              </a:spcBef>
              <a:buClrTx/>
            </a:pPr>
            <a:r>
              <a:rPr kumimoji="0" lang="en-US" altLang="en-US" sz="22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First complete Sector 6 ready for pit installation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783180" y="-13691"/>
            <a:ext cx="2408820" cy="387286"/>
          </a:xfrm>
          <a:prstGeom prst="rect">
            <a:avLst/>
          </a:prstGeom>
          <a:solidFill>
            <a:srgbClr val="FFC000">
              <a:alpha val="79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800" dirty="0">
                <a:solidFill>
                  <a:srgbClr val="000000"/>
                </a:solidFill>
                <a:cs typeface="Arial" panose="020B0604020202020204" pitchFamily="34" charset="0"/>
              </a:rPr>
              <a:t>15 </a:t>
            </a:r>
            <a:r>
              <a:rPr lang="fr-FR" sz="1800" dirty="0" err="1">
                <a:solidFill>
                  <a:srgbClr val="000000"/>
                </a:solidFill>
                <a:cs typeface="Arial" panose="020B0604020202020204" pitchFamily="34" charset="0"/>
              </a:rPr>
              <a:t>November</a:t>
            </a:r>
            <a:r>
              <a:rPr lang="fr-FR" sz="1800" dirty="0">
                <a:solidFill>
                  <a:srgbClr val="000000"/>
                </a:solidFill>
                <a:cs typeface="Arial" panose="020B0604020202020204" pitchFamily="34" charset="0"/>
              </a:rPr>
              <a:t> 2021 </a:t>
            </a:r>
            <a:endParaRPr lang="en-GB" sz="1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27182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10515602" y="1447802"/>
            <a:ext cx="7429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</a:pPr>
            <a:r>
              <a:rPr kumimoji="0" lang="en-US" altLang="en-US" sz="1200">
                <a:solidFill>
                  <a:srgbClr val="000099"/>
                </a:solidFill>
                <a:sym typeface="Monotype Sorts" pitchFamily="1" charset="2"/>
              </a:rPr>
              <a:t>ITER</a:t>
            </a:r>
            <a:r>
              <a:rPr kumimoji="0" lang="en-US" altLang="en-US" sz="1200" baseline="30000">
                <a:solidFill>
                  <a:srgbClr val="000099"/>
                </a:solidFill>
                <a:sym typeface="Monotype Sorts" pitchFamily="1" charset="2"/>
              </a:rPr>
              <a:t></a:t>
            </a:r>
            <a:endParaRPr kumimoji="0" lang="en-US" altLang="en-US" sz="1200" b="0">
              <a:solidFill>
                <a:srgbClr val="000099"/>
              </a:solidFill>
            </a:endParaRPr>
          </a:p>
        </p:txBody>
      </p:sp>
      <p:sp>
        <p:nvSpPr>
          <p:cNvPr id="38918" name="Title 1"/>
          <p:cNvSpPr txBox="1">
            <a:spLocks/>
          </p:cNvSpPr>
          <p:nvPr/>
        </p:nvSpPr>
        <p:spPr bwMode="auto">
          <a:xfrm>
            <a:off x="0" y="4"/>
            <a:ext cx="121920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altLang="en-US" dirty="0">
                <a:solidFill>
                  <a:srgbClr val="0000CC"/>
                </a:solidFill>
              </a:rPr>
              <a:t>Fusion gain and ITER</a:t>
            </a:r>
            <a:endParaRPr lang="fr-FR" altLang="en-US" dirty="0">
              <a:solidFill>
                <a:srgbClr val="0000CC"/>
              </a:solidFill>
            </a:endParaRPr>
          </a:p>
        </p:txBody>
      </p:sp>
      <p:sp>
        <p:nvSpPr>
          <p:cNvPr id="38919" name="Rectangle 1"/>
          <p:cNvSpPr>
            <a:spLocks noChangeArrowheads="1"/>
          </p:cNvSpPr>
          <p:nvPr/>
        </p:nvSpPr>
        <p:spPr bwMode="auto">
          <a:xfrm>
            <a:off x="8980489" y="1487500"/>
            <a:ext cx="433388" cy="1809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tIns="0" bIns="0"/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fr-FR" altLang="en-US"/>
          </a:p>
        </p:txBody>
      </p:sp>
      <p:pic>
        <p:nvPicPr>
          <p:cNvPr id="10" name="Picture 3" descr="Campbell-Fig7-1-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565" y="787400"/>
            <a:ext cx="4837112" cy="534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9540365" y="1392238"/>
            <a:ext cx="1138237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dirty="0">
                <a:solidFill>
                  <a:srgbClr val="FF0000"/>
                </a:solidFill>
                <a:sym typeface="Monotype Sorts" pitchFamily="1" charset="2"/>
              </a:rPr>
              <a:t>ITER</a:t>
            </a:r>
            <a:r>
              <a:rPr lang="en-US" altLang="en-US" sz="2000" dirty="0">
                <a:solidFill>
                  <a:srgbClr val="FF0000"/>
                </a:solidFill>
                <a:cs typeface="Arial" pitchFamily="34" charset="0"/>
                <a:sym typeface="Monotype Sorts" pitchFamily="1" charset="2"/>
              </a:rPr>
              <a:t>☼</a:t>
            </a:r>
            <a:endParaRPr lang="en-US" altLang="en-US" sz="2000" dirty="0">
              <a:solidFill>
                <a:srgbClr val="FF0000"/>
              </a:solidFill>
            </a:endParaRP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/>
        </p:nvGraphicFramePr>
        <p:xfrm>
          <a:off x="147977" y="1194476"/>
          <a:ext cx="3166197" cy="123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091880" imgH="457200" progId="Equation.3">
                  <p:embed/>
                </p:oleObj>
              </mc:Choice>
              <mc:Fallback>
                <p:oleObj name="Equation" r:id="rId4" imgW="1091880" imgH="457200" progId="Equation.3">
                  <p:embed/>
                  <p:pic>
                    <p:nvPicPr>
                      <p:cNvPr id="2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977" y="1194476"/>
                        <a:ext cx="3166197" cy="1233950"/>
                      </a:xfrm>
                      <a:prstGeom prst="rect">
                        <a:avLst/>
                      </a:prstGeom>
                      <a:solidFill>
                        <a:srgbClr val="F79646">
                          <a:alpha val="59999"/>
                        </a:srgbClr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Down Arrow 20"/>
          <p:cNvSpPr/>
          <p:nvPr/>
        </p:nvSpPr>
        <p:spPr>
          <a:xfrm>
            <a:off x="6116917" y="1355750"/>
            <a:ext cx="865991" cy="1541346"/>
          </a:xfrm>
          <a:prstGeom prst="downArrow">
            <a:avLst>
              <a:gd name="adj1" fmla="val 46433"/>
              <a:gd name="adj2" fmla="val 62945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84208" y="671255"/>
            <a:ext cx="383379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50000"/>
              </a:spcBef>
              <a:buClrTx/>
            </a:pPr>
            <a:r>
              <a:rPr kumimoji="0" lang="fr-FR" altLang="en-US" sz="2800" b="0" dirty="0">
                <a:solidFill>
                  <a:srgbClr val="000000"/>
                </a:solidFill>
              </a:rPr>
              <a:t>Fusion </a:t>
            </a:r>
            <a:r>
              <a:rPr kumimoji="0" lang="fr-FR" altLang="en-US" sz="2800" b="0" dirty="0" err="1">
                <a:solidFill>
                  <a:srgbClr val="000000"/>
                </a:solidFill>
              </a:rPr>
              <a:t>energy</a:t>
            </a:r>
            <a:r>
              <a:rPr kumimoji="0" lang="fr-FR" altLang="en-US" sz="2800" b="0" dirty="0">
                <a:solidFill>
                  <a:srgbClr val="000000"/>
                </a:solidFill>
              </a:rPr>
              <a:t> gain:</a:t>
            </a:r>
            <a:endParaRPr kumimoji="0" lang="fr-FR" altLang="en-US" sz="2800" b="0" dirty="0">
              <a:solidFill>
                <a:srgbClr val="000000"/>
              </a:solidFill>
              <a:latin typeface="Century Gothic" pitchFamily="34" charset="0"/>
            </a:endParaRPr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/>
        </p:nvGraphicFramePr>
        <p:xfrm>
          <a:off x="147977" y="2897096"/>
          <a:ext cx="3706257" cy="10570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409400" imgH="431640" progId="Equation.3">
                  <p:embed/>
                </p:oleObj>
              </mc:Choice>
              <mc:Fallback>
                <p:oleObj name="Equation" r:id="rId6" imgW="1409400" imgH="431640" progId="Equation.3">
                  <p:embed/>
                  <p:pic>
                    <p:nvPicPr>
                      <p:cNvPr id="23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977" y="2897096"/>
                        <a:ext cx="3706257" cy="1057058"/>
                      </a:xfrm>
                      <a:prstGeom prst="rect">
                        <a:avLst/>
                      </a:prstGeom>
                      <a:solidFill>
                        <a:srgbClr val="F79646">
                          <a:alpha val="59999"/>
                        </a:srgbClr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 Box 13"/>
          <p:cNvSpPr txBox="1">
            <a:spLocks noChangeArrowheads="1"/>
          </p:cNvSpPr>
          <p:nvPr/>
        </p:nvSpPr>
        <p:spPr bwMode="auto">
          <a:xfrm>
            <a:off x="147977" y="2373876"/>
            <a:ext cx="383379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50000"/>
              </a:spcBef>
              <a:buClrTx/>
            </a:pPr>
            <a:r>
              <a:rPr kumimoji="0" lang="fr-FR" altLang="en-US" sz="2800" b="0" dirty="0">
                <a:solidFill>
                  <a:srgbClr val="000000"/>
                </a:solidFill>
                <a:latin typeface="Symbol" panose="05050102010706020507" pitchFamily="18" charset="2"/>
              </a:rPr>
              <a:t>a</a:t>
            </a:r>
            <a:r>
              <a:rPr kumimoji="0" lang="fr-FR" altLang="en-US" sz="2800" b="0" dirty="0">
                <a:solidFill>
                  <a:srgbClr val="000000"/>
                </a:solidFill>
              </a:rPr>
              <a:t>-</a:t>
            </a:r>
            <a:r>
              <a:rPr kumimoji="0" lang="fr-FR" altLang="en-US" sz="2800" b="0" dirty="0" err="1">
                <a:solidFill>
                  <a:srgbClr val="000000"/>
                </a:solidFill>
              </a:rPr>
              <a:t>heating</a:t>
            </a:r>
            <a:r>
              <a:rPr kumimoji="0" lang="fr-FR" altLang="en-US" sz="2800" b="0" dirty="0">
                <a:solidFill>
                  <a:srgbClr val="000000"/>
                </a:solidFill>
              </a:rPr>
              <a:t> fraction:</a:t>
            </a:r>
            <a:endParaRPr kumimoji="0" lang="fr-FR" altLang="en-US" sz="2800" b="0" dirty="0">
              <a:solidFill>
                <a:srgbClr val="000000"/>
              </a:solidFill>
              <a:latin typeface="Century Gothic" pitchFamily="34" charset="0"/>
            </a:endParaRPr>
          </a:p>
        </p:txBody>
      </p:sp>
      <p:graphicFrame>
        <p:nvGraphicFramePr>
          <p:cNvPr id="25" name="Table 24"/>
          <p:cNvGraphicFramePr>
            <a:graphicFrameLocks noGrp="1"/>
          </p:cNvGraphicFramePr>
          <p:nvPr/>
        </p:nvGraphicFramePr>
        <p:xfrm>
          <a:off x="3433541" y="829314"/>
          <a:ext cx="2230069" cy="195120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875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25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rgbClr val="00009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 =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179388">
                        <a:tabLst/>
                      </a:pPr>
                      <a:r>
                        <a:rPr lang="en-US" b="1" dirty="0">
                          <a:solidFill>
                            <a:srgbClr val="00009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US" b="1" baseline="-25000" dirty="0">
                          <a:solidFill>
                            <a:srgbClr val="000090"/>
                          </a:solidFill>
                          <a:latin typeface="Symbol" panose="05050102010706020507" pitchFamily="18" charset="2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US" b="1" baseline="0" dirty="0">
                          <a:solidFill>
                            <a:srgbClr val="00009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17%</a:t>
                      </a:r>
                      <a:endParaRPr lang="en-US" b="1" dirty="0">
                        <a:solidFill>
                          <a:srgbClr val="00009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rgbClr val="00009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 =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rgbClr val="00009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US" b="1" baseline="-25000" dirty="0">
                          <a:solidFill>
                            <a:srgbClr val="000090"/>
                          </a:solidFill>
                          <a:latin typeface="Symbol" panose="05050102010706020507" pitchFamily="18" charset="2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US" b="1" baseline="0" dirty="0">
                          <a:solidFill>
                            <a:srgbClr val="00009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50%</a:t>
                      </a:r>
                      <a:endParaRPr lang="en-US" b="1" dirty="0">
                        <a:solidFill>
                          <a:srgbClr val="00009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3177"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rgbClr val="00009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 = 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rgbClr val="00009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US" b="1" baseline="-25000" dirty="0">
                          <a:solidFill>
                            <a:srgbClr val="000090"/>
                          </a:solidFill>
                          <a:latin typeface="Symbol" panose="05050102010706020507" pitchFamily="18" charset="2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US" b="1" baseline="0" dirty="0">
                          <a:solidFill>
                            <a:srgbClr val="00009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67%</a:t>
                      </a:r>
                      <a:endParaRPr lang="en-US" b="1" dirty="0">
                        <a:solidFill>
                          <a:srgbClr val="00009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4469"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rgbClr val="00009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 = 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rgbClr val="00009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US" b="1" baseline="-25000" dirty="0">
                          <a:solidFill>
                            <a:srgbClr val="000090"/>
                          </a:solidFill>
                          <a:latin typeface="Symbol" panose="05050102010706020507" pitchFamily="18" charset="2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US" b="1" baseline="0" dirty="0">
                          <a:solidFill>
                            <a:srgbClr val="00009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80%</a:t>
                      </a:r>
                      <a:endParaRPr lang="en-US" b="1" dirty="0">
                        <a:solidFill>
                          <a:srgbClr val="00009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rgbClr val="00009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 = </a:t>
                      </a:r>
                      <a:r>
                        <a:rPr lang="en-US" b="1" dirty="0">
                          <a:solidFill>
                            <a:srgbClr val="00009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</a:t>
                      </a:r>
                      <a:endParaRPr lang="en-US" b="1" dirty="0">
                        <a:solidFill>
                          <a:srgbClr val="00009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rgbClr val="00009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US" b="1" baseline="-25000" dirty="0">
                          <a:solidFill>
                            <a:srgbClr val="000090"/>
                          </a:solidFill>
                          <a:latin typeface="Symbol" panose="05050102010706020507" pitchFamily="18" charset="2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US" b="1" baseline="0" dirty="0">
                          <a:solidFill>
                            <a:srgbClr val="00009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100%</a:t>
                      </a:r>
                      <a:endParaRPr lang="en-US" b="1" dirty="0">
                        <a:solidFill>
                          <a:srgbClr val="00009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6" name="Text Box 13"/>
          <p:cNvSpPr txBox="1">
            <a:spLocks noChangeArrowheads="1"/>
          </p:cNvSpPr>
          <p:nvPr/>
        </p:nvSpPr>
        <p:spPr bwMode="auto">
          <a:xfrm>
            <a:off x="5372072" y="807189"/>
            <a:ext cx="1337342" cy="387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buClrTx/>
            </a:pPr>
            <a:r>
              <a:rPr kumimoji="0" lang="fr-FR" altLang="en-US" sz="1800" b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Breakeven</a:t>
            </a:r>
            <a:endParaRPr kumimoji="0" lang="fr-FR" altLang="en-US" sz="1800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 Box 13"/>
          <p:cNvSpPr txBox="1">
            <a:spLocks noChangeArrowheads="1"/>
          </p:cNvSpPr>
          <p:nvPr/>
        </p:nvSpPr>
        <p:spPr bwMode="auto">
          <a:xfrm>
            <a:off x="5372072" y="1234408"/>
            <a:ext cx="1087599" cy="977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buClrTx/>
            </a:pPr>
            <a:r>
              <a:rPr kumimoji="0" lang="fr-FR" altLang="en-US" sz="1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Burning plasma </a:t>
            </a:r>
            <a:r>
              <a:rPr kumimoji="0" lang="fr-FR" altLang="en-US" sz="1800" b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regime</a:t>
            </a:r>
            <a:endParaRPr kumimoji="0" lang="fr-FR" altLang="en-US" sz="1800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"/>
          <p:cNvSpPr>
            <a:spLocks noChangeArrowheads="1"/>
          </p:cNvSpPr>
          <p:nvPr/>
        </p:nvSpPr>
        <p:spPr bwMode="auto">
          <a:xfrm>
            <a:off x="147977" y="4284436"/>
            <a:ext cx="6927193" cy="1848077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</p:spPr>
        <p:txBody>
          <a:bodyPr lIns="92075" tIns="46038" rIns="92075" bIns="46038"/>
          <a:lstStyle>
            <a:lvl1pPr marL="342900" indent="-3429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193675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lvl="1" algn="l" eaLnBrk="1" hangingPunct="1">
              <a:lnSpc>
                <a:spcPct val="100000"/>
              </a:lnSpc>
              <a:spcBef>
                <a:spcPct val="30000"/>
              </a:spcBef>
              <a:buClrTx/>
            </a:pPr>
            <a:r>
              <a:rPr kumimoji="0" lang="en-US" altLang="en-US" sz="2800" b="0" dirty="0">
                <a:solidFill>
                  <a:srgbClr val="000000"/>
                </a:solidFill>
              </a:rPr>
              <a:t>ITER is designed to a scale which should yield </a:t>
            </a:r>
            <a:r>
              <a:rPr kumimoji="0" lang="en-US" altLang="en-US" sz="2800" dirty="0">
                <a:solidFill>
                  <a:srgbClr val="FF0000"/>
                </a:solidFill>
              </a:rPr>
              <a:t>Q ≥ 10 </a:t>
            </a:r>
            <a:r>
              <a:rPr kumimoji="0" lang="en-US" altLang="en-US" sz="2800" b="0" dirty="0">
                <a:solidFill>
                  <a:srgbClr val="000000"/>
                </a:solidFill>
              </a:rPr>
              <a:t>at a fusion power</a:t>
            </a:r>
            <a:r>
              <a:rPr kumimoji="0" lang="en-US" altLang="en-US" sz="2800" b="0" dirty="0"/>
              <a:t> </a:t>
            </a:r>
            <a:r>
              <a:rPr kumimoji="0" lang="en-US" altLang="en-US" sz="2800" b="0" dirty="0">
                <a:solidFill>
                  <a:srgbClr val="000000"/>
                </a:solidFill>
              </a:rPr>
              <a:t>of </a:t>
            </a:r>
            <a:r>
              <a:rPr kumimoji="0" lang="en-US" altLang="en-US" sz="2800" dirty="0">
                <a:solidFill>
                  <a:srgbClr val="FF0000"/>
                </a:solidFill>
              </a:rPr>
              <a:t>400 – 500 MW </a:t>
            </a:r>
            <a:r>
              <a:rPr kumimoji="0" lang="en-US" altLang="en-US" sz="2800" b="0" dirty="0">
                <a:solidFill>
                  <a:srgbClr val="000000"/>
                </a:solidFill>
              </a:rPr>
              <a:t>for </a:t>
            </a:r>
            <a:r>
              <a:rPr kumimoji="0" lang="en-US" altLang="en-US" sz="2800" dirty="0">
                <a:solidFill>
                  <a:srgbClr val="FF0000"/>
                </a:solidFill>
              </a:rPr>
              <a:t>300 – 500 s </a:t>
            </a:r>
            <a:r>
              <a:rPr kumimoji="0" lang="en-US" altLang="en-US" sz="2800" b="0" dirty="0">
                <a:solidFill>
                  <a:srgbClr val="003399"/>
                </a:solidFill>
                <a:sym typeface="Wingdings" panose="05000000000000000000" pitchFamily="2" charset="2"/>
              </a:rPr>
              <a:t> Baseline Scenario</a:t>
            </a:r>
            <a:endParaRPr kumimoji="0" lang="en-US" altLang="en-US" sz="2800" b="0" dirty="0">
              <a:solidFill>
                <a:srgbClr val="003399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147977" y="4289722"/>
            <a:ext cx="6927193" cy="0"/>
          </a:xfrm>
          <a:prstGeom prst="line">
            <a:avLst/>
          </a:pr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ZoneTexte 14">
            <a:extLst>
              <a:ext uri="{FF2B5EF4-FFF2-40B4-BE49-F238E27FC236}">
                <a16:creationId xmlns:a16="http://schemas.microsoft.com/office/drawing/2014/main" id="{2A9F6ACE-C8BC-6128-FC76-7F7FAD810560}"/>
              </a:ext>
            </a:extLst>
          </p:cNvPr>
          <p:cNvSpPr txBox="1"/>
          <p:nvPr/>
        </p:nvSpPr>
        <p:spPr>
          <a:xfrm>
            <a:off x="7852527" y="649773"/>
            <a:ext cx="433959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en-US" sz="11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R. A. Pitts et al., Physics World 1</a:t>
            </a: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11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(2006) 20</a:t>
            </a:r>
          </a:p>
        </p:txBody>
      </p:sp>
    </p:spTree>
    <p:extLst>
      <p:ext uri="{BB962C8B-B14F-4D97-AF65-F5344CB8AC3E}">
        <p14:creationId xmlns:p14="http://schemas.microsoft.com/office/powerpoint/2010/main" val="961503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54"/>
          <a:stretch/>
        </p:blipFill>
        <p:spPr>
          <a:xfrm>
            <a:off x="0" y="0"/>
            <a:ext cx="12192000" cy="6905626"/>
          </a:xfrm>
          <a:prstGeom prst="rect">
            <a:avLst/>
          </a:prstGeom>
        </p:spPr>
      </p:pic>
      <p:sp>
        <p:nvSpPr>
          <p:cNvPr id="41" name="Text Box 12"/>
          <p:cNvSpPr txBox="1">
            <a:spLocks noChangeArrowheads="1"/>
          </p:cNvSpPr>
          <p:nvPr/>
        </p:nvSpPr>
        <p:spPr bwMode="auto">
          <a:xfrm>
            <a:off x="1" y="6396335"/>
            <a:ext cx="12192000" cy="461665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kumimoji="0" lang="en-US" altLang="en-US" sz="24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VV Sectors 6 and 7 both on SSAT tools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357164" y="-13691"/>
            <a:ext cx="1834836" cy="387286"/>
          </a:xfrm>
          <a:prstGeom prst="rect">
            <a:avLst/>
          </a:prstGeom>
          <a:solidFill>
            <a:srgbClr val="FFC000">
              <a:alpha val="79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800" dirty="0">
                <a:solidFill>
                  <a:srgbClr val="000000"/>
                </a:solidFill>
                <a:cs typeface="Arial" panose="020B0604020202020204" pitchFamily="34" charset="0"/>
              </a:rPr>
              <a:t>3 </a:t>
            </a:r>
            <a:r>
              <a:rPr lang="fr-FR" sz="1800" dirty="0" err="1">
                <a:solidFill>
                  <a:srgbClr val="000000"/>
                </a:solidFill>
                <a:cs typeface="Arial" panose="020B0604020202020204" pitchFamily="34" charset="0"/>
              </a:rPr>
              <a:t>January</a:t>
            </a:r>
            <a:r>
              <a:rPr lang="fr-FR" sz="1800" dirty="0">
                <a:solidFill>
                  <a:srgbClr val="000000"/>
                </a:solidFill>
                <a:cs typeface="Arial" panose="020B0604020202020204" pitchFamily="34" charset="0"/>
              </a:rPr>
              <a:t> 2022 </a:t>
            </a:r>
            <a:endParaRPr lang="en-GB" sz="1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783644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0" y="2067680"/>
            <a:ext cx="12192000" cy="1361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C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CC"/>
                </a:solidFill>
                <a:latin typeface="Arial" pitchFamily="34" charset="0"/>
              </a:defRPr>
            </a:lvl2pPr>
            <a:lvl3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CC"/>
                </a:solidFill>
                <a:latin typeface="Arial" pitchFamily="34" charset="0"/>
              </a:defRPr>
            </a:lvl3pPr>
            <a:lvl4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CC"/>
                </a:solidFill>
                <a:latin typeface="Arial" pitchFamily="34" charset="0"/>
              </a:defRPr>
            </a:lvl4pPr>
            <a:lvl5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CC"/>
                </a:solidFill>
                <a:latin typeface="Arial" pitchFamily="34" charset="0"/>
              </a:defRPr>
            </a:lvl5pPr>
            <a:lvl6pPr marL="457212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CC"/>
                </a:solidFill>
                <a:latin typeface="Arial" pitchFamily="34" charset="0"/>
              </a:defRPr>
            </a:lvl6pPr>
            <a:lvl7pPr marL="914423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CC"/>
                </a:solidFill>
                <a:latin typeface="Arial" pitchFamily="34" charset="0"/>
              </a:defRPr>
            </a:lvl7pPr>
            <a:lvl8pPr marL="1371634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CC"/>
                </a:solidFill>
                <a:latin typeface="Arial" pitchFamily="34" charset="0"/>
              </a:defRPr>
            </a:lvl8pPr>
            <a:lvl9pPr marL="1828846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CC"/>
                </a:solidFill>
                <a:latin typeface="Arial" pitchFamily="34" charset="0"/>
              </a:defRPr>
            </a:lvl9pPr>
          </a:lstStyle>
          <a:p>
            <a:pPr>
              <a:buClrTx/>
            </a:pPr>
            <a:r>
              <a:rPr lang="en-US" altLang="en-US" sz="4000" kern="0" dirty="0"/>
              <a:t>The first sector lift and placement – a major milestone for the project</a:t>
            </a:r>
            <a:endParaRPr lang="fr-FR" altLang="en-US" sz="4000" kern="0" dirty="0"/>
          </a:p>
        </p:txBody>
      </p:sp>
    </p:spTree>
    <p:extLst>
      <p:ext uri="{BB962C8B-B14F-4D97-AF65-F5344CB8AC3E}">
        <p14:creationId xmlns:p14="http://schemas.microsoft.com/office/powerpoint/2010/main" val="814590003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9" t="4699" r="149" b="10350"/>
          <a:stretch/>
        </p:blipFill>
        <p:spPr>
          <a:xfrm>
            <a:off x="-35051" y="1"/>
            <a:ext cx="12262103" cy="6858000"/>
          </a:xfrm>
          <a:prstGeom prst="rect">
            <a:avLst/>
          </a:prstGeom>
        </p:spPr>
      </p:pic>
      <p:sp>
        <p:nvSpPr>
          <p:cNvPr id="41" name="Text Box 12"/>
          <p:cNvSpPr txBox="1">
            <a:spLocks noChangeArrowheads="1"/>
          </p:cNvSpPr>
          <p:nvPr/>
        </p:nvSpPr>
        <p:spPr bwMode="auto">
          <a:xfrm>
            <a:off x="-35051" y="6396335"/>
            <a:ext cx="6857999" cy="461665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kumimoji="0" lang="en-US" altLang="en-US" sz="24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Sector 6 fully lifted out of SSAT-2 and rotated 90</a:t>
            </a:r>
            <a:r>
              <a:rPr kumimoji="0" lang="en-US" altLang="en-US" sz="24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  <a:sym typeface="Symbol" panose="05050102010706020507" pitchFamily="18" charset="2"/>
              </a:rPr>
              <a:t></a:t>
            </a:r>
            <a:endParaRPr kumimoji="0" lang="en-US" altLang="en-US" sz="2400" b="0" dirty="0">
              <a:solidFill>
                <a:srgbClr val="000000"/>
              </a:solidFill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620375" y="0"/>
            <a:ext cx="1606677" cy="387286"/>
          </a:xfrm>
          <a:prstGeom prst="rect">
            <a:avLst/>
          </a:prstGeom>
          <a:solidFill>
            <a:srgbClr val="FFC000">
              <a:alpha val="79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800" dirty="0">
                <a:solidFill>
                  <a:srgbClr val="000000"/>
                </a:solidFill>
                <a:cs typeface="Arial" panose="020B0604020202020204" pitchFamily="34" charset="0"/>
              </a:rPr>
              <a:t>11 May 2022 </a:t>
            </a:r>
            <a:endParaRPr lang="en-GB" sz="1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749430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0" b="9544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544175" y="0"/>
            <a:ext cx="1682877" cy="387286"/>
          </a:xfrm>
          <a:prstGeom prst="rect">
            <a:avLst/>
          </a:prstGeom>
          <a:solidFill>
            <a:srgbClr val="FFC000">
              <a:alpha val="79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800" dirty="0">
                <a:solidFill>
                  <a:srgbClr val="000000"/>
                </a:solidFill>
                <a:cs typeface="Arial" panose="020B0604020202020204" pitchFamily="34" charset="0"/>
              </a:rPr>
              <a:t>11 May 2022 </a:t>
            </a:r>
            <a:endParaRPr lang="en-GB" sz="1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1" y="6396335"/>
            <a:ext cx="6997147" cy="461665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kumimoji="0" lang="en-US" altLang="en-US" sz="24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Sector 6 fully lifted out of SSAT-2 and rotated 90</a:t>
            </a:r>
            <a:r>
              <a:rPr kumimoji="0" lang="en-US" altLang="en-US" sz="24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  <a:sym typeface="Symbol" panose="05050102010706020507" pitchFamily="18" charset="2"/>
              </a:rPr>
              <a:t></a:t>
            </a:r>
            <a:endParaRPr kumimoji="0" lang="en-US" altLang="en-US" sz="2400" b="0" dirty="0">
              <a:solidFill>
                <a:srgbClr val="000000"/>
              </a:solidFill>
              <a:ea typeface="ＭＳ Ｐゴシック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735287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0157790" cy="686013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601325" y="0"/>
            <a:ext cx="1625727" cy="387286"/>
          </a:xfrm>
          <a:prstGeom prst="rect">
            <a:avLst/>
          </a:prstGeom>
          <a:solidFill>
            <a:srgbClr val="FFC000">
              <a:alpha val="79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800" dirty="0">
                <a:solidFill>
                  <a:srgbClr val="000000"/>
                </a:solidFill>
                <a:cs typeface="Arial" panose="020B0604020202020204" pitchFamily="34" charset="0"/>
              </a:rPr>
              <a:t>11 May 2022 </a:t>
            </a:r>
            <a:endParaRPr lang="en-GB" sz="1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4899991" y="6398474"/>
            <a:ext cx="5257800" cy="461665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kumimoji="0" lang="en-US" altLang="en-US" sz="24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Over the tokamak pit wall: 20 cm gap</a:t>
            </a:r>
          </a:p>
        </p:txBody>
      </p:sp>
    </p:spTree>
    <p:extLst>
      <p:ext uri="{BB962C8B-B14F-4D97-AF65-F5344CB8AC3E}">
        <p14:creationId xmlns:p14="http://schemas.microsoft.com/office/powerpoint/2010/main" val="3149882362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0" b="4038"/>
          <a:stretch/>
        </p:blipFill>
        <p:spPr>
          <a:xfrm>
            <a:off x="1" y="0"/>
            <a:ext cx="12227051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620375" y="0"/>
            <a:ext cx="1606677" cy="387286"/>
          </a:xfrm>
          <a:prstGeom prst="rect">
            <a:avLst/>
          </a:prstGeom>
          <a:solidFill>
            <a:srgbClr val="FFC000">
              <a:alpha val="79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800" dirty="0">
                <a:solidFill>
                  <a:srgbClr val="000000"/>
                </a:solidFill>
                <a:cs typeface="Arial" panose="020B0604020202020204" pitchFamily="34" charset="0"/>
              </a:rPr>
              <a:t>11 May 2022 </a:t>
            </a:r>
            <a:endParaRPr lang="en-GB" sz="1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7951304" y="6396335"/>
            <a:ext cx="4275748" cy="461665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kumimoji="0" lang="en-US" altLang="en-US" sz="24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Lowering into the tokamak pit</a:t>
            </a:r>
          </a:p>
        </p:txBody>
      </p:sp>
    </p:spTree>
    <p:extLst>
      <p:ext uri="{BB962C8B-B14F-4D97-AF65-F5344CB8AC3E}">
        <p14:creationId xmlns:p14="http://schemas.microsoft.com/office/powerpoint/2010/main" val="2396114193"/>
      </p:ext>
    </p:extLst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" t="15385" r="-163" b="-489"/>
          <a:stretch/>
        </p:blipFill>
        <p:spPr>
          <a:xfrm>
            <a:off x="0" y="1"/>
            <a:ext cx="12227052" cy="692757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525539" y="0"/>
            <a:ext cx="1701513" cy="387286"/>
          </a:xfrm>
          <a:prstGeom prst="rect">
            <a:avLst/>
          </a:prstGeom>
          <a:solidFill>
            <a:srgbClr val="FFC000">
              <a:alpha val="79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800" dirty="0">
                <a:solidFill>
                  <a:srgbClr val="000000"/>
                </a:solidFill>
                <a:cs typeface="Arial" panose="020B0604020202020204" pitchFamily="34" charset="0"/>
              </a:rPr>
              <a:t>14 June 2022 </a:t>
            </a:r>
            <a:endParaRPr lang="en-GB" sz="1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0" y="6396335"/>
            <a:ext cx="6520069" cy="461665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kumimoji="0" lang="en-US" altLang="en-US" sz="24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In-place and alignment procedure underway</a:t>
            </a:r>
          </a:p>
        </p:txBody>
      </p:sp>
    </p:spTree>
    <p:extLst>
      <p:ext uri="{BB962C8B-B14F-4D97-AF65-F5344CB8AC3E}">
        <p14:creationId xmlns:p14="http://schemas.microsoft.com/office/powerpoint/2010/main" val="851767886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7052" cy="815136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525539" y="0"/>
            <a:ext cx="1701513" cy="387286"/>
          </a:xfrm>
          <a:prstGeom prst="rect">
            <a:avLst/>
          </a:prstGeom>
          <a:solidFill>
            <a:srgbClr val="FFC000">
              <a:alpha val="79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800" dirty="0">
                <a:solidFill>
                  <a:srgbClr val="000000"/>
                </a:solidFill>
                <a:cs typeface="Arial" panose="020B0604020202020204" pitchFamily="34" charset="0"/>
              </a:rPr>
              <a:t>Sept. 2022 </a:t>
            </a:r>
            <a:endParaRPr lang="en-GB" sz="1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1" y="0"/>
            <a:ext cx="4533900" cy="156966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50000"/>
              </a:spcBef>
              <a:buClrTx/>
            </a:pPr>
            <a:r>
              <a:rPr kumimoji="0" lang="en-US" altLang="en-US" sz="24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Final alignment complete.  Sector placed to </a:t>
            </a:r>
            <a:r>
              <a:rPr kumimoji="0" lang="en-US" altLang="en-US" sz="2400" b="0" dirty="0" err="1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millimetric</a:t>
            </a:r>
            <a:r>
              <a:rPr kumimoji="0" lang="en-US" altLang="en-US" sz="24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 precision according to physics specifications </a:t>
            </a:r>
          </a:p>
        </p:txBody>
      </p:sp>
    </p:spTree>
    <p:extLst>
      <p:ext uri="{BB962C8B-B14F-4D97-AF65-F5344CB8AC3E}">
        <p14:creationId xmlns:p14="http://schemas.microsoft.com/office/powerpoint/2010/main" val="3157971931"/>
      </p:ext>
    </p:extLst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98782" y="881067"/>
            <a:ext cx="11731661" cy="1384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8" tIns="45709" rIns="91418" bIns="45709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447675" indent="-2667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>
              <a:lnSpc>
                <a:spcPct val="100000"/>
              </a:lnSpc>
              <a:buClr>
                <a:srgbClr val="003399"/>
              </a:buClr>
            </a:pPr>
            <a:r>
              <a:rPr lang="en-US" altLang="en-US" sz="2800" b="0" dirty="0">
                <a:solidFill>
                  <a:srgbClr val="000000"/>
                </a:solidFill>
              </a:rPr>
              <a:t>Dimensional non-conformities in VV field joint contours on the 3 sectors delivered to IO have turned out to be too large to permit sector-sector welding according to required standards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92608" y="4600984"/>
            <a:ext cx="11637834" cy="156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8" tIns="45709" rIns="91418" bIns="45709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447675" indent="-2667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180975" lvl="1" indent="0" algn="ctr">
              <a:lnSpc>
                <a:spcPct val="100000"/>
              </a:lnSpc>
              <a:buClr>
                <a:srgbClr val="FF0000"/>
              </a:buClr>
            </a:pPr>
            <a:r>
              <a:rPr lang="en-US" sz="2400" b="0" dirty="0">
                <a:solidFill>
                  <a:srgbClr val="003399"/>
                </a:solidFill>
                <a:cs typeface="Arial" panose="020B0604020202020204" pitchFamily="34" charset="0"/>
                <a:sym typeface="Wingdings" panose="05000000000000000000" pitchFamily="2" charset="2"/>
                <a:hlinkClick r:id="rId2"/>
              </a:rPr>
              <a:t>https://www.iter.org/newsline/-/3818</a:t>
            </a:r>
            <a:endParaRPr lang="en-US" sz="2400" b="0" dirty="0">
              <a:solidFill>
                <a:srgbClr val="003399"/>
              </a:solidFill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180975" lvl="1" indent="0" algn="ctr">
              <a:lnSpc>
                <a:spcPct val="100000"/>
              </a:lnSpc>
              <a:buClr>
                <a:srgbClr val="FF0000"/>
              </a:buClr>
            </a:pPr>
            <a:r>
              <a:rPr lang="en-US" altLang="en-US" sz="2400" b="0" dirty="0">
                <a:solidFill>
                  <a:srgbClr val="003399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and</a:t>
            </a:r>
          </a:p>
          <a:p>
            <a:pPr marL="180975" lvl="1" indent="0" algn="ctr">
              <a:lnSpc>
                <a:spcPct val="100000"/>
              </a:lnSpc>
              <a:buClr>
                <a:srgbClr val="FF0000"/>
              </a:buClr>
            </a:pPr>
            <a:r>
              <a:rPr lang="en-US" sz="2400" b="0" dirty="0">
                <a:solidFill>
                  <a:srgbClr val="FF0000"/>
                </a:solidFill>
                <a:cs typeface="Arial" panose="020B0604020202020204" pitchFamily="34" charset="0"/>
                <a:sym typeface="Wingdings" panose="05000000000000000000" pitchFamily="2" charset="2"/>
                <a:hlinkClick r:id="rId3"/>
              </a:rPr>
              <a:t>https://www.iter.org/newsline/-/3830</a:t>
            </a:r>
            <a:endParaRPr lang="en-US" sz="2400" b="0" dirty="0">
              <a:solidFill>
                <a:srgbClr val="FF0000"/>
              </a:solidFill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lvl="1" algn="ctr">
              <a:lnSpc>
                <a:spcPct val="100000"/>
              </a:lnSpc>
              <a:buClr>
                <a:srgbClr val="FF0000"/>
              </a:buClr>
              <a:buFont typeface="Arial" pitchFamily="34" charset="0"/>
              <a:buChar char="−"/>
            </a:pPr>
            <a:endParaRPr lang="en-GB" altLang="en-US" sz="2400" b="0" dirty="0">
              <a:solidFill>
                <a:srgbClr val="FF0000"/>
              </a:solidFill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98782" y="2405374"/>
            <a:ext cx="11731661" cy="954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8" tIns="45709" rIns="91418" bIns="45709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447675" indent="-2667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>
              <a:lnSpc>
                <a:spcPct val="100000"/>
              </a:lnSpc>
              <a:buClr>
                <a:srgbClr val="003399"/>
              </a:buClr>
            </a:pPr>
            <a:r>
              <a:rPr lang="en-US" altLang="en-US" sz="2800" b="0" dirty="0">
                <a:solidFill>
                  <a:srgbClr val="000000"/>
                </a:solidFill>
              </a:rPr>
              <a:t>Chloride stress corrosion cracking (SCC) found on many of the thermal shield cooling pipes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98782" y="3965152"/>
            <a:ext cx="11731661" cy="523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8" tIns="45709" rIns="91418" bIns="45709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447675" indent="-2667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>
              <a:lnSpc>
                <a:spcPct val="100000"/>
              </a:lnSpc>
              <a:buClr>
                <a:srgbClr val="003399"/>
              </a:buClr>
            </a:pPr>
            <a:r>
              <a:rPr lang="en-US" altLang="en-US" sz="2800" b="0" dirty="0">
                <a:solidFill>
                  <a:srgbClr val="000000"/>
                </a:solidFill>
              </a:rPr>
              <a:t>More details of these issues and their solution were released publicly: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15525" y="0"/>
            <a:ext cx="12192000" cy="657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C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CC"/>
                </a:solidFill>
                <a:latin typeface="Arial" pitchFamily="34" charset="0"/>
              </a:defRPr>
            </a:lvl2pPr>
            <a:lvl3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CC"/>
                </a:solidFill>
                <a:latin typeface="Arial" pitchFamily="34" charset="0"/>
              </a:defRPr>
            </a:lvl3pPr>
            <a:lvl4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CC"/>
                </a:solidFill>
                <a:latin typeface="Arial" pitchFamily="34" charset="0"/>
              </a:defRPr>
            </a:lvl4pPr>
            <a:lvl5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CC"/>
                </a:solidFill>
                <a:latin typeface="Arial" pitchFamily="34" charset="0"/>
              </a:defRPr>
            </a:lvl5pPr>
            <a:lvl6pPr marL="457212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CC"/>
                </a:solidFill>
                <a:latin typeface="Arial" pitchFamily="34" charset="0"/>
              </a:defRPr>
            </a:lvl6pPr>
            <a:lvl7pPr marL="914423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CC"/>
                </a:solidFill>
                <a:latin typeface="Arial" pitchFamily="34" charset="0"/>
              </a:defRPr>
            </a:lvl7pPr>
            <a:lvl8pPr marL="1371634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CC"/>
                </a:solidFill>
                <a:latin typeface="Arial" pitchFamily="34" charset="0"/>
              </a:defRPr>
            </a:lvl8pPr>
            <a:lvl9pPr marL="1828846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CC"/>
                </a:solidFill>
                <a:latin typeface="Arial" pitchFamily="34" charset="0"/>
              </a:defRPr>
            </a:lvl9pPr>
          </a:lstStyle>
          <a:p>
            <a:pPr>
              <a:buClrTx/>
            </a:pPr>
            <a:r>
              <a:rPr lang="en-US" altLang="en-US" sz="4000" kern="0" dirty="0"/>
              <a:t>And now the bad news …..</a:t>
            </a:r>
            <a:endParaRPr lang="fr-FR" altLang="en-US" sz="4000" kern="0" dirty="0"/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9B2F9ED6-F402-65FE-6023-A402779A43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781" y="3400706"/>
            <a:ext cx="11731661" cy="523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8" tIns="45709" rIns="91418" bIns="45709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447675" indent="-2667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>
              <a:lnSpc>
                <a:spcPct val="100000"/>
              </a:lnSpc>
              <a:buClr>
                <a:srgbClr val="003399"/>
              </a:buClr>
            </a:pPr>
            <a:r>
              <a:rPr lang="en-US" altLang="en-US" sz="2800" b="0" dirty="0">
                <a:solidFill>
                  <a:srgbClr val="000000"/>
                </a:solidFill>
              </a:rPr>
              <a:t>Major issues preventing continued assembly of VV sectors  </a:t>
            </a:r>
          </a:p>
        </p:txBody>
      </p:sp>
    </p:spTree>
    <p:extLst>
      <p:ext uri="{BB962C8B-B14F-4D97-AF65-F5344CB8AC3E}">
        <p14:creationId xmlns:p14="http://schemas.microsoft.com/office/powerpoint/2010/main" val="2148291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29609"/>
            <a:ext cx="12207548" cy="73789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045" y="1657447"/>
            <a:ext cx="8292077" cy="52916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89"/>
          <a:stretch/>
        </p:blipFill>
        <p:spPr>
          <a:xfrm>
            <a:off x="814322" y="2000243"/>
            <a:ext cx="5112002" cy="311921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78"/>
          <a:stretch/>
        </p:blipFill>
        <p:spPr>
          <a:xfrm>
            <a:off x="6358954" y="2000243"/>
            <a:ext cx="5129169" cy="313528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0" y="0"/>
            <a:ext cx="12192000" cy="830997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50000"/>
              </a:spcBef>
              <a:buClrTx/>
            </a:pPr>
            <a:r>
              <a:rPr kumimoji="0" lang="en-US" altLang="en-US" sz="24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SCC on thermal shields: problem found on several VV shields not yet installed on VV sectors </a:t>
            </a:r>
            <a:r>
              <a:rPr kumimoji="0" lang="en-US" altLang="en-US" sz="24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kumimoji="0" lang="en-US" altLang="en-US" sz="24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assumed to be present in many locations in VV and cryostat shields</a:t>
            </a:r>
            <a:endParaRPr kumimoji="0" lang="en-US" altLang="en-US" sz="2400" b="0" dirty="0">
              <a:solidFill>
                <a:srgbClr val="000000"/>
              </a:solidFill>
              <a:ea typeface="ＭＳ Ｐゴシック" pitchFamily="34" charset="-128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0727314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74" y="666755"/>
            <a:ext cx="6658726" cy="6117590"/>
          </a:xfrm>
          <a:prstGeom prst="rect">
            <a:avLst/>
          </a:prstGeom>
        </p:spPr>
      </p:pic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2192000" cy="666755"/>
          </a:xfrm>
        </p:spPr>
        <p:txBody>
          <a:bodyPr/>
          <a:lstStyle/>
          <a:p>
            <a:r>
              <a:rPr lang="en-US" altLang="en-US" sz="4000" dirty="0"/>
              <a:t>An updated Lawson plot</a:t>
            </a:r>
            <a:endParaRPr lang="fr-FR" altLang="en-US" sz="4000" dirty="0"/>
          </a:p>
        </p:txBody>
      </p:sp>
      <p:sp>
        <p:nvSpPr>
          <p:cNvPr id="8" name="ZoneTexte 14"/>
          <p:cNvSpPr txBox="1"/>
          <p:nvPr/>
        </p:nvSpPr>
        <p:spPr>
          <a:xfrm>
            <a:off x="-125017" y="603337"/>
            <a:ext cx="530352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00000"/>
              </a:lnSpc>
              <a:defRPr/>
            </a:pPr>
            <a:r>
              <a:rPr lang="en-US" sz="11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en-US" sz="1100" b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Wurzel</a:t>
            </a:r>
            <a:r>
              <a:rPr lang="en-US" sz="11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S. Hsu, Phys. Plasmas. </a:t>
            </a: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  <a:r>
              <a:rPr lang="en-US" sz="11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(2022) 062103</a:t>
            </a:r>
          </a:p>
        </p:txBody>
      </p:sp>
      <p:sp>
        <p:nvSpPr>
          <p:cNvPr id="6" name="Oval 5"/>
          <p:cNvSpPr/>
          <p:nvPr/>
        </p:nvSpPr>
        <p:spPr bwMode="auto">
          <a:xfrm rot="2166359">
            <a:off x="4295668" y="1179636"/>
            <a:ext cx="1068372" cy="815008"/>
          </a:xfrm>
          <a:prstGeom prst="ellipse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</a:pPr>
            <a:endParaRPr kumimoji="1" lang="en-GB" sz="4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" name="Line 27"/>
          <p:cNvSpPr>
            <a:spLocks noChangeShapeType="1"/>
          </p:cNvSpPr>
          <p:nvPr/>
        </p:nvSpPr>
        <p:spPr bwMode="auto">
          <a:xfrm flipV="1">
            <a:off x="5286102" y="1226372"/>
            <a:ext cx="1389151" cy="306337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defRPr/>
            </a:pPr>
            <a:endParaRPr lang="en-GB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6643386" y="699295"/>
            <a:ext cx="5548613" cy="1828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8" tIns="45709" rIns="91418" bIns="45709"/>
          <a:lstStyle>
            <a:lvl1pPr>
              <a:defRPr kumimoji="1"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</a:pPr>
            <a:r>
              <a:rPr lang="fr-FR" altLang="en-US" sz="2800" b="0" dirty="0">
                <a:solidFill>
                  <a:srgbClr val="000090"/>
                </a:solidFill>
              </a:rPr>
              <a:t>NIF (</a:t>
            </a:r>
            <a:r>
              <a:rPr lang="fr-FR" altLang="en-US" sz="2800" b="0" dirty="0" err="1">
                <a:solidFill>
                  <a:srgbClr val="000090"/>
                </a:solidFill>
              </a:rPr>
              <a:t>Inertial</a:t>
            </a:r>
            <a:r>
              <a:rPr lang="fr-FR" altLang="en-US" sz="2800" b="0" dirty="0">
                <a:solidFill>
                  <a:srgbClr val="000090"/>
                </a:solidFill>
              </a:rPr>
              <a:t> Fusion, LLNL, USA) </a:t>
            </a:r>
            <a:r>
              <a:rPr lang="fr-FR" altLang="en-US" sz="2800" b="0" dirty="0" err="1">
                <a:solidFill>
                  <a:srgbClr val="000090"/>
                </a:solidFill>
                <a:sym typeface="Wingdings" panose="05000000000000000000" pitchFamily="2" charset="2"/>
              </a:rPr>
              <a:t>Milestone</a:t>
            </a:r>
            <a:r>
              <a:rPr lang="fr-FR" altLang="en-US" sz="2800" b="0" dirty="0">
                <a:solidFill>
                  <a:srgbClr val="000090"/>
                </a:solidFill>
                <a:sym typeface="Wingdings" panose="05000000000000000000" pitchFamily="2" charset="2"/>
              </a:rPr>
              <a:t> in </a:t>
            </a:r>
            <a:r>
              <a:rPr lang="fr-FR" altLang="en-US" sz="2800" b="0" dirty="0" err="1">
                <a:solidFill>
                  <a:srgbClr val="000090"/>
                </a:solidFill>
                <a:sym typeface="Wingdings" panose="05000000000000000000" pitchFamily="2" charset="2"/>
              </a:rPr>
              <a:t>Dec</a:t>
            </a:r>
            <a:r>
              <a:rPr lang="fr-FR" altLang="en-US" sz="2800" b="0" dirty="0">
                <a:solidFill>
                  <a:srgbClr val="000090"/>
                </a:solidFill>
                <a:sym typeface="Wingdings" panose="05000000000000000000" pitchFamily="2" charset="2"/>
              </a:rPr>
              <a:t>. 2022 </a:t>
            </a:r>
            <a:r>
              <a:rPr lang="fr-FR" altLang="en-US" sz="2800" b="0" dirty="0" err="1">
                <a:solidFill>
                  <a:srgbClr val="000090"/>
                </a:solidFill>
                <a:sym typeface="Wingdings" panose="05000000000000000000" pitchFamily="2" charset="2"/>
              </a:rPr>
              <a:t>with</a:t>
            </a:r>
            <a:r>
              <a:rPr lang="fr-FR" altLang="en-US" sz="2800" b="0" dirty="0">
                <a:solidFill>
                  <a:srgbClr val="000090"/>
                </a:solidFill>
                <a:sym typeface="Wingdings" panose="05000000000000000000" pitchFamily="2" charset="2"/>
              </a:rPr>
              <a:t> 2.05 MJ laser </a:t>
            </a:r>
            <a:r>
              <a:rPr lang="fr-FR" altLang="en-US" sz="2800" b="0" dirty="0" err="1">
                <a:solidFill>
                  <a:srgbClr val="000090"/>
                </a:solidFill>
                <a:sym typeface="Wingdings" panose="05000000000000000000" pitchFamily="2" charset="2"/>
              </a:rPr>
              <a:t>energy</a:t>
            </a:r>
            <a:r>
              <a:rPr lang="fr-FR" altLang="en-US" sz="2800" b="0" dirty="0">
                <a:solidFill>
                  <a:srgbClr val="000090"/>
                </a:solidFill>
                <a:sym typeface="Wingdings" panose="05000000000000000000" pitchFamily="2" charset="2"/>
              </a:rPr>
              <a:t> </a:t>
            </a:r>
            <a:r>
              <a:rPr lang="fr-FR" altLang="en-US" sz="2800" b="0" dirty="0" err="1">
                <a:solidFill>
                  <a:srgbClr val="000090"/>
                </a:solidFill>
                <a:sym typeface="Wingdings" panose="05000000000000000000" pitchFamily="2" charset="2"/>
              </a:rPr>
              <a:t>used</a:t>
            </a:r>
            <a:r>
              <a:rPr lang="fr-FR" altLang="en-US" sz="2800" b="0" dirty="0">
                <a:solidFill>
                  <a:srgbClr val="000090"/>
                </a:solidFill>
                <a:sym typeface="Wingdings" panose="05000000000000000000" pitchFamily="2" charset="2"/>
              </a:rPr>
              <a:t> to </a:t>
            </a:r>
            <a:r>
              <a:rPr lang="fr-FR" altLang="en-US" sz="2800" b="0" dirty="0" err="1">
                <a:solidFill>
                  <a:srgbClr val="000090"/>
                </a:solidFill>
                <a:sym typeface="Wingdings" panose="05000000000000000000" pitchFamily="2" charset="2"/>
              </a:rPr>
              <a:t>produce</a:t>
            </a:r>
            <a:r>
              <a:rPr lang="fr-FR" altLang="en-US" sz="2800" b="0" dirty="0">
                <a:solidFill>
                  <a:srgbClr val="000090"/>
                </a:solidFill>
                <a:sym typeface="Wingdings" panose="05000000000000000000" pitchFamily="2" charset="2"/>
              </a:rPr>
              <a:t> 3.15 MJ fusion </a:t>
            </a:r>
            <a:r>
              <a:rPr lang="fr-FR" altLang="en-US" sz="2800" b="0" dirty="0" err="1">
                <a:solidFill>
                  <a:srgbClr val="000090"/>
                </a:solidFill>
                <a:sym typeface="Wingdings" panose="05000000000000000000" pitchFamily="2" charset="2"/>
              </a:rPr>
              <a:t>energy</a:t>
            </a:r>
            <a:r>
              <a:rPr lang="fr-FR" altLang="en-US" sz="2800" b="0" dirty="0">
                <a:solidFill>
                  <a:srgbClr val="000090"/>
                </a:solidFill>
                <a:sym typeface="Wingdings" panose="05000000000000000000" pitchFamily="2" charset="2"/>
              </a:rPr>
              <a:t>  Q = 1.5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6643385" y="4728753"/>
            <a:ext cx="5548613" cy="149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8" tIns="45709" rIns="91418" bIns="45709"/>
          <a:lstStyle>
            <a:lvl1pPr>
              <a:defRPr kumimoji="1"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</a:pPr>
            <a:r>
              <a:rPr lang="fr-FR" altLang="en-US" b="0" dirty="0">
                <a:solidFill>
                  <a:srgbClr val="000090"/>
                </a:solidFill>
              </a:rPr>
              <a:t>(NB: </a:t>
            </a:r>
            <a:r>
              <a:rPr lang="en-GB" b="0" dirty="0">
                <a:solidFill>
                  <a:srgbClr val="000090"/>
                </a:solidFill>
              </a:rPr>
              <a:t>only a small fraction (~1%) of the laser input power is reflected from the walls of the </a:t>
            </a:r>
            <a:r>
              <a:rPr lang="en-GB" b="0" dirty="0" err="1">
                <a:solidFill>
                  <a:srgbClr val="000090"/>
                </a:solidFill>
              </a:rPr>
              <a:t>Hohlraum</a:t>
            </a:r>
            <a:r>
              <a:rPr lang="en-GB" b="0" dirty="0">
                <a:solidFill>
                  <a:srgbClr val="000090"/>
                </a:solidFill>
              </a:rPr>
              <a:t> onto the DT target)</a:t>
            </a:r>
            <a:endParaRPr lang="fr-FR" altLang="en-US" b="0" dirty="0">
              <a:solidFill>
                <a:srgbClr val="00009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377" y="2597271"/>
            <a:ext cx="3118616" cy="206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5366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  <p:bldP spid="16" grpId="0"/>
      <p:bldP spid="11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376611"/>
            <a:ext cx="12192001" cy="9144001"/>
          </a:xfrm>
          <a:prstGeom prst="rect">
            <a:avLst/>
          </a:prstGeom>
        </p:spPr>
      </p:pic>
      <p:sp>
        <p:nvSpPr>
          <p:cNvPr id="41" name="Text Box 12"/>
          <p:cNvSpPr txBox="1">
            <a:spLocks noChangeArrowheads="1"/>
          </p:cNvSpPr>
          <p:nvPr/>
        </p:nvSpPr>
        <p:spPr bwMode="auto">
          <a:xfrm>
            <a:off x="1" y="6027003"/>
            <a:ext cx="12192000" cy="830997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50000"/>
              </a:spcBef>
              <a:buClrTx/>
            </a:pPr>
            <a:r>
              <a:rPr kumimoji="0" lang="en-US" altLang="en-US" sz="24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Some areas of non-conformity on VV field joints, particularly where the individual VV segments are joined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515600" y="0"/>
            <a:ext cx="1676400" cy="387286"/>
          </a:xfrm>
          <a:prstGeom prst="rect">
            <a:avLst/>
          </a:prstGeom>
          <a:solidFill>
            <a:srgbClr val="FFC000">
              <a:alpha val="79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800" dirty="0">
                <a:solidFill>
                  <a:srgbClr val="000000"/>
                </a:solidFill>
                <a:cs typeface="Arial" panose="020B0604020202020204" pitchFamily="34" charset="0"/>
              </a:rPr>
              <a:t>2 June 2023 </a:t>
            </a:r>
            <a:endParaRPr lang="en-GB" sz="1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14" name="Picture 2" descr="http://f4e.europa.eu/Downloads/News/07_VV_web-250720161200-Lar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172" y="1455343"/>
            <a:ext cx="3604347" cy="457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2529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98782" y="881067"/>
            <a:ext cx="11731661" cy="1384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8" tIns="45709" rIns="91418" bIns="45709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447675" indent="-2667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>
              <a:lnSpc>
                <a:spcPct val="100000"/>
              </a:lnSpc>
              <a:buClr>
                <a:srgbClr val="003399"/>
              </a:buClr>
            </a:pPr>
            <a:r>
              <a:rPr lang="en-US" altLang="en-US" sz="2800" b="0" dirty="0">
                <a:solidFill>
                  <a:srgbClr val="000000"/>
                </a:solidFill>
              </a:rPr>
              <a:t>For the VV thermal shield </a:t>
            </a:r>
            <a:r>
              <a:rPr lang="en-US" altLang="en-US" sz="2800" b="0" dirty="0">
                <a:solidFill>
                  <a:srgbClr val="000000"/>
                </a:solidFill>
                <a:sym typeface="Wingdings" panose="05000000000000000000" pitchFamily="2" charset="2"/>
              </a:rPr>
              <a:t> remove old pipes and re-weld new ones (different steel and welding process/material) + re-manufacture of a few panels</a:t>
            </a:r>
            <a:endParaRPr lang="en-US" altLang="en-US" sz="2800" b="0" dirty="0">
              <a:solidFill>
                <a:srgbClr val="000000"/>
              </a:solidFill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98782" y="2405374"/>
            <a:ext cx="11731661" cy="954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8" tIns="45709" rIns="91418" bIns="45709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447675" indent="-2667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>
              <a:lnSpc>
                <a:spcPct val="100000"/>
              </a:lnSpc>
              <a:buClr>
                <a:srgbClr val="003399"/>
              </a:buClr>
            </a:pPr>
            <a:r>
              <a:rPr lang="en-US" altLang="en-US" sz="2800" b="0" dirty="0">
                <a:solidFill>
                  <a:srgbClr val="000000"/>
                </a:solidFill>
              </a:rPr>
              <a:t>For the cryostat thermal shield </a:t>
            </a:r>
            <a:r>
              <a:rPr lang="en-US" altLang="en-US" sz="2800" b="0" dirty="0">
                <a:solidFill>
                  <a:srgbClr val="000000"/>
                </a:solidFill>
                <a:sym typeface="Wingdings" panose="05000000000000000000" pitchFamily="2" charset="2"/>
              </a:rPr>
              <a:t> leave old pipes (but don’t connect) and re-weld new ones </a:t>
            </a:r>
            <a:r>
              <a:rPr lang="en-US" altLang="en-US" sz="2800" b="0" dirty="0">
                <a:solidFill>
                  <a:srgbClr val="FF0000"/>
                </a:solidFill>
                <a:sym typeface="Wingdings" panose="05000000000000000000" pitchFamily="2" charset="2"/>
              </a:rPr>
              <a:t>in-situ</a:t>
            </a:r>
            <a:r>
              <a:rPr lang="en-US" altLang="en-US" sz="2800" b="0" dirty="0">
                <a:solidFill>
                  <a:srgbClr val="000000"/>
                </a:solidFill>
                <a:sym typeface="Wingdings" panose="05000000000000000000" pitchFamily="2" charset="2"/>
              </a:rPr>
              <a:t> (different steel and welding process/material)</a:t>
            </a:r>
            <a:endParaRPr lang="en-GB" altLang="en-US" sz="2800" b="0" u="sng" dirty="0">
              <a:solidFill>
                <a:srgbClr val="000000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15525" y="0"/>
            <a:ext cx="12192000" cy="657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C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CC"/>
                </a:solidFill>
                <a:latin typeface="Arial" pitchFamily="34" charset="0"/>
              </a:defRPr>
            </a:lvl2pPr>
            <a:lvl3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CC"/>
                </a:solidFill>
                <a:latin typeface="Arial" pitchFamily="34" charset="0"/>
              </a:defRPr>
            </a:lvl3pPr>
            <a:lvl4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CC"/>
                </a:solidFill>
                <a:latin typeface="Arial" pitchFamily="34" charset="0"/>
              </a:defRPr>
            </a:lvl4pPr>
            <a:lvl5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CC"/>
                </a:solidFill>
                <a:latin typeface="Arial" pitchFamily="34" charset="0"/>
              </a:defRPr>
            </a:lvl5pPr>
            <a:lvl6pPr marL="457212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CC"/>
                </a:solidFill>
                <a:latin typeface="Arial" pitchFamily="34" charset="0"/>
              </a:defRPr>
            </a:lvl6pPr>
            <a:lvl7pPr marL="914423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CC"/>
                </a:solidFill>
                <a:latin typeface="Arial" pitchFamily="34" charset="0"/>
              </a:defRPr>
            </a:lvl7pPr>
            <a:lvl8pPr marL="1371634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CC"/>
                </a:solidFill>
                <a:latin typeface="Arial" pitchFamily="34" charset="0"/>
              </a:defRPr>
            </a:lvl8pPr>
            <a:lvl9pPr marL="1828846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CC"/>
                </a:solidFill>
                <a:latin typeface="Arial" pitchFamily="34" charset="0"/>
              </a:defRPr>
            </a:lvl9pPr>
          </a:lstStyle>
          <a:p>
            <a:pPr>
              <a:buClrTx/>
            </a:pPr>
            <a:r>
              <a:rPr lang="fr-FR" altLang="en-US" sz="4000" kern="0" dirty="0"/>
              <a:t>Solutions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98781" y="3622431"/>
            <a:ext cx="11731661" cy="954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8" tIns="45709" rIns="91418" bIns="45709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447675" indent="-2667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>
              <a:lnSpc>
                <a:spcPct val="100000"/>
              </a:lnSpc>
              <a:buClr>
                <a:srgbClr val="003399"/>
              </a:buClr>
            </a:pPr>
            <a:r>
              <a:rPr lang="en-US" altLang="en-US" sz="2800" b="0" dirty="0">
                <a:solidFill>
                  <a:srgbClr val="000000"/>
                </a:solidFill>
              </a:rPr>
              <a:t>For VV non-conformity </a:t>
            </a:r>
            <a:r>
              <a:rPr lang="en-US" altLang="en-US" sz="2800" b="0" dirty="0">
                <a:solidFill>
                  <a:srgbClr val="000000"/>
                </a:solidFill>
                <a:sym typeface="Wingdings" panose="05000000000000000000" pitchFamily="2" charset="2"/>
              </a:rPr>
              <a:t> remove and add material to meet required dimensions (~73 – 400 kg per sector)</a:t>
            </a:r>
            <a:endParaRPr lang="en-US" altLang="en-US" sz="2800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531516"/>
      </p:ext>
    </p:extLst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 bwMode="auto">
          <a:xfrm>
            <a:off x="15525" y="0"/>
            <a:ext cx="12192000" cy="657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C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CC"/>
                </a:solidFill>
                <a:latin typeface="Arial" pitchFamily="34" charset="0"/>
              </a:defRPr>
            </a:lvl2pPr>
            <a:lvl3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CC"/>
                </a:solidFill>
                <a:latin typeface="Arial" pitchFamily="34" charset="0"/>
              </a:defRPr>
            </a:lvl3pPr>
            <a:lvl4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CC"/>
                </a:solidFill>
                <a:latin typeface="Arial" pitchFamily="34" charset="0"/>
              </a:defRPr>
            </a:lvl4pPr>
            <a:lvl5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CC"/>
                </a:solidFill>
                <a:latin typeface="Arial" pitchFamily="34" charset="0"/>
              </a:defRPr>
            </a:lvl5pPr>
            <a:lvl6pPr marL="457212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CC"/>
                </a:solidFill>
                <a:latin typeface="Arial" pitchFamily="34" charset="0"/>
              </a:defRPr>
            </a:lvl6pPr>
            <a:lvl7pPr marL="914423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CC"/>
                </a:solidFill>
                <a:latin typeface="Arial" pitchFamily="34" charset="0"/>
              </a:defRPr>
            </a:lvl7pPr>
            <a:lvl8pPr marL="1371634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CC"/>
                </a:solidFill>
                <a:latin typeface="Arial" pitchFamily="34" charset="0"/>
              </a:defRPr>
            </a:lvl8pPr>
            <a:lvl9pPr marL="1828846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CC"/>
                </a:solidFill>
                <a:latin typeface="Arial" pitchFamily="34" charset="0"/>
              </a:defRPr>
            </a:lvl9pPr>
          </a:lstStyle>
          <a:p>
            <a:pPr>
              <a:buClrTx/>
            </a:pPr>
            <a:r>
              <a:rPr lang="fr-FR" altLang="en-US" sz="4000" kern="0" dirty="0"/>
              <a:t>VV Thermal Shields: </a:t>
            </a:r>
            <a:r>
              <a:rPr lang="fr-FR" altLang="en-US" sz="4000" kern="0" dirty="0" err="1"/>
              <a:t>repair</a:t>
            </a:r>
            <a:r>
              <a:rPr lang="fr-FR" altLang="en-US" sz="4000" kern="0" dirty="0"/>
              <a:t> and replacement</a:t>
            </a:r>
          </a:p>
        </p:txBody>
      </p:sp>
      <p:pic>
        <p:nvPicPr>
          <p:cNvPr id="2" name="그림 6" descr="front.JPG">
            <a:extLst>
              <a:ext uri="{FF2B5EF4-FFF2-40B4-BE49-F238E27FC236}">
                <a16:creationId xmlns:a16="http://schemas.microsoft.com/office/drawing/2014/main" id="{42A64B82-1DFC-8231-B20D-894B1847A3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67"/>
          <a:stretch/>
        </p:blipFill>
        <p:spPr bwMode="auto">
          <a:xfrm>
            <a:off x="4416574" y="696824"/>
            <a:ext cx="3299003" cy="2496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C39AF4D-DA25-E95F-CF43-36F3D422C380}"/>
              </a:ext>
            </a:extLst>
          </p:cNvPr>
          <p:cNvGrpSpPr/>
          <p:nvPr/>
        </p:nvGrpSpPr>
        <p:grpSpPr>
          <a:xfrm>
            <a:off x="7721096" y="487663"/>
            <a:ext cx="4304508" cy="2845127"/>
            <a:chOff x="3996060" y="1681845"/>
            <a:chExt cx="4304508" cy="2845127"/>
          </a:xfrm>
        </p:grpSpPr>
        <p:pic>
          <p:nvPicPr>
            <p:cNvPr id="4" name="Picture 26">
              <a:extLst>
                <a:ext uri="{FF2B5EF4-FFF2-40B4-BE49-F238E27FC236}">
                  <a16:creationId xmlns:a16="http://schemas.microsoft.com/office/drawing/2014/main" id="{7ABF1E21-3508-CC18-D09C-001D7F1D5A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flipH="1">
              <a:off x="5292079" y="1681845"/>
              <a:ext cx="1740786" cy="272445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6E287A6-FBAC-0AE4-3B9C-398D06FBD35E}"/>
                </a:ext>
              </a:extLst>
            </p:cNvPr>
            <p:cNvSpPr/>
            <p:nvPr/>
          </p:nvSpPr>
          <p:spPr>
            <a:xfrm>
              <a:off x="4298610" y="2370887"/>
              <a:ext cx="100392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Inboard </a:t>
              </a:r>
            </a:p>
            <a:p>
              <a:pPr marL="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(IB)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639735B9-D939-DD06-DD3B-8261029170D5}"/>
                </a:ext>
              </a:extLst>
            </p:cNvPr>
            <p:cNvCxnSpPr>
              <a:cxnSpLocks/>
            </p:cNvCxnSpPr>
            <p:nvPr/>
          </p:nvCxnSpPr>
          <p:spPr>
            <a:xfrm>
              <a:off x="4940889" y="2772613"/>
              <a:ext cx="470053" cy="38749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21C0AC51-481B-B768-9F82-78DA59BD63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40753" y="3678731"/>
              <a:ext cx="740377" cy="35560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0302FB6-771E-2926-D7A1-B699937CDA97}"/>
                </a:ext>
              </a:extLst>
            </p:cNvPr>
            <p:cNvSpPr/>
            <p:nvPr/>
          </p:nvSpPr>
          <p:spPr>
            <a:xfrm>
              <a:off x="3996060" y="3598446"/>
              <a:ext cx="1348258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Outboard</a:t>
              </a:r>
            </a:p>
            <a:p>
              <a:pPr marL="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Left Hand side (OBLH)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1F3983FA-5EF9-5B58-F5D8-4B68C54B7B6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940152" y="3353725"/>
              <a:ext cx="805889" cy="67743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D092782C-2F11-9B20-5B33-D752429E735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90303" y="3240980"/>
              <a:ext cx="355738" cy="79017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755219DC-DBDF-F782-E15D-7EE60C4792F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707231" y="3165737"/>
              <a:ext cx="38810" cy="86541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0A5D10F-051A-0AFB-39A8-BAC994B9503B}"/>
                </a:ext>
              </a:extLst>
            </p:cNvPr>
            <p:cNvSpPr/>
            <p:nvPr/>
          </p:nvSpPr>
          <p:spPr>
            <a:xfrm>
              <a:off x="6674257" y="3942197"/>
              <a:ext cx="152489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Equatorial port</a:t>
              </a:r>
            </a:p>
            <a:p>
              <a:pPr marL="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Shrouds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7CB461C-AC4C-A903-EEBD-43D36017DC0A}"/>
                </a:ext>
              </a:extLst>
            </p:cNvPr>
            <p:cNvSpPr/>
            <p:nvPr/>
          </p:nvSpPr>
          <p:spPr>
            <a:xfrm>
              <a:off x="6931451" y="2030660"/>
              <a:ext cx="136911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Outboard</a:t>
              </a:r>
            </a:p>
            <a:p>
              <a:pPr marL="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Right hand side (OBRH)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6EBE4BB8-C489-1AD2-0FE9-0F94C8D4ECE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74375" y="2507713"/>
              <a:ext cx="440583" cy="1044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Content Placeholder 3">
            <a:extLst>
              <a:ext uri="{FF2B5EF4-FFF2-40B4-BE49-F238E27FC236}">
                <a16:creationId xmlns:a16="http://schemas.microsoft.com/office/drawing/2014/main" id="{0199E8CF-0688-6588-CE4D-AB2AEED9EB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3" t="32229" r="8053" b="9589"/>
          <a:stretch/>
        </p:blipFill>
        <p:spPr bwMode="auto">
          <a:xfrm rot="10800000">
            <a:off x="4710544" y="3328230"/>
            <a:ext cx="7502266" cy="3533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12">
            <a:extLst>
              <a:ext uri="{FF2B5EF4-FFF2-40B4-BE49-F238E27FC236}">
                <a16:creationId xmlns:a16="http://schemas.microsoft.com/office/drawing/2014/main" id="{3865ED4F-592F-41AE-7619-36ABB8B6D8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0544" y="3311930"/>
            <a:ext cx="6862811" cy="461665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kumimoji="0" lang="en-US" alt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nd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 CCTS OBRH pre-assembly test (INOX, India)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821B4EDD-87FB-27EF-BEAC-578E739A3ED8}"/>
              </a:ext>
            </a:extLst>
          </p:cNvPr>
          <p:cNvSpPr txBox="1">
            <a:spLocks/>
          </p:cNvSpPr>
          <p:nvPr/>
        </p:nvSpPr>
        <p:spPr>
          <a:xfrm>
            <a:off x="159183" y="836355"/>
            <a:ext cx="4342342" cy="47930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Tx/>
              <a:buSzPct val="125000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Open Sans" pitchFamily="2" charset="0"/>
                <a:cs typeface="Arial" panose="020B0604020202020204" pitchFamily="34" charset="0"/>
              </a:rPr>
              <a:t>R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Open Sans" pitchFamily="2" charset="0"/>
                <a:cs typeface="Arial" panose="020B0604020202020204" pitchFamily="34" charset="0"/>
              </a:rPr>
              <a:t>epairing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Open Sans" pitchFamily="2" charset="0"/>
                <a:cs typeface="Arial" panose="020B0604020202020204" pitchFamily="34" charset="0"/>
              </a:rPr>
              <a:t> 7 VVTS sets (21 panels)</a:t>
            </a:r>
          </a:p>
          <a:p>
            <a:pPr marR="0" lvl="0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Tx/>
              <a:buSzPct val="125000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Open Sans" pitchFamily="2" charset="0"/>
                <a:cs typeface="Arial" panose="020B0604020202020204" pitchFamily="34" charset="0"/>
              </a:rPr>
              <a:t>Remanufacturing 2 VVTS sets (6 panels)</a:t>
            </a:r>
          </a:p>
          <a:p>
            <a:pPr marL="542925" lvl="1" indent="-276225" algn="l">
              <a:lnSpc>
                <a:spcPct val="100000"/>
              </a:lnSpc>
              <a:buClr>
                <a:srgbClr val="FF0000"/>
              </a:buClr>
              <a:buFont typeface="Arial" pitchFamily="34" charset="0"/>
              <a:buChar char="−"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Open Sans" pitchFamily="2" charset="0"/>
                <a:cs typeface="Arial" panose="020B0604020202020204" pitchFamily="34" charset="0"/>
              </a:rPr>
              <a:t>R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Open Sans" pitchFamily="2" charset="0"/>
                <a:cs typeface="Arial" panose="020B0604020202020204" pitchFamily="34" charset="0"/>
              </a:rPr>
              <a:t>eplace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Open Sans" pitchFamily="2" charset="0"/>
                <a:cs typeface="Arial" panose="020B0604020202020204" pitchFamily="34" charset="0"/>
              </a:rPr>
              <a:t> corroded pipes</a:t>
            </a:r>
          </a:p>
          <a:p>
            <a:pPr marL="542925" lvl="1" indent="-276225" algn="l">
              <a:lnSpc>
                <a:spcPct val="100000"/>
              </a:lnSpc>
              <a:buClr>
                <a:srgbClr val="FF0000"/>
              </a:buClr>
              <a:buFont typeface="Arial" pitchFamily="34" charset="0"/>
              <a:buChar char="−"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Open Sans" pitchFamily="2" charset="0"/>
                <a:cs typeface="Arial" panose="020B0604020202020204" pitchFamily="34" charset="0"/>
              </a:rPr>
              <a:t>2 mm panel machining to eliminate potential panel corrosion risk</a:t>
            </a:r>
          </a:p>
          <a:p>
            <a:pPr marL="542925" lvl="1" indent="-276225" algn="l">
              <a:lnSpc>
                <a:spcPct val="100000"/>
              </a:lnSpc>
              <a:buClr>
                <a:srgbClr val="FF0000"/>
              </a:buClr>
              <a:buFont typeface="Arial" pitchFamily="34" charset="0"/>
              <a:buChar char="−"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Open Sans" pitchFamily="2" charset="0"/>
                <a:cs typeface="Arial" panose="020B0604020202020204" pitchFamily="34" charset="0"/>
              </a:rPr>
              <a:t>Surface polishing to replace silver coating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Open Sans" pitchFamily="2" charset="0"/>
                <a:cs typeface="Arial" panose="020B0604020202020204" pitchFamily="34" charset="0"/>
                <a:sym typeface="Wingdings" panose="05000000000000000000" pitchFamily="2" charset="2"/>
              </a:rPr>
              <a:t> roughness &lt; 0.1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anose="05050102010706020507" pitchFamily="18" charset="2"/>
                <a:ea typeface="Open Sans" pitchFamily="2" charset="0"/>
                <a:cs typeface="Arial" panose="020B0604020202020204" pitchFamily="34" charset="0"/>
                <a:sym typeface="Wingdings" panose="05000000000000000000" pitchFamily="2" charset="2"/>
              </a:rPr>
              <a:t>m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Open Sans" pitchFamily="2" charset="0"/>
                <a:cs typeface="Arial" panose="020B0604020202020204" pitchFamily="34" charset="0"/>
                <a:sym typeface="Wingdings" panose="05000000000000000000" pitchFamily="2" charset="2"/>
              </a:rPr>
              <a:t>m  low emissivity at 80 K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Open Sans" pitchFamily="2" charset="0"/>
              <a:cs typeface="Arial" panose="020B0604020202020204" pitchFamily="34" charset="0"/>
            </a:endParaRPr>
          </a:p>
          <a:p>
            <a:pPr marL="539750" marR="0" lvl="2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110000"/>
              <a:buFont typeface="Wingdings" panose="05000000000000000000" pitchFamily="2" charset="2"/>
              <a:buChar char="§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135D7F"/>
              </a:solidFill>
              <a:effectLst/>
              <a:uLnTx/>
              <a:uFillTx/>
              <a:latin typeface="Arial" panose="020B0604020202020204"/>
              <a:ea typeface="Open Sans" pitchFamily="2" charset="0"/>
              <a:cs typeface="Arial" panose="020B0604020202020204" pitchFamily="34" charset="0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1591562B-8E50-0042-7B46-AC84213C6A76}"/>
              </a:ext>
            </a:extLst>
          </p:cNvPr>
          <p:cNvSpPr txBox="1">
            <a:spLocks/>
          </p:cNvSpPr>
          <p:nvPr/>
        </p:nvSpPr>
        <p:spPr>
          <a:xfrm>
            <a:off x="159183" y="5773822"/>
            <a:ext cx="4342342" cy="473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Tx/>
              <a:buSzPct val="125000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Open Sans" pitchFamily="2" charset="0"/>
                <a:cs typeface="Arial" panose="020B0604020202020204" pitchFamily="34" charset="0"/>
              </a:rPr>
              <a:t>Progressing well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Open Sans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067306"/>
      </p:ext>
    </p:extLst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 bwMode="auto">
          <a:xfrm>
            <a:off x="383789" y="0"/>
            <a:ext cx="11823736" cy="657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C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CC"/>
                </a:solidFill>
                <a:latin typeface="Arial" pitchFamily="34" charset="0"/>
              </a:defRPr>
            </a:lvl2pPr>
            <a:lvl3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CC"/>
                </a:solidFill>
                <a:latin typeface="Arial" pitchFamily="34" charset="0"/>
              </a:defRPr>
            </a:lvl3pPr>
            <a:lvl4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CC"/>
                </a:solidFill>
                <a:latin typeface="Arial" pitchFamily="34" charset="0"/>
              </a:defRPr>
            </a:lvl4pPr>
            <a:lvl5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CC"/>
                </a:solidFill>
                <a:latin typeface="Arial" pitchFamily="34" charset="0"/>
              </a:defRPr>
            </a:lvl5pPr>
            <a:lvl6pPr marL="457212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CC"/>
                </a:solidFill>
                <a:latin typeface="Arial" pitchFamily="34" charset="0"/>
              </a:defRPr>
            </a:lvl6pPr>
            <a:lvl7pPr marL="914423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CC"/>
                </a:solidFill>
                <a:latin typeface="Arial" pitchFamily="34" charset="0"/>
              </a:defRPr>
            </a:lvl7pPr>
            <a:lvl8pPr marL="1371634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CC"/>
                </a:solidFill>
                <a:latin typeface="Arial" pitchFamily="34" charset="0"/>
              </a:defRPr>
            </a:lvl8pPr>
            <a:lvl9pPr marL="1828846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CC"/>
                </a:solidFill>
                <a:latin typeface="Arial" pitchFamily="34" charset="0"/>
              </a:defRPr>
            </a:lvl9pPr>
          </a:lstStyle>
          <a:p>
            <a:pPr algn="l">
              <a:buClrTx/>
            </a:pPr>
            <a:r>
              <a:rPr lang="fr-FR" altLang="en-US" sz="4000" kern="0" dirty="0"/>
              <a:t>VV </a:t>
            </a:r>
            <a:r>
              <a:rPr lang="fr-FR" altLang="en-US" sz="4000" kern="0" dirty="0" err="1"/>
              <a:t>bevel</a:t>
            </a:r>
            <a:r>
              <a:rPr lang="fr-FR" altLang="en-US" sz="4000" kern="0" dirty="0"/>
              <a:t> joint </a:t>
            </a:r>
            <a:r>
              <a:rPr lang="fr-FR" altLang="en-US" sz="4000" kern="0" dirty="0" err="1"/>
              <a:t>repairs</a:t>
            </a:r>
            <a:endParaRPr lang="fr-FR" altLang="en-US" sz="4000" kern="0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821B4EDD-87FB-27EF-BEAC-578E739A3ED8}"/>
              </a:ext>
            </a:extLst>
          </p:cNvPr>
          <p:cNvSpPr txBox="1">
            <a:spLocks/>
          </p:cNvSpPr>
          <p:nvPr/>
        </p:nvSpPr>
        <p:spPr>
          <a:xfrm>
            <a:off x="159183" y="836355"/>
            <a:ext cx="5141404" cy="19449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Tx/>
              <a:buSzPct val="125000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Open Sans" pitchFamily="2" charset="0"/>
                <a:cs typeface="Arial" panose="020B0604020202020204" pitchFamily="34" charset="0"/>
              </a:rPr>
              <a:t>Sectors 6, 7 repaired in vertical position (SSAT)</a:t>
            </a:r>
          </a:p>
          <a:p>
            <a:pPr marR="0" lvl="0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Tx/>
              <a:buSzPct val="125000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Open Sans" pitchFamily="2" charset="0"/>
                <a:cs typeface="Arial" panose="020B0604020202020204" pitchFamily="34" charset="0"/>
              </a:rPr>
              <a:t>Sectors 1, 8 in horizontal position (Cryostat Building)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Open Sans" pitchFamily="2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8F46E4-2700-0B74-0D1A-FC0A3736C8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67299" y="-375884"/>
            <a:ext cx="3879620" cy="463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33E23806-F17A-4C12-A0DF-EAD09935C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769044" y="2620999"/>
            <a:ext cx="3773478" cy="4709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 Box 12">
            <a:extLst>
              <a:ext uri="{FF2B5EF4-FFF2-40B4-BE49-F238E27FC236}">
                <a16:creationId xmlns:a16="http://schemas.microsoft.com/office/drawing/2014/main" id="{096A851D-6355-9001-07A5-4714AD3CDE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1415" y="0"/>
            <a:ext cx="2190460" cy="461665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Before repair</a:t>
            </a:r>
          </a:p>
        </p:txBody>
      </p:sp>
      <p:sp>
        <p:nvSpPr>
          <p:cNvPr id="25" name="Text Box 12">
            <a:extLst>
              <a:ext uri="{FF2B5EF4-FFF2-40B4-BE49-F238E27FC236}">
                <a16:creationId xmlns:a16="http://schemas.microsoft.com/office/drawing/2014/main" id="{8FEC884B-B3CB-CB3F-56DD-071F067BC5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8759" y="3088927"/>
            <a:ext cx="1996986" cy="461665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After repair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3DB68BD-BB9C-5941-9A42-EB2335137561}"/>
              </a:ext>
            </a:extLst>
          </p:cNvPr>
          <p:cNvGrpSpPr/>
          <p:nvPr/>
        </p:nvGrpSpPr>
        <p:grpSpPr>
          <a:xfrm>
            <a:off x="2923658" y="2960423"/>
            <a:ext cx="3683797" cy="2916232"/>
            <a:chOff x="8401609" y="243601"/>
            <a:chExt cx="3683797" cy="2916232"/>
          </a:xfrm>
        </p:grpSpPr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E3B557F3-BDAE-B60A-4527-C94FDF92E7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21169" y="243601"/>
              <a:ext cx="3547689" cy="2916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299F0D9-468C-EA03-BF40-689AFAF8C706}"/>
                </a:ext>
              </a:extLst>
            </p:cNvPr>
            <p:cNvSpPr txBox="1"/>
            <p:nvPr/>
          </p:nvSpPr>
          <p:spPr>
            <a:xfrm>
              <a:off x="9975999" y="2461171"/>
              <a:ext cx="4251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SP</a:t>
              </a:r>
              <a:endPara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685BF13-EF13-45FC-B1E5-1039651E0AAF}"/>
                </a:ext>
              </a:extLst>
            </p:cNvPr>
            <p:cNvSpPr txBox="1"/>
            <p:nvPr/>
          </p:nvSpPr>
          <p:spPr>
            <a:xfrm>
              <a:off x="8401609" y="590611"/>
              <a:ext cx="139333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INNER BEVEL</a:t>
              </a:r>
              <a:endPara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2202D95-8C1B-97A1-0E48-FC4A573FFF39}"/>
                </a:ext>
              </a:extLst>
            </p:cNvPr>
            <p:cNvSpPr txBox="1"/>
            <p:nvPr/>
          </p:nvSpPr>
          <p:spPr>
            <a:xfrm>
              <a:off x="8417930" y="2456872"/>
              <a:ext cx="14622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OUTER BEVEL</a:t>
              </a:r>
              <a:endPara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EFCA9E6-6DC6-999D-4E5E-348D7D10A2A4}"/>
                </a:ext>
              </a:extLst>
            </p:cNvPr>
            <p:cNvSpPr txBox="1"/>
            <p:nvPr/>
          </p:nvSpPr>
          <p:spPr>
            <a:xfrm rot="16200000">
              <a:off x="8794022" y="1532440"/>
              <a:ext cx="71994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T-RIB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3BAAE7F-1EBF-7014-B6A2-FE091454C798}"/>
                </a:ext>
              </a:extLst>
            </p:cNvPr>
            <p:cNvSpPr txBox="1"/>
            <p:nvPr/>
          </p:nvSpPr>
          <p:spPr>
            <a:xfrm>
              <a:off x="10692076" y="590610"/>
              <a:ext cx="139333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INNER BEVEL</a:t>
              </a:r>
              <a:endPara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B29B6DE-B941-1B66-A154-CF4FA2E165B2}"/>
                </a:ext>
              </a:extLst>
            </p:cNvPr>
            <p:cNvSpPr txBox="1"/>
            <p:nvPr/>
          </p:nvSpPr>
          <p:spPr>
            <a:xfrm>
              <a:off x="10526158" y="2456871"/>
              <a:ext cx="14622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OUTER BEVEL</a:t>
              </a:r>
              <a:endPara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06910B7-4128-5423-B4CC-0E80CAE69B65}"/>
              </a:ext>
            </a:extLst>
          </p:cNvPr>
          <p:cNvGrpSpPr/>
          <p:nvPr/>
        </p:nvGrpSpPr>
        <p:grpSpPr>
          <a:xfrm>
            <a:off x="428178" y="2590842"/>
            <a:ext cx="2090376" cy="3655393"/>
            <a:chOff x="139623" y="2617045"/>
            <a:chExt cx="2090376" cy="365539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FC49EDB-723F-3DF5-BDC7-77FE11B531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9623" y="2617045"/>
              <a:ext cx="2090376" cy="3655393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2AECD1E-CC10-7C01-1D54-4AFB4B76D036}"/>
                </a:ext>
              </a:extLst>
            </p:cNvPr>
            <p:cNvSpPr txBox="1"/>
            <p:nvPr/>
          </p:nvSpPr>
          <p:spPr>
            <a:xfrm>
              <a:off x="151965" y="4273749"/>
              <a:ext cx="64152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S06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D98E916-47D1-4615-F767-0446D84E80F9}"/>
                </a:ext>
              </a:extLst>
            </p:cNvPr>
            <p:cNvSpPr txBox="1"/>
            <p:nvPr/>
          </p:nvSpPr>
          <p:spPr>
            <a:xfrm>
              <a:off x="1569542" y="4311567"/>
              <a:ext cx="64152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S07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9C68A31-306E-20AB-B2F7-01C523FE8CAD}"/>
                </a:ext>
              </a:extLst>
            </p:cNvPr>
            <p:cNvSpPr txBox="1"/>
            <p:nvPr/>
          </p:nvSpPr>
          <p:spPr>
            <a:xfrm>
              <a:off x="669197" y="3316530"/>
              <a:ext cx="95571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SP100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9468688"/>
      </p:ext>
    </p:extLst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05773"/>
            <a:ext cx="12192000" cy="812672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525539" y="0"/>
            <a:ext cx="1701513" cy="387286"/>
          </a:xfrm>
          <a:prstGeom prst="rect">
            <a:avLst/>
          </a:prstGeom>
          <a:solidFill>
            <a:srgbClr val="FFC000">
              <a:alpha val="79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800" dirty="0">
                <a:solidFill>
                  <a:srgbClr val="000000"/>
                </a:solidFill>
                <a:cs typeface="Arial" panose="020B0604020202020204" pitchFamily="34" charset="0"/>
              </a:rPr>
              <a:t>5th July 2023 </a:t>
            </a:r>
            <a:endParaRPr lang="en-GB" sz="1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4743450" y="6027003"/>
            <a:ext cx="7466076" cy="830997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50000"/>
              </a:spcBef>
              <a:buClrTx/>
            </a:pPr>
            <a:r>
              <a:rPr kumimoji="0" lang="en-US" altLang="en-US" sz="24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First full sector module coming back out of the pit for dismantling and repair on an SSAT</a:t>
            </a:r>
          </a:p>
        </p:txBody>
      </p:sp>
    </p:spTree>
    <p:extLst>
      <p:ext uri="{BB962C8B-B14F-4D97-AF65-F5344CB8AC3E}">
        <p14:creationId xmlns:p14="http://schemas.microsoft.com/office/powerpoint/2010/main" val="3253094909"/>
      </p:ext>
    </p:extLst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metal pipe in a factory&#10;&#10;Description automatically generated">
            <a:extLst>
              <a:ext uri="{FF2B5EF4-FFF2-40B4-BE49-F238E27FC236}">
                <a16:creationId xmlns:a16="http://schemas.microsoft.com/office/drawing/2014/main" id="{134AC7BB-8FA7-CAF0-38EA-5A523939DB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2435"/>
            <a:ext cx="12192000" cy="804153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753725" y="0"/>
            <a:ext cx="1473327" cy="366126"/>
          </a:xfrm>
          <a:prstGeom prst="rect">
            <a:avLst/>
          </a:prstGeom>
          <a:solidFill>
            <a:srgbClr val="FFC000">
              <a:alpha val="79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800" dirty="0">
                <a:solidFill>
                  <a:srgbClr val="000000"/>
                </a:solidFill>
                <a:cs typeface="Arial" panose="020B0604020202020204" pitchFamily="34" charset="0"/>
              </a:rPr>
              <a:t>8 </a:t>
            </a:r>
            <a:r>
              <a:rPr lang="fr-FR" sz="1800" dirty="0" err="1">
                <a:solidFill>
                  <a:srgbClr val="000000"/>
                </a:solidFill>
                <a:cs typeface="Arial" panose="020B0604020202020204" pitchFamily="34" charset="0"/>
              </a:rPr>
              <a:t>Feb</a:t>
            </a:r>
            <a:r>
              <a:rPr lang="fr-FR" sz="1800" dirty="0">
                <a:solidFill>
                  <a:srgbClr val="000000"/>
                </a:solidFill>
                <a:cs typeface="Arial" panose="020B0604020202020204" pitchFamily="34" charset="0"/>
              </a:rPr>
              <a:t>. 2024 </a:t>
            </a:r>
            <a:endParaRPr lang="en-GB" sz="1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0" y="6027003"/>
            <a:ext cx="12192000" cy="830997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50000"/>
              </a:spcBef>
              <a:buClrTx/>
            </a:pPr>
            <a:r>
              <a:rPr kumimoji="0" lang="en-US" altLang="en-US" sz="24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Back in the SSAT, TF coils and thermal shields removed. Repairs carried out in parallel by a consortium of Italian firms</a:t>
            </a:r>
          </a:p>
        </p:txBody>
      </p:sp>
    </p:spTree>
    <p:extLst>
      <p:ext uri="{BB962C8B-B14F-4D97-AF65-F5344CB8AC3E}">
        <p14:creationId xmlns:p14="http://schemas.microsoft.com/office/powerpoint/2010/main" val="1164367256"/>
      </p:ext>
    </p:extLst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high angle view of a factory&#10;&#10;Description automatically generated">
            <a:extLst>
              <a:ext uri="{FF2B5EF4-FFF2-40B4-BE49-F238E27FC236}">
                <a16:creationId xmlns:a16="http://schemas.microsoft.com/office/drawing/2014/main" id="{AACD2E61-4749-1864-8537-BCED1DD6C7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6560"/>
            <a:ext cx="12192000" cy="727456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590963" y="0"/>
            <a:ext cx="1636089" cy="366126"/>
          </a:xfrm>
          <a:prstGeom prst="rect">
            <a:avLst/>
          </a:prstGeom>
          <a:solidFill>
            <a:srgbClr val="FFC000">
              <a:alpha val="79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800" dirty="0">
                <a:solidFill>
                  <a:srgbClr val="000000"/>
                </a:solidFill>
                <a:cs typeface="Arial" panose="020B0604020202020204" pitchFamily="34" charset="0"/>
              </a:rPr>
              <a:t>18 July 2024 </a:t>
            </a:r>
            <a:endParaRPr lang="en-GB" sz="1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0" y="6396335"/>
            <a:ext cx="4295775" cy="461665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50000"/>
              </a:spcBef>
              <a:buClrTx/>
            </a:pPr>
            <a:r>
              <a:rPr kumimoji="0" lang="en-US" altLang="en-US" sz="24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Repairs in-situ on Sectors 6, 7</a:t>
            </a:r>
          </a:p>
        </p:txBody>
      </p:sp>
      <p:sp>
        <p:nvSpPr>
          <p:cNvPr id="5" name="Text Box 12">
            <a:extLst>
              <a:ext uri="{FF2B5EF4-FFF2-40B4-BE49-F238E27FC236}">
                <a16:creationId xmlns:a16="http://schemas.microsoft.com/office/drawing/2014/main" id="{3DDFF672-6CBD-43D3-6AC4-D1320A44ED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0234" y="1466328"/>
            <a:ext cx="1686932" cy="461665"/>
          </a:xfrm>
          <a:prstGeom prst="rect">
            <a:avLst/>
          </a:prstGeom>
          <a:solidFill>
            <a:schemeClr val="tx1">
              <a:alpha val="80000"/>
            </a:schemeClr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kumimoji="0" lang="en-US" altLang="en-US" sz="24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Sector 7</a:t>
            </a:r>
          </a:p>
        </p:txBody>
      </p:sp>
      <p:sp>
        <p:nvSpPr>
          <p:cNvPr id="7" name="Text Box 12">
            <a:extLst>
              <a:ext uri="{FF2B5EF4-FFF2-40B4-BE49-F238E27FC236}">
                <a16:creationId xmlns:a16="http://schemas.microsoft.com/office/drawing/2014/main" id="{AEDD8EE9-0F9D-81E5-B709-8CE5715ADB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4836" y="1466327"/>
            <a:ext cx="1686932" cy="461665"/>
          </a:xfrm>
          <a:prstGeom prst="rect">
            <a:avLst/>
          </a:prstGeom>
          <a:solidFill>
            <a:schemeClr val="tx1">
              <a:alpha val="80000"/>
            </a:schemeClr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kumimoji="0" lang="en-US" altLang="en-US" sz="24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Sector 6</a:t>
            </a:r>
          </a:p>
        </p:txBody>
      </p:sp>
    </p:spTree>
    <p:extLst>
      <p:ext uri="{BB962C8B-B14F-4D97-AF65-F5344CB8AC3E}">
        <p14:creationId xmlns:p14="http://schemas.microsoft.com/office/powerpoint/2010/main" val="3322847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arge round object with a yellow ladder&#10;&#10;Description automatically generated with medium confidence">
            <a:extLst>
              <a:ext uri="{FF2B5EF4-FFF2-40B4-BE49-F238E27FC236}">
                <a16:creationId xmlns:a16="http://schemas.microsoft.com/office/drawing/2014/main" id="{C8D945FF-3B3D-FCDC-07A8-EC077FF63F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04965"/>
            <a:ext cx="12192000" cy="814019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563225" y="0"/>
            <a:ext cx="1663827" cy="366126"/>
          </a:xfrm>
          <a:prstGeom prst="rect">
            <a:avLst/>
          </a:prstGeom>
          <a:solidFill>
            <a:srgbClr val="FFC000">
              <a:alpha val="79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800" dirty="0">
                <a:solidFill>
                  <a:srgbClr val="000000"/>
                </a:solidFill>
                <a:cs typeface="Arial" panose="020B0604020202020204" pitchFamily="34" charset="0"/>
              </a:rPr>
              <a:t>15 July 2024 </a:t>
            </a:r>
            <a:endParaRPr lang="en-GB" sz="1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0" y="6396335"/>
            <a:ext cx="12192000" cy="461665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50000"/>
              </a:spcBef>
              <a:buClrTx/>
            </a:pPr>
            <a:r>
              <a:rPr kumimoji="0" lang="en-US" altLang="en-US" sz="2400" b="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Sector 8 under repair (horizontally) in repurposed cryostat workshop</a:t>
            </a:r>
          </a:p>
        </p:txBody>
      </p:sp>
      <p:pic>
        <p:nvPicPr>
          <p:cNvPr id="7" name="Picture 6" descr="A person welding a piece of metal&#10;&#10;Description automatically generated">
            <a:extLst>
              <a:ext uri="{FF2B5EF4-FFF2-40B4-BE49-F238E27FC236}">
                <a16:creationId xmlns:a16="http://schemas.microsoft.com/office/drawing/2014/main" id="{5C2D36B5-4A94-D076-AB89-523A6A7CD6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6" r="11784"/>
          <a:stretch/>
        </p:blipFill>
        <p:spPr>
          <a:xfrm>
            <a:off x="3819525" y="0"/>
            <a:ext cx="6743700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5709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factory with lots of machinery&#10;&#10;Description automatically generated">
            <a:extLst>
              <a:ext uri="{FF2B5EF4-FFF2-40B4-BE49-F238E27FC236}">
                <a16:creationId xmlns:a16="http://schemas.microsoft.com/office/drawing/2014/main" id="{38C0A3AC-35A5-FD38-CD09-7555542962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81000"/>
            <a:ext cx="12191999" cy="798054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563225" y="0"/>
            <a:ext cx="1663827" cy="366126"/>
          </a:xfrm>
          <a:prstGeom prst="rect">
            <a:avLst/>
          </a:prstGeom>
          <a:solidFill>
            <a:srgbClr val="FFC000">
              <a:alpha val="79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800" dirty="0">
                <a:solidFill>
                  <a:srgbClr val="000000"/>
                </a:solidFill>
                <a:cs typeface="Arial" panose="020B0604020202020204" pitchFamily="34" charset="0"/>
              </a:rPr>
              <a:t>15 Sept 2024 </a:t>
            </a:r>
            <a:endParaRPr lang="en-GB" sz="1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D17A4AB-114E-09AE-49FF-B6081FD5D1C1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3874416" cy="5684363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5000"/>
              </a:lnSpc>
              <a:spcBef>
                <a:spcPts val="600"/>
              </a:spcBef>
              <a:buSzPct val="125000"/>
            </a:pPr>
            <a:r>
              <a:rPr lang="en-US" b="0" dirty="0">
                <a:solidFill>
                  <a:srgbClr val="000000"/>
                </a:solidFill>
                <a:ea typeface="Open Sans" pitchFamily="2" charset="0"/>
                <a:cs typeface="Arial" panose="020B0604020202020204" pitchFamily="34" charset="0"/>
              </a:rPr>
              <a:t>Sector 7: repair complete, re-assembly underway with repaired VVTS</a:t>
            </a:r>
          </a:p>
          <a:p>
            <a:pPr algn="l">
              <a:lnSpc>
                <a:spcPct val="95000"/>
              </a:lnSpc>
              <a:spcBef>
                <a:spcPts val="600"/>
              </a:spcBef>
              <a:buSzPct val="125000"/>
            </a:pPr>
            <a:r>
              <a:rPr lang="en-US" b="0" dirty="0">
                <a:solidFill>
                  <a:srgbClr val="000000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Sector 5 (on-site for 25/10): repaired at supplier</a:t>
            </a:r>
            <a:endParaRPr lang="en-GB" b="0" dirty="0">
              <a:solidFill>
                <a:srgbClr val="000000"/>
              </a:solidFill>
              <a:ea typeface="Open Sans" pitchFamily="2" charset="0"/>
              <a:cs typeface="Arial" panose="020B0604020202020204" pitchFamily="34" charset="0"/>
            </a:endParaRPr>
          </a:p>
          <a:p>
            <a:pPr algn="l">
              <a:lnSpc>
                <a:spcPct val="95000"/>
              </a:lnSpc>
              <a:spcBef>
                <a:spcPts val="600"/>
              </a:spcBef>
              <a:buSzPct val="125000"/>
            </a:pPr>
            <a:r>
              <a:rPr lang="en-GB" b="0" dirty="0">
                <a:solidFill>
                  <a:srgbClr val="000000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Sector 6 (at ITER): repairs in progress </a:t>
            </a:r>
            <a:r>
              <a:rPr lang="en-GB" b="0" dirty="0">
                <a:solidFill>
                  <a:srgbClr val="000000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  <a:sym typeface="Wingdings" panose="05000000000000000000" pitchFamily="2" charset="2"/>
              </a:rPr>
              <a:t> forecast 15/11/2024</a:t>
            </a:r>
          </a:p>
          <a:p>
            <a:pPr algn="l">
              <a:lnSpc>
                <a:spcPct val="95000"/>
              </a:lnSpc>
              <a:spcBef>
                <a:spcPts val="600"/>
              </a:spcBef>
              <a:buSzPct val="125000"/>
            </a:pPr>
            <a:r>
              <a:rPr lang="en-GB" b="0" dirty="0">
                <a:solidFill>
                  <a:srgbClr val="000000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  <a:sym typeface="Wingdings" panose="05000000000000000000" pitchFamily="2" charset="2"/>
              </a:rPr>
              <a:t>Sector 8 repairs in progress  forecast 25/07/2025</a:t>
            </a:r>
          </a:p>
          <a:p>
            <a:pPr algn="l">
              <a:lnSpc>
                <a:spcPct val="95000"/>
              </a:lnSpc>
              <a:spcBef>
                <a:spcPts val="600"/>
              </a:spcBef>
              <a:buSzPct val="125000"/>
            </a:pPr>
            <a:r>
              <a:rPr lang="en-GB" b="0" dirty="0">
                <a:solidFill>
                  <a:srgbClr val="000000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  <a:sym typeface="Wingdings" panose="05000000000000000000" pitchFamily="2" charset="2"/>
              </a:rPr>
              <a:t>Sectors 2,3,4,9: manufacturing in </a:t>
            </a:r>
            <a:br>
              <a:rPr lang="en-GB" b="0" dirty="0">
                <a:solidFill>
                  <a:srgbClr val="000000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GB" b="0" dirty="0">
                <a:solidFill>
                  <a:srgbClr val="000000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  <a:sym typeface="Wingdings" panose="05000000000000000000" pitchFamily="2" charset="2"/>
              </a:rPr>
              <a:t>progress (at EU </a:t>
            </a:r>
            <a:br>
              <a:rPr lang="en-GB" b="0" dirty="0">
                <a:solidFill>
                  <a:srgbClr val="000000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GB" b="0" dirty="0">
                <a:solidFill>
                  <a:srgbClr val="000000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  <a:sym typeface="Wingdings" panose="05000000000000000000" pitchFamily="2" charset="2"/>
              </a:rPr>
              <a:t>supplier)</a:t>
            </a:r>
            <a:endParaRPr lang="en-US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338093"/>
      </p:ext>
    </p:extLst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233082" y="2169459"/>
            <a:ext cx="11564470" cy="168088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en-US" sz="5400" dirty="0"/>
              <a:t>The ITER Research Plan and </a:t>
            </a:r>
            <a:br>
              <a:rPr lang="en-US" altLang="en-US" sz="5400" dirty="0"/>
            </a:br>
            <a:r>
              <a:rPr lang="en-US" altLang="en-US" sz="5400" dirty="0"/>
              <a:t>“re-baselining”</a:t>
            </a:r>
            <a:endParaRPr lang="fr-FR" altLang="en-US" sz="5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63156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74" y="666755"/>
            <a:ext cx="6658726" cy="6117590"/>
          </a:xfrm>
          <a:prstGeom prst="rect">
            <a:avLst/>
          </a:prstGeom>
        </p:spPr>
      </p:pic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2192000" cy="666755"/>
          </a:xfrm>
        </p:spPr>
        <p:txBody>
          <a:bodyPr/>
          <a:lstStyle/>
          <a:p>
            <a:r>
              <a:rPr lang="en-US" altLang="en-US" sz="4000" dirty="0"/>
              <a:t>An updated Lawson plot</a:t>
            </a:r>
            <a:endParaRPr lang="fr-FR" altLang="en-US" sz="4000" dirty="0"/>
          </a:p>
        </p:txBody>
      </p:sp>
      <p:sp>
        <p:nvSpPr>
          <p:cNvPr id="8" name="ZoneTexte 14"/>
          <p:cNvSpPr txBox="1"/>
          <p:nvPr/>
        </p:nvSpPr>
        <p:spPr>
          <a:xfrm>
            <a:off x="-125017" y="603337"/>
            <a:ext cx="530352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00000"/>
              </a:lnSpc>
              <a:defRPr/>
            </a:pPr>
            <a:r>
              <a:rPr lang="en-US" sz="11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en-US" sz="1100" b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Wurzel</a:t>
            </a:r>
            <a:r>
              <a:rPr lang="en-US" sz="11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S. Hsu, Phys. Plasmas. </a:t>
            </a: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  <a:r>
              <a:rPr lang="en-US" sz="11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(2022) 062103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6643386" y="3500438"/>
            <a:ext cx="5548614" cy="1863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8" tIns="45709" rIns="91418" bIns="45709"/>
          <a:lstStyle>
            <a:lvl1pPr>
              <a:defRPr kumimoji="1"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</a:pPr>
            <a:r>
              <a:rPr lang="fr-FR" altLang="en-US" sz="2800" b="0" dirty="0">
                <a:solidFill>
                  <a:srgbClr val="000090"/>
                </a:solidFill>
              </a:rPr>
              <a:t>FRC type </a:t>
            </a:r>
            <a:r>
              <a:rPr lang="fr-FR" altLang="en-US" sz="2800" b="0" dirty="0" err="1">
                <a:solidFill>
                  <a:srgbClr val="000090"/>
                </a:solidFill>
              </a:rPr>
              <a:t>approaches</a:t>
            </a:r>
            <a:r>
              <a:rPr lang="fr-FR" altLang="en-US" sz="2800" b="0" dirty="0">
                <a:solidFill>
                  <a:srgbClr val="000090"/>
                </a:solidFill>
              </a:rPr>
              <a:t> </a:t>
            </a:r>
            <a:r>
              <a:rPr lang="fr-FR" altLang="en-US" sz="2800" b="0" dirty="0" err="1">
                <a:solidFill>
                  <a:srgbClr val="000090"/>
                </a:solidFill>
              </a:rPr>
              <a:t>generally</a:t>
            </a:r>
            <a:r>
              <a:rPr lang="fr-FR" altLang="en-US" sz="2800" b="0" dirty="0">
                <a:solidFill>
                  <a:srgbClr val="000090"/>
                </a:solidFill>
              </a:rPr>
              <a:t> </a:t>
            </a:r>
            <a:r>
              <a:rPr lang="fr-FR" altLang="en-US" sz="2800" b="0" dirty="0" err="1">
                <a:solidFill>
                  <a:srgbClr val="000090"/>
                </a:solidFill>
              </a:rPr>
              <a:t>still</a:t>
            </a:r>
            <a:r>
              <a:rPr lang="fr-FR" altLang="en-US" sz="2800" b="0" dirty="0">
                <a:solidFill>
                  <a:srgbClr val="000090"/>
                </a:solidFill>
              </a:rPr>
              <a:t> </a:t>
            </a:r>
            <a:r>
              <a:rPr lang="fr-FR" altLang="en-US" sz="2800" b="0" dirty="0" err="1">
                <a:solidFill>
                  <a:srgbClr val="000090"/>
                </a:solidFill>
              </a:rPr>
              <a:t>very</a:t>
            </a:r>
            <a:r>
              <a:rPr lang="fr-FR" altLang="en-US" sz="2800" b="0" dirty="0">
                <a:solidFill>
                  <a:srgbClr val="000090"/>
                </a:solidFill>
              </a:rPr>
              <a:t> far </a:t>
            </a:r>
            <a:r>
              <a:rPr lang="fr-FR" altLang="en-US" sz="2800" b="0" dirty="0" err="1">
                <a:solidFill>
                  <a:srgbClr val="000090"/>
                </a:solidFill>
              </a:rPr>
              <a:t>behind</a:t>
            </a:r>
            <a:r>
              <a:rPr lang="fr-FR" altLang="en-US" sz="2800" b="0" dirty="0">
                <a:solidFill>
                  <a:srgbClr val="000090"/>
                </a:solidFill>
              </a:rPr>
              <a:t> the </a:t>
            </a:r>
            <a:r>
              <a:rPr lang="fr-FR" altLang="en-US" sz="2800" b="0" dirty="0" err="1">
                <a:solidFill>
                  <a:srgbClr val="000090"/>
                </a:solidFill>
              </a:rPr>
              <a:t>curve</a:t>
            </a:r>
            <a:r>
              <a:rPr lang="fr-FR" altLang="en-US" sz="2800" b="0" dirty="0">
                <a:solidFill>
                  <a:srgbClr val="000090"/>
                </a:solidFill>
              </a:rPr>
              <a:t> in </a:t>
            </a:r>
            <a:r>
              <a:rPr lang="fr-FR" altLang="en-US" sz="2800" b="0" dirty="0" err="1">
                <a:solidFill>
                  <a:srgbClr val="000090"/>
                </a:solidFill>
              </a:rPr>
              <a:t>terms</a:t>
            </a:r>
            <a:r>
              <a:rPr lang="fr-FR" altLang="en-US" sz="2800" b="0" dirty="0">
                <a:solidFill>
                  <a:srgbClr val="000090"/>
                </a:solidFill>
              </a:rPr>
              <a:t> of </a:t>
            </a:r>
            <a:r>
              <a:rPr lang="fr-FR" altLang="en-US" sz="2800" b="0" dirty="0" err="1">
                <a:solidFill>
                  <a:srgbClr val="000090"/>
                </a:solidFill>
              </a:rPr>
              <a:t>energy</a:t>
            </a:r>
            <a:r>
              <a:rPr lang="fr-FR" altLang="en-US" sz="2800" b="0" dirty="0">
                <a:solidFill>
                  <a:srgbClr val="000090"/>
                </a:solidFill>
              </a:rPr>
              <a:t> </a:t>
            </a:r>
            <a:r>
              <a:rPr lang="fr-FR" altLang="en-US" sz="2800" b="0" dirty="0" err="1">
                <a:solidFill>
                  <a:srgbClr val="000090"/>
                </a:solidFill>
              </a:rPr>
              <a:t>breakeven</a:t>
            </a:r>
            <a:r>
              <a:rPr lang="fr-FR" altLang="en-US" sz="2800" b="0" dirty="0">
                <a:solidFill>
                  <a:srgbClr val="000090"/>
                </a:solidFill>
              </a:rPr>
              <a:t> and fusion gain </a:t>
            </a:r>
          </a:p>
        </p:txBody>
      </p:sp>
      <p:sp>
        <p:nvSpPr>
          <p:cNvPr id="5" name="Oval 4"/>
          <p:cNvSpPr/>
          <p:nvPr/>
        </p:nvSpPr>
        <p:spPr bwMode="auto">
          <a:xfrm rot="19720296">
            <a:off x="1146125" y="3385788"/>
            <a:ext cx="3756136" cy="1587999"/>
          </a:xfrm>
          <a:prstGeom prst="ellipse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</a:pPr>
            <a:endParaRPr kumimoji="1" lang="en-GB" sz="4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" name="Line 27"/>
          <p:cNvSpPr>
            <a:spLocks noChangeShapeType="1"/>
          </p:cNvSpPr>
          <p:nvPr/>
        </p:nvSpPr>
        <p:spPr bwMode="auto">
          <a:xfrm>
            <a:off x="4545622" y="3838835"/>
            <a:ext cx="2097764" cy="388108"/>
          </a:xfrm>
          <a:prstGeom prst="line">
            <a:avLst/>
          </a:prstGeom>
          <a:noFill/>
          <a:ln w="38100">
            <a:solidFill>
              <a:srgbClr val="00B0F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defRPr/>
            </a:pPr>
            <a:endParaRPr lang="en-GB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Oval 5"/>
          <p:cNvSpPr/>
          <p:nvPr/>
        </p:nvSpPr>
        <p:spPr bwMode="auto">
          <a:xfrm rot="2166359">
            <a:off x="4295668" y="1179636"/>
            <a:ext cx="1068372" cy="815008"/>
          </a:xfrm>
          <a:prstGeom prst="ellipse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</a:pPr>
            <a:endParaRPr kumimoji="1" lang="en-GB" sz="4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" name="Line 27"/>
          <p:cNvSpPr>
            <a:spLocks noChangeShapeType="1"/>
          </p:cNvSpPr>
          <p:nvPr/>
        </p:nvSpPr>
        <p:spPr bwMode="auto">
          <a:xfrm flipV="1">
            <a:off x="5013064" y="1226372"/>
            <a:ext cx="1662190" cy="346794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defRPr/>
            </a:pPr>
            <a:endParaRPr lang="en-GB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23347210"/>
      </p:ext>
    </p:extLst>
  </p:cSld>
  <p:clrMapOvr>
    <a:masterClrMapping/>
  </p:clrMapOvr>
  <p:transition spd="med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E5253F9-5EA1-5593-D1FF-B5B405003114}"/>
              </a:ext>
            </a:extLst>
          </p:cNvPr>
          <p:cNvSpPr txBox="1">
            <a:spLocks/>
          </p:cNvSpPr>
          <p:nvPr/>
        </p:nvSpPr>
        <p:spPr>
          <a:xfrm>
            <a:off x="310080" y="748937"/>
            <a:ext cx="11881920" cy="35910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135D7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Robust achievement of ITER Project goals, in view of current and past challenges (delays due to the Covid-19 pandemic, technical challenges in completing first-of-a-kind components and in nuclear licensing)</a:t>
            </a:r>
          </a:p>
          <a:p>
            <a:pPr marL="269875" marR="0" lvl="0" indent="-269875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135D7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Realistic and reliable assembly – commissioning - operation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135D7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Achievement of earliest start of the ITER Nuclear Phase (DD operation) and minimization of technical risks </a:t>
            </a:r>
          </a:p>
          <a:p>
            <a:pPr marL="269875" marR="0" lvl="0" indent="-269875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135D7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Stepwise Safety Demonstration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135D7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SRO (Start of Research Operation) and DT-1,2 phases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A2D3B32-48AD-A122-1DE0-9409B084C675}"/>
              </a:ext>
            </a:extLst>
          </p:cNvPr>
          <p:cNvSpPr txBox="1">
            <a:spLocks/>
          </p:cNvSpPr>
          <p:nvPr/>
        </p:nvSpPr>
        <p:spPr>
          <a:xfrm>
            <a:off x="-14778" y="1"/>
            <a:ext cx="12206777" cy="681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New Baseline rationale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2199C50-451F-FB80-CA43-DAC652271415}"/>
              </a:ext>
            </a:extLst>
          </p:cNvPr>
          <p:cNvSpPr txBox="1">
            <a:spLocks/>
          </p:cNvSpPr>
          <p:nvPr/>
        </p:nvSpPr>
        <p:spPr>
          <a:xfrm>
            <a:off x="310080" y="4407810"/>
            <a:ext cx="11716268" cy="1497690"/>
          </a:xfrm>
          <a:prstGeom prst="rect">
            <a:avLst/>
          </a:prstGeom>
          <a:solidFill>
            <a:srgbClr val="EAEAEA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95000"/>
              </a:lnSpc>
              <a:spcBef>
                <a:spcPts val="3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Key elements of the new baseline:</a:t>
            </a:r>
          </a:p>
          <a:p>
            <a:pPr marL="539750" marR="0" lvl="2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11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First Wall: beryllium (Be)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tungsten (W)</a:t>
            </a:r>
          </a:p>
          <a:p>
            <a:pPr marL="539750" marR="0" lvl="2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Pct val="11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Optimized heating mix +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boronization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ease path to Q = 10 with added W</a:t>
            </a:r>
          </a:p>
        </p:txBody>
      </p:sp>
      <p:sp>
        <p:nvSpPr>
          <p:cNvPr id="3" name="Line 4">
            <a:extLst>
              <a:ext uri="{FF2B5EF4-FFF2-40B4-BE49-F238E27FC236}">
                <a16:creationId xmlns:a16="http://schemas.microsoft.com/office/drawing/2014/main" id="{9757182D-7F37-DA51-7E40-FE2621DFC0FC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66750"/>
            <a:ext cx="12192000" cy="0"/>
          </a:xfrm>
          <a:prstGeom prst="line">
            <a:avLst/>
          </a:prstGeom>
          <a:noFill/>
          <a:ln w="1587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4000"/>
          </a:p>
        </p:txBody>
      </p:sp>
    </p:spTree>
    <p:extLst>
      <p:ext uri="{BB962C8B-B14F-4D97-AF65-F5344CB8AC3E}">
        <p14:creationId xmlns:p14="http://schemas.microsoft.com/office/powerpoint/2010/main" val="3381152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CD3C59-2836-0409-5FA5-28D23931E5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FCA9CF0-104D-5480-BFC3-22FD4935D508}"/>
              </a:ext>
            </a:extLst>
          </p:cNvPr>
          <p:cNvSpPr txBox="1">
            <a:spLocks/>
          </p:cNvSpPr>
          <p:nvPr/>
        </p:nvSpPr>
        <p:spPr>
          <a:xfrm>
            <a:off x="310080" y="812135"/>
            <a:ext cx="11881920" cy="14524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135D7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ITER is a very large step from present day magnetic confinement devices</a:t>
            </a:r>
          </a:p>
          <a:p>
            <a:pPr marL="269875" marR="0" lvl="0" indent="-269875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135D7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Complexity, large uncertainties and very ambitious project goals make a safety demonstration in “one go” very challenging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B3DA1BA-614B-AB0B-CD2B-55272E3D5050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1999" cy="6667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Stepwise Safety Demonstration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26C09F-B177-7095-EFDD-121329BBAAB2}"/>
              </a:ext>
            </a:extLst>
          </p:cNvPr>
          <p:cNvSpPr txBox="1">
            <a:spLocks/>
          </p:cNvSpPr>
          <p:nvPr/>
        </p:nvSpPr>
        <p:spPr>
          <a:xfrm>
            <a:off x="310080" y="4559267"/>
            <a:ext cx="11881920" cy="14666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003D58"/>
                </a:highlight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Phase 2: DT-2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135D7F"/>
              </a:solidFill>
              <a:effectLst/>
              <a:uLnTx/>
              <a:uFillTx/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marL="269875" marR="0" lvl="0" indent="-269875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135D7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Second phase of safety demonstration with knowledge acquired during DT-1 </a:t>
            </a:r>
          </a:p>
          <a:p>
            <a:pPr marL="269875" marR="0" lvl="0" indent="-269875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135D7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Attain lifetime neutron fluence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 3 x 10</a:t>
            </a:r>
            <a:r>
              <a:rPr kumimoji="0" lang="en-US" sz="26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27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 neutrons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6983DED-7103-785C-427A-407A02A1D99D}"/>
              </a:ext>
            </a:extLst>
          </p:cNvPr>
          <p:cNvSpPr txBox="1">
            <a:spLocks/>
          </p:cNvSpPr>
          <p:nvPr/>
        </p:nvSpPr>
        <p:spPr>
          <a:xfrm>
            <a:off x="310080" y="2249049"/>
            <a:ext cx="11881920" cy="23399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003D58"/>
                </a:highlight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Phase 1: DT-1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135D7F"/>
              </a:solidFill>
              <a:effectLst/>
              <a:uLnTx/>
              <a:uFillTx/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marL="269875" marR="0" lvl="0" indent="-269875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135D7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A first phase of safety demonstration of ITER operation developed</a:t>
            </a:r>
          </a:p>
          <a:p>
            <a:pPr marL="269875" marR="0" lvl="0" indent="-269875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135D7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Focused on the achievement of specific project goals</a:t>
            </a:r>
          </a:p>
          <a:p>
            <a:pPr marL="269875" marR="0" lvl="0" indent="-269875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135D7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Limited neutron fluence (1% of present “end-of-life” Project Specification) </a:t>
            </a:r>
            <a:b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135D7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</a:b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 ~3 x 10</a:t>
            </a:r>
            <a:r>
              <a:rPr kumimoji="0" lang="en-US" sz="26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25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 neutrons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5" name="Line 4">
            <a:extLst>
              <a:ext uri="{FF2B5EF4-FFF2-40B4-BE49-F238E27FC236}">
                <a16:creationId xmlns:a16="http://schemas.microsoft.com/office/drawing/2014/main" id="{1B770D0D-B249-E798-C9EE-C21355C2E739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66750"/>
            <a:ext cx="12192000" cy="0"/>
          </a:xfrm>
          <a:prstGeom prst="line">
            <a:avLst/>
          </a:prstGeom>
          <a:noFill/>
          <a:ln w="1587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4000"/>
          </a:p>
        </p:txBody>
      </p:sp>
    </p:spTree>
    <p:extLst>
      <p:ext uri="{BB962C8B-B14F-4D97-AF65-F5344CB8AC3E}">
        <p14:creationId xmlns:p14="http://schemas.microsoft.com/office/powerpoint/2010/main" val="96621007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51FFDE-8885-7472-B035-D8DB85352D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2">
            <a:extLst>
              <a:ext uri="{FF2B5EF4-FFF2-40B4-BE49-F238E27FC236}">
                <a16:creationId xmlns:a16="http://schemas.microsoft.com/office/drawing/2014/main" id="{4CA2A62F-AF17-E4A2-88BD-67D17CD30689}"/>
              </a:ext>
            </a:extLst>
          </p:cNvPr>
          <p:cNvSpPr/>
          <p:nvPr/>
        </p:nvSpPr>
        <p:spPr>
          <a:xfrm rot="5400000">
            <a:off x="66523" y="-133502"/>
            <a:ext cx="6934202" cy="7201208"/>
          </a:xfrm>
          <a:custGeom>
            <a:avLst/>
            <a:gdLst>
              <a:gd name="connsiteX0" fmla="*/ 0 w 12192001"/>
              <a:gd name="connsiteY0" fmla="*/ 0 h 2272897"/>
              <a:gd name="connsiteX1" fmla="*/ 12192001 w 12192001"/>
              <a:gd name="connsiteY1" fmla="*/ 0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1720 h 2274617"/>
              <a:gd name="connsiteX1" fmla="*/ 12192001 w 12192001"/>
              <a:gd name="connsiteY1" fmla="*/ 554875 h 2274617"/>
              <a:gd name="connsiteX2" fmla="*/ 12192001 w 12192001"/>
              <a:gd name="connsiteY2" fmla="*/ 2274617 h 2274617"/>
              <a:gd name="connsiteX3" fmla="*/ 0 w 12192001"/>
              <a:gd name="connsiteY3" fmla="*/ 2274617 h 2274617"/>
              <a:gd name="connsiteX4" fmla="*/ 0 w 12192001"/>
              <a:gd name="connsiteY4" fmla="*/ 1720 h 2274617"/>
              <a:gd name="connsiteX0" fmla="*/ 0 w 12213973"/>
              <a:gd name="connsiteY0" fmla="*/ 15781 h 2288678"/>
              <a:gd name="connsiteX1" fmla="*/ 12213973 w 12213973"/>
              <a:gd name="connsiteY1" fmla="*/ 455559 h 2288678"/>
              <a:gd name="connsiteX2" fmla="*/ 12192001 w 12213973"/>
              <a:gd name="connsiteY2" fmla="*/ 2288678 h 2288678"/>
              <a:gd name="connsiteX3" fmla="*/ 0 w 12213973"/>
              <a:gd name="connsiteY3" fmla="*/ 2288678 h 2288678"/>
              <a:gd name="connsiteX4" fmla="*/ 0 w 12213973"/>
              <a:gd name="connsiteY4" fmla="*/ 15781 h 2288678"/>
              <a:gd name="connsiteX0" fmla="*/ 0 w 12213973"/>
              <a:gd name="connsiteY0" fmla="*/ 754 h 2273651"/>
              <a:gd name="connsiteX1" fmla="*/ 12213973 w 12213973"/>
              <a:gd name="connsiteY1" fmla="*/ 440532 h 2273651"/>
              <a:gd name="connsiteX2" fmla="*/ 12192001 w 12213973"/>
              <a:gd name="connsiteY2" fmla="*/ 2273651 h 2273651"/>
              <a:gd name="connsiteX3" fmla="*/ 0 w 12213973"/>
              <a:gd name="connsiteY3" fmla="*/ 2273651 h 2273651"/>
              <a:gd name="connsiteX4" fmla="*/ 0 w 12213973"/>
              <a:gd name="connsiteY4" fmla="*/ 754 h 2273651"/>
              <a:gd name="connsiteX0" fmla="*/ 0 w 12213973"/>
              <a:gd name="connsiteY0" fmla="*/ 286 h 2273183"/>
              <a:gd name="connsiteX1" fmla="*/ 12213973 w 12213973"/>
              <a:gd name="connsiteY1" fmla="*/ 440064 h 2273183"/>
              <a:gd name="connsiteX2" fmla="*/ 12192001 w 12213973"/>
              <a:gd name="connsiteY2" fmla="*/ 2273183 h 2273183"/>
              <a:gd name="connsiteX3" fmla="*/ 0 w 12213973"/>
              <a:gd name="connsiteY3" fmla="*/ 2273183 h 2273183"/>
              <a:gd name="connsiteX4" fmla="*/ 0 w 12213973"/>
              <a:gd name="connsiteY4" fmla="*/ 286 h 2273183"/>
              <a:gd name="connsiteX0" fmla="*/ 0 w 12235941"/>
              <a:gd name="connsiteY0" fmla="*/ 780 h 2273677"/>
              <a:gd name="connsiteX1" fmla="*/ 12235941 w 12235941"/>
              <a:gd name="connsiteY1" fmla="*/ 341354 h 2273677"/>
              <a:gd name="connsiteX2" fmla="*/ 12192001 w 12235941"/>
              <a:gd name="connsiteY2" fmla="*/ 2273677 h 2273677"/>
              <a:gd name="connsiteX3" fmla="*/ 0 w 12235941"/>
              <a:gd name="connsiteY3" fmla="*/ 2273677 h 2273677"/>
              <a:gd name="connsiteX4" fmla="*/ 0 w 12235941"/>
              <a:gd name="connsiteY4" fmla="*/ 780 h 2273677"/>
              <a:gd name="connsiteX0" fmla="*/ 0 w 12257907"/>
              <a:gd name="connsiteY0" fmla="*/ 2331 h 2275228"/>
              <a:gd name="connsiteX1" fmla="*/ 12257907 w 12257907"/>
              <a:gd name="connsiteY1" fmla="*/ 293303 h 2275228"/>
              <a:gd name="connsiteX2" fmla="*/ 12192001 w 12257907"/>
              <a:gd name="connsiteY2" fmla="*/ 2275228 h 2275228"/>
              <a:gd name="connsiteX3" fmla="*/ 0 w 12257907"/>
              <a:gd name="connsiteY3" fmla="*/ 2275228 h 2275228"/>
              <a:gd name="connsiteX4" fmla="*/ 0 w 12257907"/>
              <a:gd name="connsiteY4" fmla="*/ 2331 h 2275228"/>
              <a:gd name="connsiteX0" fmla="*/ 0 w 12257907"/>
              <a:gd name="connsiteY0" fmla="*/ 712 h 2273609"/>
              <a:gd name="connsiteX1" fmla="*/ 12257907 w 12257907"/>
              <a:gd name="connsiteY1" fmla="*/ 291684 h 2273609"/>
              <a:gd name="connsiteX2" fmla="*/ 12192001 w 12257907"/>
              <a:gd name="connsiteY2" fmla="*/ 2273609 h 2273609"/>
              <a:gd name="connsiteX3" fmla="*/ 0 w 12257907"/>
              <a:gd name="connsiteY3" fmla="*/ 2273609 h 2273609"/>
              <a:gd name="connsiteX4" fmla="*/ 0 w 12257907"/>
              <a:gd name="connsiteY4" fmla="*/ 712 h 2273609"/>
              <a:gd name="connsiteX0" fmla="*/ 0 w 12279997"/>
              <a:gd name="connsiteY0" fmla="*/ 457 h 2273354"/>
              <a:gd name="connsiteX1" fmla="*/ 12279998 w 12279997"/>
              <a:gd name="connsiteY1" fmla="*/ 326859 h 2273354"/>
              <a:gd name="connsiteX2" fmla="*/ 12192001 w 12279997"/>
              <a:gd name="connsiteY2" fmla="*/ 2273354 h 2273354"/>
              <a:gd name="connsiteX3" fmla="*/ 0 w 12279997"/>
              <a:gd name="connsiteY3" fmla="*/ 2273354 h 2273354"/>
              <a:gd name="connsiteX4" fmla="*/ 0 w 12279997"/>
              <a:gd name="connsiteY4" fmla="*/ 457 h 2273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79997" h="2273354">
                <a:moveTo>
                  <a:pt x="0" y="457"/>
                </a:moveTo>
                <a:cubicBezTo>
                  <a:pt x="4188178" y="-7069"/>
                  <a:pt x="7698848" y="77523"/>
                  <a:pt x="12279998" y="326859"/>
                </a:cubicBezTo>
                <a:lnTo>
                  <a:pt x="12192001" y="2273354"/>
                </a:lnTo>
                <a:lnTo>
                  <a:pt x="0" y="2273354"/>
                </a:lnTo>
                <a:lnTo>
                  <a:pt x="0" y="457"/>
                </a:lnTo>
                <a:close/>
              </a:path>
            </a:pathLst>
          </a:cu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6CC75E5-6568-75D5-48B2-F79E57D87341}"/>
              </a:ext>
            </a:extLst>
          </p:cNvPr>
          <p:cNvSpPr txBox="1">
            <a:spLocks/>
          </p:cNvSpPr>
          <p:nvPr/>
        </p:nvSpPr>
        <p:spPr>
          <a:xfrm>
            <a:off x="231055" y="812458"/>
            <a:ext cx="6528165" cy="56955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35D7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Physics basis for tokamak operation with W walls is much stronger than it was at start of ITER construction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marL="269875" marR="0" lvl="0" indent="-269875" algn="l" defTabSz="914400" rtl="0" eaLnBrk="1" fontAlgn="auto" latinLnBrk="0" hangingPunct="1">
              <a:lnSpc>
                <a:spcPct val="95000"/>
              </a:lnSpc>
              <a:spcBef>
                <a:spcPts val="300"/>
              </a:spcBef>
              <a:spcAft>
                <a:spcPts val="3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35D7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Several issues with Be as PFC: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35D7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Erosion lifetime</a:t>
            </a:r>
          </a:p>
          <a:p>
            <a:pPr marL="539750" marR="0" lvl="2" indent="-269875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Pct val="11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Tritium retention in co-deposits</a:t>
            </a:r>
          </a:p>
          <a:p>
            <a:pPr marL="539750" marR="0" lvl="2" indent="-269875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Pct val="11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Low melting point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 lower margin in I</a:t>
            </a:r>
            <a:r>
              <a:rPr kumimoji="0" lang="en-US" sz="2200" b="0" i="0" u="none" strike="noStrike" kern="1200" cap="none" spc="0" normalizeH="0" baseline="-2500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p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 before potential “gap bridging” on FW panels (disruption current quench)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marL="269875" marR="0" lvl="0" indent="-269875" algn="l" defTabSz="914400" rtl="0" eaLnBrk="1" fontAlgn="auto" latinLnBrk="0" hangingPunct="1">
              <a:lnSpc>
                <a:spcPct val="95000"/>
              </a:lnSpc>
              <a:spcBef>
                <a:spcPts val="500"/>
              </a:spcBef>
              <a:spcAft>
                <a:spcPts val="5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35D7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Major benefit in assembly complexity and avoid costly later wall changeout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67BFC4E-6DE7-3906-822E-B2627DF9A6B5}"/>
              </a:ext>
            </a:extLst>
          </p:cNvPr>
          <p:cNvSpPr txBox="1">
            <a:spLocks/>
          </p:cNvSpPr>
          <p:nvPr/>
        </p:nvSpPr>
        <p:spPr>
          <a:xfrm>
            <a:off x="-66980" y="0"/>
            <a:ext cx="12258980" cy="6823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Why change to a tungsten 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First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Wall?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EE409F6-B29B-ED7A-8CA5-183B0B45DC47}"/>
              </a:ext>
            </a:extLst>
          </p:cNvPr>
          <p:cNvGrpSpPr/>
          <p:nvPr/>
        </p:nvGrpSpPr>
        <p:grpSpPr>
          <a:xfrm>
            <a:off x="7425960" y="769205"/>
            <a:ext cx="4766040" cy="4932901"/>
            <a:chOff x="7425960" y="534437"/>
            <a:chExt cx="4766040" cy="4932901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7AA5D154-442D-7363-69AC-399FBCEF4B15}"/>
                </a:ext>
              </a:extLst>
            </p:cNvPr>
            <p:cNvGrpSpPr/>
            <p:nvPr/>
          </p:nvGrpSpPr>
          <p:grpSpPr>
            <a:xfrm>
              <a:off x="7425960" y="534437"/>
              <a:ext cx="2377898" cy="2377898"/>
              <a:chOff x="7017305" y="258066"/>
              <a:chExt cx="2492789" cy="2492789"/>
            </a:xfrm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FA9349B0-7EB3-9416-8950-C12BD7F2B53B}"/>
                  </a:ext>
                </a:extLst>
              </p:cNvPr>
              <p:cNvSpPr/>
              <p:nvPr/>
            </p:nvSpPr>
            <p:spPr>
              <a:xfrm>
                <a:off x="7017305" y="258066"/>
                <a:ext cx="2492789" cy="2492789"/>
              </a:xfrm>
              <a:prstGeom prst="roundRect">
                <a:avLst>
                  <a:gd name="adj" fmla="val 9407"/>
                </a:avLst>
              </a:prstGeom>
              <a:solidFill>
                <a:srgbClr val="17375E"/>
              </a:solidFill>
              <a:ln>
                <a:solidFill>
                  <a:srgbClr val="17375E"/>
                </a:solidFill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3729767-6ED9-006E-8626-513EC21C7877}"/>
                  </a:ext>
                </a:extLst>
              </p:cNvPr>
              <p:cNvSpPr txBox="1"/>
              <p:nvPr/>
            </p:nvSpPr>
            <p:spPr>
              <a:xfrm>
                <a:off x="7384292" y="504177"/>
                <a:ext cx="1758815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Be</a:t>
                </a:r>
                <a:endParaRPr kumimoji="0" lang="en-GB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68E09D2-BD48-9CC4-3D06-726348356A61}"/>
                  </a:ext>
                </a:extLst>
              </p:cNvPr>
              <p:cNvSpPr txBox="1"/>
              <p:nvPr/>
            </p:nvSpPr>
            <p:spPr>
              <a:xfrm>
                <a:off x="7353033" y="1763379"/>
                <a:ext cx="182133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C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Beryllium</a:t>
                </a:r>
                <a:endPara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C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B3B49A5-0BD8-CF7E-F451-36CFA9313F90}"/>
                  </a:ext>
                </a:extLst>
              </p:cNvPr>
              <p:cNvSpPr txBox="1"/>
              <p:nvPr/>
            </p:nvSpPr>
            <p:spPr>
              <a:xfrm>
                <a:off x="7057918" y="270899"/>
                <a:ext cx="41229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C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4</a:t>
                </a:r>
                <a:endPara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C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7C4BF9E-CF14-1C4A-F1D9-E4B1514DA688}"/>
                  </a:ext>
                </a:extLst>
              </p:cNvPr>
              <p:cNvSpPr txBox="1"/>
              <p:nvPr/>
            </p:nvSpPr>
            <p:spPr>
              <a:xfrm>
                <a:off x="7850766" y="2195646"/>
                <a:ext cx="82586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9.012</a:t>
                </a:r>
                <a:endPara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B9C410F5-C45C-5AB9-A19F-4E0AE36C30ED}"/>
                </a:ext>
              </a:extLst>
            </p:cNvPr>
            <p:cNvGrpSpPr/>
            <p:nvPr/>
          </p:nvGrpSpPr>
          <p:grpSpPr>
            <a:xfrm>
              <a:off x="9671480" y="3089440"/>
              <a:ext cx="2377898" cy="2377898"/>
              <a:chOff x="9376117" y="3203357"/>
              <a:chExt cx="2492789" cy="2492789"/>
            </a:xfrm>
          </p:grpSpPr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514B6E11-0065-9FE8-38C4-61C6A3F16730}"/>
                  </a:ext>
                </a:extLst>
              </p:cNvPr>
              <p:cNvSpPr/>
              <p:nvPr/>
            </p:nvSpPr>
            <p:spPr>
              <a:xfrm>
                <a:off x="9376117" y="3203357"/>
                <a:ext cx="2492789" cy="2492789"/>
              </a:xfrm>
              <a:prstGeom prst="roundRect">
                <a:avLst>
                  <a:gd name="adj" fmla="val 9407"/>
                </a:avLst>
              </a:prstGeom>
              <a:solidFill>
                <a:srgbClr val="660066"/>
              </a:solidFill>
              <a:ln>
                <a:solidFill>
                  <a:srgbClr val="17375E"/>
                </a:solidFill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6D791C3-63AC-1390-51C7-3E1139EA88CF}"/>
                  </a:ext>
                </a:extLst>
              </p:cNvPr>
              <p:cNvSpPr txBox="1"/>
              <p:nvPr/>
            </p:nvSpPr>
            <p:spPr>
              <a:xfrm>
                <a:off x="9949090" y="3449468"/>
                <a:ext cx="1346843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W</a:t>
                </a:r>
                <a:endParaRPr kumimoji="0" lang="en-GB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B9461B0-88F9-267F-86D1-0EFB09BC1A0B}"/>
                  </a:ext>
                </a:extLst>
              </p:cNvPr>
              <p:cNvSpPr txBox="1"/>
              <p:nvPr/>
            </p:nvSpPr>
            <p:spPr>
              <a:xfrm>
                <a:off x="9734001" y="4708670"/>
                <a:ext cx="177702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C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Tungsten</a:t>
                </a:r>
                <a:endPara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C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46D50DC-5996-DE53-FCC0-607E1C7BC4D6}"/>
                  </a:ext>
                </a:extLst>
              </p:cNvPr>
              <p:cNvSpPr txBox="1"/>
              <p:nvPr/>
            </p:nvSpPr>
            <p:spPr>
              <a:xfrm>
                <a:off x="9414038" y="3216947"/>
                <a:ext cx="63991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C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74</a:t>
                </a:r>
                <a:endPara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C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9CC75A6-6E72-AA7B-18CE-3CE3CFB4CB43}"/>
                  </a:ext>
                </a:extLst>
              </p:cNvPr>
              <p:cNvSpPr txBox="1"/>
              <p:nvPr/>
            </p:nvSpPr>
            <p:spPr>
              <a:xfrm>
                <a:off x="10138243" y="5140937"/>
                <a:ext cx="96853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183.84</a:t>
                </a:r>
                <a:endPara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36" name="Arrow: Bent 35">
              <a:extLst>
                <a:ext uri="{FF2B5EF4-FFF2-40B4-BE49-F238E27FC236}">
                  <a16:creationId xmlns:a16="http://schemas.microsoft.com/office/drawing/2014/main" id="{5A4FC680-5BA5-7E40-537D-6BF06D1096D6}"/>
                </a:ext>
              </a:extLst>
            </p:cNvPr>
            <p:cNvSpPr/>
            <p:nvPr/>
          </p:nvSpPr>
          <p:spPr>
            <a:xfrm rot="10800000" flipH="1">
              <a:off x="8465242" y="2880579"/>
              <a:ext cx="1242411" cy="1801450"/>
            </a:xfrm>
            <a:prstGeom prst="bentArrow">
              <a:avLst>
                <a:gd name="adj1" fmla="val 25000"/>
                <a:gd name="adj2" fmla="val 32805"/>
                <a:gd name="adj3" fmla="val 37676"/>
                <a:gd name="adj4" fmla="val 40496"/>
              </a:avLst>
            </a:prstGeom>
            <a:gradFill>
              <a:gsLst>
                <a:gs pos="0">
                  <a:srgbClr val="660066"/>
                </a:gs>
                <a:gs pos="100000">
                  <a:srgbClr val="17375E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000ECA7-60F5-DD6D-781E-44E6EA820D72}"/>
                </a:ext>
              </a:extLst>
            </p:cNvPr>
            <p:cNvSpPr txBox="1"/>
            <p:nvPr/>
          </p:nvSpPr>
          <p:spPr>
            <a:xfrm>
              <a:off x="8085700" y="547818"/>
              <a:ext cx="18176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</a:t>
              </a:r>
              <a:r>
                <a:rPr kumimoji="0" lang="en-US" sz="1800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melt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= 1287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sym typeface="Symbol" panose="05050102010706020507" pitchFamily="18" charset="2"/>
                </a:rPr>
                <a:t>C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7ECA873-4ED1-6ACB-829A-E5AD71EAB6BB}"/>
                </a:ext>
              </a:extLst>
            </p:cNvPr>
            <p:cNvSpPr txBox="1"/>
            <p:nvPr/>
          </p:nvSpPr>
          <p:spPr>
            <a:xfrm>
              <a:off x="10374393" y="3102821"/>
              <a:ext cx="18176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</a:t>
              </a:r>
              <a:r>
                <a:rPr kumimoji="0" lang="en-US" sz="1800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melt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= 3422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sym typeface="Symbol" panose="05050102010706020507" pitchFamily="18" charset="2"/>
                </a:rPr>
                <a:t>C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1D3CBEEF-1435-E8C1-8645-2E8D86F59385}"/>
              </a:ext>
            </a:extLst>
          </p:cNvPr>
          <p:cNvSpPr txBox="1">
            <a:spLocks/>
          </p:cNvSpPr>
          <p:nvPr/>
        </p:nvSpPr>
        <p:spPr>
          <a:xfrm>
            <a:off x="215025" y="5320155"/>
            <a:ext cx="5560145" cy="7639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BUT: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35D7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lose low Z material facing the plasma and gettering properties of Be</a:t>
            </a:r>
          </a:p>
        </p:txBody>
      </p:sp>
      <p:sp>
        <p:nvSpPr>
          <p:cNvPr id="2" name="Line 4">
            <a:extLst>
              <a:ext uri="{FF2B5EF4-FFF2-40B4-BE49-F238E27FC236}">
                <a16:creationId xmlns:a16="http://schemas.microsoft.com/office/drawing/2014/main" id="{A941027C-EDF0-1A42-5253-7ADEC8B97632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66750"/>
            <a:ext cx="12192000" cy="0"/>
          </a:xfrm>
          <a:prstGeom prst="line">
            <a:avLst/>
          </a:prstGeom>
          <a:noFill/>
          <a:ln w="1587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4000"/>
          </a:p>
        </p:txBody>
      </p:sp>
    </p:spTree>
    <p:extLst>
      <p:ext uri="{BB962C8B-B14F-4D97-AF65-F5344CB8AC3E}">
        <p14:creationId xmlns:p14="http://schemas.microsoft.com/office/powerpoint/2010/main" val="6086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596159-1990-0A7F-F255-C0DE558CF3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5342E94-CCDD-AB13-7ED1-EC85E24887E5}"/>
              </a:ext>
            </a:extLst>
          </p:cNvPr>
          <p:cNvSpPr txBox="1">
            <a:spLocks/>
          </p:cNvSpPr>
          <p:nvPr/>
        </p:nvSpPr>
        <p:spPr>
          <a:xfrm>
            <a:off x="0" y="26288"/>
            <a:ext cx="12192000" cy="5865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New Baseline Phases and Research Plan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 descr="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841B1CD8-0845-C201-A268-98860CF89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574" y="990798"/>
            <a:ext cx="11376851" cy="50923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37BCB7-39D7-4301-D877-C35F7EEF9F5A}"/>
              </a:ext>
            </a:extLst>
          </p:cNvPr>
          <p:cNvSpPr txBox="1"/>
          <p:nvPr/>
        </p:nvSpPr>
        <p:spPr>
          <a:xfrm>
            <a:off x="9521072" y="637730"/>
            <a:ext cx="2263354" cy="366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0" dirty="0"/>
              <a:t>R. A. Pitts, PSI 2024</a:t>
            </a:r>
            <a:endParaRPr lang="en-GB" sz="1800" b="0" dirty="0"/>
          </a:p>
        </p:txBody>
      </p:sp>
    </p:spTree>
    <p:extLst>
      <p:ext uri="{BB962C8B-B14F-4D97-AF65-F5344CB8AC3E}">
        <p14:creationId xmlns:p14="http://schemas.microsoft.com/office/powerpoint/2010/main" val="202498855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CD3C59-2836-0409-5FA5-28D23931E5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B3DA1BA-614B-AB0B-CD2B-55272E3D5050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1999" cy="6667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Updated timing …. (proposal to ITER Council)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Line 4">
            <a:extLst>
              <a:ext uri="{FF2B5EF4-FFF2-40B4-BE49-F238E27FC236}">
                <a16:creationId xmlns:a16="http://schemas.microsoft.com/office/drawing/2014/main" id="{1B770D0D-B249-E798-C9EE-C21355C2E739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66750"/>
            <a:ext cx="12192000" cy="0"/>
          </a:xfrm>
          <a:prstGeom prst="line">
            <a:avLst/>
          </a:prstGeom>
          <a:noFill/>
          <a:ln w="1587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40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3E6800A-823D-6D0A-7EA4-3851AF46FC80}"/>
              </a:ext>
            </a:extLst>
          </p:cNvPr>
          <p:cNvGrpSpPr/>
          <p:nvPr/>
        </p:nvGrpSpPr>
        <p:grpSpPr>
          <a:xfrm>
            <a:off x="1400951" y="802185"/>
            <a:ext cx="9390873" cy="6019521"/>
            <a:chOff x="1287016" y="977152"/>
            <a:chExt cx="5844981" cy="374661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7FC2725-D175-351B-D494-6D6DD83371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7016" y="1076350"/>
              <a:ext cx="5844981" cy="3647416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800DDEF-9C97-CE6F-90EB-5C47AACA88F9}"/>
                </a:ext>
              </a:extLst>
            </p:cNvPr>
            <p:cNvSpPr/>
            <p:nvPr/>
          </p:nvSpPr>
          <p:spPr>
            <a:xfrm>
              <a:off x="2799184" y="977152"/>
              <a:ext cx="864096" cy="2880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5333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679FD82-7D0E-A3D8-F40E-8AF84EA0DE29}"/>
                </a:ext>
              </a:extLst>
            </p:cNvPr>
            <p:cNvSpPr/>
            <p:nvPr/>
          </p:nvSpPr>
          <p:spPr>
            <a:xfrm>
              <a:off x="3735288" y="977464"/>
              <a:ext cx="864096" cy="2880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5333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987CB73-B3ED-8071-8A99-B397957F0E67}"/>
                </a:ext>
              </a:extLst>
            </p:cNvPr>
            <p:cNvSpPr/>
            <p:nvPr/>
          </p:nvSpPr>
          <p:spPr>
            <a:xfrm>
              <a:off x="5823520" y="1008617"/>
              <a:ext cx="1014775" cy="2880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5333"/>
            </a:p>
          </p:txBody>
        </p:sp>
      </p:grpSp>
    </p:spTree>
    <p:extLst>
      <p:ext uri="{BB962C8B-B14F-4D97-AF65-F5344CB8AC3E}">
        <p14:creationId xmlns:p14="http://schemas.microsoft.com/office/powerpoint/2010/main" val="28427354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city with cranes and buildings&#10;&#10;Description automatically generated with medium confidence">
            <a:extLst>
              <a:ext uri="{FF2B5EF4-FFF2-40B4-BE49-F238E27FC236}">
                <a16:creationId xmlns:a16="http://schemas.microsoft.com/office/drawing/2014/main" id="{A37DF356-49F3-7B8D-5297-48EEE40BDA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446"/>
          <a:stretch/>
        </p:blipFill>
        <p:spPr>
          <a:xfrm>
            <a:off x="0" y="0"/>
            <a:ext cx="12215446" cy="6321287"/>
          </a:xfrm>
          <a:prstGeom prst="rect">
            <a:avLst/>
          </a:prstGeom>
        </p:spPr>
      </p:pic>
      <p:sp>
        <p:nvSpPr>
          <p:cNvPr id="12" name="Rectangle 32">
            <a:extLst>
              <a:ext uri="{FF2B5EF4-FFF2-40B4-BE49-F238E27FC236}">
                <a16:creationId xmlns:a16="http://schemas.microsoft.com/office/drawing/2014/main" id="{5DA64322-1F30-10CE-0262-B7AEF92DCFFE}"/>
              </a:ext>
            </a:extLst>
          </p:cNvPr>
          <p:cNvSpPr/>
          <p:nvPr/>
        </p:nvSpPr>
        <p:spPr>
          <a:xfrm>
            <a:off x="0" y="4551452"/>
            <a:ext cx="12215446" cy="2306547"/>
          </a:xfrm>
          <a:custGeom>
            <a:avLst/>
            <a:gdLst>
              <a:gd name="connsiteX0" fmla="*/ 0 w 12192001"/>
              <a:gd name="connsiteY0" fmla="*/ 0 h 2272897"/>
              <a:gd name="connsiteX1" fmla="*/ 12192001 w 12192001"/>
              <a:gd name="connsiteY1" fmla="*/ 0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1720 h 2274617"/>
              <a:gd name="connsiteX1" fmla="*/ 12192001 w 12192001"/>
              <a:gd name="connsiteY1" fmla="*/ 554875 h 2274617"/>
              <a:gd name="connsiteX2" fmla="*/ 12192001 w 12192001"/>
              <a:gd name="connsiteY2" fmla="*/ 2274617 h 2274617"/>
              <a:gd name="connsiteX3" fmla="*/ 0 w 12192001"/>
              <a:gd name="connsiteY3" fmla="*/ 2274617 h 2274617"/>
              <a:gd name="connsiteX4" fmla="*/ 0 w 12192001"/>
              <a:gd name="connsiteY4" fmla="*/ 1720 h 2274617"/>
              <a:gd name="connsiteX0" fmla="*/ 0 w 12192001"/>
              <a:gd name="connsiteY0" fmla="*/ 12991 h 2285888"/>
              <a:gd name="connsiteX1" fmla="*/ 12180278 w 12192001"/>
              <a:gd name="connsiteY1" fmla="*/ 465499 h 2285888"/>
              <a:gd name="connsiteX2" fmla="*/ 12192001 w 12192001"/>
              <a:gd name="connsiteY2" fmla="*/ 2285888 h 2285888"/>
              <a:gd name="connsiteX3" fmla="*/ 0 w 12192001"/>
              <a:gd name="connsiteY3" fmla="*/ 2285888 h 2285888"/>
              <a:gd name="connsiteX4" fmla="*/ 0 w 12192001"/>
              <a:gd name="connsiteY4" fmla="*/ 12991 h 2285888"/>
              <a:gd name="connsiteX0" fmla="*/ 0 w 12192001"/>
              <a:gd name="connsiteY0" fmla="*/ 14880 h 2287777"/>
              <a:gd name="connsiteX1" fmla="*/ 12180278 w 12192001"/>
              <a:gd name="connsiteY1" fmla="*/ 467388 h 2287777"/>
              <a:gd name="connsiteX2" fmla="*/ 12192001 w 12192001"/>
              <a:gd name="connsiteY2" fmla="*/ 2287777 h 2287777"/>
              <a:gd name="connsiteX3" fmla="*/ 0 w 12192001"/>
              <a:gd name="connsiteY3" fmla="*/ 2287777 h 2287777"/>
              <a:gd name="connsiteX4" fmla="*/ 0 w 12192001"/>
              <a:gd name="connsiteY4" fmla="*/ 14880 h 2287777"/>
              <a:gd name="connsiteX0" fmla="*/ 0 w 12192001"/>
              <a:gd name="connsiteY0" fmla="*/ 10434 h 2283331"/>
              <a:gd name="connsiteX1" fmla="*/ 12180278 w 12192001"/>
              <a:gd name="connsiteY1" fmla="*/ 462942 h 2283331"/>
              <a:gd name="connsiteX2" fmla="*/ 12192001 w 12192001"/>
              <a:gd name="connsiteY2" fmla="*/ 2283331 h 2283331"/>
              <a:gd name="connsiteX3" fmla="*/ 0 w 12192001"/>
              <a:gd name="connsiteY3" fmla="*/ 2283331 h 2283331"/>
              <a:gd name="connsiteX4" fmla="*/ 0 w 12192001"/>
              <a:gd name="connsiteY4" fmla="*/ 10434 h 2283331"/>
              <a:gd name="connsiteX0" fmla="*/ 0 w 12192001"/>
              <a:gd name="connsiteY0" fmla="*/ 39989 h 2312886"/>
              <a:gd name="connsiteX1" fmla="*/ 12180278 w 12192001"/>
              <a:gd name="connsiteY1" fmla="*/ 398328 h 2312886"/>
              <a:gd name="connsiteX2" fmla="*/ 12192001 w 12192001"/>
              <a:gd name="connsiteY2" fmla="*/ 2312886 h 2312886"/>
              <a:gd name="connsiteX3" fmla="*/ 0 w 12192001"/>
              <a:gd name="connsiteY3" fmla="*/ 2312886 h 2312886"/>
              <a:gd name="connsiteX4" fmla="*/ 0 w 12192001"/>
              <a:gd name="connsiteY4" fmla="*/ 39989 h 2312886"/>
              <a:gd name="connsiteX0" fmla="*/ 0 w 12192001"/>
              <a:gd name="connsiteY0" fmla="*/ 1017 h 2273914"/>
              <a:gd name="connsiteX1" fmla="*/ 12180278 w 12192001"/>
              <a:gd name="connsiteY1" fmla="*/ 359356 h 2273914"/>
              <a:gd name="connsiteX2" fmla="*/ 12192001 w 12192001"/>
              <a:gd name="connsiteY2" fmla="*/ 2273914 h 2273914"/>
              <a:gd name="connsiteX3" fmla="*/ 0 w 12192001"/>
              <a:gd name="connsiteY3" fmla="*/ 2273914 h 2273914"/>
              <a:gd name="connsiteX4" fmla="*/ 0 w 12192001"/>
              <a:gd name="connsiteY4" fmla="*/ 1017 h 2273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1" h="2273914">
                <a:moveTo>
                  <a:pt x="0" y="1017"/>
                </a:moveTo>
                <a:cubicBezTo>
                  <a:pt x="26487" y="3557"/>
                  <a:pt x="5546318" y="-49413"/>
                  <a:pt x="12180278" y="359356"/>
                </a:cubicBezTo>
                <a:cubicBezTo>
                  <a:pt x="12184186" y="966152"/>
                  <a:pt x="12188093" y="1667118"/>
                  <a:pt x="12192001" y="2273914"/>
                </a:cubicBezTo>
                <a:lnTo>
                  <a:pt x="0" y="2273914"/>
                </a:lnTo>
                <a:lnTo>
                  <a:pt x="0" y="1017"/>
                </a:lnTo>
                <a:close/>
              </a:path>
            </a:pathLst>
          </a:cu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3">
            <a:extLst>
              <a:ext uri="{FF2B5EF4-FFF2-40B4-BE49-F238E27FC236}">
                <a16:creationId xmlns:a16="http://schemas.microsoft.com/office/drawing/2014/main" id="{5037E35B-E9BD-6303-078D-266A3354BEFF}"/>
              </a:ext>
            </a:extLst>
          </p:cNvPr>
          <p:cNvSpPr txBox="1"/>
          <p:nvPr/>
        </p:nvSpPr>
        <p:spPr>
          <a:xfrm>
            <a:off x="43541" y="4776357"/>
            <a:ext cx="910045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3800" b="1" spc="-150" dirty="0">
                <a:solidFill>
                  <a:schemeClr val="accent1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Thanks for your attention</a:t>
            </a:r>
          </a:p>
        </p:txBody>
      </p:sp>
      <p:pic>
        <p:nvPicPr>
          <p:cNvPr id="4" name="Graphique 10">
            <a:extLst>
              <a:ext uri="{FF2B5EF4-FFF2-40B4-BE49-F238E27FC236}">
                <a16:creationId xmlns:a16="http://schemas.microsoft.com/office/drawing/2014/main" id="{23F7B1BB-B4EC-1A84-C70C-DDBAC02CD7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810749" y="5407299"/>
            <a:ext cx="2269157" cy="117370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14FAE94-ED2B-5539-1B8A-273D714CF752}"/>
              </a:ext>
            </a:extLst>
          </p:cNvPr>
          <p:cNvSpPr txBox="1"/>
          <p:nvPr/>
        </p:nvSpPr>
        <p:spPr>
          <a:xfrm>
            <a:off x="112091" y="6429641"/>
            <a:ext cx="1533828" cy="348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0" dirty="0">
                <a:solidFill>
                  <a:srgbClr val="135D7F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IDM UID: CCUH2M</a:t>
            </a:r>
          </a:p>
        </p:txBody>
      </p:sp>
      <p:sp>
        <p:nvSpPr>
          <p:cNvPr id="7" name="ZoneTexte 4">
            <a:extLst>
              <a:ext uri="{FF2B5EF4-FFF2-40B4-BE49-F238E27FC236}">
                <a16:creationId xmlns:a16="http://schemas.microsoft.com/office/drawing/2014/main" id="{91B00B61-C8A5-683F-35D0-CA4FCC3371E0}"/>
              </a:ext>
            </a:extLst>
          </p:cNvPr>
          <p:cNvSpPr txBox="1"/>
          <p:nvPr/>
        </p:nvSpPr>
        <p:spPr>
          <a:xfrm>
            <a:off x="112092" y="6232379"/>
            <a:ext cx="5280040" cy="348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0" dirty="0">
                <a:solidFill>
                  <a:srgbClr val="135D7F"/>
                </a:solidFill>
                <a:ea typeface="Open Sans" pitchFamily="2" charset="0"/>
                <a:cs typeface="Arial" panose="020B0604020202020204" pitchFamily="34" charset="0"/>
              </a:rPr>
              <a:t>Czech Technical University</a:t>
            </a:r>
            <a:r>
              <a:rPr lang="en-US" sz="1200" b="0" dirty="0">
                <a:solidFill>
                  <a:srgbClr val="135D7F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 Prague, 24 October 2024, Czech Republic</a:t>
            </a:r>
          </a:p>
        </p:txBody>
      </p:sp>
      <p:sp>
        <p:nvSpPr>
          <p:cNvPr id="8" name="ZoneTexte 4">
            <a:extLst>
              <a:ext uri="{FF2B5EF4-FFF2-40B4-BE49-F238E27FC236}">
                <a16:creationId xmlns:a16="http://schemas.microsoft.com/office/drawing/2014/main" id="{6244554A-7D85-8C12-3449-20DD540E343C}"/>
              </a:ext>
            </a:extLst>
          </p:cNvPr>
          <p:cNvSpPr txBox="1"/>
          <p:nvPr/>
        </p:nvSpPr>
        <p:spPr>
          <a:xfrm>
            <a:off x="112091" y="5338329"/>
            <a:ext cx="6741094" cy="963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135D7F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R. A. Pitts</a:t>
            </a:r>
            <a:br>
              <a:rPr lang="en-US" sz="1800" b="0" dirty="0">
                <a:solidFill>
                  <a:srgbClr val="135D7F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</a:br>
            <a:r>
              <a:rPr lang="en-US" sz="1800" b="0" dirty="0">
                <a:solidFill>
                  <a:srgbClr val="135D7F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Experiments and Plasma Operation Section, Science Division</a:t>
            </a:r>
            <a:br>
              <a:rPr lang="en-US" sz="1800" b="0" dirty="0">
                <a:solidFill>
                  <a:srgbClr val="135D7F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</a:br>
            <a:r>
              <a:rPr lang="en-US" sz="1800" b="0" dirty="0">
                <a:solidFill>
                  <a:srgbClr val="135D7F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ITER organization</a:t>
            </a:r>
            <a:endParaRPr lang="en-GB" sz="1800" b="0" dirty="0">
              <a:solidFill>
                <a:srgbClr val="135D7F"/>
              </a:solidFill>
              <a:effectLst/>
              <a:latin typeface="Palatino"/>
              <a:ea typeface="MS Mincho" panose="02020609040205080304" pitchFamily="49" charset="-128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35888198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74" y="666755"/>
            <a:ext cx="6658726" cy="6117590"/>
          </a:xfrm>
          <a:prstGeom prst="rect">
            <a:avLst/>
          </a:prstGeom>
        </p:spPr>
      </p:pic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2192000" cy="666755"/>
          </a:xfrm>
        </p:spPr>
        <p:txBody>
          <a:bodyPr/>
          <a:lstStyle/>
          <a:p>
            <a:r>
              <a:rPr lang="en-US" altLang="en-US" sz="4000" dirty="0"/>
              <a:t>An updated Lawson plot</a:t>
            </a:r>
            <a:endParaRPr lang="fr-FR" altLang="en-US" sz="4000" dirty="0"/>
          </a:p>
        </p:txBody>
      </p:sp>
      <p:sp>
        <p:nvSpPr>
          <p:cNvPr id="8" name="ZoneTexte 14"/>
          <p:cNvSpPr txBox="1"/>
          <p:nvPr/>
        </p:nvSpPr>
        <p:spPr>
          <a:xfrm>
            <a:off x="-125017" y="603337"/>
            <a:ext cx="530352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00000"/>
              </a:lnSpc>
              <a:defRPr/>
            </a:pPr>
            <a:r>
              <a:rPr lang="en-US" sz="11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en-US" sz="1100" b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Wurzel</a:t>
            </a:r>
            <a:r>
              <a:rPr lang="en-US" sz="11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S. Hsu, Phys. Plasmas. </a:t>
            </a: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  <a:r>
              <a:rPr lang="en-US" sz="11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(2022) 062103</a:t>
            </a:r>
          </a:p>
        </p:txBody>
      </p:sp>
      <p:sp>
        <p:nvSpPr>
          <p:cNvPr id="11" name="Oval 10"/>
          <p:cNvSpPr/>
          <p:nvPr/>
        </p:nvSpPr>
        <p:spPr bwMode="auto">
          <a:xfrm>
            <a:off x="5134942" y="1188720"/>
            <a:ext cx="749449" cy="311972"/>
          </a:xfrm>
          <a:prstGeom prst="ellipse">
            <a:avLst/>
          </a:prstGeom>
          <a:noFill/>
          <a:ln w="28575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</a:pPr>
            <a:endParaRPr kumimoji="1" lang="en-GB" sz="4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" name="Line 27"/>
          <p:cNvSpPr>
            <a:spLocks noChangeShapeType="1"/>
          </p:cNvSpPr>
          <p:nvPr/>
        </p:nvSpPr>
        <p:spPr bwMode="auto">
          <a:xfrm flipV="1">
            <a:off x="5884391" y="1188720"/>
            <a:ext cx="944284" cy="144790"/>
          </a:xfrm>
          <a:prstGeom prst="line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defRPr/>
            </a:pPr>
            <a:endParaRPr lang="en-GB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6828675" y="699294"/>
            <a:ext cx="5363325" cy="5015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8" tIns="45709" rIns="91418" bIns="45709"/>
          <a:lstStyle>
            <a:lvl1pPr>
              <a:defRPr kumimoji="1"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</a:pPr>
            <a:r>
              <a:rPr lang="fr-FR" altLang="en-US" sz="2800" b="0" dirty="0">
                <a:solidFill>
                  <a:srgbClr val="000090"/>
                </a:solidFill>
              </a:rPr>
              <a:t>New </a:t>
            </a:r>
            <a:r>
              <a:rPr lang="fr-FR" altLang="en-US" sz="2800" b="0" dirty="0" err="1">
                <a:solidFill>
                  <a:srgbClr val="000090"/>
                </a:solidFill>
              </a:rPr>
              <a:t>private</a:t>
            </a:r>
            <a:r>
              <a:rPr lang="fr-FR" altLang="en-US" sz="2800" b="0" dirty="0">
                <a:solidFill>
                  <a:srgbClr val="000090"/>
                </a:solidFill>
              </a:rPr>
              <a:t> </a:t>
            </a:r>
            <a:r>
              <a:rPr lang="fr-FR" altLang="en-US" sz="2800" b="0" dirty="0" err="1">
                <a:solidFill>
                  <a:srgbClr val="000090"/>
                </a:solidFill>
              </a:rPr>
              <a:t>industry</a:t>
            </a:r>
            <a:r>
              <a:rPr lang="fr-FR" altLang="en-US" sz="2800" b="0" dirty="0">
                <a:solidFill>
                  <a:srgbClr val="000090"/>
                </a:solidFill>
              </a:rPr>
              <a:t> tokamak (</a:t>
            </a:r>
            <a:r>
              <a:rPr lang="fr-FR" altLang="en-US" sz="2800" b="0" dirty="0">
                <a:solidFill>
                  <a:srgbClr val="000090"/>
                </a:solidFill>
                <a:hlinkClick r:id="rId4"/>
              </a:rPr>
              <a:t>https://cfs.energy/</a:t>
            </a:r>
            <a:r>
              <a:rPr lang="fr-FR" altLang="en-US" sz="2800" b="0" dirty="0">
                <a:solidFill>
                  <a:srgbClr val="000090"/>
                </a:solidFill>
              </a:rPr>
              <a:t>) </a:t>
            </a:r>
            <a:r>
              <a:rPr lang="fr-FR" altLang="en-US" sz="2800" b="0" dirty="0">
                <a:solidFill>
                  <a:srgbClr val="000090"/>
                </a:solidFill>
                <a:sym typeface="Wingdings" panose="05000000000000000000" pitchFamily="2" charset="2"/>
              </a:rPr>
              <a:t> uses high B</a:t>
            </a:r>
            <a:r>
              <a:rPr lang="fr-FR" altLang="en-US" sz="2800" b="0" baseline="-25000" dirty="0">
                <a:solidFill>
                  <a:srgbClr val="000090"/>
                </a:solidFill>
                <a:sym typeface="Wingdings" panose="05000000000000000000" pitchFamily="2" charset="2"/>
              </a:rPr>
              <a:t>T</a:t>
            </a:r>
            <a:r>
              <a:rPr lang="fr-FR" altLang="en-US" sz="2800" b="0" dirty="0">
                <a:solidFill>
                  <a:srgbClr val="000090"/>
                </a:solidFill>
                <a:sym typeface="Wingdings" panose="05000000000000000000" pitchFamily="2" charset="2"/>
              </a:rPr>
              <a:t> </a:t>
            </a:r>
            <a:r>
              <a:rPr lang="fr-FR" altLang="en-US" sz="2800" b="0" dirty="0" err="1">
                <a:solidFill>
                  <a:srgbClr val="000090"/>
                </a:solidFill>
                <a:sym typeface="Wingdings" panose="05000000000000000000" pitchFamily="2" charset="2"/>
              </a:rPr>
              <a:t>approach</a:t>
            </a:r>
            <a:r>
              <a:rPr lang="fr-FR" altLang="en-US" sz="2800" b="0" dirty="0">
                <a:solidFill>
                  <a:srgbClr val="000090"/>
                </a:solidFill>
                <a:sym typeface="Wingdings" panose="05000000000000000000" pitchFamily="2" charset="2"/>
              </a:rPr>
              <a:t> and plans to use DT fuel.</a:t>
            </a:r>
          </a:p>
          <a:p>
            <a:pPr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</a:pPr>
            <a:r>
              <a:rPr lang="fr-FR" altLang="en-US" sz="2800" b="0" dirty="0" err="1">
                <a:solidFill>
                  <a:srgbClr val="000090"/>
                </a:solidFill>
                <a:sym typeface="Wingdings" panose="05000000000000000000" pitchFamily="2" charset="2"/>
              </a:rPr>
              <a:t>P</a:t>
            </a:r>
            <a:r>
              <a:rPr lang="fr-FR" altLang="en-US" sz="2800" b="0" baseline="-25000" dirty="0" err="1">
                <a:solidFill>
                  <a:srgbClr val="000090"/>
                </a:solidFill>
                <a:sym typeface="Wingdings" panose="05000000000000000000" pitchFamily="2" charset="2"/>
              </a:rPr>
              <a:t>fusion</a:t>
            </a:r>
            <a:r>
              <a:rPr lang="fr-FR" altLang="en-US" sz="2800" b="0" dirty="0">
                <a:solidFill>
                  <a:srgbClr val="000090"/>
                </a:solidFill>
                <a:sym typeface="Wingdings" panose="05000000000000000000" pitchFamily="2" charset="2"/>
              </a:rPr>
              <a:t> </a:t>
            </a:r>
            <a:r>
              <a:rPr lang="fr-FR" altLang="en-US" sz="2800" b="0" dirty="0">
                <a:solidFill>
                  <a:srgbClr val="000090"/>
                </a:solidFill>
                <a:sym typeface="Symbol" panose="05050102010706020507" pitchFamily="18" charset="2"/>
              </a:rPr>
              <a:t> B</a:t>
            </a:r>
            <a:r>
              <a:rPr lang="fr-FR" altLang="en-US" sz="2800" b="0" baseline="-25000" dirty="0">
                <a:solidFill>
                  <a:srgbClr val="000090"/>
                </a:solidFill>
                <a:sym typeface="Symbol" panose="05050102010706020507" pitchFamily="18" charset="2"/>
              </a:rPr>
              <a:t>T</a:t>
            </a:r>
            <a:r>
              <a:rPr lang="fr-FR" altLang="en-US" sz="2800" b="0" baseline="30000" dirty="0">
                <a:solidFill>
                  <a:srgbClr val="000090"/>
                </a:solidFill>
                <a:sym typeface="Symbol" panose="05050102010706020507" pitchFamily="18" charset="2"/>
              </a:rPr>
              <a:t>4</a:t>
            </a:r>
            <a:r>
              <a:rPr lang="fr-FR" altLang="en-US" sz="2800" b="0" dirty="0">
                <a:solidFill>
                  <a:srgbClr val="000090"/>
                </a:solidFill>
                <a:sym typeface="Symbol" panose="05050102010706020507" pitchFamily="18" charset="2"/>
              </a:rPr>
              <a:t> </a:t>
            </a:r>
            <a:endParaRPr lang="fr-FR" altLang="en-US" sz="2800" b="0" dirty="0">
              <a:solidFill>
                <a:srgbClr val="000090"/>
              </a:solidFill>
              <a:sym typeface="Wingdings" panose="05000000000000000000" pitchFamily="2" charset="2"/>
            </a:endParaRPr>
          </a:p>
          <a:p>
            <a:pPr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</a:pPr>
            <a:r>
              <a:rPr lang="fr-FR" altLang="en-US" sz="2800" b="0" dirty="0" err="1">
                <a:solidFill>
                  <a:srgbClr val="000090"/>
                </a:solidFill>
              </a:rPr>
              <a:t>Competes</a:t>
            </a:r>
            <a:r>
              <a:rPr lang="fr-FR" altLang="en-US" sz="2800" b="0" dirty="0">
                <a:solidFill>
                  <a:srgbClr val="000090"/>
                </a:solidFill>
              </a:rPr>
              <a:t> </a:t>
            </a:r>
            <a:r>
              <a:rPr lang="fr-FR" altLang="en-US" sz="2800" b="0" dirty="0" err="1">
                <a:solidFill>
                  <a:srgbClr val="000090"/>
                </a:solidFill>
              </a:rPr>
              <a:t>with</a:t>
            </a:r>
            <a:r>
              <a:rPr lang="fr-FR" altLang="en-US" sz="2800" b="0" dirty="0">
                <a:solidFill>
                  <a:srgbClr val="000090"/>
                </a:solidFill>
              </a:rPr>
              <a:t> ITER in </a:t>
            </a:r>
            <a:r>
              <a:rPr lang="fr-FR" altLang="en-US" sz="2800" b="0" dirty="0" err="1">
                <a:solidFill>
                  <a:srgbClr val="000090"/>
                </a:solidFill>
              </a:rPr>
              <a:t>terms</a:t>
            </a:r>
            <a:r>
              <a:rPr lang="fr-FR" altLang="en-US" sz="2800" b="0" dirty="0">
                <a:solidFill>
                  <a:srgbClr val="000090"/>
                </a:solidFill>
              </a:rPr>
              <a:t> of </a:t>
            </a:r>
            <a:r>
              <a:rPr lang="fr-FR" altLang="en-US" sz="2800" b="0" dirty="0" err="1">
                <a:solidFill>
                  <a:srgbClr val="000090"/>
                </a:solidFill>
              </a:rPr>
              <a:t>n</a:t>
            </a:r>
            <a:r>
              <a:rPr lang="fr-FR" altLang="en-US" sz="2800" b="0" dirty="0" err="1">
                <a:solidFill>
                  <a:srgbClr val="000090"/>
                </a:solidFill>
                <a:latin typeface="Symbol" panose="05050102010706020507" pitchFamily="18" charset="2"/>
              </a:rPr>
              <a:t>t</a:t>
            </a:r>
            <a:r>
              <a:rPr lang="fr-FR" altLang="en-US" sz="2800" b="0" dirty="0" err="1">
                <a:solidFill>
                  <a:srgbClr val="000090"/>
                </a:solidFill>
              </a:rPr>
              <a:t>T</a:t>
            </a:r>
            <a:r>
              <a:rPr lang="fr-FR" altLang="en-US" sz="2800" b="0" dirty="0">
                <a:solidFill>
                  <a:srgbClr val="000090"/>
                </a:solidFill>
              </a:rPr>
              <a:t> (and Q), but </a:t>
            </a:r>
            <a:r>
              <a:rPr lang="fr-FR" altLang="en-US" sz="2800" b="0" dirty="0" err="1">
                <a:solidFill>
                  <a:srgbClr val="000090"/>
                </a:solidFill>
              </a:rPr>
              <a:t>only</a:t>
            </a:r>
            <a:r>
              <a:rPr lang="fr-FR" altLang="en-US" sz="2800" b="0" dirty="0">
                <a:solidFill>
                  <a:srgbClr val="000090"/>
                </a:solidFill>
              </a:rPr>
              <a:t> for </a:t>
            </a:r>
            <a:r>
              <a:rPr lang="fr-FR" altLang="en-US" sz="2800" b="0" dirty="0" err="1">
                <a:solidFill>
                  <a:srgbClr val="000090"/>
                </a:solidFill>
              </a:rPr>
              <a:t>very</a:t>
            </a:r>
            <a:r>
              <a:rPr lang="fr-FR" altLang="en-US" sz="2800" b="0" dirty="0">
                <a:solidFill>
                  <a:srgbClr val="000090"/>
                </a:solidFill>
              </a:rPr>
              <a:t> short pulse </a:t>
            </a:r>
            <a:r>
              <a:rPr lang="fr-FR" altLang="en-US" sz="2800" b="0" dirty="0" err="1">
                <a:solidFill>
                  <a:srgbClr val="000090"/>
                </a:solidFill>
              </a:rPr>
              <a:t>lengths</a:t>
            </a:r>
            <a:r>
              <a:rPr lang="fr-FR" altLang="en-US" sz="2800" b="0" dirty="0">
                <a:solidFill>
                  <a:srgbClr val="000090"/>
                </a:solidFill>
              </a:rPr>
              <a:t> (few seconds) </a:t>
            </a:r>
            <a:r>
              <a:rPr lang="fr-FR" altLang="en-US" sz="2800" b="0" dirty="0">
                <a:solidFill>
                  <a:srgbClr val="000090"/>
                </a:solidFill>
                <a:sym typeface="Wingdings" panose="05000000000000000000" pitchFamily="2" charset="2"/>
              </a:rPr>
              <a:t> major simplification cf. ITER (no active </a:t>
            </a:r>
            <a:r>
              <a:rPr lang="fr-FR" altLang="en-US" sz="2800" b="0" dirty="0" err="1">
                <a:solidFill>
                  <a:srgbClr val="000090"/>
                </a:solidFill>
                <a:sym typeface="Wingdings" panose="05000000000000000000" pitchFamily="2" charset="2"/>
              </a:rPr>
              <a:t>cooling</a:t>
            </a:r>
            <a:r>
              <a:rPr lang="fr-FR" altLang="en-US" sz="2800" b="0" dirty="0">
                <a:solidFill>
                  <a:srgbClr val="000090"/>
                </a:solidFill>
                <a:sym typeface="Wingdings" panose="05000000000000000000" pitchFamily="2" charset="2"/>
              </a:rPr>
              <a:t> and </a:t>
            </a:r>
            <a:r>
              <a:rPr lang="fr-FR" altLang="en-US" sz="2800" b="0" dirty="0" err="1">
                <a:solidFill>
                  <a:srgbClr val="000090"/>
                </a:solidFill>
                <a:sym typeface="Wingdings" panose="05000000000000000000" pitchFamily="2" charset="2"/>
              </a:rPr>
              <a:t>only</a:t>
            </a:r>
            <a:r>
              <a:rPr lang="fr-FR" altLang="en-US" sz="2800" b="0" dirty="0">
                <a:solidFill>
                  <a:srgbClr val="000090"/>
                </a:solidFill>
                <a:sym typeface="Wingdings" panose="05000000000000000000" pitchFamily="2" charset="2"/>
              </a:rPr>
              <a:t> </a:t>
            </a:r>
            <a:r>
              <a:rPr lang="fr-FR" altLang="en-US" sz="2800" b="0" dirty="0" err="1">
                <a:solidFill>
                  <a:srgbClr val="000090"/>
                </a:solidFill>
                <a:sym typeface="Wingdings" panose="05000000000000000000" pitchFamily="2" charset="2"/>
              </a:rPr>
              <a:t>small</a:t>
            </a:r>
            <a:r>
              <a:rPr lang="fr-FR" altLang="en-US" sz="2800" b="0" dirty="0">
                <a:solidFill>
                  <a:srgbClr val="000090"/>
                </a:solidFill>
                <a:sym typeface="Wingdings" panose="05000000000000000000" pitchFamily="2" charset="2"/>
              </a:rPr>
              <a:t> </a:t>
            </a:r>
            <a:r>
              <a:rPr lang="fr-FR" altLang="en-US" sz="2800" b="0" dirty="0" err="1">
                <a:solidFill>
                  <a:srgbClr val="000090"/>
                </a:solidFill>
                <a:sym typeface="Wingdings" panose="05000000000000000000" pitchFamily="2" charset="2"/>
              </a:rPr>
              <a:t>quantities</a:t>
            </a:r>
            <a:r>
              <a:rPr lang="fr-FR" altLang="en-US" sz="2800" b="0" dirty="0">
                <a:solidFill>
                  <a:srgbClr val="000090"/>
                </a:solidFill>
                <a:sym typeface="Wingdings" panose="05000000000000000000" pitchFamily="2" charset="2"/>
              </a:rPr>
              <a:t> of tritium </a:t>
            </a:r>
            <a:r>
              <a:rPr lang="fr-FR" altLang="en-US" sz="2800" b="0" dirty="0" err="1">
                <a:solidFill>
                  <a:srgbClr val="000090"/>
                </a:solidFill>
                <a:sym typeface="Wingdings" panose="05000000000000000000" pitchFamily="2" charset="2"/>
              </a:rPr>
              <a:t>required</a:t>
            </a:r>
            <a:r>
              <a:rPr lang="fr-FR" altLang="en-US" sz="2800" b="0" dirty="0">
                <a:solidFill>
                  <a:srgbClr val="000090"/>
                </a:solidFill>
                <a:sym typeface="Wingdings" panose="05000000000000000000" pitchFamily="2" charset="2"/>
              </a:rPr>
              <a:t>)</a:t>
            </a:r>
            <a:r>
              <a:rPr lang="fr-FR" altLang="en-US" sz="2800" b="0" dirty="0">
                <a:solidFill>
                  <a:srgbClr val="00009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99975656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2_PPJBLtemplate">
  <a:themeElements>
    <a:clrScheme name="Custom 1">
      <a:dk1>
        <a:srgbClr val="4D4D4D"/>
      </a:dk1>
      <a:lt1>
        <a:srgbClr val="FFFFFF"/>
      </a:lt1>
      <a:dk2>
        <a:srgbClr val="006666"/>
      </a:dk2>
      <a:lt2>
        <a:srgbClr val="CC9900"/>
      </a:lt2>
      <a:accent1>
        <a:srgbClr val="CC9900"/>
      </a:accent1>
      <a:accent2>
        <a:srgbClr val="800000"/>
      </a:accent2>
      <a:accent3>
        <a:srgbClr val="AAB8B8"/>
      </a:accent3>
      <a:accent4>
        <a:srgbClr val="DADADA"/>
      </a:accent4>
      <a:accent5>
        <a:srgbClr val="E2CAAA"/>
      </a:accent5>
      <a:accent6>
        <a:srgbClr val="730000"/>
      </a:accent6>
      <a:hlink>
        <a:srgbClr val="0000CC"/>
      </a:hlink>
      <a:folHlink>
        <a:srgbClr val="FE1212"/>
      </a:folHlink>
    </a:clrScheme>
    <a:fontScheme name="2_PPJBL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80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0" rIns="91440" bIns="0" numCol="1" anchor="t" anchorCtr="0" compatLnSpc="1">
        <a:prstTxWarp prst="textNoShape">
          <a:avLst/>
        </a:prstTxWarp>
      </a:bodyPr>
      <a:lstStyle>
        <a:defPPr marL="0" marR="0" indent="0" algn="just" defTabSz="914400" rtl="0" eaLnBrk="0" fontAlgn="base" latinLnBrk="0" hangingPunct="0">
          <a:lnSpc>
            <a:spcPts val="2300"/>
          </a:lnSpc>
          <a:spcBef>
            <a:spcPct val="0"/>
          </a:spcBef>
          <a:spcAft>
            <a:spcPct val="0"/>
          </a:spcAft>
          <a:buClr>
            <a:schemeClr val="tx1"/>
          </a:buClr>
          <a:buSzTx/>
          <a:buFontTx/>
          <a:buNone/>
          <a:tabLst/>
          <a:defRPr kumimoji="1" lang="en-GB" sz="4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80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0" rIns="91440" bIns="0" numCol="1" anchor="t" anchorCtr="0" compatLnSpc="1">
        <a:prstTxWarp prst="textNoShape">
          <a:avLst/>
        </a:prstTxWarp>
      </a:bodyPr>
      <a:lstStyle>
        <a:defPPr marL="0" marR="0" indent="0" algn="just" defTabSz="914400" rtl="0" eaLnBrk="0" fontAlgn="base" latinLnBrk="0" hangingPunct="0">
          <a:lnSpc>
            <a:spcPts val="2300"/>
          </a:lnSpc>
          <a:spcBef>
            <a:spcPct val="0"/>
          </a:spcBef>
          <a:spcAft>
            <a:spcPct val="0"/>
          </a:spcAft>
          <a:buClr>
            <a:schemeClr val="tx1"/>
          </a:buClr>
          <a:buSzTx/>
          <a:buFontTx/>
          <a:buNone/>
          <a:tabLst/>
          <a:defRPr kumimoji="1" lang="en-GB" sz="4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PPJBLtemplate 1">
        <a:dk1>
          <a:srgbClr val="4D4D4D"/>
        </a:dk1>
        <a:lt1>
          <a:srgbClr val="FFFFFF"/>
        </a:lt1>
        <a:dk2>
          <a:srgbClr val="006666"/>
        </a:dk2>
        <a:lt2>
          <a:srgbClr val="CC9900"/>
        </a:lt2>
        <a:accent1>
          <a:srgbClr val="CC9900"/>
        </a:accent1>
        <a:accent2>
          <a:srgbClr val="800000"/>
        </a:accent2>
        <a:accent3>
          <a:srgbClr val="AAB8B8"/>
        </a:accent3>
        <a:accent4>
          <a:srgbClr val="DADADA"/>
        </a:accent4>
        <a:accent5>
          <a:srgbClr val="E2CAAA"/>
        </a:accent5>
        <a:accent6>
          <a:srgbClr val="730000"/>
        </a:accent6>
        <a:hlink>
          <a:srgbClr val="C0C0C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PJBLtemplate 2">
        <a:dk1>
          <a:srgbClr val="010000"/>
        </a:dk1>
        <a:lt1>
          <a:srgbClr val="C0C0C0"/>
        </a:lt1>
        <a:dk2>
          <a:srgbClr val="010000"/>
        </a:dk2>
        <a:lt2>
          <a:srgbClr val="C0C0C0"/>
        </a:lt2>
        <a:accent1>
          <a:srgbClr val="969696"/>
        </a:accent1>
        <a:accent2>
          <a:srgbClr val="000000"/>
        </a:accent2>
        <a:accent3>
          <a:srgbClr val="DCDCDC"/>
        </a:accent3>
        <a:accent4>
          <a:srgbClr val="010000"/>
        </a:accent4>
        <a:accent5>
          <a:srgbClr val="C9C9C9"/>
        </a:accent5>
        <a:accent6>
          <a:srgbClr val="000000"/>
        </a:accent6>
        <a:hlink>
          <a:srgbClr val="FFFF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PJBLtemplate 3">
        <a:dk1>
          <a:srgbClr val="4D4D4D"/>
        </a:dk1>
        <a:lt1>
          <a:srgbClr val="99CCFF"/>
        </a:lt1>
        <a:dk2>
          <a:srgbClr val="4D4D4D"/>
        </a:dk2>
        <a:lt2>
          <a:srgbClr val="000000"/>
        </a:lt2>
        <a:accent1>
          <a:srgbClr val="990099"/>
        </a:accent1>
        <a:accent2>
          <a:srgbClr val="FFCC00"/>
        </a:accent2>
        <a:accent3>
          <a:srgbClr val="CAE2FF"/>
        </a:accent3>
        <a:accent4>
          <a:srgbClr val="404040"/>
        </a:accent4>
        <a:accent5>
          <a:srgbClr val="CAAACA"/>
        </a:accent5>
        <a:accent6>
          <a:srgbClr val="E7B900"/>
        </a:accent6>
        <a:hlink>
          <a:srgbClr val="FFFF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PJBLtemplate 4">
        <a:dk1>
          <a:srgbClr val="000000"/>
        </a:dk1>
        <a:lt1>
          <a:srgbClr val="FFFF00"/>
        </a:lt1>
        <a:dk2>
          <a:srgbClr val="000066"/>
        </a:dk2>
        <a:lt2>
          <a:srgbClr val="99CC00"/>
        </a:lt2>
        <a:accent1>
          <a:srgbClr val="99CC00"/>
        </a:accent1>
        <a:accent2>
          <a:srgbClr val="FFFF00"/>
        </a:accent2>
        <a:accent3>
          <a:srgbClr val="AAAAB8"/>
        </a:accent3>
        <a:accent4>
          <a:srgbClr val="DADA00"/>
        </a:accent4>
        <a:accent5>
          <a:srgbClr val="CAE2AA"/>
        </a:accent5>
        <a:accent6>
          <a:srgbClr val="E7E700"/>
        </a:accent6>
        <a:hlink>
          <a:srgbClr val="9999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PJBLtemplate 5">
        <a:dk1>
          <a:srgbClr val="969696"/>
        </a:dk1>
        <a:lt1>
          <a:srgbClr val="FFCC00"/>
        </a:lt1>
        <a:dk2>
          <a:srgbClr val="FF6600"/>
        </a:dk2>
        <a:lt2>
          <a:srgbClr val="009900"/>
        </a:lt2>
        <a:accent1>
          <a:srgbClr val="FFCC00"/>
        </a:accent1>
        <a:accent2>
          <a:srgbClr val="009900"/>
        </a:accent2>
        <a:accent3>
          <a:srgbClr val="FFB8AA"/>
        </a:accent3>
        <a:accent4>
          <a:srgbClr val="DAAE00"/>
        </a:accent4>
        <a:accent5>
          <a:srgbClr val="FFE2AA"/>
        </a:accent5>
        <a:accent6>
          <a:srgbClr val="008A00"/>
        </a:accent6>
        <a:hlink>
          <a:srgbClr val="FFFFFF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PJBLtemplate 6">
        <a:dk1>
          <a:srgbClr val="000000"/>
        </a:dk1>
        <a:lt1>
          <a:srgbClr val="FFCC00"/>
        </a:lt1>
        <a:dk2>
          <a:srgbClr val="336600"/>
        </a:dk2>
        <a:lt2>
          <a:srgbClr val="969696"/>
        </a:lt2>
        <a:accent1>
          <a:srgbClr val="336600"/>
        </a:accent1>
        <a:accent2>
          <a:srgbClr val="CCCC00"/>
        </a:accent2>
        <a:accent3>
          <a:srgbClr val="FFE2AA"/>
        </a:accent3>
        <a:accent4>
          <a:srgbClr val="000000"/>
        </a:accent4>
        <a:accent5>
          <a:srgbClr val="ADB8AA"/>
        </a:accent5>
        <a:accent6>
          <a:srgbClr val="B9B900"/>
        </a:accent6>
        <a:hlink>
          <a:srgbClr val="FFFFFF"/>
        </a:hlink>
        <a:folHlink>
          <a:srgbClr val="FFFFA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PJBLtemplate 7">
        <a:dk1>
          <a:srgbClr val="010000"/>
        </a:dk1>
        <a:lt1>
          <a:srgbClr val="99CCFF"/>
        </a:lt1>
        <a:dk2>
          <a:srgbClr val="666633"/>
        </a:dk2>
        <a:lt2>
          <a:srgbClr val="969696"/>
        </a:lt2>
        <a:accent1>
          <a:srgbClr val="666633"/>
        </a:accent1>
        <a:accent2>
          <a:srgbClr val="FFCC00"/>
        </a:accent2>
        <a:accent3>
          <a:srgbClr val="CAE2FF"/>
        </a:accent3>
        <a:accent4>
          <a:srgbClr val="010000"/>
        </a:accent4>
        <a:accent5>
          <a:srgbClr val="B8B8AD"/>
        </a:accent5>
        <a:accent6>
          <a:srgbClr val="E7B900"/>
        </a:accent6>
        <a:hlink>
          <a:srgbClr val="FFFFFF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PJBLtemplate 8">
        <a:dk1>
          <a:srgbClr val="9900CC"/>
        </a:dk1>
        <a:lt1>
          <a:srgbClr val="FFCC00"/>
        </a:lt1>
        <a:dk2>
          <a:srgbClr val="FF3300"/>
        </a:dk2>
        <a:lt2>
          <a:srgbClr val="969696"/>
        </a:lt2>
        <a:accent1>
          <a:srgbClr val="FF3300"/>
        </a:accent1>
        <a:accent2>
          <a:srgbClr val="FFCC00"/>
        </a:accent2>
        <a:accent3>
          <a:srgbClr val="FFE2AA"/>
        </a:accent3>
        <a:accent4>
          <a:srgbClr val="8200AE"/>
        </a:accent4>
        <a:accent5>
          <a:srgbClr val="FFADAA"/>
        </a:accent5>
        <a:accent6>
          <a:srgbClr val="E7B900"/>
        </a:accent6>
        <a:hlink>
          <a:srgbClr val="FFFFFF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ITER PPT Template">
  <a:themeElements>
    <a:clrScheme name="ITER theme color">
      <a:dk1>
        <a:srgbClr val="000000"/>
      </a:dk1>
      <a:lt1>
        <a:srgbClr val="FFFFFF"/>
      </a:lt1>
      <a:dk2>
        <a:srgbClr val="135D7F"/>
      </a:dk2>
      <a:lt2>
        <a:srgbClr val="E7E6E6"/>
      </a:lt2>
      <a:accent1>
        <a:srgbClr val="003C58"/>
      </a:accent1>
      <a:accent2>
        <a:srgbClr val="EB5D40"/>
      </a:accent2>
      <a:accent3>
        <a:srgbClr val="A5A5A5"/>
      </a:accent3>
      <a:accent4>
        <a:srgbClr val="FDC830"/>
      </a:accent4>
      <a:accent5>
        <a:srgbClr val="95ACBA"/>
      </a:accent5>
      <a:accent6>
        <a:srgbClr val="D9E5EC"/>
      </a:accent6>
      <a:hlink>
        <a:srgbClr val="003C58"/>
      </a:hlink>
      <a:folHlink>
        <a:srgbClr val="003C58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TER_PPT_template_2023_standard.pptx" id="{1B526D83-5337-435F-BF32-E45C45B82899}" vid="{2C7D21AC-B790-48D7-8A31-126BB72BBC29}"/>
    </a:ext>
  </a:extLst>
</a:theme>
</file>

<file path=ppt/theme/theme3.xml><?xml version="1.0" encoding="utf-8"?>
<a:theme xmlns:a="http://schemas.openxmlformats.org/drawingml/2006/main" name="1_ITER PPT Template">
  <a:themeElements>
    <a:clrScheme name="ITER theme color">
      <a:dk1>
        <a:srgbClr val="000000"/>
      </a:dk1>
      <a:lt1>
        <a:srgbClr val="FFFFFF"/>
      </a:lt1>
      <a:dk2>
        <a:srgbClr val="135D7F"/>
      </a:dk2>
      <a:lt2>
        <a:srgbClr val="E7E6E6"/>
      </a:lt2>
      <a:accent1>
        <a:srgbClr val="003C58"/>
      </a:accent1>
      <a:accent2>
        <a:srgbClr val="EB5D40"/>
      </a:accent2>
      <a:accent3>
        <a:srgbClr val="A5A5A5"/>
      </a:accent3>
      <a:accent4>
        <a:srgbClr val="FDC830"/>
      </a:accent4>
      <a:accent5>
        <a:srgbClr val="95ACBA"/>
      </a:accent5>
      <a:accent6>
        <a:srgbClr val="D9E5EC"/>
      </a:accent6>
      <a:hlink>
        <a:srgbClr val="003C58"/>
      </a:hlink>
      <a:folHlink>
        <a:srgbClr val="003C58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TER_PPT_template_2023_standard.pptx" id="{1B526D83-5337-435F-BF32-E45C45B82899}" vid="{2C7D21AC-B790-48D7-8A31-126BB72BBC29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214462</TotalTime>
  <Words>3381</Words>
  <Application>Microsoft Office PowerPoint</Application>
  <PresentationFormat>Widescreen</PresentationFormat>
  <Paragraphs>433</Paragraphs>
  <Slides>85</Slides>
  <Notes>60</Notes>
  <HiddenSlides>0</HiddenSlides>
  <MMClips>1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100" baseType="lpstr">
      <vt:lpstr>MS PGothic</vt:lpstr>
      <vt:lpstr>Aptos</vt:lpstr>
      <vt:lpstr>Arial</vt:lpstr>
      <vt:lpstr>Calibri</vt:lpstr>
      <vt:lpstr>Century Gothic</vt:lpstr>
      <vt:lpstr>Monotype Sorts</vt:lpstr>
      <vt:lpstr>Open Sans</vt:lpstr>
      <vt:lpstr>Palatino</vt:lpstr>
      <vt:lpstr>Symbol</vt:lpstr>
      <vt:lpstr>Times New Roman</vt:lpstr>
      <vt:lpstr>Wingdings</vt:lpstr>
      <vt:lpstr>2_PPJBLtemplate</vt:lpstr>
      <vt:lpstr>ITER PPT Template</vt:lpstr>
      <vt:lpstr>1_ITER PPT Template</vt:lpstr>
      <vt:lpstr>Equation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An updated Lawson plot</vt:lpstr>
      <vt:lpstr>An updated Lawson plot</vt:lpstr>
      <vt:lpstr>An updated Lawson plot</vt:lpstr>
      <vt:lpstr>PowerPoint Presentation</vt:lpstr>
      <vt:lpstr>PowerPoint Presentation</vt:lpstr>
      <vt:lpstr>PowerPoint Presentation</vt:lpstr>
      <vt:lpstr>PowerPoint Presentation</vt:lpstr>
      <vt:lpstr>Nuclear operation: tritium breeding modules (TBMs)</vt:lpstr>
      <vt:lpstr>PowerPoint Presentation</vt:lpstr>
      <vt:lpstr>ITER construction sharing</vt:lpstr>
      <vt:lpstr>Who manufactures what?</vt:lpstr>
      <vt:lpstr>The ITER site today  (see: https://www.iter.org/news/galleries for much, much more)</vt:lpstr>
      <vt:lpstr>ITER platform: a brief recap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ITER Research Plan and  “re-baselining”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Simon.Pinches@iter.org</Manager>
  <Company>ITER Organization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ITER Status and Challenges</dc:title>
  <dc:subject>ITER</dc:subject>
  <dc:creator>Pinches Simon</dc:creator>
  <cp:lastModifiedBy>Pitts Richard</cp:lastModifiedBy>
  <cp:revision>3143</cp:revision>
  <cp:lastPrinted>2014-09-17T15:07:52Z</cp:lastPrinted>
  <dcterms:modified xsi:type="dcterms:W3CDTF">2024-10-24T07:08:33Z</dcterms:modified>
  <cp:category>Summer School</cp:category>
</cp:coreProperties>
</file>