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57" r:id="rId6"/>
    <p:sldId id="272" r:id="rId7"/>
    <p:sldId id="273" r:id="rId8"/>
    <p:sldId id="274" r:id="rId9"/>
    <p:sldId id="275" r:id="rId10"/>
    <p:sldId id="276" r:id="rId11"/>
    <p:sldId id="262" r:id="rId12"/>
    <p:sldId id="271" r:id="rId13"/>
    <p:sldId id="263" r:id="rId14"/>
    <p:sldId id="264" r:id="rId15"/>
    <p:sldId id="270" r:id="rId16"/>
    <p:sldId id="268" r:id="rId17"/>
    <p:sldId id="269" r:id="rId18"/>
    <p:sldId id="265" r:id="rId19"/>
    <p:sldId id="266" r:id="rId20"/>
    <p:sldId id="267" r:id="rId21"/>
    <p:sldId id="261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474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81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12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72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76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48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93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16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0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58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09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64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29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26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4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14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B82CB4C-15D5-48E6-9798-3A4F7357868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7A3C062-F338-4EED-9E71-508079B676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00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jarrodkinsey.org/co2laser/co2laser.html" TargetMode="External"/><Relationship Id="rId7" Type="http://schemas.openxmlformats.org/officeDocument/2006/relationships/hyperlink" Target="https://lasers.llnl.gov/education/how-lasers-work%5bcit" TargetMode="External"/><Relationship Id="rId2" Type="http://schemas.openxmlformats.org/officeDocument/2006/relationships/hyperlink" Target="https://lasers.llnl.gov/education/how-lasers-wor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NULL" TargetMode="External"/><Relationship Id="rId5" Type="http://schemas.openxmlformats.org/officeDocument/2006/relationships/hyperlink" Target="https://www.youtube.com/watch?v=R_QOWbkc7UI&amp;ab_channel=vulgarisation" TargetMode="External"/><Relationship Id="rId4" Type="http://schemas.openxmlformats.org/officeDocument/2006/relationships/hyperlink" Target="https://www.cez.cz/edee/content/microsites/laser/k22.htm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ekaphysics.wordpress.com/experimental-physics/laser/helium-neon-laser/" TargetMode="External"/><Relationship Id="rId3" Type="http://schemas.openxmlformats.org/officeDocument/2006/relationships/hyperlink" Target="http://fyzika.fs.cvut.cz/subjects/fzmt/lectures/FZMT_10.pdf" TargetMode="External"/><Relationship Id="rId7" Type="http://schemas.openxmlformats.org/officeDocument/2006/relationships/hyperlink" Target="https://www.laserforum.cz/index.php?topic=1216.0" TargetMode="External"/><Relationship Id="rId2" Type="http://schemas.openxmlformats.org/officeDocument/2006/relationships/hyperlink" Target="http://fyzika.jreichl.com/main.article/view/788-lasery-plynov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radiopachone.org/co-je-lepsi-odstranit-bradavice-laserem-nebo-dusikem-1599" TargetMode="External"/><Relationship Id="rId5" Type="http://schemas.openxmlformats.org/officeDocument/2006/relationships/hyperlink" Target="https://www.sanquis.cz/index2.php?linkID=art534" TargetMode="External"/><Relationship Id="rId4" Type="http://schemas.openxmlformats.org/officeDocument/2006/relationships/hyperlink" Target="https://people.fjfi.cvut.cz/sulcjan1/ult/10_plynove_lasery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25B1D3-0D61-4694-B6C4-D684ADA6B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207389"/>
            <a:ext cx="9440034" cy="826861"/>
          </a:xfrm>
        </p:spPr>
        <p:txBody>
          <a:bodyPr>
            <a:normAutofit fontScale="90000"/>
          </a:bodyPr>
          <a:lstStyle/>
          <a:p>
            <a:r>
              <a:rPr lang="cs-CZ" dirty="0"/>
              <a:t>Stavba CO2 laseru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BD58BE-E6BA-4902-8FDB-F83DBF10A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6125677"/>
            <a:ext cx="9440034" cy="1049867"/>
          </a:xfrm>
        </p:spPr>
        <p:txBody>
          <a:bodyPr/>
          <a:lstStyle/>
          <a:p>
            <a:r>
              <a:rPr lang="cs-CZ" dirty="0"/>
              <a:t>Jakub Macura, Jakub Semrád, Nastasja Samochvalova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EA4389-4CAD-4BAC-B4AE-10210F494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50" y="1034250"/>
            <a:ext cx="6556919" cy="49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A9B42-12EC-4810-84A5-9189D9B7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CO2 laseru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1FE5D-BC35-482E-ADC7-DB0A49884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cs typeface="Calibri"/>
              </a:rPr>
              <a:t>V technologickém průmyslu</a:t>
            </a:r>
          </a:p>
          <a:p>
            <a:r>
              <a:rPr lang="cs-CZ" sz="2800" dirty="0">
                <a:cs typeface="Calibri"/>
              </a:rPr>
              <a:t>Ve vědeckém výzkumu</a:t>
            </a:r>
          </a:p>
          <a:p>
            <a:r>
              <a:rPr lang="cs-CZ" sz="2800" dirty="0">
                <a:cs typeface="Calibri"/>
              </a:rPr>
              <a:t>V medicíně </a:t>
            </a:r>
          </a:p>
        </p:txBody>
      </p:sp>
    </p:spTree>
    <p:extLst>
      <p:ext uri="{BB962C8B-B14F-4D97-AF65-F5344CB8AC3E}">
        <p14:creationId xmlns:p14="http://schemas.microsoft.com/office/powerpoint/2010/main" val="316327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Konstrukce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Chladící okruh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Laserová trubice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Elektrický obvod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Chyby a problémy při konstrukci </a:t>
            </a:r>
          </a:p>
        </p:txBody>
      </p:sp>
    </p:spTree>
    <p:extLst>
      <p:ext uri="{BB962C8B-B14F-4D97-AF65-F5344CB8AC3E}">
        <p14:creationId xmlns:p14="http://schemas.microsoft.com/office/powerpoint/2010/main" val="167234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7316"/>
            <a:ext cx="10353762" cy="970450"/>
          </a:xfrm>
        </p:spPr>
        <p:txBody>
          <a:bodyPr/>
          <a:lstStyle/>
          <a:p>
            <a:r>
              <a:rPr lang="cs-CZ" dirty="0"/>
              <a:t>Konstrukce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C55A3A-03EE-41D1-8CDD-612393390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0" r="3951" b="8237"/>
          <a:stretch/>
        </p:blipFill>
        <p:spPr>
          <a:xfrm>
            <a:off x="1017231" y="1127766"/>
            <a:ext cx="10146890" cy="5392819"/>
          </a:xfrm>
        </p:spPr>
      </p:pic>
    </p:spTree>
    <p:extLst>
      <p:ext uri="{BB962C8B-B14F-4D97-AF65-F5344CB8AC3E}">
        <p14:creationId xmlns:p14="http://schemas.microsoft.com/office/powerpoint/2010/main" val="300839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Chladící okruh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2l vody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Pumpa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Chybějící chladič, možnost krátkého provozu</a:t>
            </a:r>
          </a:p>
        </p:txBody>
      </p:sp>
    </p:spTree>
    <p:extLst>
      <p:ext uri="{BB962C8B-B14F-4D97-AF65-F5344CB8AC3E}">
        <p14:creationId xmlns:p14="http://schemas.microsoft.com/office/powerpoint/2010/main" val="221711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Laserová trubice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Vnitřní rozměr 11x15000mm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Zakončení měděnými zrcátky, jedno s otvorem a solným okénkem, průměr 2mm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Směs HE, N, CO</a:t>
            </a:r>
            <a:r>
              <a:rPr lang="cs-CZ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v poměru 7/2/1</a:t>
            </a:r>
          </a:p>
        </p:txBody>
      </p:sp>
    </p:spTree>
    <p:extLst>
      <p:ext uri="{BB962C8B-B14F-4D97-AF65-F5344CB8AC3E}">
        <p14:creationId xmlns:p14="http://schemas.microsoft.com/office/powerpoint/2010/main" val="2421985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Laserová trubice – zakončení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CA1FE7C-11E0-4043-A325-C89466F46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12" r="399" b="34033"/>
          <a:stretch/>
        </p:blipFill>
        <p:spPr>
          <a:xfrm>
            <a:off x="1064806" y="1303760"/>
            <a:ext cx="10051739" cy="4250480"/>
          </a:xfrm>
        </p:spPr>
      </p:pic>
    </p:spTree>
    <p:extLst>
      <p:ext uri="{BB962C8B-B14F-4D97-AF65-F5344CB8AC3E}">
        <p14:creationId xmlns:p14="http://schemas.microsoft.com/office/powerpoint/2010/main" val="316650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Laserová trubice – nastavení zrcadel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9443ED-077E-406F-9B93-5F3C856C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299" r="25019"/>
          <a:stretch/>
        </p:blipFill>
        <p:spPr>
          <a:xfrm rot="5400000">
            <a:off x="3539704" y="458673"/>
            <a:ext cx="5101942" cy="73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7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Laserová trubice – výstup svazku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C9C1FD-E46C-4FA3-9CED-B22B1E452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-177" b="21182"/>
          <a:stretch/>
        </p:blipFill>
        <p:spPr>
          <a:xfrm>
            <a:off x="2241347" y="1580050"/>
            <a:ext cx="7698658" cy="4822939"/>
          </a:xfrm>
        </p:spPr>
      </p:pic>
    </p:spTree>
    <p:extLst>
      <p:ext uri="{BB962C8B-B14F-4D97-AF65-F5344CB8AC3E}">
        <p14:creationId xmlns:p14="http://schemas.microsoft.com/office/powerpoint/2010/main" val="4210391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Elektrický obvod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Nastavitelný zdroj DC 10 až 60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0-10mA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Připojeno na měděné trubky na obou koncích laserové trubice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Provozní napětí 15kV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8889D2-D02F-4285-A444-5C7F1660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26" y="2908169"/>
            <a:ext cx="5046483" cy="37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Chyby, poznatky ze stavby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2D05E-9C44-4FFD-AFE7-1445A135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Kratší trubice = jednodušší nastavení zrcadel, menší prohýbání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Lepší těsnící materiál a méně spojů – velké množství netěsností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Kvalitnější ventily – velký únik plynu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Chladič – lepší výměna tepla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Kvalitnější odrazivé plochy 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Transformátorový olej -  vyšší výkon </a:t>
            </a:r>
          </a:p>
        </p:txBody>
      </p:sp>
    </p:spTree>
    <p:extLst>
      <p:ext uri="{BB962C8B-B14F-4D97-AF65-F5344CB8AC3E}">
        <p14:creationId xmlns:p14="http://schemas.microsoft.com/office/powerpoint/2010/main" val="25385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0C1F6-3F2C-49EC-865B-E5FB7022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47095-BD20-4B3D-8270-D1BA2691A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Obecné informace</a:t>
            </a:r>
          </a:p>
          <a:p>
            <a:r>
              <a:rPr lang="cs-CZ" sz="3200" dirty="0"/>
              <a:t>Plynový laser</a:t>
            </a:r>
          </a:p>
          <a:p>
            <a:r>
              <a:rPr lang="cs-CZ" sz="3200" dirty="0"/>
              <a:t>Konstrukce  </a:t>
            </a:r>
          </a:p>
          <a:p>
            <a:r>
              <a:rPr lang="cs-CZ" sz="3200" dirty="0"/>
              <a:t>Ukázka 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424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A4B4-22AC-4CD8-BC78-89E758CE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Zkrat – proč???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EB5262-6C67-4058-8F06-B1DB561AC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15510" r="30260" b="38301"/>
          <a:stretch/>
        </p:blipFill>
        <p:spPr>
          <a:xfrm>
            <a:off x="1094054" y="1580050"/>
            <a:ext cx="9993244" cy="4987898"/>
          </a:xfrm>
        </p:spPr>
      </p:pic>
    </p:spTree>
    <p:extLst>
      <p:ext uri="{BB962C8B-B14F-4D97-AF65-F5344CB8AC3E}">
        <p14:creationId xmlns:p14="http://schemas.microsoft.com/office/powerpoint/2010/main" val="111019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3B47B-4891-4F23-80A7-D7636090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51A283-9846-4E51-9591-ADDF2DAD5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https://lasers.llnl.gov/education/how-lasers-work</a:t>
            </a:r>
            <a:endParaRPr lang="cs-CZ" dirty="0"/>
          </a:p>
          <a:p>
            <a:r>
              <a:rPr lang="cs-CZ" dirty="0">
                <a:hlinkClick r:id="rId3"/>
              </a:rPr>
              <a:t>http://jarrodkinsey.org/co2laser/co2laser.html</a:t>
            </a:r>
            <a:endParaRPr lang="cs-CZ" dirty="0"/>
          </a:p>
          <a:p>
            <a:r>
              <a:rPr lang="cs-CZ" dirty="0">
                <a:hlinkClick r:id="rId4"/>
              </a:rPr>
              <a:t>https://www.cez.cz/edee/content/microsites/laser/k22.htm</a:t>
            </a:r>
            <a:endParaRPr lang="cs-CZ" dirty="0"/>
          </a:p>
          <a:p>
            <a:r>
              <a:rPr lang="cs-CZ" dirty="0"/>
              <a:t>Laser </a:t>
            </a:r>
            <a:r>
              <a:rPr lang="cs-CZ" dirty="0" err="1"/>
              <a:t>principle</a:t>
            </a:r>
            <a:r>
              <a:rPr lang="cs-CZ" dirty="0"/>
              <a:t> </a:t>
            </a:r>
            <a:r>
              <a:rPr lang="cs-CZ" dirty="0">
                <a:hlinkClick r:id="rId5"/>
              </a:rPr>
              <a:t>https://www.youtube.com/watch?v=R_QOWbkc7UI&amp;ab_channel=vulgarisation</a:t>
            </a:r>
            <a:endParaRPr lang="cs-CZ" dirty="0"/>
          </a:p>
          <a:p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  <a:latin typeface="+mj-lt"/>
              </a:rPr>
              <a:t>Obr.1: </a:t>
            </a:r>
            <a:r>
              <a:rPr lang="en-US" b="1" i="0" dirty="0">
                <a:solidFill>
                  <a:schemeClr val="tx1"/>
                </a:solidFill>
                <a:effectLst/>
                <a:latin typeface="+mj-lt"/>
              </a:rPr>
              <a:t>NIF's Guide to How Lasers Work</a:t>
            </a:r>
            <a:r>
              <a:rPr lang="cs-CZ" b="1" i="0" dirty="0">
                <a:solidFill>
                  <a:schemeClr val="tx1"/>
                </a:solidFill>
                <a:effectLst/>
                <a:latin typeface="+mj-lt"/>
              </a:rPr>
              <a:t>. URL: </a:t>
            </a:r>
            <a:r>
              <a:rPr lang="cs-CZ" b="1" i="0" dirty="0">
                <a:solidFill>
                  <a:srgbClr val="85E4A6"/>
                </a:solidFill>
                <a:effectLst/>
                <a:latin typeface="+mj-lt"/>
                <a:hlinkClick r:id="rId6" invalidUrl="https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cs-CZ" b="1" i="0" dirty="0">
                <a:solidFill>
                  <a:srgbClr val="85E4A6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lasers.llnl.gov/education/how-lasers-work </a:t>
            </a:r>
            <a:r>
              <a:rPr lang="en-GB" b="1" dirty="0">
                <a:solidFill>
                  <a:srgbClr val="85E4A6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cs-CZ" b="1" dirty="0">
                <a:solidFill>
                  <a:schemeClr val="tx1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</a:t>
            </a:r>
            <a:r>
              <a:rPr lang="cs-CZ" b="1" dirty="0">
                <a:solidFill>
                  <a:schemeClr val="tx1"/>
                </a:solidFill>
                <a:effectLst/>
                <a:latin typeface="+mj-lt"/>
              </a:rPr>
              <a:t>. 07.12.2021</a:t>
            </a:r>
            <a:r>
              <a:rPr lang="en-GB" b="1" dirty="0">
                <a:solidFill>
                  <a:schemeClr val="tx1"/>
                </a:solidFill>
                <a:effectLst/>
                <a:latin typeface="+mj-lt"/>
              </a:rPr>
              <a:t>]</a:t>
            </a:r>
            <a:endParaRPr lang="cs-CZ" b="1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cs-CZ" b="1" i="0" dirty="0">
                <a:solidFill>
                  <a:schemeClr val="tx1"/>
                </a:solidFill>
                <a:effectLst/>
                <a:latin typeface="+mj-lt"/>
              </a:rPr>
              <a:t>Obr.2: Laser </a:t>
            </a:r>
            <a:r>
              <a:rPr lang="cs-CZ" b="1" i="0" dirty="0" err="1">
                <a:solidFill>
                  <a:schemeClr val="tx1"/>
                </a:solidFill>
                <a:effectLst/>
                <a:latin typeface="+mj-lt"/>
              </a:rPr>
              <a:t>principle</a:t>
            </a:r>
            <a:r>
              <a:rPr lang="cs-CZ" b="1" i="0" dirty="0">
                <a:solidFill>
                  <a:schemeClr val="tx1"/>
                </a:solidFill>
                <a:effectLst/>
                <a:latin typeface="+mj-lt"/>
              </a:rPr>
              <a:t>. URL: </a:t>
            </a:r>
            <a:r>
              <a:rPr lang="cs-CZ" b="1" i="0" dirty="0">
                <a:solidFill>
                  <a:schemeClr val="tx1"/>
                </a:solidFill>
                <a:effectLst/>
                <a:latin typeface="+mj-lt"/>
                <a:hlinkClick r:id="rId5"/>
              </a:rPr>
              <a:t>https://www.youtube.com/watch?v=R_QOWbkc7UI&amp;ab_channel=vulgarisation</a:t>
            </a:r>
            <a:r>
              <a:rPr lang="cs-CZ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b="1" i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708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3714D-734A-432F-AFD6-15DAB568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CB5A0-D008-4751-896B-A3E1C4306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a typeface="+mn-lt"/>
                <a:cs typeface="+mn-lt"/>
                <a:hlinkClick r:id="rId2"/>
              </a:rPr>
              <a:t>http://fyzika.jreichl.com/main.article/view/788-lasery-plynove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http://fyzika.fs.cvut.cz/subjects/fzmt/lectures/FZMT_10.pdf</a:t>
            </a:r>
          </a:p>
          <a:p>
            <a:r>
              <a:rPr lang="cs-CZ" dirty="0">
                <a:ea typeface="+mn-lt"/>
                <a:cs typeface="+mn-lt"/>
                <a:hlinkClick r:id="rId4"/>
              </a:rPr>
              <a:t>https://people.fjfi.cvut.cz/sulcjan1/ult/10_plynove_lasery.pdf</a:t>
            </a:r>
          </a:p>
          <a:p>
            <a:r>
              <a:rPr lang="cs-CZ" dirty="0">
                <a:ea typeface="+mn-lt"/>
                <a:cs typeface="+mn-lt"/>
                <a:hlinkClick r:id="rId5"/>
              </a:rPr>
              <a:t>https://www.sanquis.cz/index2.php?linkID=art534</a:t>
            </a:r>
          </a:p>
          <a:p>
            <a:r>
              <a:rPr lang="cs-CZ" dirty="0">
                <a:ea typeface="+mn-lt"/>
                <a:cs typeface="+mn-lt"/>
              </a:rPr>
              <a:t>Obrázek3:</a:t>
            </a:r>
            <a:r>
              <a:rPr lang="cs-CZ" dirty="0">
                <a:ea typeface="+mn-lt"/>
                <a:cs typeface="+mn-lt"/>
                <a:hlinkClick r:id="rId6"/>
              </a:rPr>
              <a:t>https://cs.radiopachone.org/co-je-lepsi-odstranit-bradavice-laserem-nebo-dusikem-1599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Obrázek 4: </a:t>
            </a:r>
            <a:r>
              <a:rPr lang="cs-CZ" dirty="0">
                <a:ea typeface="+mn-lt"/>
                <a:cs typeface="+mn-lt"/>
                <a:hlinkClick r:id="rId7"/>
              </a:rPr>
              <a:t>https://www.laserforum.cz/index.php?topic=1216.0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Obrázek 5: </a:t>
            </a:r>
            <a:r>
              <a:rPr lang="cs-CZ" dirty="0">
                <a:ea typeface="+mn-lt"/>
                <a:cs typeface="+mn-lt"/>
                <a:hlinkClick r:id="rId8"/>
              </a:rPr>
              <a:t>https://eurekaphysics.wordpress.com/experimental-physics/laser/helium-neon-laser/</a:t>
            </a:r>
            <a:endParaRPr lang="cs-CZ" dirty="0">
              <a:ea typeface="+mn-lt"/>
              <a:cs typeface="+mn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102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597C2FF-B956-4980-8D26-0B95C122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CCBA6C-474C-4E21-BDCD-E02D3B46F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8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650FF-57ED-4C92-8C3D-EAD79F41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informace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10CFE-9D0B-4781-B3F4-6623BEF1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L.A.S.E.R.=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amplification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stimulated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emmision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Optický zdroj emitující fotony v koherentní paprsek</a:t>
            </a:r>
          </a:p>
          <a:p>
            <a:pPr marL="36900" indent="0">
              <a:buNone/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Stimulovaná emise </a:t>
            </a: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Aktivní prostředí </a:t>
            </a:r>
          </a:p>
          <a:p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09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38A08-4B1F-42DC-9AED-EC296FAA0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Stimulovaná emise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B206423-B1C6-4E90-BF58-22924F07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31" y="1731963"/>
            <a:ext cx="7210012" cy="405923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2F0E6E-3156-4669-A973-908C5B03A63C}"/>
              </a:ext>
            </a:extLst>
          </p:cNvPr>
          <p:cNvSpPr txBox="1"/>
          <p:nvPr/>
        </p:nvSpPr>
        <p:spPr>
          <a:xfrm>
            <a:off x="2486231" y="5879068"/>
            <a:ext cx="545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Obr.1: Stimulovaná emise</a:t>
            </a:r>
          </a:p>
        </p:txBody>
      </p:sp>
    </p:spTree>
    <p:extLst>
      <p:ext uri="{BB962C8B-B14F-4D97-AF65-F5344CB8AC3E}">
        <p14:creationId xmlns:p14="http://schemas.microsoft.com/office/powerpoint/2010/main" val="71824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5E3BA-9213-4451-8756-63AA9246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73" y="2155371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 fungování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laser principle">
            <a:hlinkClick r:id="" action="ppaction://media"/>
            <a:extLst>
              <a:ext uri="{FF2B5EF4-FFF2-40B4-BE49-F238E27FC236}">
                <a16:creationId xmlns:a16="http://schemas.microsoft.com/office/drawing/2014/main" id="{11AFE339-8C44-41C5-8E05-E5DCB9D6A32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79" end="224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117" y="1061980"/>
            <a:ext cx="8647416" cy="4863933"/>
          </a:xfrm>
        </p:spPr>
      </p:pic>
    </p:spTree>
    <p:extLst>
      <p:ext uri="{BB962C8B-B14F-4D97-AF65-F5344CB8AC3E}">
        <p14:creationId xmlns:p14="http://schemas.microsoft.com/office/powerpoint/2010/main" val="1782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BFCDD-51CF-4AAA-A7B1-65F38F04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Plynové lasery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DDEC1-9AD6-4E96-A322-E1B96D1E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cs typeface="Calibri"/>
              </a:rPr>
              <a:t>Aktivní prostředí = plyn</a:t>
            </a:r>
          </a:p>
          <a:p>
            <a:pPr lvl="1"/>
            <a:r>
              <a:rPr lang="cs-CZ" sz="2800" dirty="0">
                <a:cs typeface="Calibri"/>
              </a:rPr>
              <a:t>Např.: </a:t>
            </a:r>
          </a:p>
          <a:p>
            <a:pPr lvl="2"/>
            <a:r>
              <a:rPr lang="cs-CZ" sz="2800" dirty="0">
                <a:cs typeface="Calibri"/>
              </a:rPr>
              <a:t>helium-neon (He(Ne))</a:t>
            </a:r>
          </a:p>
          <a:p>
            <a:pPr lvl="2"/>
            <a:r>
              <a:rPr lang="cs-CZ" sz="2800" dirty="0">
                <a:cs typeface="Calibri"/>
              </a:rPr>
              <a:t>argon (Ar)</a:t>
            </a:r>
          </a:p>
          <a:p>
            <a:pPr lvl="2"/>
            <a:r>
              <a:rPr lang="cs-CZ" sz="2800" dirty="0" err="1">
                <a:cs typeface="Calibri"/>
              </a:rPr>
              <a:t>excimerové</a:t>
            </a:r>
            <a:r>
              <a:rPr lang="cs-CZ" sz="2800" dirty="0">
                <a:cs typeface="Calibri"/>
              </a:rPr>
              <a:t> lasery</a:t>
            </a:r>
          </a:p>
          <a:p>
            <a:pPr lvl="2"/>
            <a:r>
              <a:rPr lang="cs-CZ" sz="2800" dirty="0">
                <a:cs typeface="Calibri"/>
              </a:rPr>
              <a:t>oxid uhličitý (CO2)</a:t>
            </a:r>
          </a:p>
          <a:p>
            <a:pPr lvl="2"/>
            <a:endParaRPr lang="cs-CZ" sz="2400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063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AE22E-43F2-49F0-AE31-D19AD486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D70CED-76D1-4156-8C80-3F9846A83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4" descr="Obsah obrázku osoba, ruka&#10;&#10;Popis se vygeneroval automaticky.">
            <a:extLst>
              <a:ext uri="{FF2B5EF4-FFF2-40B4-BE49-F238E27FC236}">
                <a16:creationId xmlns:a16="http://schemas.microsoft.com/office/drawing/2014/main" id="{91DDB1EB-05A3-4FC6-A4A8-7EA4FDCF8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9" y="358106"/>
            <a:ext cx="3590925" cy="35909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ázek 8" descr="Obsah obrázku scéna, laserová, rozmazání, světlo&#10;&#10;Popis se vygeneroval automaticky.">
            <a:extLst>
              <a:ext uri="{FF2B5EF4-FFF2-40B4-BE49-F238E27FC236}">
                <a16:creationId xmlns:a16="http://schemas.microsoft.com/office/drawing/2014/main" id="{34DA8F34-CBC4-4980-A955-ED3AF8FF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20" y="315683"/>
            <a:ext cx="3599144" cy="3675772"/>
          </a:xfrm>
          <a:prstGeom prst="rect">
            <a:avLst/>
          </a:prstGeom>
        </p:spPr>
      </p:pic>
      <p:pic>
        <p:nvPicPr>
          <p:cNvPr id="6" name="Obrázek 6" descr="Obsah obrázku červená, tmavé, světlo&#10;&#10;Popis se vygeneroval automaticky.">
            <a:extLst>
              <a:ext uri="{FF2B5EF4-FFF2-40B4-BE49-F238E27FC236}">
                <a16:creationId xmlns:a16="http://schemas.microsoft.com/office/drawing/2014/main" id="{93704109-6030-4FC4-BB33-8BA19618F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758" y="384653"/>
            <a:ext cx="3651336" cy="36002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849995-4684-449D-A61F-0D2AA3CD244F}"/>
              </a:ext>
            </a:extLst>
          </p:cNvPr>
          <p:cNvSpPr txBox="1"/>
          <p:nvPr/>
        </p:nvSpPr>
        <p:spPr>
          <a:xfrm>
            <a:off x="441889" y="4101430"/>
            <a:ext cx="339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Calibri"/>
              </a:rPr>
              <a:t>Obr.3: Odstraňování bradavic CO</a:t>
            </a:r>
            <a:r>
              <a:rPr lang="cs-CZ" baseline="-25000" dirty="0">
                <a:cs typeface="Calibri"/>
              </a:rPr>
              <a:t>2 </a:t>
            </a:r>
            <a:r>
              <a:rPr lang="cs-CZ" dirty="0">
                <a:cs typeface="Calibri"/>
              </a:rPr>
              <a:t>laserem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18B121-609C-462A-99BC-BF01411D9E4A}"/>
              </a:ext>
            </a:extLst>
          </p:cNvPr>
          <p:cNvSpPr txBox="1"/>
          <p:nvPr/>
        </p:nvSpPr>
        <p:spPr>
          <a:xfrm>
            <a:off x="4442268" y="4146963"/>
            <a:ext cx="329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Calibri"/>
              </a:rPr>
              <a:t>Obr.4: Argonový laser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2821BB0-1CE0-4DCF-97D6-5E05E01DC93C}"/>
              </a:ext>
            </a:extLst>
          </p:cNvPr>
          <p:cNvSpPr txBox="1"/>
          <p:nvPr/>
        </p:nvSpPr>
        <p:spPr>
          <a:xfrm>
            <a:off x="8420758" y="4118953"/>
            <a:ext cx="238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Calibri"/>
              </a:rPr>
              <a:t>Obr.5: He-Ne laser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02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1C28D-48A5-488C-8A22-6D26E1E2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CO2 laseru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BB667-520A-49D8-A5ED-3505E52B7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cs typeface="Calibri"/>
              </a:rPr>
              <a:t>jeden z nejvýkonnějších plynových laserů</a:t>
            </a:r>
            <a:endParaRPr lang="cs-CZ" sz="2800" dirty="0"/>
          </a:p>
          <a:p>
            <a:r>
              <a:rPr lang="cs-CZ" sz="2800" dirty="0">
                <a:ea typeface="+mn-lt"/>
                <a:cs typeface="+mn-lt"/>
              </a:rPr>
              <a:t>generuje infračervené záření </a:t>
            </a:r>
          </a:p>
          <a:p>
            <a:r>
              <a:rPr lang="cs-CZ" sz="2800" dirty="0">
                <a:cs typeface="Calibri"/>
              </a:rPr>
              <a:t>účinnost okolo 20%</a:t>
            </a:r>
          </a:p>
        </p:txBody>
      </p:sp>
    </p:spTree>
    <p:extLst>
      <p:ext uri="{BB962C8B-B14F-4D97-AF65-F5344CB8AC3E}">
        <p14:creationId xmlns:p14="http://schemas.microsoft.com/office/powerpoint/2010/main" val="177557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60ADB-753C-425F-9592-6D32CB52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Čerpání CO2 laseru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4A57F3-4771-48C0-A8A2-6DBCD9ED3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cs typeface="Calibri"/>
              </a:rPr>
              <a:t>elektrickým výbojem </a:t>
            </a:r>
          </a:p>
          <a:p>
            <a:r>
              <a:rPr lang="cs-CZ" sz="2800" dirty="0">
                <a:cs typeface="Calibri"/>
              </a:rPr>
              <a:t>dynamickým způsobem</a:t>
            </a:r>
          </a:p>
        </p:txBody>
      </p:sp>
    </p:spTree>
    <p:extLst>
      <p:ext uri="{BB962C8B-B14F-4D97-AF65-F5344CB8AC3E}">
        <p14:creationId xmlns:p14="http://schemas.microsoft.com/office/powerpoint/2010/main" val="38433745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6055</TotalTime>
  <Words>520</Words>
  <Application>Microsoft Office PowerPoint</Application>
  <PresentationFormat>Širokoúhlá obrazovka</PresentationFormat>
  <Paragraphs>83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Calibri</vt:lpstr>
      <vt:lpstr>Calisto MT</vt:lpstr>
      <vt:lpstr>Wingdings 2</vt:lpstr>
      <vt:lpstr>Břidlice</vt:lpstr>
      <vt:lpstr>Stavba CO2 laseru</vt:lpstr>
      <vt:lpstr>Úvod </vt:lpstr>
      <vt:lpstr>Obecné informace </vt:lpstr>
      <vt:lpstr>Stimulovaná emise</vt:lpstr>
      <vt:lpstr>Princip fungování</vt:lpstr>
      <vt:lpstr>Plynové lasery</vt:lpstr>
      <vt:lpstr>Prezentace aplikace PowerPoint</vt:lpstr>
      <vt:lpstr>Vlastnosti CO2 laseru</vt:lpstr>
      <vt:lpstr>Čerpání CO2 laseru</vt:lpstr>
      <vt:lpstr>Využití CO2 laseru</vt:lpstr>
      <vt:lpstr>Konstrukce</vt:lpstr>
      <vt:lpstr>Konstrukce</vt:lpstr>
      <vt:lpstr>Chladící okruh</vt:lpstr>
      <vt:lpstr>Laserová trubice</vt:lpstr>
      <vt:lpstr>Laserová trubice – zakončení </vt:lpstr>
      <vt:lpstr>Laserová trubice – nastavení zrcadel</vt:lpstr>
      <vt:lpstr>Laserová trubice – výstup svazku</vt:lpstr>
      <vt:lpstr>Elektrický obvod</vt:lpstr>
      <vt:lpstr>Chyby, poznatky ze stavby</vt:lpstr>
      <vt:lpstr>Zkrat – proč???</vt:lpstr>
      <vt:lpstr>Použité zdroje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laser</dc:title>
  <dc:creator>Samochvalova, Nastasja Viktorovna</dc:creator>
  <cp:lastModifiedBy>Samochvalova, Nastasja Viktorovna</cp:lastModifiedBy>
  <cp:revision>12</cp:revision>
  <dcterms:created xsi:type="dcterms:W3CDTF">2021-12-03T14:58:31Z</dcterms:created>
  <dcterms:modified xsi:type="dcterms:W3CDTF">2021-12-09T21:05:27Z</dcterms:modified>
</cp:coreProperties>
</file>