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omments/modernComment_10A_1B1E9264.xml" ContentType="application/vnd.ms-powerpoint.comments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59" r:id="rId3"/>
    <p:sldId id="267" r:id="rId4"/>
    <p:sldId id="266" r:id="rId5"/>
    <p:sldId id="265" r:id="rId6"/>
    <p:sldId id="269" r:id="rId7"/>
    <p:sldId id="268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8DD146-3C49-BBE7-7AB1-353B831D3877}" name="Veronika Růžičková" initials="VR" userId="S::ruzicve3@cvut.cz::792a4c29-8251-4012-99e3-ead5542ad59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7E6E6"/>
    <a:srgbClr val="ECE0E5"/>
    <a:srgbClr val="F4F4F4"/>
    <a:srgbClr val="FE9E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775B12-645B-42CA-9F32-09B40A9410F9}" v="311" dt="2023-11-08T06:57:12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0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modernComment_10A_1B1E926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DAB04E6-3A14-426F-A321-E45BB5D671C6}" authorId="{FC8DD146-3C49-BBE7-7AB1-353B831D3877}" created="2023-11-05T13:05:18.57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54988388" sldId="266"/>
      <ac:picMk id="51" creationId="{64A7D9B9-DC5F-E043-54BA-7904CCE55FBC}"/>
    </ac:deMkLst>
    <p188:txBody>
      <a:bodyPr/>
      <a:lstStyle/>
      <a:p>
        <a:r>
          <a:rPr lang="en-GB"/>
          <a:t>zdroj</a:t>
        </a:r>
      </a:p>
    </p188:txBody>
  </p188:cm>
</p188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7T09:31:36.230"/>
    </inkml:context>
    <inkml:brush xml:id="br0">
      <inkml:brushProperty name="width" value="0.15" units="cm"/>
      <inkml:brushProperty name="height" value="0.15" units="cm"/>
    </inkml:brush>
  </inkml:definitions>
  <inkml:trace contextRef="#ctx0" brushRef="#br0">1805 0 1960,'0'0'400,"0"0"-352,0 0-48,0 0 720,0 0-632,0 0-896,0 0 2064,0 0-1200,0 0-1368,0 0 2904,0 0-1560,0 0-1656,0 0 3584,0 0-1920,0 0-2040,0 0 4256,0 0-2223,0 0-2322,0 0 4994,0 0-2657,0 0-2801,0 0 5954,0 0-3145,0 0-3313,0 0 7242,0 0-3897,0 0-4161,0 0 8722,0 0-4577,0 0-4793,0 0 9970,0 0-5185,0 0-5377,0 0 11002,0 0-5641,0 0-5785,0 0 11746,0 0-5977,0 0-6073,0 0 12242,0 0-6177,0 0-6249,0 0 12594,0 0-6345,0 0-6417,-1 5 12890,2-1-6481,-1-4-16,2 3 80,0-1-72,-2-2-8,2 2 56,0 1-48,-2-3-8,3 3 40,-2 1-32,-1-4-8,2 2 64,0 1-56,-2-3-8,2 3 96,0 0-80,-2-3-16,2 2 97,-1 2-81,-1-4-16,1 4 152,1 2-128,-2-6-24,3 6 96,0 2-80,-3-8-16,4 8 208,2 1-176,-6-9-32,6 9 224,2 0-192,-8-9-32,8 9 232,-1-1-200,-7-8-32,10 7 184,-1-1-160,-9-6-24,10 8 200,0-1-168,-10-7-32,13 8 88,-3-2-72,-10-6-16,11 8 88,2 0-72,-13-8-16,11 7 80,3 4-72,-14-11-8,16 13 64,-5 0-56,-11-13-8,9 12 8,-1 0 0,-8-12-8,6 13 56,1 6-48,-7-19-8,7 21 48,1 6-40,-8-27-8,4 23 40,0 4-32,-4-27-8,2 19 56,0 1-48,-2-20-8,0 24 72,0-9-64,0-15-8,-1 18 88,0-5-80,1-13-8,-1 11 144,-1 4-128,2-15-16,-1 13 144,-1 1-128,2-14-16,-3 15 112,1-1-96,2-14-16,-2 16 96,1-1-80,1-15-16,-2 13 32,0 1-24,2-14-8,-3 18 32,0 6-24,3-24-8,-6 24 24,-2 13-32,8-37 8,-5 23 32,-9 6-24,14-29-8,-10 32 32,-3-4-40,13-28 8,-13 29 32,-5 4-24,18-33-8,-20 30 72,-3 2-64,23-32-8,-22 28 8,-6 8 0,28-36-8,-28 28 80,1 3-72,27-31-8,-23 27 120,2 0-104,21-27-16,-14 23 72,-3 2-64,17-25-8,-15 16 24,5-3-32,10-13 8,-12 14 72,4-2-64,8-12-8,-7 13 8,-2 1 0,9-14-8,-10 18-16,-4 3 8,14-21 8,-13 20 8,-4 11 0,17-31-8,-16 26-80,6-1 72,10-25 8,-19 31-80,0-4 72,19-27 8,-21 20-32,-6 2 24,27-22 8,-25 19 16,-2 2-24,27-21 8,-25 18 24,-6 6-16,31-24-8,-33 21-8,0 3 0,33-24 8,-30 15 8,1 0 0,29-15-8,-26 12-8,1-3 16,25-9-8,-25 14 64,8-3-56,17-11-8,-18 9 32,4 0-24,14-9-8,-11 6 32,-2 2-40,13-8 8,-12 7 8,-3 2 0,15-9-8,-15 11 24,0 2-32,15-13 8,-15 18 8,-1 1-16,16-19 8,-20 21-8,1 1 16,19-22-8,-18 21-24,-3-1 32,21-20-8,-16 17-48,-7 5 40,23-22 8,-16 17 40,1-4-32,15-13-8,-16 14-24,4-2 16,12-12 8,-16 15 32,1-1-24,15-14-8,-14 9 16,1 1-24,13-10 8,-13 9 24,-1-2-16,14-7-8,-11 6-8,-5 0 0,16-6 8,-12 4 48,-1 0-40,13-4-8,-15 3 24,2 0-16,13-3-8,-13 4-24,1 0 16,12-4 8,-14 5 8,3 0 0,11-5-8,-12 7 16,0 0-24,12-7 8,-12 7 16,-2 1-8,14-8-8,-15 9-16,2 0 8,13-9 8,-12 9-24,1 0 32,11-9-8,-11 8 16,0 0-24,11-8 8,-11 8 24,-2 2-16,13-10-8,-12 8-8,-2 0 0,14-8 8,-13 7 48,0 0-40,13-7-8,-13 7 8,1-2 0,12-5-8,-12 6-8,-1 0 16,13-6-8,-12 6 56,0 0-48,12-6-8,-11 6 8,1-1-16,10-5 8,-10 6-8,0 0 16,10-6-8,-9 6 16,0 0-8,9-6-8,-9 6-8,0-1 0,9-5 8,-8 5 8,1 1 0,7-6-8,-8 6 8,0 0-16,8-6 8,-8 6 48,0 0-40,8-6-8,-8 6 24,-2 1-16,10-7-8,-10 7 56,-5 4-48,15-11-8,-15 11 24,-4 4-32,19-15 8,-21 20 64,-5 3-56,26-23-8,-27 30 8,4-3 0,23-27-8,-18 26-8,2 7 0,16-33 8,-15 34-16,3 10 24,12-44-8,-9 43-360,4 18 312,5-61 48,-1 55-1632,3-1 200,-2-54 1432,0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7T09:31:44.144"/>
    </inkml:context>
    <inkml:brush xml:id="br0">
      <inkml:brushProperty name="width" value="0.15" units="cm"/>
      <inkml:brushProperty name="height" value="0.15" units="cm"/>
    </inkml:brush>
  </inkml:definitions>
  <inkml:trace contextRef="#ctx0" brushRef="#br0">145 76 40,'0'0'1344,"0"0"-1176,0 0-168,0 0 1072,0 0-936,0 0-1344,0 0 3344,0 0-2024,0 0-2360,0 0 5024,0 0-2712,0 0-2904,0 0 6089,0 0-3201,0 0-3345,0 0 6794,0 0-3473,0 0-3545,0 0 7186,0 0-3641,0 0-3713,0 0 7442,0 0-3745,0 0-3769,0 0 7570,0 0-3801,0 0-3825,0 0 7674,0 0-3849,0 0-3873,0 0 7754,0 0-3897,0 0-3873,0 0 7770,0 0-3881,0 0-3905,0 0 7850,0 0-3945,0 0-3969,0 0 7938,0 0-3985,0 0-3961,0 0 8098,-8 5-4105,8-5-24,-7 5 280,0-1-248,7-4-32,-5 5 424,1-3-368,4-2-56,-3 2 376,0-1-328,3-1-48,-1 0 200,1 0-176,0 0-24,1-1 88,1-1-80,-2 2-8,3-1 56,1-1-48,-4 2-8,5-2 72,0 0-64,-5 2-8,6-2 32,0 0-24,-6 2-8,6-2 48,0 0-40,-6 2-8,5-2 32,-1 0-24,-4 2-8,5-1 8,0 0-16,-5 1 8,5-1 16,-1 0-24,-4 1 8,5 1 16,-1-1-8,-4 0-8,4 1-16,0 1 8,-4-2 8,4 3 8,0-1 0,-4-2-8,1 2 32,1-1-40,-2-1 8,1 1-40,-1-1 32,0 0 8,0 1 48,0-1-40,0 0-8,1 0 24,0 0-16,-1 0-8,1-1 32,0 1-24,-1 0-8,0 0-24,1 0 16,-1 0 8,1 0 72,-1 0-64,0 0-8,0 1-8,0-1 16,0 0-8,0 0 8,0 0-16,0 0 8,-1 0-16,0 0 8,1 0 8,-2 1 8,-2 0 0,4-1-8,-4 2-8,-1-1 0,5-1 8,-5 1 88,1 0-72,4-1-16,-4 0 136,1 1-120,3-1-16,-3 0 200,1 0-176,2 0-24,-2 0 120,0 0-104,2 0-16,-2 0 144,0 0-128,2 0-16,-1 0 72,-1 0-64,2 0-8,-1 0 64,-1 0-56,2 0-8,-2 0 16,0 1-8,2-1-8,-1 1 48,-1 0-40,2-1-8,-2 2-8,-1 0 16,3-2-8,-2 1 32,-1-1-24,3 0-8,-3 0 32,0 0-24,3 0-8,-3-1 32,0 1-40,3 0 8,-3-1 16,1 1-8,2 0-8,-2 0 32,1-1-24,1 1-8,-2 0 16,1-1-24,1 1 8,-1-1 24,1 0-16,0 1-8,0-1 8,1 0-16,-1 1 8,2-3 56,0 0-48,-2 3-8,4-3 8,0-2-16,-4 5 8,5-4-16,1 1 8,-6 3 8,6-3 32,0 0-24,-6 3-8,8-3-8,1 0 0,-9 3 8,9-2 32,0-1-24,-9 3-8,9-2 40,-1 0-32,-8 2-8,7-2-8,-2 0 16,-5 2-8,5-2-16,-1 2 24,-4 0-8,4-2 8,-1 1-16,-3 1 8,2-1 8,0 1 0,-2 0-8,1 1 24,-2 1-32,1-2 8,-2 2 128,-1 2-112,3-4-16,-5 4 88,1 0-72,4-4-16,-6 3 145,1-1-129,5-2-16,-5 1 112,0 0-96,5-1-16,-3 0 168,1-1-144,2 1-24,-1-1 64,0 0-56,1 1-8,0-1 16,0 0-8,0 1-8,-1 0 40,-1 0-32,2 0-8,-3 1 24,-2 1-32,5-2 8,-6 2 32,-2 0-24,8-2-8,-9 2 32,1 0-40,8-2 8,-9 2 32,0 0-24,9-2-8,-10 2 72,1 0-64,9-2-8,-9 2 168,1-1-144,8-1-24,-7 1 304,1 0-272,6-1-32,-3 1 208,0-1-176,3 0-32,-2 0 240,1-1-208,1 1-32,0-1 88,1 0-72,-1 1-16,2-2 112,1-1-96,-3 3-16,2-3 40,2-1-32,-4 4-8,4-5 48,1 1-40,-5 4-8,4-4 64,0 1-56,-4 3-8,5-2 24,-1 0-32,-4 2 8,4-2 8,-1 1-16,-3 1 8,3 0 40,-1 0-32,-2 0-8,2 0-24,0 0 16,-2 0 8,3 1 24,0-1-16,-3 0-8,4 0-8,0 0 16,-4 0-8,5 1 32,1-1-24,-6 0-8,7 0-8,1 0 16,-8 0-8,8 0 16,0 0-24,-8 0 8,6 0 24,0-1-16,-6 1-8,5 0 8,0-1-16,-5 1 8,4-1 32,0 0-24,-4 1-8,4 0-24,-1 0 32,-3 0-8,2 0-8,-1 1 0,-1-1 8,1 1 8,-2 1-16,1-2 8,-2 2 8,0 0-16,2-2 8,-5 4 32,-2 0-24,7-4-8,-8 4 24,-1 0-16,9-4-8,-9 3 104,0 0-88,9-3-16,-9 2 80,0 0-72,9-2-8,-7 2 96,0 0-80,7-2-16,-7 2 80,1 0-72,6-2-8,-5 2 72,0 0-64,5-2-8,-5 2 24,1-1-32,4-1 8,-4 2 48,-1 0-40,5-2-8,-4 2 16,0-1-8,4-1-8,-4 1 48,0 0-40,4-1-8,-3 0 64,1 0-56,2 0-8,-3 0 72,1-1-64,2 1-8,-2-2-8,1 0 16,1 2-8,-1-3 8,1 1-16,0 2 8,0-3 8,1 0-16,-1 3 8,1-2 32,0 0-24,-1 2-8,1-2-8,0 0 16,-1 2-8,0-2-8,0 0 0,0 2 8,0-2 48,1-1-40,-1 3-8,1-2 32,1-1-24,-2 3-8,2-3 8,2 0 0,-4 3-8,5-3 32,0 0-24,-5 3-8,6-3-8,0 1 0,-6 2 8,7-1 40,1 0-32,-8 1-8,8-1 48,1 1-40,-9 0-8,9 1-8,-1-1 16,-8 0-8,9 1-8,0 0 0,-9-1 8,9 1 24,-2 0-16,-7-1-8,6 0-8,-2 0 0,-4 0 8,4 0 24,-2-1-16,-2 1-8,1-1-8,-1 1 0,0 0 8,-1 0 64,0 0-56,1 0-8,-1 0-24,0 0 16,1 0 8,-1 1 32,-1-1-24,2 0-8,-2 0 8,0 1-16,2-1 8,-3 1 8,-2-1 0,5 0-8,-5 1 32,0 0-40,5-1 8,-6 2 8,0 0 0,6-2-8,-6 1 8,0 0-16,6-1 8,-5 1 24,-1 1-16,6-2-8,-6 1-24,1 0 16,5-1 8,-6 2 24,1 0-16,5-2-8,-5 1-8,1 0 16,4-1-8,-4 1 48,1 0-40,3-1-8,-3 1 16,0-1-8,3 0-8,-3 0 16,1 0-24,2 0 8,-2 0 48,1-1-40,1 1-8,-1 0 8,1-1 0,0 1-8,0-1 8,1 0-16,-1 1 8,2-1 72,0 0-64,-2 1-8,2-2 8,1 1 0,-3 1-8,3-1-8,0-1 0,-3 2 8,3-2 64,0 1-56,-3 1-8,4-2 8,-1 0-16,-3 2 8,3-1 24,0 0-32,-3 1 8,2-1 8,1 0 0,-3 1-8,2-1-8,0 0 0,-2 1 8,2-1 16,0 0-8,-2 1-8,2-1-16,0 0 8,-2 1 8,1-1 8,1 0-16,-2 1 8,2-1-8,0 1 16,-2 0-8,1 0 16,0 0-8,-1 0-8,2 1 32,1 0-24,-3-1-8,4 0-72,1 0 64,-5 0 8,8 0-2992,6-2 2624,-14 2 368,12-2-1257,9-6 161,-21 8 1096,0 0 0</inkml:trace>
  <inkml:trace contextRef="#ctx0" brushRef="#br0" timeOffset="1312">154 66 936,'0'0'408,"0"0"-360,0 0-48,0 0 968,0 0-848,0 0-1208,0 0 2488,0 0-1368,0 0-1464,0 0 3064,0 0-1608,0 0-1680,0 0 3360,0 0-1696,0 0-1720,0 0 3488,3-6-1768,-3 6-8,3-6 48,-1 3-40,-2 3-8,1-2 144,0 1-128,-1 1-16,1 0 352,-1 0-312,0 0-40,0 0 632,-1 1-552,1-1-80,-1 3 729,-1 0-641,2-3-88,-2 4 872,0 0-760,2-4-112,-1 4 592,-2-2-512,3-2-80,-2 2 608,1 0-528,1-2-80,0 1 448,1 0-392,-1-1-56,2 1 336,2 0-296,-4-1-40,3 1 216,2 0-184,-5-1-32,6 1 128,-1 0-112,-5-1-16,6 1 88,-1-1-80,-5 0-8,4 1 56,1-1-48,-5 0-8,3 1 48,-1-1-40,-2 0-8,3 1 80,-1-1-72,-2 0-8,1 0 80,-1 0-72,0 0-8,0-1 81,0-1-73,0 2-8,-1-2 16,-1 0-24,2 2 8,-2-2 88,-1 0-80,3 2-8,-3-3 56,-1 0-48,4 3-8,-4-3 32,-1 0-24,5 3-8,-5-5 72,0 1-64,5 4-8,-5-4 64,-1-1-56,6 5-8,-5-4 56,2-1-48,3 5-8,-3-4 32,2-1-24,1 5-8,1-4 8,3-1-16,-4 5 8,3-4 16,2 1-8,-5 3-8,6-2-16,-1 0 8,-5 2 8,4-2 56,0 2-48,-4 0-8,3 0 8,-1 1 0,-2-1-8,2 0-8,-1 2 0,-1-2 8,0 2 8,0 0-16,0-2 8,-1 3 8,-1 1-16,2-4 8,-2 5 40,-1-1-32,3-4-8,-3 5 96,-1 1-80,4-6-16,-5 7 88,0 0-80,5-7-8,-4 7 112,0-1-96,4-6-16,-2 5 128,-1-1-112,3-4-16,-2 3 80,1-1-72,1-2-8,-1 2 72,2-1-64,-1-1-8,1 0 32,0 1-24,-1-1-8,1 1 48,0 0-40,-1-1-8,0 1 80,-2 0-72,2-1-8,-3 2-24,0 0 16,3-2 8,-5 2 32,0-1-24,5-1-8,-6 2-8,0 0 16,6-2-8,-6 1 24,1 1-16,5-2-8,-6 1 40,0 1-32,6-2-8,-5 2 168,-1-2-144,6 0-24,-4 0 200,-1 1-168,5-1-32,-3-1 208,0 0-176,3 1-32,-2-2 144,1 0-128,1 2-16,-1-2 104,1 0-88,0 2-16,1-1 16,-1-1-24,0 2 8,1-1 8,0 0 0,-1 1-8,1 1-8,0 1 16,-1-2-8,0 1 48,1 2-40,-1-3-8,0 3 8,0 0-16,0-3 8,0 3 8,-1-1-16,1-2 8,-1 3 8,0-1 0,1-2-8,-3 3 32,1-1-40,2-2 8,-2 2 40,-1-2-32,3 0-8,-2 1 8,-1-2 0,3 1-8,-1 0 8,-2 0-16,3 0 8,-2-1 64,0 2-56,2-1-8,-1 0 8,0 0 0,1 0-8,0 0 24,0-1-32,0 1 8,1-2 16,1 0-8,-2 2-8,2-2 24,0 0-32,-2 2 8,2-2-24,0 1 16,-2 1 8,1-1 40,0 0-32,-1 1-8,0 0 8,0 0 0,0 0-24,-1 0 24,-1 1 0,2-1-8,-2 0-8,0 1 16,2-1-8,-2 0-8,0 0 16,2 0-8,-3 0 72,1-1-64,2 1-8,-2-1 48,-1 0-40,3 1-8,-2-1 32,-1 1-24,3 0-8,-3 0 72,1 1-64,2-1-8,-2 1 72,0 1-64,2-2-8,-2 3 16,0-2-8,2-1-8,-1 2 32,0-1-24,1-1-8,-1 0 32,1 0-40,0 0 8,0 0 64,0-1-56,0 1-8,0-1 64,0 0-56,0 1-8,0-1 8,0 0-16,0 1 8,-1-1 8,0 0-16,1 1 8,-1-2 8,1 1 0,0 1-8,-2-1 64,0 0-56,2 1-8,-2-1-8,0 0 0,2 1 8,-1 0 112,-1 0-96,2 0-16,-2-1 112,0 1-96,2 0-16,0-1 96,0 0-80,0 1-16,1-2 64,1 0-56,-2 2-8,2-4 64,1 0-56,-3 4-8,3-5 40,1 0-32,-4 5-8,2-4 32,2 1-24,-4 3-8,3-3 8,-1 1-16,-2 2 8,2-1 40,-1 2-32,-1-1-8,1 2-88,-1 2 72,0-4 16,0 4-1344,1 1 1176,-1-5 168,2 6-1488,1-1 183,-3-5 1305,0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7T09:31:46.026"/>
    </inkml:context>
    <inkml:brush xml:id="br0">
      <inkml:brushProperty name="width" value="0.15" units="cm"/>
      <inkml:brushProperty name="height" value="0.15" units="cm"/>
    </inkml:brush>
  </inkml:definitions>
  <inkml:trace contextRef="#ctx0" brushRef="#br0">1 76 8,'0'0'8,"0"0"616,0 0-544,0 0-80,0 0 1280,0 0-1120,0 0 1016,0 0-1032,0 0-2904,0 0 6737,0 0-3825,0 0-4281,0 0 8970,0 0-4753,0 0-5017,0 0 10434,0 0-5433,0 0-5649,0 0 11562,0 0-5937,0 0-6081,0 0 12490,0 0-6401,0 0-6569,0 0 13290,0 0-6745,0 0-6841,0 0 13850,0 0-7009,0 0-7105,0 0 14242,0 0-7153,0 0-7201,4-3 14474,1 1-7273,-5 2-16,7-2 48,0-1-40,-7 3-8,9-4 72,-1 0-64,-8 4-8,10-4 80,1-2-72,-11 6-8,9-5 128,0-1-112,-9 6-16,8-5-64,1 2 56,-9 3 8,7-4-1872,0 3 1632,-7 1 240,5 0-776,-2 1 96,-3-1 680,0 0 0</inkml:trace>
  <inkml:trace contextRef="#ctx0" brushRef="#br0" timeOffset="503">121 28 8,'0'0'240,"0"0"-208,0 0-32,0 0 1064,0 0-928,0 0-1336,0 0 3104,0 0-1816,0 0-2080,0 0 4896,0 0-2792,0 0-3128,0 0 6608,0 0-3520,0 0-3736,0 0 7728,0 0-4016,0 0-4160,0 0 8593,0 0-4433,0 0-4577,0 0 9530,0 0-4945,0 0-5113,0 0 10482,0 0-5385,0 0-5505,0 0 11474,0 0-5937,0 0-6153,0 0 12594,0 0-6457,0 0-6625,0 0 13626,0 0-6993,0 0-7185,0 0 14586,0 0-7425,0 0-7545,0 0 15322,0 0-7785,0 0-7881,0 0 15898,0 0-8025,0 0-8097,0 0 16298,0 0-8201,0 0-8273,0 0 16634,0-4-8369,0 4-16,1-3 80,-1-1-72,0 4-8,0-2 80,1 0-72,-1 2-8,0-2 64,0-1-56,0 3-8,0-2 32,0 1-40,0 1 8,0-1 32,-1 0-24,1 1-8,0-2-24,0 1 32,0 1-8,-1 0 56,0 0-48,1 0-8,0 1 32,0 1-40,0-2 8,0 2 8,0 2-16,0-4 8,1 5-3120,0 2 2728,-1-7 392,2 6-696,1 2 87,-3-8 609,0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7T09:31:47.031"/>
    </inkml:context>
    <inkml:brush xml:id="br0">
      <inkml:brushProperty name="width" value="0.15" units="cm"/>
      <inkml:brushProperty name="height" value="0.15" units="cm"/>
    </inkml:brush>
  </inkml:definitions>
  <inkml:trace contextRef="#ctx0" brushRef="#br0">1 7 704,'0'0'1776,"0"0"-1552,0 0 1945,0 0-1897,0 0-272,0 0 1592,0 0-1392,0 0-1992,0 0 4792,0 0-2856,0 0-3288,0 0 6824,0 0-3616,0 0-3808,0 0 7896,0 0-4104,0 0-4248,0 0 8601,0 0-4369,0 0-4465,0 0 9010,0 0-4553,0 0-4625,0 0 9370,0 0-4745,0 0-4817,6-2 9610,-2 3-4825,-4-1 8,4 4-2321,-2 7 2033,-2-11 288,0 14-920,-1-3 112,1-11 808,0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30T12:12:16.732"/>
    </inkml:context>
    <inkml:brush xml:id="br0">
      <inkml:brushProperty name="width" value="0.05004" units="cm"/>
      <inkml:brushProperty name="height" value="0.05004" units="cm"/>
    </inkml:brush>
  </inkml:definitions>
  <inkml:trace contextRef="#ctx0" brushRef="#br0">663 593 5225,'0'0'312,"0"0"-272,0 0-40,0 0 344,0 0-304,0 0-424,0 0 912,0 0-504,0 0-576,0 0 1184,0 0-624,0 0-648,0 0 1264,0 0-632,0 0-608,0 0-817,0 0 1177,0 0 1945,0 0-3866,0 0 1745,0 0 3041,0 0-5218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30T12:12:20.670"/>
    </inkml:context>
    <inkml:brush xml:id="br0">
      <inkml:brushProperty name="width" value="0.05004" units="cm"/>
      <inkml:brushProperty name="height" value="0.05004" units="cm"/>
    </inkml:brush>
  </inkml:definitions>
  <inkml:trace contextRef="#ctx0" brushRef="#br0">727 601 12522,'0'0'144,"0"0"-120,0 0-24,0 0 408,0 0-360,0 0-504,0 0 992,0 0-528,0 0-552,0 0 896,0 0-376,0 0-304,0 0-4249,0 0 3961,0 0 5809,0 0-11330,0 0 5313,0 0 7785,0 0-13922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30T12:19:54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1561 179 7865,'0'0'1040,"0"0"-904,0 0-136,0 0 1617,0 0-1417,0 0-2017,0 0 4442,0 0-2529,0 0-2817,0 0 5602,0 0-2857,0 0-2929,0 0 5634,0 0-2753,0 0-2681,0 0 2641,0 0-288,0 0 768,0 0-1912,0 0 552,0 0 3384,0 0-4880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30T12:28:28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3793 188 5745,'0'0'88,"0"0"-80,0 0-8,0 0-128,0 0 112,0 0 160,0 0-864,0 0 648,0 0 864,0 0-5593,0 0 4297,0 0 5809,0 0-10682,0 0 5313,0 0 5505,0 0-10882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30T12:24:45.396"/>
    </inkml:context>
    <inkml:brush xml:id="br0">
      <inkml:brushProperty name="width" value="0.05006" units="cm"/>
      <inkml:brushProperty name="height" value="0.05006" units="cm"/>
    </inkml:brush>
  </inkml:definitions>
  <inkml:trace contextRef="#ctx0" brushRef="#br0">0 0 14051,'0'0'8,"0"0"-16,0 0 8,0 0-3321,0 0 2905,0 0 4153,0 0-8771,0 0 3906,0 0 1128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96E25-5EDB-4050-A385-2C1860207D3A}" type="datetimeFigureOut">
              <a:rPr lang="en-GB" smtClean="0"/>
              <a:t>30/01/2024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DAD3E-1484-4888-A344-63AE1B964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534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48097-4F19-0B63-3BEA-F481243951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4B9B8C-4EB2-3F3D-F91B-9D891E5DF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C67EB-E687-A092-B894-94B495B77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3D780-B03F-9A6E-0A70-72630D8BE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50612-55A9-7DB8-DA7F-AC29FBBD3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276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5AE00-6919-27A8-5486-294AB9708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60FC7-77E5-A8C6-27BD-4089C7020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4BEED-56AA-6860-6E08-CBB4B9037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D8A90-52B4-58C2-70C9-7B3802139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CDF26-BE14-B232-4CCF-F9038D4F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996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00B041-1501-49BD-0BB1-DA4476974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FAE80-7C2A-56ED-DC56-96642066C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3AFE1-B1E1-4C57-34F9-CD6DEDDE1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49258-8C53-6B4D-E935-A12D22CEC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401BD-E1C4-2D88-DAFA-F3B512E55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826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16DD8-EB26-9569-1086-671788B5A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4EF06-809C-6069-18A2-A67102E12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2F6C8-C3CA-4F37-1395-B5EBDAB42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2AAC2-E6CC-CF64-C24B-DAB0BA7AB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E6233-74E3-BA9E-E57F-CE5D0BF22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374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64FD9-712D-F9E2-828B-525502AD9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53471-84B3-564F-B4CE-8EDE90C67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CB5F2-6F0A-0E67-26B9-9BC57E0EA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FBFE7-AA4C-4D52-20D2-1C5C8CBE3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05E8C-71A7-2EE0-B488-38201B0F6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017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AA377-3E21-DD0C-9127-834779A64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A0867-73A3-8284-0BCF-4EDBA8B36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803E8-E08C-3296-D882-BFD0337F2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A5835-3269-4ADD-8552-D5EB3923D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A3D644-1638-68AD-B3D0-70C6F6FC5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A0433D-D168-3B5C-8CED-FEA9DF952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508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A58DB-BE3B-33AB-BBF4-91867B641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38B1C-4713-BD91-E8DD-DB8945C36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59A5A-1865-5084-2608-FAAE2A750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816C6B-E003-EEB2-6D41-0B4D906A12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B4E43E-D1F6-7886-BAA3-A919B343F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774B06-74E2-8B72-1A66-997D9AEA9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DC8C54-A046-2EA2-0A37-4ABB24479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58472-3C32-EBD5-8BC8-DC093F1BA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086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D8762-C5D0-C660-CCD8-72560CFBF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A85905-2324-751F-7622-5572C4B8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C4A26-468D-A6EE-CFED-5847332B8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AC525-4F75-C807-CFE6-23F3766AD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868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F572AB-5CBD-33D6-591D-DAA6058B3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C86299-7750-FDA5-1A14-295787D74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9B2B9-12DA-92A7-2D6D-20AA9F964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93C26-5922-95A5-D444-38DFB4EE5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48C48-280A-C2FD-D5A3-54E8EA88F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13A281-7124-DFCA-5A64-61321780E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E8369-F1F1-83BE-C1CD-AA3BE5B75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B14C8-6950-06A7-D20B-E0F359C26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870CE-809F-F358-0D71-488959516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52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278E1-C139-1852-68F7-7D19E36AC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9C0E02-229C-9BDC-39DC-DA0BE8DCC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90E485-C9C8-066D-41AB-C804968F1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6BCB65-46DD-A271-E742-6CDCB6B3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FB488-362D-C37B-4869-B69702CA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A4AD1-E142-F880-1086-2B950A1E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668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D2DB26-FA4C-CB57-364A-3880A87E5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F4CCB-A12F-C9F2-6079-1706E98E4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45EC5-030B-E65A-B018-02D508C4C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0ADA1-1B77-984B-BC75-D719B100EE41}" type="datetimeFigureOut">
              <a:rPr lang="en-US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5891B-42A9-37C9-078E-93420D6E3B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EAEE-8A33-2B60-E2F3-857DB981FD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FE958-D4BD-F745-BA00-84B02EE6543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7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customXml" Target="../ink/ink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31godfcZZ0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microsoft.com/office/2018/10/relationships/comments" Target="../comments/modernComment_10A_1B1E926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customXml" Target="../ink/ink7.xml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12" Type="http://schemas.openxmlformats.org/officeDocument/2006/relationships/customXml" Target="../ink/ink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20.png"/><Relationship Id="rId5" Type="http://schemas.openxmlformats.org/officeDocument/2006/relationships/image" Target="../media/image12.jpeg"/><Relationship Id="rId10" Type="http://schemas.openxmlformats.org/officeDocument/2006/relationships/customXml" Target="../ink/ink5.xml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7E73805-608B-CDC4-7063-CC2327EF5234}"/>
              </a:ext>
            </a:extLst>
          </p:cNvPr>
          <p:cNvSpPr/>
          <p:nvPr/>
        </p:nvSpPr>
        <p:spPr>
          <a:xfrm>
            <a:off x="8573688" y="0"/>
            <a:ext cx="3618312" cy="6858000"/>
          </a:xfrm>
          <a:prstGeom prst="roundRect">
            <a:avLst>
              <a:gd name="adj" fmla="val 0"/>
            </a:avLst>
          </a:prstGeom>
          <a:solidFill>
            <a:srgbClr val="F4F4F4"/>
          </a:solidFill>
          <a:ln>
            <a:solidFill>
              <a:srgbClr val="F4F4F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D63682-F840-5E1A-906B-A14DD5C75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086" y="235110"/>
            <a:ext cx="9144000" cy="2387600"/>
          </a:xfrm>
        </p:spPr>
        <p:txBody>
          <a:bodyPr/>
          <a:lstStyle/>
          <a:p>
            <a:pPr algn="l"/>
            <a:r>
              <a:rPr lang="en-US" b="1" dirty="0">
                <a:latin typeface="Amasis MT Pro" panose="02000000000000000000" pitchFamily="2" charset="0"/>
                <a:ea typeface="Amasis MT Pro" panose="02000000000000000000" pitchFamily="2" charset="0"/>
              </a:rPr>
              <a:t>“</a:t>
            </a:r>
            <a:r>
              <a:rPr lang="en-US" b="1" dirty="0" err="1">
                <a:latin typeface="Amasis MT Pro" panose="02000000000000000000" pitchFamily="2" charset="0"/>
                <a:ea typeface="Amasis MT Pro" panose="02000000000000000000" pitchFamily="2" charset="0"/>
              </a:rPr>
              <a:t>Zpívající</a:t>
            </a:r>
            <a:r>
              <a:rPr lang="en-US" b="1" dirty="0">
                <a:latin typeface="Amasis MT Pro" panose="02000000000000000000" pitchFamily="2" charset="0"/>
                <a:ea typeface="Amasis MT Pro" panose="02000000000000000000" pitchFamily="2" charset="0"/>
              </a:rPr>
              <a:t>“ </a:t>
            </a:r>
            <a:r>
              <a:rPr lang="en-US" b="1" dirty="0" err="1">
                <a:latin typeface="Amasis MT Pro" panose="02000000000000000000" pitchFamily="2" charset="0"/>
                <a:ea typeface="Amasis MT Pro" panose="02000000000000000000" pitchFamily="2" charset="0"/>
              </a:rPr>
              <a:t>skleničky</a:t>
            </a:r>
            <a:endParaRPr lang="en-US" b="1" dirty="0">
              <a:latin typeface="Amasis MT Pro" panose="02000000000000000000" pitchFamily="2" charset="0"/>
              <a:ea typeface="Amasis MT Pr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88E401-EBB8-78B1-B1A7-782E0090F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4818" y="2622710"/>
            <a:ext cx="7068069" cy="1204055"/>
          </a:xfrm>
        </p:spPr>
        <p:txBody>
          <a:bodyPr anchor="t"/>
          <a:lstStyle/>
          <a:p>
            <a:r>
              <a:rPr lang="en-US" i="1" dirty="0">
                <a:latin typeface="Amasis MT Pro" panose="02040504050005020304" pitchFamily="18" charset="0"/>
              </a:rPr>
              <a:t> </a:t>
            </a:r>
            <a:r>
              <a:rPr lang="en-US" i="1" dirty="0" err="1">
                <a:latin typeface="Amasis MT Pro" panose="02040504050005020304" pitchFamily="18" charset="0"/>
                <a:ea typeface="Palatino Linotype" panose="02000000000000000000" pitchFamily="2" charset="0"/>
              </a:rPr>
              <a:t>Zkoumání</a:t>
            </a:r>
            <a:r>
              <a:rPr lang="en-US" i="1" dirty="0">
                <a:latin typeface="Amasis MT Pro" panose="02040504050005020304" pitchFamily="18" charset="0"/>
                <a:ea typeface="Palatino Linotype" panose="02000000000000000000" pitchFamily="2" charset="0"/>
              </a:rPr>
              <a:t> </a:t>
            </a:r>
            <a:r>
              <a:rPr lang="en-US" i="1" dirty="0" err="1">
                <a:latin typeface="Amasis MT Pro" panose="02040504050005020304" pitchFamily="18" charset="0"/>
                <a:ea typeface="Palatino Linotype" panose="02000000000000000000" pitchFamily="2" charset="0"/>
              </a:rPr>
              <a:t>vlivu</a:t>
            </a:r>
            <a:r>
              <a:rPr lang="en-US" i="1" dirty="0">
                <a:latin typeface="Amasis MT Pro" panose="02040504050005020304" pitchFamily="18" charset="0"/>
                <a:ea typeface="Palatino Linotype" panose="02000000000000000000" pitchFamily="2" charset="0"/>
              </a:rPr>
              <a:t> </a:t>
            </a:r>
            <a:r>
              <a:rPr lang="en-US" i="1" dirty="0" err="1">
                <a:latin typeface="Amasis MT Pro" panose="02040504050005020304" pitchFamily="18" charset="0"/>
                <a:ea typeface="Palatino Linotype" panose="02000000000000000000" pitchFamily="2" charset="0"/>
              </a:rPr>
              <a:t>hustoty</a:t>
            </a:r>
            <a:r>
              <a:rPr lang="en-US" i="1" dirty="0">
                <a:latin typeface="Amasis MT Pro" panose="02040504050005020304" pitchFamily="18" charset="0"/>
                <a:ea typeface="Palatino Linotype" panose="02000000000000000000" pitchFamily="2" charset="0"/>
              </a:rPr>
              <a:t> </a:t>
            </a:r>
            <a:r>
              <a:rPr lang="en-US" i="1" dirty="0" err="1">
                <a:latin typeface="Amasis MT Pro" panose="02040504050005020304" pitchFamily="18" charset="0"/>
                <a:ea typeface="Palatino Linotype" panose="02000000000000000000" pitchFamily="2" charset="0"/>
              </a:rPr>
              <a:t>kapaliny</a:t>
            </a:r>
            <a:r>
              <a:rPr lang="en-US" i="1" dirty="0">
                <a:latin typeface="Amasis MT Pro" panose="02040504050005020304" pitchFamily="18" charset="0"/>
                <a:ea typeface="Palatino Linotype" panose="02000000000000000000" pitchFamily="2" charset="0"/>
              </a:rPr>
              <a:t> </a:t>
            </a:r>
            <a:r>
              <a:rPr lang="en-US" i="1" dirty="0" err="1">
                <a:latin typeface="Amasis MT Pro" panose="02040504050005020304" pitchFamily="18" charset="0"/>
                <a:ea typeface="Palatino Linotype" panose="02000000000000000000" pitchFamily="2" charset="0"/>
              </a:rPr>
              <a:t>na</a:t>
            </a:r>
            <a:r>
              <a:rPr lang="en-US" i="1" dirty="0">
                <a:latin typeface="Amasis MT Pro" panose="02040504050005020304" pitchFamily="18" charset="0"/>
                <a:ea typeface="Palatino Linotype" panose="02000000000000000000" pitchFamily="2" charset="0"/>
              </a:rPr>
              <a:t> </a:t>
            </a:r>
            <a:r>
              <a:rPr lang="cs-CZ" i="1" dirty="0">
                <a:latin typeface="Amasis MT Pro" panose="02040504050005020304" pitchFamily="18" charset="0"/>
                <a:ea typeface="Palatino Linotype" panose="02000000000000000000" pitchFamily="2" charset="0"/>
              </a:rPr>
              <a:t>základní </a:t>
            </a:r>
            <a:r>
              <a:rPr lang="en-US" i="1" dirty="0" err="1">
                <a:latin typeface="Amasis MT Pro" panose="02040504050005020304" pitchFamily="18" charset="0"/>
                <a:ea typeface="Palatino Linotype" panose="02000000000000000000" pitchFamily="2" charset="0"/>
              </a:rPr>
              <a:t>frekvenci</a:t>
            </a:r>
            <a:r>
              <a:rPr lang="en-US" i="1" dirty="0">
                <a:latin typeface="Amasis MT Pro" panose="02040504050005020304" pitchFamily="18" charset="0"/>
                <a:ea typeface="Palatino Linotype" panose="02000000000000000000" pitchFamily="2" charset="0"/>
              </a:rPr>
              <a:t> </a:t>
            </a:r>
            <a:r>
              <a:rPr lang="en-US" i="1" dirty="0" err="1">
                <a:latin typeface="Amasis MT Pro" panose="02040504050005020304" pitchFamily="18" charset="0"/>
                <a:ea typeface="Palatino Linotype" panose="02000000000000000000" pitchFamily="2" charset="0"/>
              </a:rPr>
              <a:t>rezonance</a:t>
            </a:r>
            <a:r>
              <a:rPr lang="en-US" i="1" dirty="0">
                <a:latin typeface="Amasis MT Pro" panose="02040504050005020304" pitchFamily="18" charset="0"/>
                <a:ea typeface="Palatino Linotype" panose="02000000000000000000" pitchFamily="2" charset="0"/>
              </a:rPr>
              <a:t> </a:t>
            </a:r>
            <a:r>
              <a:rPr lang="en-US" i="1" dirty="0" err="1">
                <a:latin typeface="Amasis MT Pro" panose="02040504050005020304" pitchFamily="18" charset="0"/>
                <a:ea typeface="Palatino Linotype" panose="02000000000000000000" pitchFamily="2" charset="0"/>
              </a:rPr>
              <a:t>sklenice</a:t>
            </a:r>
            <a:r>
              <a:rPr lang="en-US" i="1" dirty="0">
                <a:latin typeface="Amasis MT Pro" panose="02040504050005020304" pitchFamily="18" charset="0"/>
                <a:ea typeface="Palatino Linotype" panose="02000000000000000000" pitchFamily="2" charset="0"/>
              </a:rPr>
              <a:t> </a:t>
            </a:r>
            <a:r>
              <a:rPr lang="en-US" i="1" dirty="0" err="1">
                <a:latin typeface="Amasis MT Pro" panose="02040504050005020304" pitchFamily="18" charset="0"/>
                <a:ea typeface="Palatino Linotype" panose="02000000000000000000" pitchFamily="2" charset="0"/>
              </a:rPr>
              <a:t>na</a:t>
            </a:r>
            <a:r>
              <a:rPr lang="en-US" i="1" dirty="0">
                <a:latin typeface="Amasis MT Pro" panose="02040504050005020304" pitchFamily="18" charset="0"/>
                <a:ea typeface="Palatino Linotype" panose="02000000000000000000" pitchFamily="2" charset="0"/>
              </a:rPr>
              <a:t> </a:t>
            </a:r>
            <a:r>
              <a:rPr lang="en-US" i="1" dirty="0" err="1">
                <a:latin typeface="Amasis MT Pro" panose="02040504050005020304" pitchFamily="18" charset="0"/>
                <a:ea typeface="Palatino Linotype" panose="02000000000000000000" pitchFamily="2" charset="0"/>
              </a:rPr>
              <a:t>víno</a:t>
            </a:r>
            <a:endParaRPr lang="en-US" i="1" dirty="0">
              <a:latin typeface="Amasis MT Pro" panose="02040504050005020304" pitchFamily="18" charset="0"/>
              <a:ea typeface="Palatino Linotype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6583DD-86AD-0845-A17E-EC86A9CF2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5086" y="1422461"/>
            <a:ext cx="1702317" cy="4001715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9E1ACDF2-424B-F958-8DEF-23025D37567D}"/>
              </a:ext>
            </a:extLst>
          </p:cNvPr>
          <p:cNvSpPr/>
          <p:nvPr/>
        </p:nvSpPr>
        <p:spPr>
          <a:xfrm flipV="1">
            <a:off x="10168636" y="2831575"/>
            <a:ext cx="252904" cy="211051"/>
          </a:xfrm>
          <a:prstGeom prst="ellipse">
            <a:avLst/>
          </a:prstGeom>
          <a:solidFill>
            <a:srgbClr val="FE9EC5"/>
          </a:solidFill>
          <a:ln>
            <a:solidFill>
              <a:schemeClr val="bg1">
                <a:lumMod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9175FFA0-4599-04F8-B7E2-7436D6FE82F2}"/>
              </a:ext>
            </a:extLst>
          </p:cNvPr>
          <p:cNvSpPr/>
          <p:nvPr/>
        </p:nvSpPr>
        <p:spPr>
          <a:xfrm>
            <a:off x="9865423" y="2538907"/>
            <a:ext cx="308814" cy="292667"/>
          </a:xfrm>
          <a:prstGeom prst="chevron">
            <a:avLst>
              <a:gd name="adj" fmla="val 72952"/>
            </a:avLst>
          </a:prstGeom>
          <a:solidFill>
            <a:schemeClr val="bg1">
              <a:lumMod val="10000"/>
            </a:schemeClr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1813D1FC-A846-7BC8-895F-5750520779A2}"/>
              </a:ext>
            </a:extLst>
          </p:cNvPr>
          <p:cNvSpPr/>
          <p:nvPr/>
        </p:nvSpPr>
        <p:spPr>
          <a:xfrm rot="10800000">
            <a:off x="10421540" y="2538907"/>
            <a:ext cx="308814" cy="292667"/>
          </a:xfrm>
          <a:prstGeom prst="chevron">
            <a:avLst>
              <a:gd name="adj" fmla="val 72952"/>
            </a:avLst>
          </a:prstGeom>
          <a:solidFill>
            <a:schemeClr val="bg1">
              <a:lumMod val="10000"/>
            </a:schemeClr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2A2C39F-9286-1425-0127-DB68435280CA}"/>
              </a:ext>
            </a:extLst>
          </p:cNvPr>
          <p:cNvSpPr/>
          <p:nvPr/>
        </p:nvSpPr>
        <p:spPr>
          <a:xfrm>
            <a:off x="10437151" y="3042627"/>
            <a:ext cx="424551" cy="410146"/>
          </a:xfrm>
          <a:prstGeom prst="ellipse">
            <a:avLst/>
          </a:prstGeom>
          <a:solidFill>
            <a:schemeClr val="tx2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 22">
            <a:extLst>
              <a:ext uri="{FF2B5EF4-FFF2-40B4-BE49-F238E27FC236}">
                <a16:creationId xmlns:a16="http://schemas.microsoft.com/office/drawing/2014/main" id="{48FC2909-281D-CF62-0E9D-7416DCA95229}"/>
              </a:ext>
            </a:extLst>
          </p:cNvPr>
          <p:cNvSpPr/>
          <p:nvPr/>
        </p:nvSpPr>
        <p:spPr>
          <a:xfrm rot="9131569">
            <a:off x="10690994" y="3286539"/>
            <a:ext cx="341416" cy="706536"/>
          </a:xfrm>
          <a:prstGeom prst="trapezoid">
            <a:avLst>
              <a:gd name="adj" fmla="val 31885"/>
            </a:avLst>
          </a:prstGeom>
          <a:solidFill>
            <a:schemeClr val="tx2">
              <a:lumMod val="75000"/>
            </a:schemeClr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F6F615B4-C470-FC00-CCA0-DEAD78CC0918}"/>
                  </a:ext>
                </a:extLst>
              </p14:cNvPr>
              <p14:cNvContentPartPr/>
              <p14:nvPr/>
            </p14:nvContentPartPr>
            <p14:xfrm>
              <a:off x="10395098" y="3960968"/>
              <a:ext cx="745920" cy="103068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F6F615B4-C470-FC00-CCA0-DEAD78CC091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68098" y="3933977"/>
                <a:ext cx="799560" cy="10843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908BF85A-1D60-48F4-0675-12B384BEB663}"/>
                  </a:ext>
                </a:extLst>
              </p14:cNvPr>
              <p14:cNvContentPartPr/>
              <p14:nvPr/>
            </p14:nvContentPartPr>
            <p14:xfrm>
              <a:off x="10998818" y="3959377"/>
              <a:ext cx="87480" cy="4320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908BF85A-1D60-48F4-0675-12B384BEB66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971706" y="3932377"/>
                <a:ext cx="141342" cy="9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C5CE280A-4E89-EA49-AFF4-D3D7D42D7A4E}"/>
                  </a:ext>
                </a:extLst>
              </p14:cNvPr>
              <p14:cNvContentPartPr/>
              <p14:nvPr/>
            </p14:nvContentPartPr>
            <p14:xfrm>
              <a:off x="11029058" y="3947137"/>
              <a:ext cx="45720" cy="273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C5CE280A-4E89-EA49-AFF4-D3D7D42D7A4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002058" y="3920488"/>
                <a:ext cx="99360" cy="803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D8323C69-B2B6-75E1-67C6-AC9115696F9C}"/>
                  </a:ext>
                </a:extLst>
              </p14:cNvPr>
              <p14:cNvContentPartPr/>
              <p14:nvPr/>
            </p14:nvContentPartPr>
            <p14:xfrm>
              <a:off x="11075498" y="3959377"/>
              <a:ext cx="6480" cy="1512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D8323C69-B2B6-75E1-67C6-AC9115696F9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046910" y="3932377"/>
                <a:ext cx="63275" cy="687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76CF33E-2EE5-1889-A05D-86753D26C4F6}"/>
              </a:ext>
            </a:extLst>
          </p:cNvPr>
          <p:cNvSpPr txBox="1"/>
          <p:nvPr/>
        </p:nvSpPr>
        <p:spPr>
          <a:xfrm>
            <a:off x="9193341" y="5794395"/>
            <a:ext cx="2210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masis MT Pro" panose="020F0502020204030204" pitchFamily="18" charset="-18"/>
              </a:rPr>
              <a:t>Veronika Růžičková</a:t>
            </a:r>
            <a:endParaRPr lang="en-GB" dirty="0">
              <a:latin typeface="Amasis MT Pro" panose="020F0502020204030204" pitchFamily="18" charset="-1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1E9978-DD7A-953D-A063-C418DAF341D7}"/>
              </a:ext>
            </a:extLst>
          </p:cNvPr>
          <p:cNvSpPr txBox="1"/>
          <p:nvPr/>
        </p:nvSpPr>
        <p:spPr>
          <a:xfrm>
            <a:off x="9193341" y="6163727"/>
            <a:ext cx="22855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latin typeface="Amasis MT Pro" panose="020F0502020204030204" pitchFamily="18" charset="-18"/>
              </a:rPr>
              <a:t>ruzicve3@fjfi.cvut.cz </a:t>
            </a:r>
            <a:endParaRPr lang="en-GB" dirty="0">
              <a:solidFill>
                <a:schemeClr val="bg2">
                  <a:lumMod val="50000"/>
                </a:schemeClr>
              </a:solidFill>
              <a:latin typeface="Amasis MT Pro" panose="020F0502020204030204" pitchFamily="18" charset="-18"/>
            </a:endParaRPr>
          </a:p>
        </p:txBody>
      </p:sp>
      <p:pic>
        <p:nvPicPr>
          <p:cNvPr id="39" name="Picture 38" descr="A black and white musical note&#10;&#10;Description automatically generated">
            <a:extLst>
              <a:ext uri="{FF2B5EF4-FFF2-40B4-BE49-F238E27FC236}">
                <a16:creationId xmlns:a16="http://schemas.microsoft.com/office/drawing/2014/main" id="{A5BF59C7-743C-337D-74E2-6D5DCD60F4E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2910" b="95111" l="10000" r="90000">
                        <a14:foregroundMark x1="27381" y1="91502" x2="28095" y2="91618"/>
                        <a14:foregroundMark x1="53452" y1="6636" x2="53452" y2="6636"/>
                        <a14:foregroundMark x1="29881" y1="95227" x2="29881" y2="95227"/>
                        <a14:foregroundMark x1="30952" y1="92782" x2="30952" y2="92782"/>
                        <a14:foregroundMark x1="53095" y1="2910" x2="53095" y2="29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058" y="2751570"/>
            <a:ext cx="453738" cy="464001"/>
          </a:xfrm>
          <a:prstGeom prst="rect">
            <a:avLst/>
          </a:prstGeom>
        </p:spPr>
      </p:pic>
      <p:pic>
        <p:nvPicPr>
          <p:cNvPr id="40" name="Picture 39" descr="A black and white musical note&#10;&#10;Description automatically generated">
            <a:extLst>
              <a:ext uri="{FF2B5EF4-FFF2-40B4-BE49-F238E27FC236}">
                <a16:creationId xmlns:a16="http://schemas.microsoft.com/office/drawing/2014/main" id="{A3329F68-AD7F-34E3-5BBE-8220D84B433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2910" b="95111" l="10000" r="90000">
                        <a14:foregroundMark x1="27381" y1="91502" x2="28095" y2="91618"/>
                        <a14:foregroundMark x1="53452" y1="6636" x2="53452" y2="6636"/>
                        <a14:foregroundMark x1="29881" y1="95227" x2="29881" y2="95227"/>
                        <a14:foregroundMark x1="30952" y1="92782" x2="30952" y2="92782"/>
                        <a14:foregroundMark x1="53095" y1="2910" x2="53095" y2="29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4706" y="2578625"/>
            <a:ext cx="453738" cy="464001"/>
          </a:xfrm>
          <a:prstGeom prst="rect">
            <a:avLst/>
          </a:prstGeom>
        </p:spPr>
      </p:pic>
      <p:pic>
        <p:nvPicPr>
          <p:cNvPr id="41" name="Picture 40" descr="A black and white musical note&#10;&#10;Description automatically generated">
            <a:extLst>
              <a:ext uri="{FF2B5EF4-FFF2-40B4-BE49-F238E27FC236}">
                <a16:creationId xmlns:a16="http://schemas.microsoft.com/office/drawing/2014/main" id="{D2814DCA-5273-5DD6-2599-3DE6712D41E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2910" b="95111" l="10000" r="90000">
                        <a14:foregroundMark x1="27381" y1="91502" x2="28095" y2="91618"/>
                        <a14:foregroundMark x1="53452" y1="6636" x2="53452" y2="6636"/>
                        <a14:foregroundMark x1="29881" y1="95227" x2="29881" y2="95227"/>
                        <a14:foregroundMark x1="30952" y1="92782" x2="30952" y2="92782"/>
                        <a14:foregroundMark x1="53095" y1="2910" x2="53095" y2="29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927" y="2074905"/>
            <a:ext cx="453738" cy="46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617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5095-548E-7E07-ED21-91E16A3D8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591" y="2766218"/>
            <a:ext cx="5828817" cy="1325563"/>
          </a:xfrm>
        </p:spPr>
        <p:txBody>
          <a:bodyPr/>
          <a:lstStyle/>
          <a:p>
            <a:r>
              <a:rPr lang="cs-CZ" b="1" dirty="0">
                <a:latin typeface="Amasis MT Pro" panose="02040504050005020304" pitchFamily="18" charset="-18"/>
              </a:rPr>
              <a:t>Děkuji za pozornost!</a:t>
            </a:r>
            <a:endParaRPr lang="en-US" b="1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74308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D8920-D89D-A333-75AC-B2E71A4C6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masis MT Pro" panose="02040504050005020304" pitchFamily="18" charset="-18"/>
              </a:rPr>
              <a:t>Reference</a:t>
            </a:r>
            <a:endParaRPr lang="en-US" b="1" dirty="0">
              <a:latin typeface="Amasis MT Pro" panose="02040504050005020304" pitchFamily="18" charset="-1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36BC9-3BE4-4B23-F558-F91A10B55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err="1">
                <a:effectLst/>
                <a:latin typeface="Amasis MT Pro" panose="02040504050005020304" pitchFamily="18" charset="-18"/>
              </a:rPr>
              <a:t>Tisso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, R. (2009) Wine glass music-glass harp </a:t>
            </a:r>
            <a:r>
              <a:rPr lang="en-GB" sz="2400" dirty="0" err="1">
                <a:effectLst/>
                <a:latin typeface="Amasis MT Pro" panose="02040504050005020304" pitchFamily="18" charset="-18"/>
              </a:rPr>
              <a:t>hungarian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 dance no. 5-brahms, YouTube. Available at: https://www.youtube.com/watch?v=i31godfcZZ0 (Accessed: 06 November 2023). </a:t>
            </a:r>
            <a:endParaRPr lang="cs-CZ" sz="2400" dirty="0">
              <a:effectLst/>
              <a:latin typeface="Amasis MT Pro" panose="02040504050005020304" pitchFamily="18" charset="-18"/>
            </a:endParaRPr>
          </a:p>
          <a:p>
            <a:r>
              <a:rPr lang="cs-CZ" sz="2400" dirty="0">
                <a:effectLst/>
                <a:latin typeface="Amasis MT Pro" panose="02040504050005020304" pitchFamily="18" charset="-18"/>
              </a:rPr>
              <a:t>BYJUS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 (2022) </a:t>
            </a:r>
            <a:r>
              <a:rPr lang="en-GB" sz="2400" i="1" dirty="0">
                <a:effectLst/>
                <a:latin typeface="Amasis MT Pro" panose="02040504050005020304" pitchFamily="18" charset="-18"/>
              </a:rPr>
              <a:t>What is sharpness of resonance - Q factor of RLC circuit, Coil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, </a:t>
            </a:r>
            <a:r>
              <a:rPr lang="en-GB" sz="2400" i="1" dirty="0">
                <a:effectLst/>
                <a:latin typeface="Amasis MT Pro" panose="02040504050005020304" pitchFamily="18" charset="-18"/>
              </a:rPr>
              <a:t>BYJUS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. Available at: https://byjus.com/physics/sharpness-of-resonance/ (Accessed: 06 November 2023). </a:t>
            </a:r>
          </a:p>
          <a:p>
            <a:r>
              <a:rPr lang="en-GB" sz="2400" dirty="0" err="1">
                <a:effectLst/>
                <a:latin typeface="Amasis MT Pro" panose="02040504050005020304" pitchFamily="18" charset="-18"/>
              </a:rPr>
              <a:t>Medearis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, A.J. </a:t>
            </a:r>
            <a:r>
              <a:rPr lang="en-GB" sz="2400" i="1" dirty="0">
                <a:effectLst/>
                <a:latin typeface="Amasis MT Pro" panose="02040504050005020304" pitchFamily="18" charset="-18"/>
              </a:rPr>
              <a:t>et al.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 </a:t>
            </a:r>
            <a:r>
              <a:rPr lang="en-GB" sz="2400" i="1" dirty="0">
                <a:effectLst/>
                <a:latin typeface="Amasis MT Pro" panose="02040504050005020304" pitchFamily="18" charset="-18"/>
              </a:rPr>
              <a:t>Part 3: Fundamental frequency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, </a:t>
            </a:r>
            <a:r>
              <a:rPr lang="en-GB" sz="2400" i="1" dirty="0">
                <a:effectLst/>
                <a:latin typeface="Amasis MT Pro" panose="02040504050005020304" pitchFamily="18" charset="-18"/>
              </a:rPr>
              <a:t>Monochord Lab Instructions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. Available at: https://ccrma.stanford.edu/~jos/lab_inst/lab_inst.html (Accessed: 05 November 2023). </a:t>
            </a:r>
            <a:endParaRPr lang="cs-CZ" sz="2400" dirty="0">
              <a:effectLst/>
              <a:latin typeface="Amasis MT Pro" panose="02040504050005020304" pitchFamily="18" charset="-18"/>
            </a:endParaRPr>
          </a:p>
          <a:p>
            <a:r>
              <a:rPr lang="en-GB" sz="2400" b="0" i="0" dirty="0">
                <a:effectLst/>
                <a:latin typeface="Amasis MT Pro" panose="02040504050005020304" pitchFamily="18" charset="-18"/>
              </a:rPr>
              <a:t>French, A. P., 1983. In Vino Veritas: A study of wineglass acoustics. American Journal of Physics, 51, 688</a:t>
            </a:r>
            <a:endParaRPr lang="cs-CZ" sz="2400" b="0" i="0" dirty="0">
              <a:effectLst/>
              <a:latin typeface="Amasis MT Pro" panose="02040504050005020304" pitchFamily="18" charset="-18"/>
            </a:endParaRPr>
          </a:p>
          <a:p>
            <a:r>
              <a:rPr lang="en-GB" sz="2400" dirty="0" err="1">
                <a:effectLst/>
                <a:latin typeface="Amasis MT Pro" panose="02040504050005020304" pitchFamily="18" charset="-18"/>
              </a:rPr>
              <a:t>Rossing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, T.</a:t>
            </a:r>
            <a:r>
              <a:rPr lang="cs-CZ" sz="2400" dirty="0">
                <a:effectLst/>
                <a:latin typeface="Amasis MT Pro" panose="02040504050005020304" pitchFamily="18" charset="-18"/>
              </a:rPr>
              <a:t> 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D. (1990) ‘Wine glasses, Bell Modes, and lord Rayleigh’, </a:t>
            </a:r>
            <a:r>
              <a:rPr lang="en-GB" sz="2400" i="1" dirty="0">
                <a:effectLst/>
                <a:latin typeface="Amasis MT Pro" panose="02040504050005020304" pitchFamily="18" charset="-18"/>
              </a:rPr>
              <a:t>The Physics Teacher</a:t>
            </a:r>
            <a:r>
              <a:rPr lang="en-GB" sz="2400" dirty="0">
                <a:effectLst/>
                <a:latin typeface="Amasis MT Pro" panose="02040504050005020304" pitchFamily="18" charset="-18"/>
              </a:rPr>
              <a:t>, 28(9), pp. 582–585. doi:10.1119/1.2343166. </a:t>
            </a:r>
          </a:p>
          <a:p>
            <a:endParaRPr lang="en-US" sz="2400" dirty="0">
              <a:latin typeface="Amasis MT Pro" panose="02040504050005020304" pitchFamily="18" charset="-1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CBE06C08-584C-F00C-1818-A27CF135408A}"/>
                  </a:ext>
                </a:extLst>
              </p14:cNvPr>
              <p14:cNvContentPartPr/>
              <p14:nvPr/>
            </p14:nvContentPartPr>
            <p14:xfrm>
              <a:off x="7629562" y="2676325"/>
              <a:ext cx="360" cy="36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CBE06C08-584C-F00C-1818-A27CF13540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20562" y="2667325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15761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1B5C8B9-4500-7BC1-803A-78A25BD2E46F}"/>
              </a:ext>
            </a:extLst>
          </p:cNvPr>
          <p:cNvSpPr/>
          <p:nvPr/>
        </p:nvSpPr>
        <p:spPr>
          <a:xfrm>
            <a:off x="-1" y="0"/>
            <a:ext cx="8611565" cy="6857999"/>
          </a:xfrm>
          <a:prstGeom prst="roundRect">
            <a:avLst>
              <a:gd name="adj" fmla="val 0"/>
            </a:avLst>
          </a:prstGeom>
          <a:solidFill>
            <a:srgbClr val="F4F4F4"/>
          </a:solidFill>
          <a:ln>
            <a:solidFill>
              <a:srgbClr val="F4F4F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4AD738-054D-CD36-DD6F-16A693CFD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6504"/>
            <a:ext cx="10515600" cy="1325563"/>
          </a:xfrm>
        </p:spPr>
        <p:txBody>
          <a:bodyPr/>
          <a:lstStyle/>
          <a:p>
            <a:r>
              <a:rPr lang="en-US" b="1" dirty="0" err="1">
                <a:latin typeface="Amasis MT Pro" panose="02040504050005020304" pitchFamily="18" charset="0"/>
              </a:rPr>
              <a:t>Obsah</a:t>
            </a:r>
            <a:r>
              <a:rPr lang="en-US" b="1">
                <a:latin typeface="Amasis MT Pro" panose="02040504050005020304" pitchFamily="18" charset="0"/>
              </a:rPr>
              <a:t> </a:t>
            </a:r>
            <a:r>
              <a:rPr lang="en-US" b="1" dirty="0" err="1">
                <a:latin typeface="Amasis MT Pro" panose="02040504050005020304" pitchFamily="18" charset="0"/>
              </a:rPr>
              <a:t>prezentace</a:t>
            </a:r>
            <a:endParaRPr lang="en-US" b="1">
              <a:latin typeface="Amasis MT Pro" panose="020405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1FE0D-C151-6F97-7C8A-E329BD2D1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>
                <a:latin typeface="Palatino Linotype" panose="02040502050505030304" pitchFamily="18" charset="0"/>
              </a:rPr>
              <a:t>Co jsou to zpívající skleničky?</a:t>
            </a:r>
          </a:p>
          <a:p>
            <a:r>
              <a:rPr lang="en-US" dirty="0" err="1">
                <a:latin typeface="Palatino Linotype" panose="02040502050505030304" pitchFamily="18" charset="0"/>
              </a:rPr>
              <a:t>Rezonance</a:t>
            </a:r>
            <a:r>
              <a:rPr lang="en-US" dirty="0">
                <a:latin typeface="Palatino Linotype" panose="02040502050505030304" pitchFamily="18" charset="0"/>
              </a:rPr>
              <a:t> a </a:t>
            </a:r>
            <a:r>
              <a:rPr lang="en-US" dirty="0" err="1">
                <a:latin typeface="Palatino Linotype" panose="02040502050505030304" pitchFamily="18" charset="0"/>
              </a:rPr>
              <a:t>základní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>
                <a:latin typeface="Palatino Linotype" panose="02040502050505030304" pitchFamily="18" charset="0"/>
              </a:rPr>
              <a:t>frekvence</a:t>
            </a:r>
            <a:endParaRPr lang="en-US" dirty="0">
              <a:latin typeface="Palatino Linotype" panose="02040502050505030304" pitchFamily="18" charset="0"/>
            </a:endParaRPr>
          </a:p>
          <a:p>
            <a:r>
              <a:rPr lang="en-US" dirty="0" err="1">
                <a:latin typeface="Palatino Linotype" panose="02040502050505030304" pitchFamily="18" charset="0"/>
              </a:rPr>
              <a:t>Hypotéza</a:t>
            </a:r>
            <a:endParaRPr lang="en-US" dirty="0">
              <a:latin typeface="Palatino Linotype" panose="02040502050505030304" pitchFamily="18" charset="0"/>
            </a:endParaRPr>
          </a:p>
          <a:p>
            <a:r>
              <a:rPr lang="en-US" dirty="0">
                <a:latin typeface="Palatino Linotype" panose="02040502050505030304" pitchFamily="18" charset="0"/>
              </a:rPr>
              <a:t>M</a:t>
            </a:r>
            <a:r>
              <a:rPr lang="cs-CZ" dirty="0" err="1">
                <a:latin typeface="Palatino Linotype" panose="02040502050505030304" pitchFamily="18" charset="0"/>
              </a:rPr>
              <a:t>etodika</a:t>
            </a:r>
            <a:r>
              <a:rPr lang="cs-CZ" dirty="0">
                <a:latin typeface="Palatino Linotype" panose="02040502050505030304" pitchFamily="18" charset="0"/>
              </a:rPr>
              <a:t> měření</a:t>
            </a:r>
            <a:endParaRPr lang="en-US" dirty="0">
              <a:latin typeface="Palatino Linotype" panose="02040502050505030304" pitchFamily="18" charset="0"/>
            </a:endParaRPr>
          </a:p>
          <a:p>
            <a:r>
              <a:rPr lang="cs-CZ" dirty="0">
                <a:latin typeface="Palatino Linotype" panose="02040502050505030304" pitchFamily="18" charset="0"/>
              </a:rPr>
              <a:t>Výsledky</a:t>
            </a:r>
            <a:endParaRPr lang="en-US" dirty="0">
              <a:latin typeface="Palatino Linotype" panose="02040502050505030304" pitchFamily="18" charset="0"/>
            </a:endParaRPr>
          </a:p>
          <a:p>
            <a:r>
              <a:rPr lang="en-US" dirty="0" err="1">
                <a:latin typeface="Palatino Linotype" panose="02040502050505030304" pitchFamily="18" charset="0"/>
              </a:rPr>
              <a:t>Diskuze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>
                <a:latin typeface="Palatino Linotype" panose="02040502050505030304" pitchFamily="18" charset="0"/>
              </a:rPr>
              <a:t>výsledků</a:t>
            </a:r>
            <a:endParaRPr lang="en-US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nline Media 6" title="wine glass music-glass harp Hungarian dance No. 5-Brahms">
            <a:hlinkClick r:id="" action="ppaction://media"/>
            <a:extLst>
              <a:ext uri="{FF2B5EF4-FFF2-40B4-BE49-F238E27FC236}">
                <a16:creationId xmlns:a16="http://schemas.microsoft.com/office/drawing/2014/main" id="{D74A290C-FADC-78E0-B31E-78E87DC61E1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05338" y="1596676"/>
            <a:ext cx="8437945" cy="466913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6911250-3A26-C003-7D88-DAA21A153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3685" y="127322"/>
            <a:ext cx="9062977" cy="1578117"/>
          </a:xfrm>
        </p:spPr>
        <p:txBody>
          <a:bodyPr>
            <a:noAutofit/>
          </a:bodyPr>
          <a:lstStyle/>
          <a:p>
            <a:r>
              <a:rPr lang="cs-CZ" sz="4800" b="1" dirty="0">
                <a:latin typeface="Amasis MT Pro" panose="02040504050005020304" pitchFamily="18" charset="0"/>
              </a:rPr>
              <a:t>Co jsou to zpívající skleničky?</a:t>
            </a:r>
            <a:endParaRPr lang="en-GB" sz="4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7A9460-1127-6885-AB11-811EF893465E}"/>
              </a:ext>
            </a:extLst>
          </p:cNvPr>
          <p:cNvSpPr txBox="1"/>
          <p:nvPr/>
        </p:nvSpPr>
        <p:spPr>
          <a:xfrm>
            <a:off x="1705338" y="6269013"/>
            <a:ext cx="87195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 err="1">
                <a:solidFill>
                  <a:schemeClr val="bg2">
                    <a:lumMod val="75000"/>
                  </a:schemeClr>
                </a:solidFill>
                <a:effectLst/>
              </a:rPr>
              <a:t>Tisso</a:t>
            </a:r>
            <a:r>
              <a:rPr lang="en-GB" sz="1200" dirty="0">
                <a:solidFill>
                  <a:schemeClr val="bg2">
                    <a:lumMod val="75000"/>
                  </a:schemeClr>
                </a:solidFill>
                <a:effectLst/>
              </a:rPr>
              <a:t>, R. (2009) </a:t>
            </a:r>
            <a:r>
              <a:rPr lang="en-GB" sz="1200" i="1" dirty="0">
                <a:solidFill>
                  <a:schemeClr val="bg2">
                    <a:lumMod val="75000"/>
                  </a:schemeClr>
                </a:solidFill>
                <a:effectLst/>
              </a:rPr>
              <a:t>Wine glass music-glass harp </a:t>
            </a:r>
            <a:r>
              <a:rPr lang="en-GB" sz="1200" i="1" dirty="0" err="1">
                <a:solidFill>
                  <a:schemeClr val="bg2">
                    <a:lumMod val="75000"/>
                  </a:schemeClr>
                </a:solidFill>
                <a:effectLst/>
              </a:rPr>
              <a:t>hungarian</a:t>
            </a:r>
            <a:r>
              <a:rPr lang="en-GB" sz="1200" i="1" dirty="0">
                <a:solidFill>
                  <a:schemeClr val="bg2">
                    <a:lumMod val="75000"/>
                  </a:schemeClr>
                </a:solidFill>
                <a:effectLst/>
              </a:rPr>
              <a:t> dance no. 5-brahms</a:t>
            </a:r>
            <a:r>
              <a:rPr lang="en-GB" sz="1200" dirty="0">
                <a:solidFill>
                  <a:schemeClr val="bg2">
                    <a:lumMod val="75000"/>
                  </a:schemeClr>
                </a:solidFill>
                <a:effectLst/>
              </a:rPr>
              <a:t>, </a:t>
            </a:r>
            <a:r>
              <a:rPr lang="en-GB" sz="1200" i="1" dirty="0">
                <a:solidFill>
                  <a:schemeClr val="bg2">
                    <a:lumMod val="75000"/>
                  </a:schemeClr>
                </a:solidFill>
                <a:effectLst/>
              </a:rPr>
              <a:t>YouTube</a:t>
            </a:r>
            <a:r>
              <a:rPr lang="en-GB" sz="1200" dirty="0">
                <a:solidFill>
                  <a:schemeClr val="bg2">
                    <a:lumMod val="75000"/>
                  </a:schemeClr>
                </a:solidFill>
                <a:effectLst/>
              </a:rPr>
              <a:t>. Available at: https://www.youtube.com/watch?v=i31godfcZZ0 (Accessed: 06 November 2023). </a:t>
            </a:r>
          </a:p>
        </p:txBody>
      </p:sp>
    </p:spTree>
    <p:extLst>
      <p:ext uri="{BB962C8B-B14F-4D97-AF65-F5344CB8AC3E}">
        <p14:creationId xmlns:p14="http://schemas.microsoft.com/office/powerpoint/2010/main" val="2473331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6F6B2564-2894-B251-525F-AA5DDFB6D40A}"/>
              </a:ext>
            </a:extLst>
          </p:cNvPr>
          <p:cNvSpPr/>
          <p:nvPr/>
        </p:nvSpPr>
        <p:spPr>
          <a:xfrm>
            <a:off x="1687523" y="2073020"/>
            <a:ext cx="2313614" cy="205527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07DD98-8D58-F40D-DAA2-7E08295ACEEA}"/>
              </a:ext>
            </a:extLst>
          </p:cNvPr>
          <p:cNvSpPr/>
          <p:nvPr/>
        </p:nvSpPr>
        <p:spPr>
          <a:xfrm>
            <a:off x="1687523" y="1853992"/>
            <a:ext cx="2313614" cy="2487272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650AD40-43EF-7379-1CEF-BA3E6B1C4FDA}"/>
              </a:ext>
            </a:extLst>
          </p:cNvPr>
          <p:cNvSpPr/>
          <p:nvPr/>
        </p:nvSpPr>
        <p:spPr>
          <a:xfrm>
            <a:off x="1687523" y="1958095"/>
            <a:ext cx="2313614" cy="22695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2375C2-B4DA-C462-90DC-FD025A8F287B}"/>
              </a:ext>
            </a:extLst>
          </p:cNvPr>
          <p:cNvSpPr/>
          <p:nvPr/>
        </p:nvSpPr>
        <p:spPr>
          <a:xfrm rot="5400000">
            <a:off x="4939193" y="1956483"/>
            <a:ext cx="2313614" cy="22788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D55CB34-3227-E341-86D0-614C31005250}"/>
              </a:ext>
            </a:extLst>
          </p:cNvPr>
          <p:cNvSpPr/>
          <p:nvPr/>
        </p:nvSpPr>
        <p:spPr>
          <a:xfrm rot="5400000">
            <a:off x="4939193" y="1853992"/>
            <a:ext cx="2313614" cy="2502759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718F206-D08D-5354-8725-AEB08DBD1E17}"/>
              </a:ext>
            </a:extLst>
          </p:cNvPr>
          <p:cNvSpPr/>
          <p:nvPr/>
        </p:nvSpPr>
        <p:spPr>
          <a:xfrm rot="5400000">
            <a:off x="4939193" y="2054056"/>
            <a:ext cx="2313614" cy="2083667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38793C5-35CF-41B6-3974-59D2DA452B9E}"/>
              </a:ext>
            </a:extLst>
          </p:cNvPr>
          <p:cNvCxnSpPr>
            <a:cxnSpLocks/>
          </p:cNvCxnSpPr>
          <p:nvPr/>
        </p:nvCxnSpPr>
        <p:spPr>
          <a:xfrm>
            <a:off x="4151785" y="3114852"/>
            <a:ext cx="52103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225935A-0404-981C-546A-48B422612AEF}"/>
              </a:ext>
            </a:extLst>
          </p:cNvPr>
          <p:cNvCxnSpPr>
            <a:cxnSpLocks/>
            <a:stCxn id="18" idx="4"/>
            <a:endCxn id="16" idx="4"/>
          </p:cNvCxnSpPr>
          <p:nvPr/>
        </p:nvCxnSpPr>
        <p:spPr>
          <a:xfrm flipH="1">
            <a:off x="4844621" y="3095890"/>
            <a:ext cx="209546" cy="9482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E7047BE-61F9-2E75-6DDD-DCB9242ACB37}"/>
              </a:ext>
            </a:extLst>
          </p:cNvPr>
          <p:cNvCxnSpPr>
            <a:cxnSpLocks/>
            <a:stCxn id="16" idx="0"/>
            <a:endCxn id="18" idx="0"/>
          </p:cNvCxnSpPr>
          <p:nvPr/>
        </p:nvCxnSpPr>
        <p:spPr>
          <a:xfrm flipH="1" flipV="1">
            <a:off x="7137834" y="3095890"/>
            <a:ext cx="209546" cy="9482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BB99FFB-41D2-4680-96A1-9120E3FEEBCA}"/>
              </a:ext>
            </a:extLst>
          </p:cNvPr>
          <p:cNvCxnSpPr>
            <a:cxnSpLocks/>
            <a:stCxn id="10" idx="4"/>
            <a:endCxn id="6" idx="4"/>
          </p:cNvCxnSpPr>
          <p:nvPr/>
        </p:nvCxnSpPr>
        <p:spPr>
          <a:xfrm>
            <a:off x="2844330" y="4128290"/>
            <a:ext cx="0" cy="212974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8C79CE1-4A71-3CD8-83A1-BD85B2FA548A}"/>
              </a:ext>
            </a:extLst>
          </p:cNvPr>
          <p:cNvCxnSpPr>
            <a:cxnSpLocks/>
            <a:stCxn id="10" idx="0"/>
            <a:endCxn id="6" idx="0"/>
          </p:cNvCxnSpPr>
          <p:nvPr/>
        </p:nvCxnSpPr>
        <p:spPr>
          <a:xfrm flipV="1">
            <a:off x="2844330" y="1853992"/>
            <a:ext cx="0" cy="219028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FDCEF9E7-B004-35E7-66E1-0D15CBFDDDB2}"/>
              </a:ext>
            </a:extLst>
          </p:cNvPr>
          <p:cNvSpPr/>
          <p:nvPr/>
        </p:nvSpPr>
        <p:spPr>
          <a:xfrm>
            <a:off x="1240386" y="763274"/>
            <a:ext cx="7600120" cy="4526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8EF1982-B587-B9CB-9EFA-B10AE506AE53}"/>
              </a:ext>
            </a:extLst>
          </p:cNvPr>
          <p:cNvSpPr/>
          <p:nvPr/>
        </p:nvSpPr>
        <p:spPr>
          <a:xfrm>
            <a:off x="-89707" y="-13171"/>
            <a:ext cx="6419500" cy="68711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0D36AC2-E756-ED51-B1CA-E702966D4E01}"/>
              </a:ext>
            </a:extLst>
          </p:cNvPr>
          <p:cNvSpPr/>
          <p:nvPr/>
        </p:nvSpPr>
        <p:spPr>
          <a:xfrm>
            <a:off x="6031734" y="2193708"/>
            <a:ext cx="6160266" cy="46642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64A7D9B9-DC5F-E043-54BA-7904CCE55F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437" y="2479263"/>
            <a:ext cx="5723986" cy="3962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0060C7-C51A-BD32-6542-94BB358BD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4568" y="328284"/>
            <a:ext cx="4856495" cy="1578117"/>
          </a:xfrm>
        </p:spPr>
        <p:txBody>
          <a:bodyPr>
            <a:noAutofit/>
          </a:bodyPr>
          <a:lstStyle/>
          <a:p>
            <a:r>
              <a:rPr lang="cs-CZ" sz="4800" b="1" dirty="0">
                <a:latin typeface="Amasis MT Pro" panose="02040504050005020304" pitchFamily="18" charset="0"/>
              </a:rPr>
              <a:t>Proč „zpívají“?</a:t>
            </a:r>
            <a:endParaRPr lang="en-GB" sz="4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42A8CC-F385-9410-9CB2-67BD4C14A088}"/>
              </a:ext>
            </a:extLst>
          </p:cNvPr>
          <p:cNvSpPr/>
          <p:nvPr/>
        </p:nvSpPr>
        <p:spPr>
          <a:xfrm>
            <a:off x="12067470" y="-148957"/>
            <a:ext cx="257070" cy="6857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4EC8C4-0E59-F31E-A600-FB7B8F8DD99C}"/>
              </a:ext>
            </a:extLst>
          </p:cNvPr>
          <p:cNvSpPr txBox="1"/>
          <p:nvPr/>
        </p:nvSpPr>
        <p:spPr>
          <a:xfrm>
            <a:off x="1365926" y="2998988"/>
            <a:ext cx="453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&gt;&gt; Nucený mechanický oscilátor</a:t>
            </a:r>
            <a:endParaRPr lang="en-GB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10B3E38-4198-9E5E-9130-CB1F8588DF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47" y="285354"/>
            <a:ext cx="5813647" cy="268846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A735234-6E3C-DE7B-576C-7BAE838860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328" y="3377801"/>
            <a:ext cx="5841708" cy="300228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FDE8894-4222-8EF6-AC12-E897C93BE1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59" y="285402"/>
            <a:ext cx="5212334" cy="26883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483157A-B5E1-5C0F-59A2-35FC142435AF}"/>
              </a:ext>
            </a:extLst>
          </p:cNvPr>
          <p:cNvSpPr txBox="1"/>
          <p:nvPr/>
        </p:nvSpPr>
        <p:spPr>
          <a:xfrm>
            <a:off x="6247138" y="6396335"/>
            <a:ext cx="6204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chemeClr val="bg2">
                    <a:lumMod val="75000"/>
                  </a:schemeClr>
                </a:solidFill>
                <a:effectLst/>
              </a:rPr>
              <a:t>BYJUS</a:t>
            </a:r>
            <a:r>
              <a:rPr lang="en-GB" sz="1200" dirty="0">
                <a:solidFill>
                  <a:schemeClr val="bg2">
                    <a:lumMod val="75000"/>
                  </a:schemeClr>
                </a:solidFill>
                <a:effectLst/>
              </a:rPr>
              <a:t> (2022) </a:t>
            </a:r>
            <a:r>
              <a:rPr lang="en-GB" sz="1200" i="1" dirty="0">
                <a:solidFill>
                  <a:schemeClr val="bg2">
                    <a:lumMod val="75000"/>
                  </a:schemeClr>
                </a:solidFill>
                <a:effectLst/>
              </a:rPr>
              <a:t>What is sharpness of resonance - Q factor of RLC circuit, Coil</a:t>
            </a:r>
            <a:r>
              <a:rPr lang="en-GB" sz="1200" dirty="0">
                <a:solidFill>
                  <a:schemeClr val="bg2">
                    <a:lumMod val="75000"/>
                  </a:schemeClr>
                </a:solidFill>
                <a:effectLst/>
              </a:rPr>
              <a:t>, </a:t>
            </a:r>
            <a:r>
              <a:rPr lang="en-GB" sz="1200" i="1" dirty="0">
                <a:solidFill>
                  <a:schemeClr val="bg2">
                    <a:lumMod val="75000"/>
                  </a:schemeClr>
                </a:solidFill>
                <a:effectLst/>
              </a:rPr>
              <a:t>BYJUS</a:t>
            </a:r>
            <a:r>
              <a:rPr lang="en-GB" sz="1200" dirty="0">
                <a:solidFill>
                  <a:schemeClr val="bg2">
                    <a:lumMod val="75000"/>
                  </a:schemeClr>
                </a:solidFill>
                <a:effectLst/>
              </a:rPr>
              <a:t>. Available at: https://byjus.com/physics/sharpness-of-resonance/ (Accessed: 06 November 2023). </a:t>
            </a:r>
          </a:p>
        </p:txBody>
      </p:sp>
    </p:spTree>
    <p:extLst>
      <p:ext uri="{BB962C8B-B14F-4D97-AF65-F5344CB8AC3E}">
        <p14:creationId xmlns:p14="http://schemas.microsoft.com/office/powerpoint/2010/main" val="454988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A4DAC2-1F64-F4D3-623C-2DB7ABDA43D7}"/>
              </a:ext>
            </a:extLst>
          </p:cNvPr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D01E7D-4EB0-9E0D-5AED-34E46D3568DC}"/>
              </a:ext>
            </a:extLst>
          </p:cNvPr>
          <p:cNvSpPr/>
          <p:nvPr/>
        </p:nvSpPr>
        <p:spPr>
          <a:xfrm>
            <a:off x="108981" y="141988"/>
            <a:ext cx="11974040" cy="65669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 eaLnBrk="1" latinLnBrk="0" hangingPunct="1"/>
            <a:endParaRPr lang="en-US">
              <a:effectLst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9C5101-63FA-050B-12FD-9BBA466A0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43" y="502560"/>
            <a:ext cx="4634317" cy="14318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51301E-A469-ADD1-E473-F663E9F6F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150" y="2131846"/>
            <a:ext cx="2996290" cy="13046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FDF883-4F93-44F5-63C6-9F729D0D41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65" y="3387591"/>
            <a:ext cx="2270629" cy="11681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F2B6E0-0667-586F-C617-E4EE1B1368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181" y="4684564"/>
            <a:ext cx="2057801" cy="13784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CB8464-516D-60FB-E1FB-3D54414CD8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211" y="662302"/>
            <a:ext cx="2762250" cy="143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71BC488-22A9-AA33-844A-3368F3226C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702" y="2897795"/>
            <a:ext cx="2057802" cy="9162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249F3B9-A1AB-0E96-1D12-3A057AE1E1C2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33" b="15927"/>
          <a:stretch/>
        </p:blipFill>
        <p:spPr>
          <a:xfrm>
            <a:off x="6240552" y="2510329"/>
            <a:ext cx="1048702" cy="4054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75E6BD2-06CF-8C14-B47A-A3380DF96E0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65" y="4749890"/>
            <a:ext cx="4558495" cy="124815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05515219-02C8-4058-D658-81F62AFCA354}"/>
                  </a:ext>
                </a:extLst>
              </p14:cNvPr>
              <p14:cNvContentPartPr/>
              <p14:nvPr/>
            </p14:nvContentPartPr>
            <p14:xfrm>
              <a:off x="4099063" y="2033386"/>
              <a:ext cx="36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05515219-02C8-4058-D658-81F62AFCA35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90063" y="202438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693FB4E4-D38C-4C80-4FA5-2E45BE23E0E8}"/>
                  </a:ext>
                </a:extLst>
              </p14:cNvPr>
              <p14:cNvContentPartPr/>
              <p14:nvPr/>
            </p14:nvContentPartPr>
            <p14:xfrm>
              <a:off x="8982103" y="1992346"/>
              <a:ext cx="36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693FB4E4-D38C-4C80-4FA5-2E45BE23E0E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973103" y="198334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12F590DD-03CC-8382-D8F0-ED4E81FD930C}"/>
                  </a:ext>
                </a:extLst>
              </p14:cNvPr>
              <p14:cNvContentPartPr/>
              <p14:nvPr/>
            </p14:nvContentPartPr>
            <p14:xfrm>
              <a:off x="3736138" y="502560"/>
              <a:ext cx="360" cy="360"/>
            </p14:xfrm>
          </p:contentPart>
        </mc:Choice>
        <mc:Fallback xmlns=""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12F590DD-03CC-8382-D8F0-ED4E81FD930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727138" y="493560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7454844C-CFB4-9B83-D4DD-37A8E85465A7}"/>
              </a:ext>
            </a:extLst>
          </p:cNvPr>
          <p:cNvSpPr/>
          <p:nvPr/>
        </p:nvSpPr>
        <p:spPr>
          <a:xfrm>
            <a:off x="988192" y="4749890"/>
            <a:ext cx="4094120" cy="1247799"/>
          </a:xfrm>
          <a:prstGeom prst="rect">
            <a:avLst/>
          </a:prstGeom>
          <a:solidFill>
            <a:srgbClr val="FF0000">
              <a:alpha val="1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5A23DC5-BCE7-327D-AAE4-2875B8344E3B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6942603" y="3814046"/>
            <a:ext cx="0" cy="779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469D7C7F-5441-1E9D-49CC-FE3B6BF84622}"/>
              </a:ext>
            </a:extLst>
          </p:cNvPr>
          <p:cNvSpPr/>
          <p:nvPr/>
        </p:nvSpPr>
        <p:spPr>
          <a:xfrm>
            <a:off x="2449830" y="2830830"/>
            <a:ext cx="129540" cy="228600"/>
          </a:xfrm>
          <a:prstGeom prst="rect">
            <a:avLst/>
          </a:prstGeom>
          <a:solidFill>
            <a:srgbClr val="FF0000">
              <a:alpha val="7843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094D365-7130-C662-227E-7471BE793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9460" y="43563"/>
            <a:ext cx="2833560" cy="1478160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masis MT Pro" panose="02040504050005020304" pitchFamily="18" charset="-18"/>
                <a:cs typeface="Arial" panose="020B0604020202020204" pitchFamily="34" charset="0"/>
              </a:rPr>
              <a:t>Hypotéza</a:t>
            </a:r>
            <a:endParaRPr lang="en-GB" sz="4000" b="1" dirty="0">
              <a:latin typeface="Amasis MT Pro" panose="02040504050005020304" pitchFamily="18" charset="-18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AC6786A-E681-F4A8-1754-A8034D61A1BF}"/>
              </a:ext>
            </a:extLst>
          </p:cNvPr>
          <p:cNvCxnSpPr>
            <a:cxnSpLocks/>
          </p:cNvCxnSpPr>
          <p:nvPr/>
        </p:nvCxnSpPr>
        <p:spPr>
          <a:xfrm>
            <a:off x="5343660" y="5381329"/>
            <a:ext cx="5036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493A0D0-492B-B04D-CBB1-B93207E2ABD0}"/>
              </a:ext>
            </a:extLst>
          </p:cNvPr>
          <p:cNvSpPr txBox="1"/>
          <p:nvPr/>
        </p:nvSpPr>
        <p:spPr>
          <a:xfrm>
            <a:off x="988192" y="1772070"/>
            <a:ext cx="525236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50" b="0" i="0" dirty="0">
                <a:solidFill>
                  <a:schemeClr val="bg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French, A. P., 1983. In Vino Veritas: A study of wineglass acoustics. American Journal of Physics, 51, 688</a:t>
            </a:r>
            <a:endParaRPr lang="en-GB" sz="105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419C50-3665-F416-3795-F87731AE4124}"/>
              </a:ext>
            </a:extLst>
          </p:cNvPr>
          <p:cNvSpPr txBox="1"/>
          <p:nvPr/>
        </p:nvSpPr>
        <p:spPr>
          <a:xfrm>
            <a:off x="5847346" y="1777798"/>
            <a:ext cx="35847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 err="1">
                <a:solidFill>
                  <a:schemeClr val="bg2">
                    <a:lumMod val="75000"/>
                  </a:schemeClr>
                </a:solidFill>
                <a:effectLst/>
              </a:rPr>
              <a:t>Rossing</a:t>
            </a:r>
            <a:r>
              <a:rPr lang="en-GB" sz="1200" dirty="0">
                <a:solidFill>
                  <a:schemeClr val="bg2">
                    <a:lumMod val="75000"/>
                  </a:schemeClr>
                </a:solidFill>
                <a:effectLst/>
              </a:rPr>
              <a:t>, T.D. (1990) ‘Wine glasses, Bell Modes, and lord Rayleigh’, </a:t>
            </a:r>
            <a:r>
              <a:rPr lang="en-GB" sz="1200" i="1" dirty="0">
                <a:solidFill>
                  <a:schemeClr val="bg2">
                    <a:lumMod val="75000"/>
                  </a:schemeClr>
                </a:solidFill>
                <a:effectLst/>
              </a:rPr>
              <a:t>The Physics Teacher</a:t>
            </a:r>
            <a:r>
              <a:rPr lang="en-GB" sz="1200" dirty="0">
                <a:solidFill>
                  <a:schemeClr val="bg2">
                    <a:lumMod val="75000"/>
                  </a:schemeClr>
                </a:solidFill>
                <a:effectLst/>
              </a:rPr>
              <a:t>, 28(9), pp. 582–585. doi:10.1119/1.2343166.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863A25-6ED5-8BCC-FF6B-B824E797F98F}"/>
              </a:ext>
            </a:extLst>
          </p:cNvPr>
          <p:cNvSpPr txBox="1"/>
          <p:nvPr/>
        </p:nvSpPr>
        <p:spPr>
          <a:xfrm>
            <a:off x="8298354" y="2914849"/>
            <a:ext cx="370060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ω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…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vlastní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frekvence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[Hz]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l"/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ρ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…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hustota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kapaliny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[gcm</a:t>
            </a:r>
            <a:r>
              <a:rPr lang="cs-CZ" sz="14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-3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l"/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l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ω</a:t>
            </a:r>
            <a:r>
              <a:rPr lang="cs-CZ" sz="14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0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…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vlastní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frekvence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prázdné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sklenice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[Hz]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l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R… 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suma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poloměr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průřezu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sklenice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a radiální výchylky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[cm]</a:t>
            </a:r>
          </a:p>
          <a:p>
            <a:pPr algn="l"/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γ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… 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konstanta [bezrozměrná]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d… v</a:t>
            </a:r>
            <a:r>
              <a:rPr lang="cs-CZ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ýška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hladiny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od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vrcholu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sklenice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[cm]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l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H…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výška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sklenice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od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dna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[cm]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δ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…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hustota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skla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[gcm</a:t>
            </a:r>
            <a:r>
              <a:rPr lang="cs-CZ" sz="14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-3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l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a… 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šířka stěny [cm]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l"/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v…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rychlost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šíření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vln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[ms</a:t>
            </a:r>
            <a:r>
              <a:rPr lang="cs-CZ" sz="14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-1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l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T…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perioda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oscilací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[s]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l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λ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…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vlnová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délka</a:t>
            </a:r>
            <a:r>
              <a:rPr lang="cs-CZ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[m]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6400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30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857580A-3182-A1A7-67A9-32AD61B4E194}"/>
              </a:ext>
            </a:extLst>
          </p:cNvPr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EDAAA1-12D9-970D-8701-A0CF10BC3BC9}"/>
              </a:ext>
            </a:extLst>
          </p:cNvPr>
          <p:cNvSpPr/>
          <p:nvPr/>
        </p:nvSpPr>
        <p:spPr>
          <a:xfrm>
            <a:off x="108981" y="141988"/>
            <a:ext cx="11974040" cy="65669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713D693-2A99-ED88-C09B-26F760C5E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411" y="1630442"/>
            <a:ext cx="3468463" cy="949698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01BB72B-1F64-6F47-4FE3-BF595EF40812}"/>
              </a:ext>
            </a:extLst>
          </p:cNvPr>
          <p:cNvCxnSpPr>
            <a:cxnSpLocks/>
          </p:cNvCxnSpPr>
          <p:nvPr/>
        </p:nvCxnSpPr>
        <p:spPr>
          <a:xfrm flipV="1">
            <a:off x="1609356" y="1721220"/>
            <a:ext cx="0" cy="44909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972E9F2-8F5E-E4A8-710F-9ADF8BE52E00}"/>
              </a:ext>
            </a:extLst>
          </p:cNvPr>
          <p:cNvCxnSpPr>
            <a:cxnSpLocks/>
          </p:cNvCxnSpPr>
          <p:nvPr/>
        </p:nvCxnSpPr>
        <p:spPr>
          <a:xfrm>
            <a:off x="645778" y="5334451"/>
            <a:ext cx="749846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9163FE42-D485-8F0B-D37A-61E56D1BAF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25" r="11630"/>
          <a:stretch/>
        </p:blipFill>
        <p:spPr>
          <a:xfrm>
            <a:off x="1070963" y="4038901"/>
            <a:ext cx="497832" cy="71951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3F05D7-FC0B-FE9B-F856-3A90D3FE21D1}"/>
              </a:ext>
            </a:extLst>
          </p:cNvPr>
          <p:cNvCxnSpPr/>
          <p:nvPr/>
        </p:nvCxnSpPr>
        <p:spPr>
          <a:xfrm flipV="1">
            <a:off x="764404" y="2378614"/>
            <a:ext cx="6898511" cy="2523281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E0A4A275-9406-D13E-148D-2EA39EA9AF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4" r="75151"/>
          <a:stretch/>
        </p:blipFill>
        <p:spPr>
          <a:xfrm>
            <a:off x="1070963" y="1680747"/>
            <a:ext cx="497832" cy="89939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E85385C-3394-6214-8AC4-6CF2C7232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3" t="29207" r="39421" b="23720"/>
          <a:stretch/>
        </p:blipFill>
        <p:spPr>
          <a:xfrm>
            <a:off x="7741655" y="5368435"/>
            <a:ext cx="272321" cy="39857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E86F1EA9-2434-8176-4940-044D9CC78AC1}"/>
              </a:ext>
            </a:extLst>
          </p:cNvPr>
          <p:cNvSpPr txBox="1"/>
          <p:nvPr/>
        </p:nvSpPr>
        <p:spPr>
          <a:xfrm>
            <a:off x="1319879" y="53110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0</a:t>
            </a:r>
            <a:endParaRPr lang="en-GB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77562001-07E6-EE4E-FE9F-192AE00B8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0946" y="160486"/>
            <a:ext cx="2833560" cy="1174946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masis MT Pro" panose="02040504050005020304" pitchFamily="18" charset="-18"/>
                <a:cs typeface="Arial" panose="020B0604020202020204" pitchFamily="34" charset="0"/>
              </a:rPr>
              <a:t>Hypotéza</a:t>
            </a:r>
            <a:endParaRPr lang="en-GB" sz="4000" b="1" dirty="0">
              <a:latin typeface="Amasis MT Pro" panose="02040504050005020304" pitchFamily="18" charset="-18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D319A7B-FB66-1F65-2FD2-C219D2BF628D}"/>
              </a:ext>
            </a:extLst>
          </p:cNvPr>
          <p:cNvSpPr/>
          <p:nvPr/>
        </p:nvSpPr>
        <p:spPr>
          <a:xfrm>
            <a:off x="10948789" y="1614919"/>
            <a:ext cx="680720" cy="949698"/>
          </a:xfrm>
          <a:prstGeom prst="rect">
            <a:avLst/>
          </a:prstGeom>
          <a:solidFill>
            <a:srgbClr val="00B0F0">
              <a:alpha val="10196"/>
            </a:srgb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A80472-D5E6-5ECC-C651-54CAA1AF6997}"/>
              </a:ext>
            </a:extLst>
          </p:cNvPr>
          <p:cNvSpPr/>
          <p:nvPr/>
        </p:nvSpPr>
        <p:spPr>
          <a:xfrm flipH="1">
            <a:off x="1070959" y="4067944"/>
            <a:ext cx="497834" cy="617646"/>
          </a:xfrm>
          <a:prstGeom prst="rect">
            <a:avLst/>
          </a:prstGeom>
          <a:solidFill>
            <a:srgbClr val="00B0F0">
              <a:alpha val="10196"/>
            </a:srgb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B61925-6166-8C64-1F61-9DADC80E07EC}"/>
              </a:ext>
            </a:extLst>
          </p:cNvPr>
          <p:cNvSpPr txBox="1"/>
          <p:nvPr/>
        </p:nvSpPr>
        <p:spPr>
          <a:xfrm>
            <a:off x="8013976" y="1074889"/>
            <a:ext cx="2659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solidFill>
                  <a:srgbClr val="C00000"/>
                </a:solidFill>
              </a:rPr>
              <a:t>Hodnota</a:t>
            </a:r>
            <a:r>
              <a:rPr lang="en-US" dirty="0">
                <a:solidFill>
                  <a:srgbClr val="C00000"/>
                </a:solidFill>
              </a:rPr>
              <a:t> se </a:t>
            </a:r>
            <a:r>
              <a:rPr lang="en-US" dirty="0" err="1">
                <a:solidFill>
                  <a:srgbClr val="C00000"/>
                </a:solidFill>
              </a:rPr>
              <a:t>těžko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zjišťuje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přímým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měřením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4A6BAC-950C-0309-EE77-589892E497C5}"/>
              </a:ext>
            </a:extLst>
          </p:cNvPr>
          <p:cNvSpPr/>
          <p:nvPr/>
        </p:nvSpPr>
        <p:spPr>
          <a:xfrm flipH="1">
            <a:off x="9912371" y="1680747"/>
            <a:ext cx="378178" cy="328377"/>
          </a:xfrm>
          <a:prstGeom prst="rect">
            <a:avLst/>
          </a:prstGeom>
          <a:solidFill>
            <a:srgbClr val="FF0000">
              <a:alpha val="10196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BD8C07-BF36-D4FC-6C77-F2BF19D27B91}"/>
              </a:ext>
            </a:extLst>
          </p:cNvPr>
          <p:cNvSpPr txBox="1"/>
          <p:nvPr/>
        </p:nvSpPr>
        <p:spPr>
          <a:xfrm>
            <a:off x="9163290" y="2654121"/>
            <a:ext cx="2813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Vlastní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frekvence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prázdné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sklenice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můžu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změřit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6814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 animBg="1"/>
      <p:bldP spid="7" grpId="0" animBg="1"/>
      <p:bldP spid="8" grpId="0"/>
      <p:bldP spid="11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6BB9F-51B6-DAAA-D6FF-E8D96AA5B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masis MT Pro" panose="02040504050005020304" pitchFamily="18" charset="-18"/>
              </a:rPr>
              <a:t>Metodika měření</a:t>
            </a:r>
            <a:endParaRPr lang="en-GB" b="1" dirty="0">
              <a:latin typeface="Amasis MT Pro" panose="02040504050005020304" pitchFamily="18" charset="-1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E6E9D-C171-BDD9-BF27-D4B0A0AFA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Glukózový roztok (cukr + destilovaná voda)</a:t>
            </a:r>
          </a:p>
          <a:p>
            <a:pPr lvl="1"/>
            <a:r>
              <a:rPr lang="cs-CZ" dirty="0"/>
              <a:t>Hmotnostní koncentrace 0.1%, 0.3%, 0.7%, 1.1%, 1.4%, 1.7%, 2%</a:t>
            </a:r>
          </a:p>
          <a:p>
            <a:pPr lvl="1"/>
            <a:r>
              <a:rPr lang="cs-CZ" dirty="0"/>
              <a:t>3x 100 ml každé koncentrace</a:t>
            </a:r>
          </a:p>
          <a:p>
            <a:r>
              <a:rPr lang="cs-CZ" dirty="0"/>
              <a:t>Sklenička na víno, mikrofon, laptop na nahrávání</a:t>
            </a:r>
          </a:p>
          <a:p>
            <a:r>
              <a:rPr lang="cs-CZ" dirty="0"/>
              <a:t>Analýza zvuku pomocí softwaru </a:t>
            </a:r>
            <a:r>
              <a:rPr lang="cs-CZ" dirty="0" err="1"/>
              <a:t>Audacity</a:t>
            </a: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997F2E9C-E2C5-D8C8-A3EE-3D702F2A7078}"/>
                  </a:ext>
                </a:extLst>
              </p14:cNvPr>
              <p14:cNvContentPartPr/>
              <p14:nvPr/>
            </p14:nvContentPartPr>
            <p14:xfrm>
              <a:off x="6778245" y="4485859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997F2E9C-E2C5-D8C8-A3EE-3D702F2A707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69245" y="4476859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957DD84F-D831-FDD0-E6B1-8D0D531ECD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272" y="2856706"/>
            <a:ext cx="3557378" cy="377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0737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DF9CB14-0F7E-27A6-0B26-FDCA69EC6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4" y="852217"/>
            <a:ext cx="8964706" cy="560294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F4119CA-FC00-229A-F459-EBC87A910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0657" y="181313"/>
            <a:ext cx="2833560" cy="1174946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masis MT Pro" panose="02040504050005020304" pitchFamily="18" charset="-18"/>
                <a:cs typeface="Arial" panose="020B0604020202020204" pitchFamily="34" charset="0"/>
              </a:rPr>
              <a:t>Výsledky</a:t>
            </a:r>
            <a:endParaRPr lang="en-GB" sz="4000" b="1" dirty="0">
              <a:latin typeface="Amasis MT Pro" panose="02040504050005020304" pitchFamily="18" charset="-18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ECD857-37BD-E1AD-FD6B-1652E5EE4F11}"/>
                  </a:ext>
                </a:extLst>
              </p:cNvPr>
              <p:cNvSpPr txBox="1"/>
              <p:nvPr/>
            </p:nvSpPr>
            <p:spPr>
              <a:xfrm>
                <a:off x="9063580" y="1343153"/>
                <a:ext cx="2874980" cy="1174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cs-CZ" sz="2000" dirty="0"/>
                  <a:t>Hodnota</a:t>
                </a:r>
                <a:r>
                  <a:rPr lang="cs-CZ" sz="2000" dirty="0"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000" dirty="0"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ω</m:t>
                        </m:r>
                        <m:r>
                          <m:rPr>
                            <m:nor/>
                          </m:rPr>
                          <a:rPr lang="cs-CZ" sz="2000" baseline="-25000" dirty="0"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cs-CZ" sz="2000" baseline="30000" dirty="0"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dirty="0">
                    <a:ea typeface="Cambria Math" panose="02040503050406030204" pitchFamily="18" charset="0"/>
                  </a:rPr>
                  <a:t> </a:t>
                </a:r>
                <a:r>
                  <a:rPr lang="cs-CZ" sz="2000" dirty="0"/>
                  <a:t>z měření: </a:t>
                </a:r>
                <a:r>
                  <a:rPr lang="cs-CZ" sz="2000" dirty="0">
                    <a:solidFill>
                      <a:srgbClr val="C00000"/>
                    </a:solidFill>
                  </a:rPr>
                  <a:t>7.85 ± 0.08 </a:t>
                </a:r>
                <a:r>
                  <a:rPr lang="cs-CZ" sz="2000" dirty="0"/>
                  <a:t>Hz</a:t>
                </a:r>
                <a:r>
                  <a:rPr lang="cs-CZ" sz="2000" baseline="30000" dirty="0"/>
                  <a:t>-2</a:t>
                </a:r>
                <a:r>
                  <a:rPr lang="cs-CZ" sz="2000" dirty="0"/>
                  <a:t> * 10</a:t>
                </a:r>
                <a:r>
                  <a:rPr lang="cs-CZ" sz="2000" baseline="30000" dirty="0"/>
                  <a:t>-7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ECD857-37BD-E1AD-FD6B-1652E5EE4F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3580" y="1343153"/>
                <a:ext cx="2874980" cy="1174552"/>
              </a:xfrm>
              <a:prstGeom prst="rect">
                <a:avLst/>
              </a:prstGeom>
              <a:blipFill>
                <a:blip r:embed="rId3"/>
                <a:stretch>
                  <a:fillRect l="-2335" b="-8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32984379-D3F2-4809-91FE-CC8386F9DDF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3" r="9886"/>
          <a:stretch/>
        </p:blipFill>
        <p:spPr>
          <a:xfrm>
            <a:off x="9307422" y="4285350"/>
            <a:ext cx="2220030" cy="742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513781-3AEA-1776-EC24-7A590B63246D}"/>
                  </a:ext>
                </a:extLst>
              </p:cNvPr>
              <p:cNvSpPr txBox="1"/>
              <p:nvPr/>
            </p:nvSpPr>
            <p:spPr>
              <a:xfrm>
                <a:off x="9095041" y="2661789"/>
                <a:ext cx="2707715" cy="1174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cs-CZ" sz="2000" dirty="0"/>
                  <a:t>Hodnota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000" dirty="0"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ω</m:t>
                        </m:r>
                        <m:r>
                          <m:rPr>
                            <m:nor/>
                          </m:rPr>
                          <a:rPr lang="cs-CZ" sz="2000" baseline="-25000" dirty="0"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cs-CZ" sz="2000" baseline="30000" dirty="0"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dirty="0">
                    <a:ea typeface="Cambria Math" panose="02040503050406030204" pitchFamily="18" charset="0"/>
                  </a:rPr>
                  <a:t> </a:t>
                </a:r>
                <a:r>
                  <a:rPr lang="cs-CZ" sz="2000" dirty="0"/>
                  <a:t>z grafu: </a:t>
                </a:r>
                <a:r>
                  <a:rPr lang="cs-CZ" sz="2000" dirty="0">
                    <a:solidFill>
                      <a:srgbClr val="C00000"/>
                    </a:solidFill>
                  </a:rPr>
                  <a:t>7.86 ± 0.02 </a:t>
                </a:r>
                <a:r>
                  <a:rPr lang="cs-CZ" sz="2000" dirty="0"/>
                  <a:t>Hz</a:t>
                </a:r>
                <a:r>
                  <a:rPr lang="cs-CZ" sz="2000" baseline="30000" dirty="0"/>
                  <a:t>-2</a:t>
                </a:r>
                <a:r>
                  <a:rPr lang="cs-CZ" sz="2000" dirty="0"/>
                  <a:t> * 10</a:t>
                </a:r>
                <a:r>
                  <a:rPr lang="cs-CZ" sz="2000" baseline="30000" dirty="0"/>
                  <a:t>-7</a:t>
                </a:r>
                <a:endParaRPr lang="en-GB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513781-3AEA-1776-EC24-7A590B632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5041" y="2661789"/>
                <a:ext cx="2707715" cy="1174552"/>
              </a:xfrm>
              <a:prstGeom prst="rect">
                <a:avLst/>
              </a:prstGeom>
              <a:blipFill>
                <a:blip r:embed="rId5"/>
                <a:stretch>
                  <a:fillRect l="-2477" b="-8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58104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13046-983E-3A2F-8069-5873B4E23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masis MT Pro" panose="02040504050005020304" pitchFamily="18" charset="-18"/>
              </a:rPr>
              <a:t>Diskuze výsledků</a:t>
            </a:r>
            <a:endParaRPr lang="en-US" b="1" dirty="0">
              <a:latin typeface="Amasis MT Pro" panose="02040504050005020304" pitchFamily="18" charset="-1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00140-238D-5E3D-EEE4-081AD1345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120" y="1690688"/>
            <a:ext cx="1121156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400" b="1" dirty="0"/>
              <a:t>Průsečík z měření </a:t>
            </a:r>
            <a:r>
              <a:rPr lang="cs-CZ" sz="2400" dirty="0"/>
              <a:t>vlastní frekvence prázdné skleničky (</a:t>
            </a:r>
            <a:r>
              <a:rPr lang="cs-CZ" sz="2400" b="1" dirty="0"/>
              <a:t>7.85 ± 0.08 Hz</a:t>
            </a:r>
            <a:r>
              <a:rPr lang="cs-CZ" sz="2400" b="1" baseline="30000" dirty="0"/>
              <a:t>-2</a:t>
            </a:r>
            <a:r>
              <a:rPr lang="cs-CZ" sz="2400" b="1" dirty="0"/>
              <a:t> * 10</a:t>
            </a:r>
            <a:r>
              <a:rPr lang="cs-CZ" sz="2400" b="1" baseline="30000" dirty="0"/>
              <a:t>-7</a:t>
            </a:r>
            <a:r>
              <a:rPr lang="cs-CZ" sz="2400" dirty="0"/>
              <a:t>) </a:t>
            </a:r>
            <a:r>
              <a:rPr lang="cs-CZ" sz="2400" b="1" dirty="0"/>
              <a:t>odpovídá průsečíku získanému z hypotézy </a:t>
            </a:r>
            <a:r>
              <a:rPr lang="cs-CZ" sz="2400" dirty="0"/>
              <a:t>pomocí měření vlastní frekvence pro různou hustotu kapaliny (</a:t>
            </a:r>
            <a:r>
              <a:rPr lang="cs-CZ" sz="2400" b="1" dirty="0"/>
              <a:t>7.86 ± 0.02 Hz</a:t>
            </a:r>
            <a:r>
              <a:rPr lang="cs-CZ" sz="2400" b="1" baseline="30000" dirty="0"/>
              <a:t>-2</a:t>
            </a:r>
            <a:r>
              <a:rPr lang="cs-CZ" sz="2400" b="1" dirty="0"/>
              <a:t> * 10</a:t>
            </a:r>
            <a:r>
              <a:rPr lang="cs-CZ" sz="2400" b="1" baseline="30000" dirty="0"/>
              <a:t>-7</a:t>
            </a:r>
            <a:r>
              <a:rPr lang="cs-CZ" sz="2400" dirty="0"/>
              <a:t>)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cs-CZ" sz="2400" dirty="0"/>
              <a:t>Možná zlepšení</a:t>
            </a:r>
            <a:r>
              <a:rPr lang="en-US" sz="2400" dirty="0"/>
              <a:t>:</a:t>
            </a:r>
            <a:r>
              <a:rPr lang="cs-CZ" sz="2400" dirty="0"/>
              <a:t>	</a:t>
            </a:r>
          </a:p>
          <a:p>
            <a:pPr lvl="1">
              <a:spcAft>
                <a:spcPts val="600"/>
              </a:spcAft>
            </a:pPr>
            <a:r>
              <a:rPr lang="en-US" dirty="0" err="1"/>
              <a:t>větší</a:t>
            </a:r>
            <a:r>
              <a:rPr lang="cs-CZ" dirty="0"/>
              <a:t> rozptyl hustot kapaliny (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cs-CZ" dirty="0"/>
              <a:t>1.00 – 1.31 g/cm</a:t>
            </a:r>
            <a:r>
              <a:rPr lang="cs-CZ" baseline="30000" dirty="0"/>
              <a:t>3</a:t>
            </a:r>
            <a:r>
              <a:rPr lang="cs-CZ" dirty="0"/>
              <a:t>)</a:t>
            </a:r>
          </a:p>
          <a:p>
            <a:pPr lvl="2">
              <a:spcAft>
                <a:spcPts val="600"/>
              </a:spcAft>
            </a:pPr>
            <a:r>
              <a:rPr lang="cs-CZ" dirty="0"/>
              <a:t>Methanol 0.79 g/cm</a:t>
            </a:r>
            <a:r>
              <a:rPr lang="cs-CZ" baseline="30000" dirty="0"/>
              <a:t>3</a:t>
            </a:r>
            <a:r>
              <a:rPr lang="cs-CZ" dirty="0"/>
              <a:t> - zlatý sirup 1.43 g/cm</a:t>
            </a:r>
            <a:r>
              <a:rPr lang="cs-CZ" baseline="30000" dirty="0"/>
              <a:t>3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en-US" dirty="0" err="1"/>
              <a:t>Zvýšení</a:t>
            </a:r>
            <a:r>
              <a:rPr lang="en-US" dirty="0"/>
              <a:t> </a:t>
            </a:r>
            <a:r>
              <a:rPr lang="en-US" dirty="0" err="1"/>
              <a:t>citlivosti</a:t>
            </a:r>
            <a:r>
              <a:rPr lang="cs-CZ" dirty="0"/>
              <a:t> měření frekvence zvuku</a:t>
            </a:r>
          </a:p>
          <a:p>
            <a:pPr lvl="2">
              <a:spcAft>
                <a:spcPts val="600"/>
              </a:spcAft>
            </a:pPr>
            <a:r>
              <a:rPr lang="cs-CZ" dirty="0"/>
              <a:t>Použití spektrálního analyzátoru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8849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6407</TotalTime>
  <Words>653</Words>
  <Application>Microsoft Office PowerPoint</Application>
  <PresentationFormat>Widescreen</PresentationFormat>
  <Paragraphs>60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Amasis MT Pro</vt:lpstr>
      <vt:lpstr>Arial</vt:lpstr>
      <vt:lpstr>Calibri</vt:lpstr>
      <vt:lpstr>Calibri Light</vt:lpstr>
      <vt:lpstr>Cambria Math</vt:lpstr>
      <vt:lpstr>Palatino Linotype</vt:lpstr>
      <vt:lpstr>Verdana</vt:lpstr>
      <vt:lpstr>Office Theme</vt:lpstr>
      <vt:lpstr>“Zpívající“ skleničky</vt:lpstr>
      <vt:lpstr>Obsah prezentace</vt:lpstr>
      <vt:lpstr>Co jsou to zpívající skleničky?</vt:lpstr>
      <vt:lpstr>Proč „zpívají“?</vt:lpstr>
      <vt:lpstr>Hypotéza</vt:lpstr>
      <vt:lpstr>Hypotéza</vt:lpstr>
      <vt:lpstr>Metodika měření</vt:lpstr>
      <vt:lpstr>Výsledky</vt:lpstr>
      <vt:lpstr>Diskuze výsledků</vt:lpstr>
      <vt:lpstr>Děkuji za pozornost!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“Zpívající “ skleničky</dc:title>
  <dc:creator>4readingandotherthings@gmail.com</dc:creator>
  <cp:lastModifiedBy>Ruzickova, Veronika</cp:lastModifiedBy>
  <cp:revision>3</cp:revision>
  <dcterms:created xsi:type="dcterms:W3CDTF">2023-10-07T09:06:00Z</dcterms:created>
  <dcterms:modified xsi:type="dcterms:W3CDTF">2024-01-30T21:13:07Z</dcterms:modified>
</cp:coreProperties>
</file>