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3"/>
  </p:notesMasterIdLst>
  <p:sldIdLst>
    <p:sldId id="256" r:id="rId2"/>
    <p:sldId id="258" r:id="rId3"/>
    <p:sldId id="259" r:id="rId4"/>
    <p:sldId id="301" r:id="rId5"/>
    <p:sldId id="303" r:id="rId6"/>
    <p:sldId id="304" r:id="rId7"/>
    <p:sldId id="305" r:id="rId8"/>
    <p:sldId id="306" r:id="rId9"/>
    <p:sldId id="307" r:id="rId10"/>
    <p:sldId id="308" r:id="rId11"/>
    <p:sldId id="264" r:id="rId12"/>
    <p:sldId id="310" r:id="rId13"/>
    <p:sldId id="309" r:id="rId14"/>
    <p:sldId id="311" r:id="rId15"/>
    <p:sldId id="313" r:id="rId16"/>
    <p:sldId id="312" r:id="rId17"/>
    <p:sldId id="268" r:id="rId18"/>
    <p:sldId id="314" r:id="rId19"/>
    <p:sldId id="315" r:id="rId20"/>
    <p:sldId id="316" r:id="rId21"/>
    <p:sldId id="318" r:id="rId22"/>
    <p:sldId id="319" r:id="rId23"/>
    <p:sldId id="275" r:id="rId24"/>
    <p:sldId id="320" r:id="rId25"/>
    <p:sldId id="321" r:id="rId26"/>
    <p:sldId id="322" r:id="rId27"/>
    <p:sldId id="277" r:id="rId28"/>
    <p:sldId id="324" r:id="rId29"/>
    <p:sldId id="271" r:id="rId30"/>
    <p:sldId id="284" r:id="rId31"/>
    <p:sldId id="323" r:id="rId32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34"/>
      <p:bold r:id="rId35"/>
      <p:italic r:id="rId36"/>
      <p:boldItalic r:id="rId37"/>
    </p:embeddedFont>
    <p:embeddedFont>
      <p:font typeface="Hind Vadodara Light" panose="02000000000000000000" pitchFamily="2" charset="-18"/>
      <p:regular r:id="rId38"/>
      <p:bold r:id="rId39"/>
    </p:embeddedFont>
    <p:embeddedFont>
      <p:font typeface="Nunito Light" pitchFamily="2" charset="-18"/>
      <p:regular r:id="rId40"/>
      <p:italic r:id="rId41"/>
    </p:embeddedFont>
    <p:embeddedFont>
      <p:font typeface="Teko Light" panose="020B0604020202020204" charset="0"/>
      <p:regular r:id="rId42"/>
      <p:bold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284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9421"/>
    <a:srgbClr val="E5EFEE"/>
    <a:srgbClr val="B9811D"/>
    <a:srgbClr val="E6F0EF"/>
    <a:srgbClr val="F7E6C8"/>
    <a:srgbClr val="6A4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AC3B2E-E254-4622-9DAB-35ED87432547}">
  <a:tblStyle styleId="{72AC3B2E-E254-4622-9DAB-35ED874325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60"/>
  </p:normalViewPr>
  <p:slideViewPr>
    <p:cSldViewPr snapToGrid="0">
      <p:cViewPr>
        <p:scale>
          <a:sx n="100" d="100"/>
          <a:sy n="100" d="100"/>
        </p:scale>
        <p:origin x="1013" y="48"/>
      </p:cViewPr>
      <p:guideLst>
        <p:guide pos="2880"/>
        <p:guide orient="horz" pos="2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63da1a4385_0_16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63da1a4385_0_16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0c12e5f0d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0c12e5f0d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3e8071fd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3e8071fd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60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63e8071fd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63e8071fd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63e8071fd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63e8071fd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320de4b7d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320de4b7d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4">
  <p:cSld name="CUSTOM_6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ctrTitle"/>
          </p:nvPr>
        </p:nvSpPr>
        <p:spPr>
          <a:xfrm flipH="1">
            <a:off x="4847211" y="2553180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1"/>
          </p:nvPr>
        </p:nvSpPr>
        <p:spPr>
          <a:xfrm flipH="1">
            <a:off x="5977611" y="2837721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133750" y="2079350"/>
            <a:ext cx="2000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bg>
      <p:bgPr>
        <a:solidFill>
          <a:schemeClr val="l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2069575" y="1357150"/>
            <a:ext cx="514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Light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007825" y="1945343"/>
            <a:ext cx="4535700" cy="8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621050" y="2620363"/>
            <a:ext cx="2922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595072" y="2093275"/>
            <a:ext cx="1053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2480" y="1297750"/>
            <a:ext cx="3128100" cy="29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208600" y="1016100"/>
            <a:ext cx="4726800" cy="31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ctrTitle"/>
          </p:nvPr>
        </p:nvSpPr>
        <p:spPr>
          <a:xfrm flipH="1">
            <a:off x="773250" y="1735721"/>
            <a:ext cx="250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ubTitle" idx="1"/>
          </p:nvPr>
        </p:nvSpPr>
        <p:spPr>
          <a:xfrm flipH="1">
            <a:off x="773250" y="2243946"/>
            <a:ext cx="2504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title" idx="2" hasCustomPrompt="1"/>
          </p:nvPr>
        </p:nvSpPr>
        <p:spPr>
          <a:xfrm>
            <a:off x="1760724" y="1238601"/>
            <a:ext cx="529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2"/>
          <p:cNvSpPr txBox="1">
            <a:spLocks noGrp="1"/>
          </p:cNvSpPr>
          <p:nvPr>
            <p:ph type="ctrTitle" idx="3"/>
          </p:nvPr>
        </p:nvSpPr>
        <p:spPr>
          <a:xfrm flipH="1">
            <a:off x="3379651" y="1735789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ubTitle" idx="4"/>
          </p:nvPr>
        </p:nvSpPr>
        <p:spPr>
          <a:xfrm flipH="1">
            <a:off x="3277350" y="2243949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title" idx="5" hasCustomPrompt="1"/>
          </p:nvPr>
        </p:nvSpPr>
        <p:spPr>
          <a:xfrm>
            <a:off x="4098299" y="1238612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ctrTitle" idx="6"/>
          </p:nvPr>
        </p:nvSpPr>
        <p:spPr>
          <a:xfrm flipH="1">
            <a:off x="5792712" y="1742097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7"/>
          </p:nvPr>
        </p:nvSpPr>
        <p:spPr>
          <a:xfrm flipH="1">
            <a:off x="5724613" y="2243940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 idx="8" hasCustomPrompt="1"/>
          </p:nvPr>
        </p:nvSpPr>
        <p:spPr>
          <a:xfrm>
            <a:off x="6492612" y="1239070"/>
            <a:ext cx="10533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ctrTitle" idx="9"/>
          </p:nvPr>
        </p:nvSpPr>
        <p:spPr>
          <a:xfrm flipH="1">
            <a:off x="204235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ubTitle" idx="13"/>
          </p:nvPr>
        </p:nvSpPr>
        <p:spPr>
          <a:xfrm flipH="1">
            <a:off x="2042356" y="3918766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 idx="14" hasCustomPrompt="1"/>
          </p:nvPr>
        </p:nvSpPr>
        <p:spPr>
          <a:xfrm>
            <a:off x="2795206" y="2903084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>
            <a:spLocks noGrp="1"/>
          </p:cNvSpPr>
          <p:nvPr>
            <p:ph type="ctrTitle" idx="15"/>
          </p:nvPr>
        </p:nvSpPr>
        <p:spPr>
          <a:xfrm flipH="1">
            <a:off x="457114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6"/>
          </p:nvPr>
        </p:nvSpPr>
        <p:spPr>
          <a:xfrm flipH="1">
            <a:off x="4605346" y="3918766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title" idx="17" hasCustomPrompt="1"/>
          </p:nvPr>
        </p:nvSpPr>
        <p:spPr>
          <a:xfrm>
            <a:off x="5323996" y="2903084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>
            <a:spLocks noGrp="1"/>
          </p:cNvSpPr>
          <p:nvPr>
            <p:ph type="title" idx="18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ctrTitle"/>
          </p:nvPr>
        </p:nvSpPr>
        <p:spPr>
          <a:xfrm flipH="1">
            <a:off x="612075" y="1881706"/>
            <a:ext cx="4182900" cy="11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1"/>
          </p:nvPr>
        </p:nvSpPr>
        <p:spPr>
          <a:xfrm flipH="1">
            <a:off x="612075" y="2837144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880701" y="2478400"/>
            <a:ext cx="13119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3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ctrTitle"/>
          </p:nvPr>
        </p:nvSpPr>
        <p:spPr>
          <a:xfrm>
            <a:off x="619650" y="2247705"/>
            <a:ext cx="2559900" cy="7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>
            <a:off x="619650" y="2837337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 idx="2" hasCustomPrompt="1"/>
          </p:nvPr>
        </p:nvSpPr>
        <p:spPr>
          <a:xfrm>
            <a:off x="4145650" y="2884438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CUSTOM_6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2726850" y="2897239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3292050" y="3488360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451650" y="1351346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8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9" r:id="rId12"/>
    <p:sldLayoutId id="2147483670" r:id="rId1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10.06909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lidesgo.com/theme/science-fair-newsletter#search-scinece&amp;position-1&amp;results-20&amp;rs=search" TargetMode="External"/><Relationship Id="rId5" Type="http://schemas.openxmlformats.org/officeDocument/2006/relationships/hyperlink" Target="https://doi.org/10.1103/PhysRevX.12.031042" TargetMode="External"/><Relationship Id="rId4" Type="http://schemas.openxmlformats.org/officeDocument/2006/relationships/hyperlink" Target="https://next-gen.materialsproject.org/materials/mp-825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Magnetické vlastnosti RuO</a:t>
            </a:r>
            <a:r>
              <a:rPr lang="cs-CZ" baseline="-25000" dirty="0"/>
              <a:t>2</a:t>
            </a:r>
            <a:endParaRPr baseline="-25000" dirty="0"/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Barbora Růžičková</a:t>
            </a:r>
            <a:endParaRPr dirty="0"/>
          </a:p>
        </p:txBody>
      </p:sp>
      <p:pic>
        <p:nvPicPr>
          <p:cNvPr id="1026" name="Picture 2" descr="Logo Fyzikálního ústavu | FZU">
            <a:extLst>
              <a:ext uri="{FF2B5EF4-FFF2-40B4-BE49-F238E27FC236}">
                <a16:creationId xmlns:a16="http://schemas.microsoft.com/office/drawing/2014/main" id="{46CA7A8E-F7CE-32A0-4F22-89FEA4B5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4422866"/>
            <a:ext cx="3059461" cy="71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C9F5519D-248B-4A82-E861-E2709DB9C48B}"/>
              </a:ext>
            </a:extLst>
          </p:cNvPr>
          <p:cNvSpPr txBox="1">
            <a:spLocks/>
          </p:cNvSpPr>
          <p:nvPr/>
        </p:nvSpPr>
        <p:spPr>
          <a:xfrm>
            <a:off x="3283810" y="648548"/>
            <a:ext cx="3269390" cy="77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27000" indent="0">
              <a:buFont typeface="Nunito Light"/>
              <a:buNone/>
            </a:pPr>
            <a:r>
              <a:rPr lang="cs-CZ" sz="4000" dirty="0" err="1">
                <a:solidFill>
                  <a:srgbClr val="D49421"/>
                </a:solidFill>
                <a:latin typeface="Teko Light" panose="020B0604020202020204" charset="0"/>
                <a:cs typeface="Teko Light" panose="020B0604020202020204" charset="0"/>
              </a:rPr>
              <a:t>Altermagnetismus</a:t>
            </a:r>
            <a:endParaRPr lang="en-US" sz="4000" dirty="0">
              <a:solidFill>
                <a:srgbClr val="D4942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sp>
        <p:nvSpPr>
          <p:cNvPr id="27" name="Google Shape;325;p40">
            <a:extLst>
              <a:ext uri="{FF2B5EF4-FFF2-40B4-BE49-F238E27FC236}">
                <a16:creationId xmlns:a16="http://schemas.microsoft.com/office/drawing/2014/main" id="{5D42EE73-1368-F946-90CF-E0FDED658497}"/>
              </a:ext>
            </a:extLst>
          </p:cNvPr>
          <p:cNvSpPr txBox="1">
            <a:spLocks/>
          </p:cNvSpPr>
          <p:nvPr/>
        </p:nvSpPr>
        <p:spPr>
          <a:xfrm flipH="1">
            <a:off x="3415458" y="1450770"/>
            <a:ext cx="6048409" cy="307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cs-CZ" b="1" dirty="0"/>
              <a:t>Využití: </a:t>
            </a:r>
          </a:p>
          <a:p>
            <a:pPr marL="285750" indent="-285750">
              <a:spcBef>
                <a:spcPts val="600"/>
              </a:spcBef>
            </a:pPr>
            <a:r>
              <a:rPr lang="cs-CZ" dirty="0"/>
              <a:t>elektrosoučástky, procesory</a:t>
            </a:r>
            <a:br>
              <a:rPr lang="cs-CZ" dirty="0"/>
            </a:br>
            <a:endParaRPr lang="cs-CZ" dirty="0"/>
          </a:p>
          <a:p>
            <a:pPr marL="0" indent="0">
              <a:spcBef>
                <a:spcPts val="600"/>
              </a:spcBef>
              <a:buFont typeface="Nunito Light"/>
              <a:buNone/>
            </a:pPr>
            <a:r>
              <a:rPr lang="cs-CZ" b="1" dirty="0"/>
              <a:t>Výhody oproti </a:t>
            </a:r>
            <a:r>
              <a:rPr lang="cs-CZ" b="1" dirty="0" err="1"/>
              <a:t>feromagnetům</a:t>
            </a:r>
            <a:r>
              <a:rPr lang="cs-CZ" b="1" dirty="0"/>
              <a:t>:</a:t>
            </a:r>
          </a:p>
          <a:p>
            <a:pPr marL="285750" indent="-285750">
              <a:spcBef>
                <a:spcPts val="600"/>
              </a:spcBef>
            </a:pPr>
            <a:r>
              <a:rPr lang="cs-CZ" dirty="0"/>
              <a:t>Vyšší přenosová frekvence (</a:t>
            </a:r>
            <a:r>
              <a:rPr lang="cs-CZ" dirty="0" err="1"/>
              <a:t>THz</a:t>
            </a:r>
            <a:r>
              <a:rPr lang="cs-CZ" dirty="0"/>
              <a:t>)</a:t>
            </a:r>
          </a:p>
          <a:p>
            <a:pPr marL="285750" indent="-285750">
              <a:spcBef>
                <a:spcPts val="600"/>
              </a:spcBef>
            </a:pPr>
            <a:r>
              <a:rPr lang="cs-CZ" dirty="0"/>
              <a:t>Mnoho různých materiálů (vodiče, izolátory…)</a:t>
            </a:r>
          </a:p>
          <a:p>
            <a:pPr marL="285750" indent="-285750">
              <a:spcBef>
                <a:spcPts val="600"/>
              </a:spcBef>
            </a:pPr>
            <a:endParaRPr lang="cs-CZ" dirty="0"/>
          </a:p>
          <a:p>
            <a:pPr marL="0" indent="0">
              <a:spcBef>
                <a:spcPts val="600"/>
              </a:spcBef>
              <a:buNone/>
            </a:pPr>
            <a:r>
              <a:rPr lang="cs-CZ" dirty="0"/>
              <a:t>Známé </a:t>
            </a:r>
            <a:r>
              <a:rPr lang="cs-CZ" dirty="0" err="1"/>
              <a:t>altermagnety</a:t>
            </a:r>
            <a:r>
              <a:rPr lang="cs-CZ" dirty="0"/>
              <a:t>: </a:t>
            </a:r>
            <a:r>
              <a:rPr lang="cs-CZ" dirty="0" err="1"/>
              <a:t>CrSb</a:t>
            </a:r>
            <a:r>
              <a:rPr lang="cs-CZ" dirty="0"/>
              <a:t>, 	        …</a:t>
            </a:r>
          </a:p>
        </p:txBody>
      </p:sp>
      <p:sp>
        <p:nvSpPr>
          <p:cNvPr id="28" name="Google Shape;325;p40">
            <a:extLst>
              <a:ext uri="{FF2B5EF4-FFF2-40B4-BE49-F238E27FC236}">
                <a16:creationId xmlns:a16="http://schemas.microsoft.com/office/drawing/2014/main" id="{C8CD27E9-F275-1AC9-90D0-6A4F263F8D62}"/>
              </a:ext>
            </a:extLst>
          </p:cNvPr>
          <p:cNvSpPr txBox="1">
            <a:spLocks/>
          </p:cNvSpPr>
          <p:nvPr/>
        </p:nvSpPr>
        <p:spPr>
          <a:xfrm flipH="1">
            <a:off x="6029118" y="3903625"/>
            <a:ext cx="6048409" cy="307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0" indent="0">
              <a:buFont typeface="Nunito Light"/>
              <a:buNone/>
            </a:pPr>
            <a:r>
              <a:rPr lang="cs-CZ" dirty="0"/>
              <a:t> RuO</a:t>
            </a:r>
            <a:r>
              <a:rPr lang="cs-CZ" baseline="-25000" dirty="0"/>
              <a:t>2</a:t>
            </a:r>
            <a:endParaRPr lang="en-GB" baseline="-25000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80DC52A-EAAE-202D-E8A7-666BD8E3AE99}"/>
              </a:ext>
            </a:extLst>
          </p:cNvPr>
          <p:cNvGrpSpPr/>
          <p:nvPr/>
        </p:nvGrpSpPr>
        <p:grpSpPr>
          <a:xfrm>
            <a:off x="801798" y="417065"/>
            <a:ext cx="2285700" cy="4309370"/>
            <a:chOff x="6491779" y="696543"/>
            <a:chExt cx="2285700" cy="4309370"/>
          </a:xfrm>
        </p:grpSpPr>
        <p:sp>
          <p:nvSpPr>
            <p:cNvPr id="127" name="Diamond 126">
              <a:extLst>
                <a:ext uri="{FF2B5EF4-FFF2-40B4-BE49-F238E27FC236}">
                  <a16:creationId xmlns:a16="http://schemas.microsoft.com/office/drawing/2014/main" id="{2C2247CB-7EDA-4495-49B0-3257AC546C0B}"/>
                </a:ext>
              </a:extLst>
            </p:cNvPr>
            <p:cNvSpPr/>
            <p:nvPr/>
          </p:nvSpPr>
          <p:spPr>
            <a:xfrm>
              <a:off x="6969352" y="1449387"/>
              <a:ext cx="504056" cy="970659"/>
            </a:xfrm>
            <a:prstGeom prst="diamond">
              <a:avLst/>
            </a:pr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1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572EE73-71AD-217E-EEF1-558CC09CE605}"/>
                </a:ext>
              </a:extLst>
            </p:cNvPr>
            <p:cNvCxnSpPr/>
            <p:nvPr/>
          </p:nvCxnSpPr>
          <p:spPr>
            <a:xfrm>
              <a:off x="7578872" y="2431526"/>
              <a:ext cx="8537" cy="164717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Diamond 128">
              <a:extLst>
                <a:ext uri="{FF2B5EF4-FFF2-40B4-BE49-F238E27FC236}">
                  <a16:creationId xmlns:a16="http://schemas.microsoft.com/office/drawing/2014/main" id="{E6450CDD-6BB6-B372-CB10-72BF368BE755}"/>
                </a:ext>
              </a:extLst>
            </p:cNvPr>
            <p:cNvSpPr/>
            <p:nvPr/>
          </p:nvSpPr>
          <p:spPr>
            <a:xfrm rot="5400000">
              <a:off x="6963158" y="714388"/>
              <a:ext cx="504056" cy="970659"/>
            </a:xfrm>
            <a:prstGeom prst="diamond">
              <a:avLst/>
            </a:pr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1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Diamond 131">
              <a:extLst>
                <a:ext uri="{FF2B5EF4-FFF2-40B4-BE49-F238E27FC236}">
                  <a16:creationId xmlns:a16="http://schemas.microsoft.com/office/drawing/2014/main" id="{F160CF67-D620-EFF7-CF9D-75AF72270BB0}"/>
                </a:ext>
              </a:extLst>
            </p:cNvPr>
            <p:cNvSpPr/>
            <p:nvPr/>
          </p:nvSpPr>
          <p:spPr>
            <a:xfrm>
              <a:off x="7687084" y="705423"/>
              <a:ext cx="504056" cy="970659"/>
            </a:xfrm>
            <a:prstGeom prst="diamond">
              <a:avLst/>
            </a:pr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1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Diamond 133">
              <a:extLst>
                <a:ext uri="{FF2B5EF4-FFF2-40B4-BE49-F238E27FC236}">
                  <a16:creationId xmlns:a16="http://schemas.microsoft.com/office/drawing/2014/main" id="{82CDC04A-FE33-5964-1141-D37D5415DBC9}"/>
                </a:ext>
              </a:extLst>
            </p:cNvPr>
            <p:cNvSpPr/>
            <p:nvPr/>
          </p:nvSpPr>
          <p:spPr>
            <a:xfrm rot="5400000">
              <a:off x="7687084" y="1446312"/>
              <a:ext cx="504056" cy="970659"/>
            </a:xfrm>
            <a:prstGeom prst="diamond">
              <a:avLst/>
            </a:prstGeom>
            <a:solidFill>
              <a:schemeClr val="bg2">
                <a:lumMod val="75000"/>
                <a:alpha val="1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1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ECE2B86-8A7E-8E4D-5686-71C8AE6BD166}"/>
                </a:ext>
              </a:extLst>
            </p:cNvPr>
            <p:cNvGrpSpPr/>
            <p:nvPr/>
          </p:nvGrpSpPr>
          <p:grpSpPr>
            <a:xfrm>
              <a:off x="6704770" y="773397"/>
              <a:ext cx="1728192" cy="1584176"/>
              <a:chOff x="443569" y="1073855"/>
              <a:chExt cx="1728192" cy="1584176"/>
            </a:xfrm>
          </p:grpSpPr>
          <p:cxnSp>
            <p:nvCxnSpPr>
              <p:cNvPr id="2061" name="Straight Connector 2060">
                <a:extLst>
                  <a:ext uri="{FF2B5EF4-FFF2-40B4-BE49-F238E27FC236}">
                    <a16:creationId xmlns:a16="http://schemas.microsoft.com/office/drawing/2014/main" id="{8830A355-2C6B-752F-30A1-0821133D39A0}"/>
                  </a:ext>
                </a:extLst>
              </p:cNvPr>
              <p:cNvCxnSpPr/>
              <p:nvPr/>
            </p:nvCxnSpPr>
            <p:spPr>
              <a:xfrm>
                <a:off x="954944" y="1217871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62" name="Straight Connector 2061">
                <a:extLst>
                  <a:ext uri="{FF2B5EF4-FFF2-40B4-BE49-F238E27FC236}">
                    <a16:creationId xmlns:a16="http://schemas.microsoft.com/office/drawing/2014/main" id="{48D7067D-7F75-49A5-30E3-525CE87A9F76}"/>
                  </a:ext>
                </a:extLst>
              </p:cNvPr>
              <p:cNvCxnSpPr/>
              <p:nvPr/>
            </p:nvCxnSpPr>
            <p:spPr>
              <a:xfrm>
                <a:off x="1676713" y="1073855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63" name="Straight Connector 2062">
                <a:extLst>
                  <a:ext uri="{FF2B5EF4-FFF2-40B4-BE49-F238E27FC236}">
                    <a16:creationId xmlns:a16="http://schemas.microsoft.com/office/drawing/2014/main" id="{7ECEA3D9-649B-0C5E-E7DC-4CD0DA5DC10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451681" y="1509748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64" name="Straight Connector 2063">
                <a:extLst>
                  <a:ext uri="{FF2B5EF4-FFF2-40B4-BE49-F238E27FC236}">
                    <a16:creationId xmlns:a16="http://schemas.microsoft.com/office/drawing/2014/main" id="{D573C744-E2C9-8D47-6C64-74614A7C5F9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63649" y="766647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C27DFAFB-1390-21A8-CE7B-F6207442E9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6145" y="1836089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3ED47A73-7B60-A1AB-DF95-EB58BA2276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7914" y="1836089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9EDDB836-B6F8-77D7-0946-DEDB0914EA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0745" y="696543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CAFB2ADC-19D4-D6DD-C664-A84DE33ADD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2427" y="904418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DB56C5EA-08FF-EC81-754F-29C00F60B2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58616" y="1870527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B73B096C-94DA-31FF-3CFE-BE2D03FAF0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12106" y="1139084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6034AEF3-0AE9-9418-6E64-17FBCB61B6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0130" y="1635992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7D1774F1-0E27-55B6-9995-3C332F4F71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9987" y="1874587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5AF59612-581E-2713-2A89-4C08E2FEEA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15629" y="1873546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44707EB-9F52-3E1D-28F5-0A39209B69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2427" y="1401914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4AC70625-1946-AE9A-979F-A908353288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8171" y="1137565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49A7CE98-A5D4-6A02-B5D9-916F053C71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6013" y="2355421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27B9F510-ED36-9688-8361-B45EF56CE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5112" y="2134572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5" name="Picture 9">
              <a:extLst>
                <a:ext uri="{FF2B5EF4-FFF2-40B4-BE49-F238E27FC236}">
                  <a16:creationId xmlns:a16="http://schemas.microsoft.com/office/drawing/2014/main" id="{2ADD2F99-6E60-B3D5-6F67-B096948B15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4603" y="3388206"/>
              <a:ext cx="356557" cy="475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6" name="Picture 8">
              <a:extLst>
                <a:ext uri="{FF2B5EF4-FFF2-40B4-BE49-F238E27FC236}">
                  <a16:creationId xmlns:a16="http://schemas.microsoft.com/office/drawing/2014/main" id="{94039923-BD53-F6C1-79F6-47621B51F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5740" y="2230877"/>
              <a:ext cx="350222" cy="448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3FDD26BA-8D42-8617-04F3-5A0CE7FC5F77}"/>
                </a:ext>
              </a:extLst>
            </p:cNvPr>
            <p:cNvSpPr/>
            <p:nvPr/>
          </p:nvSpPr>
          <p:spPr>
            <a:xfrm>
              <a:off x="7338914" y="2586385"/>
              <a:ext cx="476961" cy="126584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EA8AC71-2C01-FD51-24B0-2BB46DB3E138}"/>
                </a:ext>
              </a:extLst>
            </p:cNvPr>
            <p:cNvSpPr/>
            <p:nvPr/>
          </p:nvSpPr>
          <p:spPr>
            <a:xfrm rot="5400000">
              <a:off x="7348929" y="2610101"/>
              <a:ext cx="476961" cy="1265842"/>
            </a:xfrm>
            <a:prstGeom prst="ellipse">
              <a:avLst/>
            </a:prstGeom>
            <a:noFill/>
            <a:ln w="19050">
              <a:solidFill>
                <a:srgbClr val="1306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8E58356-E0FD-70B8-308B-2320CE73CC52}"/>
                </a:ext>
              </a:extLst>
            </p:cNvPr>
            <p:cNvSpPr txBox="1"/>
            <p:nvPr/>
          </p:nvSpPr>
          <p:spPr>
            <a:xfrm>
              <a:off x="8217930" y="3075838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>
                  <a:solidFill>
                    <a:schemeClr val="bg2">
                      <a:lumMod val="50000"/>
                    </a:schemeClr>
                  </a:solidFill>
                </a:rPr>
                <a:t>k</a:t>
              </a:r>
              <a:r>
                <a:rPr lang="en-US" sz="1400" i="1" baseline="-25000" dirty="0" err="1">
                  <a:solidFill>
                    <a:schemeClr val="bg2">
                      <a:lumMod val="50000"/>
                    </a:schemeClr>
                  </a:solidFill>
                </a:rPr>
                <a:t>x</a:t>
              </a:r>
              <a:endParaRPr lang="en-US" sz="1400" i="1" baseline="-25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D45A6925-EEA6-741C-8536-EBECBEA3AEF4}"/>
                </a:ext>
              </a:extLst>
            </p:cNvPr>
            <p:cNvCxnSpPr/>
            <p:nvPr/>
          </p:nvCxnSpPr>
          <p:spPr>
            <a:xfrm>
              <a:off x="6914740" y="3256739"/>
              <a:ext cx="134533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E8DD80D6-862B-2B28-3CF7-D1A0753B1D3E}"/>
                </a:ext>
              </a:extLst>
            </p:cNvPr>
            <p:cNvCxnSpPr/>
            <p:nvPr/>
          </p:nvCxnSpPr>
          <p:spPr>
            <a:xfrm flipH="1" flipV="1">
              <a:off x="7216300" y="856432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8" name="Straight Arrow Connector 2047">
              <a:extLst>
                <a:ext uri="{FF2B5EF4-FFF2-40B4-BE49-F238E27FC236}">
                  <a16:creationId xmlns:a16="http://schemas.microsoft.com/office/drawing/2014/main" id="{773A07CB-2476-A52A-950D-EAECA41AD8CF}"/>
                </a:ext>
              </a:extLst>
            </p:cNvPr>
            <p:cNvCxnSpPr/>
            <p:nvPr/>
          </p:nvCxnSpPr>
          <p:spPr>
            <a:xfrm flipV="1">
              <a:off x="7934032" y="1570107"/>
              <a:ext cx="0" cy="54200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" name="Straight Arrow Connector 2048">
              <a:extLst>
                <a:ext uri="{FF2B5EF4-FFF2-40B4-BE49-F238E27FC236}">
                  <a16:creationId xmlns:a16="http://schemas.microsoft.com/office/drawing/2014/main" id="{B5FA05A1-EDA8-F4AF-0139-719D3F70E58E}"/>
                </a:ext>
              </a:extLst>
            </p:cNvPr>
            <p:cNvCxnSpPr/>
            <p:nvPr/>
          </p:nvCxnSpPr>
          <p:spPr>
            <a:xfrm flipH="1" flipV="1">
              <a:off x="7937429" y="923834"/>
              <a:ext cx="0" cy="538500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1" name="Straight Arrow Connector 2050">
              <a:extLst>
                <a:ext uri="{FF2B5EF4-FFF2-40B4-BE49-F238E27FC236}">
                  <a16:creationId xmlns:a16="http://schemas.microsoft.com/office/drawing/2014/main" id="{EF1BD8E4-AA36-8CB5-72FF-90254E736D2E}"/>
                </a:ext>
              </a:extLst>
            </p:cNvPr>
            <p:cNvCxnSpPr/>
            <p:nvPr/>
          </p:nvCxnSpPr>
          <p:spPr>
            <a:xfrm flipV="1">
              <a:off x="7222363" y="1653237"/>
              <a:ext cx="0" cy="547636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2" name="Straight Arrow Connector 2051">
              <a:extLst>
                <a:ext uri="{FF2B5EF4-FFF2-40B4-BE49-F238E27FC236}">
                  <a16:creationId xmlns:a16="http://schemas.microsoft.com/office/drawing/2014/main" id="{20633969-EE9C-5307-A901-673CA91D2BCF}"/>
                </a:ext>
              </a:extLst>
            </p:cNvPr>
            <p:cNvCxnSpPr/>
            <p:nvPr/>
          </p:nvCxnSpPr>
          <p:spPr>
            <a:xfrm flipV="1">
              <a:off x="7939112" y="1570771"/>
              <a:ext cx="0" cy="54200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3" name="Oval 2052">
              <a:extLst>
                <a:ext uri="{FF2B5EF4-FFF2-40B4-BE49-F238E27FC236}">
                  <a16:creationId xmlns:a16="http://schemas.microsoft.com/office/drawing/2014/main" id="{2AEAC3B9-8D23-E019-8A5B-436B51B857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7914" y="1836753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54" name="Straight Arrow Connector 2053">
              <a:extLst>
                <a:ext uri="{FF2B5EF4-FFF2-40B4-BE49-F238E27FC236}">
                  <a16:creationId xmlns:a16="http://schemas.microsoft.com/office/drawing/2014/main" id="{ED417F0B-2000-E122-D22E-BD7F12167197}"/>
                </a:ext>
              </a:extLst>
            </p:cNvPr>
            <p:cNvCxnSpPr/>
            <p:nvPr/>
          </p:nvCxnSpPr>
          <p:spPr>
            <a:xfrm flipV="1">
              <a:off x="7216664" y="1648005"/>
              <a:ext cx="0" cy="547636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5" name="Oval 2054">
              <a:extLst>
                <a:ext uri="{FF2B5EF4-FFF2-40B4-BE49-F238E27FC236}">
                  <a16:creationId xmlns:a16="http://schemas.microsoft.com/office/drawing/2014/main" id="{FE05CFF3-5113-687E-889B-A62218DF52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5526" y="1830857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6" name="Oval 2055">
              <a:extLst>
                <a:ext uri="{FF2B5EF4-FFF2-40B4-BE49-F238E27FC236}">
                  <a16:creationId xmlns:a16="http://schemas.microsoft.com/office/drawing/2014/main" id="{ECA0D8BE-970E-961D-7C03-3820FABD3E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4629" y="1139084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7" name="Google Shape;224;p32">
              <a:extLst>
                <a:ext uri="{FF2B5EF4-FFF2-40B4-BE49-F238E27FC236}">
                  <a16:creationId xmlns:a16="http://schemas.microsoft.com/office/drawing/2014/main" id="{675E4075-B474-ADAD-B017-3A6102F97837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91779" y="4130513"/>
              <a:ext cx="2285700" cy="8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unito Light"/>
                <a:buChar char="●"/>
                <a:defRPr sz="18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1pPr>
              <a:lvl2pPr marL="914400" marR="0" lvl="1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unito Light"/>
                <a:buChar char="○"/>
                <a:defRPr sz="14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2pPr>
              <a:lvl3pPr marL="1371600" marR="0" lvl="2" indent="-3238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Nunito Light"/>
                <a:buChar char="■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3pPr>
              <a:lvl4pPr marL="1828800" marR="0" lvl="3" indent="-3238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Nunito Light"/>
                <a:buChar char="●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unito Light"/>
                <a:buChar char="○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unito Light"/>
                <a:buChar char="■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6pPr>
              <a:lvl7pPr marL="3200400" marR="0" lvl="6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 Light"/>
                <a:buChar char="●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7pPr>
              <a:lvl8pPr marL="3657600" marR="0" lvl="7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 Light"/>
                <a:buChar char="○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200"/>
                <a:buFont typeface="Nunito Light"/>
                <a:buChar char="■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9pPr>
            </a:lstStyle>
            <a:p>
              <a:pPr marL="285750" indent="-285750"/>
              <a:r>
                <a:rPr lang="cs-CZ" sz="1400" dirty="0"/>
                <a:t>Nulový magnetický moment</a:t>
              </a:r>
            </a:p>
            <a:p>
              <a:pPr marL="285750" indent="-285750"/>
              <a:r>
                <a:rPr lang="cs-CZ" sz="1400" b="1" dirty="0"/>
                <a:t>Polarizuje spin</a:t>
              </a:r>
              <a:endParaRPr lang="en-GB" sz="1400" b="1" dirty="0"/>
            </a:p>
          </p:txBody>
        </p:sp>
        <p:sp>
          <p:nvSpPr>
            <p:cNvPr id="2058" name="TextBox 2057">
              <a:extLst>
                <a:ext uri="{FF2B5EF4-FFF2-40B4-BE49-F238E27FC236}">
                  <a16:creationId xmlns:a16="http://schemas.microsoft.com/office/drawing/2014/main" id="{5137F871-77CD-73A6-5447-0460CFD0E18B}"/>
                </a:ext>
              </a:extLst>
            </p:cNvPr>
            <p:cNvSpPr txBox="1"/>
            <p:nvPr/>
          </p:nvSpPr>
          <p:spPr>
            <a:xfrm>
              <a:off x="7652208" y="2269603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>
                  <a:solidFill>
                    <a:schemeClr val="bg2">
                      <a:lumMod val="50000"/>
                    </a:schemeClr>
                  </a:solidFill>
                </a:rPr>
                <a:t>k</a:t>
              </a:r>
              <a:r>
                <a:rPr lang="en-US" sz="1400" i="1" baseline="-25000" dirty="0" err="1">
                  <a:solidFill>
                    <a:schemeClr val="bg2">
                      <a:lumMod val="50000"/>
                    </a:schemeClr>
                  </a:solidFill>
                </a:rPr>
                <a:t>y</a:t>
              </a:r>
              <a:endParaRPr lang="en-US" sz="1600" i="1" baseline="-25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059" name="Oval 2058">
              <a:extLst>
                <a:ext uri="{FF2B5EF4-FFF2-40B4-BE49-F238E27FC236}">
                  <a16:creationId xmlns:a16="http://schemas.microsoft.com/office/drawing/2014/main" id="{A1B13698-7C54-F7A5-F401-BD6CA83654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7914" y="1096269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0" name="Oval 2059">
              <a:extLst>
                <a:ext uri="{FF2B5EF4-FFF2-40B4-BE49-F238E27FC236}">
                  <a16:creationId xmlns:a16="http://schemas.microsoft.com/office/drawing/2014/main" id="{526712C0-F651-52AE-9408-A66AE924E0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6145" y="1090453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327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ctrTitle"/>
          </p:nvPr>
        </p:nvSpPr>
        <p:spPr>
          <a:xfrm flipH="1">
            <a:off x="612075" y="1881706"/>
            <a:ext cx="4182900" cy="11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RuO</a:t>
            </a:r>
            <a:r>
              <a:rPr lang="en-GB" baseline="-25000" dirty="0"/>
              <a:t>2</a:t>
            </a:r>
          </a:p>
        </p:txBody>
      </p:sp>
      <p:sp>
        <p:nvSpPr>
          <p:cNvPr id="252" name="Google Shape;252;p35"/>
          <p:cNvSpPr txBox="1">
            <a:spLocks noGrp="1"/>
          </p:cNvSpPr>
          <p:nvPr>
            <p:ph type="subTitle" idx="1"/>
          </p:nvPr>
        </p:nvSpPr>
        <p:spPr>
          <a:xfrm flipH="1">
            <a:off x="612074" y="2837144"/>
            <a:ext cx="3411285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Představení</a:t>
            </a:r>
            <a:r>
              <a:rPr lang="en-GB" dirty="0"/>
              <a:t> </a:t>
            </a:r>
            <a:r>
              <a:rPr lang="en-GB" dirty="0" err="1"/>
              <a:t>hlavní</a:t>
            </a:r>
            <a:r>
              <a:rPr lang="en-GB" dirty="0"/>
              <a:t> </a:t>
            </a:r>
            <a:r>
              <a:rPr lang="en-GB" dirty="0" err="1"/>
              <a:t>problematiky</a:t>
            </a:r>
            <a:r>
              <a:rPr lang="en-GB" dirty="0"/>
              <a:t> </a:t>
            </a:r>
            <a:r>
              <a:rPr lang="en-GB" dirty="0" err="1"/>
              <a:t>projektu</a:t>
            </a:r>
            <a:endParaRPr lang="en-GB" dirty="0"/>
          </a:p>
        </p:txBody>
      </p:sp>
      <p:sp>
        <p:nvSpPr>
          <p:cNvPr id="253" name="Google Shape;253;p35"/>
          <p:cNvSpPr txBox="1">
            <a:spLocks noGrp="1"/>
          </p:cNvSpPr>
          <p:nvPr>
            <p:ph type="title" idx="2"/>
          </p:nvPr>
        </p:nvSpPr>
        <p:spPr>
          <a:xfrm flipH="1">
            <a:off x="4850221" y="2571750"/>
            <a:ext cx="1311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" name="Google Shape;251;p35">
            <a:extLst>
              <a:ext uri="{FF2B5EF4-FFF2-40B4-BE49-F238E27FC236}">
                <a16:creationId xmlns:a16="http://schemas.microsoft.com/office/drawing/2014/main" id="{9B8D5EEC-2926-0B7E-9BF0-7C320B57CE8B}"/>
              </a:ext>
            </a:extLst>
          </p:cNvPr>
          <p:cNvSpPr txBox="1">
            <a:spLocks/>
          </p:cNvSpPr>
          <p:nvPr/>
        </p:nvSpPr>
        <p:spPr>
          <a:xfrm flipH="1">
            <a:off x="1617915" y="1881706"/>
            <a:ext cx="2745805" cy="1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6000" b="0" i="0" u="none" strike="noStrike" cap="none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cs-CZ" dirty="0"/>
              <a:t>a Ti</a:t>
            </a:r>
            <a:r>
              <a:rPr lang="en-GB" dirty="0"/>
              <a:t>O</a:t>
            </a:r>
            <a:r>
              <a:rPr lang="en-GB" baseline="-25000" dirty="0"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2F6E10-8F1D-2CE4-E72A-E6A1FEDC3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455" y="2834640"/>
            <a:ext cx="3128100" cy="1623060"/>
          </a:xfrm>
        </p:spPr>
        <p:txBody>
          <a:bodyPr anchor="t"/>
          <a:lstStyle/>
          <a:p>
            <a:r>
              <a:rPr lang="cs-CZ" dirty="0" err="1"/>
              <a:t>Altermagnet</a:t>
            </a:r>
            <a:endParaRPr lang="cs-CZ" dirty="0"/>
          </a:p>
          <a:p>
            <a:pPr lvl="1"/>
            <a:r>
              <a:rPr lang="cs-CZ" dirty="0"/>
              <a:t>Nulový magnetický moment</a:t>
            </a:r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0A1C2BD-D035-8FA2-E733-3904C1986950}"/>
              </a:ext>
            </a:extLst>
          </p:cNvPr>
          <p:cNvSpPr txBox="1">
            <a:spLocks/>
          </p:cNvSpPr>
          <p:nvPr/>
        </p:nvSpPr>
        <p:spPr>
          <a:xfrm>
            <a:off x="2060246" y="510100"/>
            <a:ext cx="2106920" cy="40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27000" indent="0">
              <a:buFont typeface="Nunito Light"/>
              <a:buNone/>
            </a:pPr>
            <a:r>
              <a:rPr lang="cs-CZ" sz="3200" dirty="0">
                <a:solidFill>
                  <a:srgbClr val="D49421"/>
                </a:solidFill>
                <a:latin typeface="Teko Light" panose="020B0604020202020204" charset="0"/>
                <a:cs typeface="Teko Light" panose="020B0604020202020204" charset="0"/>
              </a:rPr>
              <a:t>RuO</a:t>
            </a:r>
            <a:r>
              <a:rPr lang="cs-CZ" sz="3200" baseline="-25000" dirty="0">
                <a:solidFill>
                  <a:srgbClr val="D49421"/>
                </a:solidFill>
                <a:latin typeface="Teko Light" panose="020B0604020202020204" charset="0"/>
                <a:cs typeface="Teko Light" panose="020B0604020202020204" charset="0"/>
              </a:rPr>
              <a:t>2</a:t>
            </a:r>
            <a:endParaRPr lang="en-US" sz="3200" baseline="-25000" dirty="0">
              <a:solidFill>
                <a:srgbClr val="D4942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CE2B122-739B-1125-C247-B8B6E591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90" y="828965"/>
            <a:ext cx="1916430" cy="191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5936C9F-C580-61C3-5EB2-668C9F95A832}"/>
              </a:ext>
            </a:extLst>
          </p:cNvPr>
          <p:cNvSpPr txBox="1">
            <a:spLocks/>
          </p:cNvSpPr>
          <p:nvPr/>
        </p:nvSpPr>
        <p:spPr>
          <a:xfrm>
            <a:off x="4796580" y="2834640"/>
            <a:ext cx="3654000" cy="1623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r>
              <a:rPr lang="cs-CZ" dirty="0" err="1"/>
              <a:t>Diamagnet</a:t>
            </a:r>
            <a:endParaRPr lang="cs-CZ" dirty="0"/>
          </a:p>
          <a:p>
            <a:pPr lvl="1"/>
            <a:r>
              <a:rPr lang="cs-CZ" dirty="0"/>
              <a:t>Nulový magnetický moment mimo magnetické pole</a:t>
            </a:r>
          </a:p>
          <a:p>
            <a:pPr lvl="1"/>
            <a:r>
              <a:rPr lang="cs-CZ" dirty="0"/>
              <a:t>Magnetizace v magnetickém poli</a:t>
            </a:r>
          </a:p>
          <a:p>
            <a:pPr lvl="1"/>
            <a:r>
              <a:rPr lang="cs-CZ" dirty="0"/>
              <a:t>Substrát pro růst RuO</a:t>
            </a:r>
            <a:r>
              <a:rPr lang="cs-CZ" baseline="-25000" dirty="0"/>
              <a:t>2</a:t>
            </a:r>
            <a:endParaRPr lang="en-US" baseline="-2500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131F22C-24CF-71EF-E330-F0488624861F}"/>
              </a:ext>
            </a:extLst>
          </p:cNvPr>
          <p:cNvSpPr txBox="1">
            <a:spLocks/>
          </p:cNvSpPr>
          <p:nvPr/>
        </p:nvSpPr>
        <p:spPr>
          <a:xfrm>
            <a:off x="5817760" y="510100"/>
            <a:ext cx="2106920" cy="40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27000" indent="0">
              <a:buFont typeface="Nunito Light"/>
              <a:buNone/>
            </a:pPr>
            <a:r>
              <a:rPr lang="cs-CZ" sz="3200" dirty="0">
                <a:solidFill>
                  <a:srgbClr val="D49421"/>
                </a:solidFill>
                <a:latin typeface="Teko Light" panose="020B0604020202020204" charset="0"/>
                <a:cs typeface="Teko Light" panose="020B0604020202020204" charset="0"/>
              </a:rPr>
              <a:t>TiO</a:t>
            </a:r>
            <a:r>
              <a:rPr lang="cs-CZ" sz="3200" baseline="-25000" dirty="0">
                <a:solidFill>
                  <a:srgbClr val="D49421"/>
                </a:solidFill>
                <a:latin typeface="Teko Light" panose="020B0604020202020204" charset="0"/>
                <a:cs typeface="Teko Light" panose="020B0604020202020204" charset="0"/>
              </a:rPr>
              <a:t>2</a:t>
            </a:r>
            <a:endParaRPr lang="en-US" sz="3200" baseline="-25000" dirty="0">
              <a:solidFill>
                <a:srgbClr val="D4942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E8AF18D-3E9E-1F6F-3E24-8916B0F3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24" y="802585"/>
            <a:ext cx="1916430" cy="191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0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92887-87EB-B4BA-AA31-986BAE572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01" y="1117349"/>
            <a:ext cx="8334397" cy="29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140EBD-0B0C-CECB-FA40-E2AA5A90A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480" y="899160"/>
            <a:ext cx="7700000" cy="550990"/>
          </a:xfrm>
        </p:spPr>
        <p:txBody>
          <a:bodyPr anchor="t"/>
          <a:lstStyle/>
          <a:p>
            <a:r>
              <a:rPr lang="cs-CZ" dirty="0" err="1"/>
              <a:t>Ru</a:t>
            </a:r>
            <a:r>
              <a:rPr lang="en-GB" dirty="0"/>
              <a:t>O</a:t>
            </a:r>
            <a:r>
              <a:rPr lang="en-GB" baseline="-25000" dirty="0"/>
              <a:t>2</a:t>
            </a:r>
            <a:r>
              <a:rPr lang="cs-CZ" dirty="0"/>
              <a:t> + Ti</a:t>
            </a:r>
            <a:r>
              <a:rPr lang="en-GB" dirty="0"/>
              <a:t>O</a:t>
            </a:r>
            <a:r>
              <a:rPr lang="en-GB" baseline="-25000" dirty="0"/>
              <a:t>2</a:t>
            </a:r>
            <a:r>
              <a:rPr lang="cs-CZ" dirty="0"/>
              <a:t> vykazuje v magnetickém poli feromagnetické chování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405FD1-7E7E-8A91-E923-9B37582C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C381274-A14A-AFD4-F61F-1C31EB237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86" y="1549210"/>
            <a:ext cx="4528227" cy="339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1AC383-A63F-F7C0-2BB6-D244227571EA}"/>
              </a:ext>
            </a:extLst>
          </p:cNvPr>
          <p:cNvSpPr txBox="1"/>
          <p:nvPr/>
        </p:nvSpPr>
        <p:spPr>
          <a:xfrm>
            <a:off x="4320540" y="257175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5681231B-CB05-D34D-0C33-0622EB3997AE}"/>
              </a:ext>
            </a:extLst>
          </p:cNvPr>
          <p:cNvSpPr/>
          <p:nvPr/>
        </p:nvSpPr>
        <p:spPr>
          <a:xfrm>
            <a:off x="5295900" y="2141220"/>
            <a:ext cx="2209800" cy="2019300"/>
          </a:xfrm>
          <a:prstGeom prst="arc">
            <a:avLst>
              <a:gd name="adj1" fmla="val 15849663"/>
              <a:gd name="adj2" fmla="val 19455453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26C4747-29AD-EF74-2F60-FAA109BBFDBE}"/>
              </a:ext>
            </a:extLst>
          </p:cNvPr>
          <p:cNvSpPr txBox="1">
            <a:spLocks/>
          </p:cNvSpPr>
          <p:nvPr/>
        </p:nvSpPr>
        <p:spPr>
          <a:xfrm>
            <a:off x="6964680" y="3154680"/>
            <a:ext cx="1927860" cy="55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27000" indent="0">
              <a:buNone/>
            </a:pPr>
            <a:r>
              <a:rPr lang="cs-CZ" sz="1600" dirty="0"/>
              <a:t>Magnetické dipóly se srovnaly </a:t>
            </a:r>
            <a:br>
              <a:rPr lang="cs-CZ" sz="1600" dirty="0"/>
            </a:br>
            <a:r>
              <a:rPr lang="cs-CZ" sz="1600" dirty="0"/>
              <a:t>s magnetickým polem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B338EB-AE4E-7CFC-E7D2-C88FA510F696}"/>
              </a:ext>
            </a:extLst>
          </p:cNvPr>
          <p:cNvSpPr txBox="1"/>
          <p:nvPr/>
        </p:nvSpPr>
        <p:spPr>
          <a:xfrm>
            <a:off x="4051649" y="1644279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ighlight>
                  <a:srgbClr val="FFFF00"/>
                </a:highlight>
                <a:latin typeface="Trebuchet MS" panose="020B0603020202020204" pitchFamily="34" charset="0"/>
              </a:rPr>
              <a:t>RuO</a:t>
            </a:r>
            <a:r>
              <a:rPr lang="cs-CZ" baseline="-25000" dirty="0">
                <a:highlight>
                  <a:srgbClr val="FFFF00"/>
                </a:highlight>
                <a:latin typeface="Trebuchet MS" panose="020B0603020202020204" pitchFamily="34" charset="0"/>
              </a:rPr>
              <a:t>2</a:t>
            </a:r>
            <a:r>
              <a:rPr lang="cs-CZ" dirty="0">
                <a:highlight>
                  <a:srgbClr val="FFFF00"/>
                </a:highlight>
                <a:latin typeface="Trebuchet MS" panose="020B0603020202020204" pitchFamily="34" charset="0"/>
              </a:rPr>
              <a:t> + TiO</a:t>
            </a:r>
            <a:r>
              <a:rPr lang="cs-CZ" baseline="-25000" dirty="0">
                <a:highlight>
                  <a:srgbClr val="FFFF00"/>
                </a:highlight>
                <a:latin typeface="Trebuchet MS" panose="020B0603020202020204" pitchFamily="34" charset="0"/>
              </a:rPr>
              <a:t>2</a:t>
            </a:r>
            <a:endParaRPr lang="en-US" baseline="-25000" dirty="0"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405FD1-7E7E-8A91-E923-9B37582C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Hypotéza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AC383-A63F-F7C0-2BB6-D244227571EA}"/>
              </a:ext>
            </a:extLst>
          </p:cNvPr>
          <p:cNvSpPr txBox="1"/>
          <p:nvPr/>
        </p:nvSpPr>
        <p:spPr>
          <a:xfrm>
            <a:off x="4320540" y="257175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US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0FF7B2B-3BAD-110C-EF49-5B6211FDD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480" y="899160"/>
            <a:ext cx="7700000" cy="3177540"/>
          </a:xfrm>
        </p:spPr>
        <p:txBody>
          <a:bodyPr anchor="t"/>
          <a:lstStyle/>
          <a:p>
            <a:r>
              <a:rPr lang="cs-CZ" dirty="0" err="1"/>
              <a:t>Ru</a:t>
            </a:r>
            <a:r>
              <a:rPr lang="en-GB" dirty="0"/>
              <a:t>O</a:t>
            </a:r>
            <a:r>
              <a:rPr lang="en-GB" baseline="-25000" dirty="0"/>
              <a:t>2</a:t>
            </a:r>
            <a:r>
              <a:rPr lang="cs-CZ" dirty="0"/>
              <a:t> + Ti</a:t>
            </a:r>
            <a:r>
              <a:rPr lang="en-GB" dirty="0"/>
              <a:t>O</a:t>
            </a:r>
            <a:r>
              <a:rPr lang="en-GB" baseline="-25000" dirty="0"/>
              <a:t>2</a:t>
            </a:r>
            <a:r>
              <a:rPr lang="cs-CZ" dirty="0"/>
              <a:t> vykazuje v magnetickém poli feromagnetické chování</a:t>
            </a:r>
          </a:p>
          <a:p>
            <a:endParaRPr lang="cs-CZ" dirty="0"/>
          </a:p>
          <a:p>
            <a:pPr marL="127000" indent="0">
              <a:buNone/>
            </a:pPr>
            <a:r>
              <a:rPr lang="cs-CZ" dirty="0"/>
              <a:t>Možné důvody:</a:t>
            </a:r>
          </a:p>
          <a:p>
            <a:pPr marL="469900" indent="-342900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dirty="0"/>
              <a:t>TiO</a:t>
            </a:r>
            <a:r>
              <a:rPr lang="en-GB" baseline="-25000" dirty="0"/>
              <a:t>2</a:t>
            </a:r>
            <a:r>
              <a:rPr lang="en-GB" dirty="0"/>
              <a:t> (</a:t>
            </a:r>
            <a:r>
              <a:rPr lang="cs-CZ" dirty="0"/>
              <a:t>nečistoty nebo samotný materiál</a:t>
            </a:r>
            <a:r>
              <a:rPr lang="en-GB" dirty="0"/>
              <a:t>) </a:t>
            </a:r>
            <a:r>
              <a:rPr lang="cs-CZ" dirty="0"/>
              <a:t>se chová feromagneticky</a:t>
            </a:r>
          </a:p>
          <a:p>
            <a:pPr marL="469900" indent="-342900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dirty="0"/>
              <a:t>RuO2 (nečistoty nebo samotný materiál) se chová feromagneticky</a:t>
            </a:r>
          </a:p>
          <a:p>
            <a:pPr marL="469900" indent="-342900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dirty="0"/>
              <a:t>Za feromagnetické chování můžou efekty odehrávající se na rozhraní substrát-vrstva</a:t>
            </a:r>
          </a:p>
        </p:txBody>
      </p:sp>
    </p:spTree>
    <p:extLst>
      <p:ext uri="{BB962C8B-B14F-4D97-AF65-F5344CB8AC3E}">
        <p14:creationId xmlns:p14="http://schemas.microsoft.com/office/powerpoint/2010/main" val="31381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140EBD-0B0C-CECB-FA40-E2AA5A90A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480" y="899160"/>
            <a:ext cx="7700000" cy="3177540"/>
          </a:xfrm>
        </p:spPr>
        <p:txBody>
          <a:bodyPr anchor="t"/>
          <a:lstStyle/>
          <a:p>
            <a:r>
              <a:rPr lang="cs-CZ" dirty="0" err="1"/>
              <a:t>Ru</a:t>
            </a:r>
            <a:r>
              <a:rPr lang="en-GB" dirty="0"/>
              <a:t>O</a:t>
            </a:r>
            <a:r>
              <a:rPr lang="en-GB" baseline="-25000" dirty="0"/>
              <a:t>2</a:t>
            </a:r>
            <a:r>
              <a:rPr lang="cs-CZ" dirty="0"/>
              <a:t> + Ti</a:t>
            </a:r>
            <a:r>
              <a:rPr lang="en-GB" dirty="0"/>
              <a:t>O</a:t>
            </a:r>
            <a:r>
              <a:rPr lang="en-GB" baseline="-25000" dirty="0"/>
              <a:t>2</a:t>
            </a:r>
            <a:r>
              <a:rPr lang="cs-CZ" dirty="0"/>
              <a:t> vykazuje v magnetickém poli feromagnetické chování</a:t>
            </a:r>
          </a:p>
          <a:p>
            <a:endParaRPr lang="cs-CZ" dirty="0"/>
          </a:p>
          <a:p>
            <a:pPr marL="127000" indent="0">
              <a:buNone/>
            </a:pPr>
            <a:r>
              <a:rPr lang="cs-CZ" dirty="0"/>
              <a:t>Možné důvody:</a:t>
            </a:r>
          </a:p>
          <a:p>
            <a:pPr marL="469900" indent="-342900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dirty="0"/>
              <a:t>TiO</a:t>
            </a:r>
            <a:r>
              <a:rPr lang="en-GB" baseline="-25000" dirty="0"/>
              <a:t>2</a:t>
            </a:r>
            <a:r>
              <a:rPr lang="en-GB" dirty="0"/>
              <a:t> (</a:t>
            </a:r>
            <a:r>
              <a:rPr lang="cs-CZ" dirty="0"/>
              <a:t>nečistoty nebo samotný materiál</a:t>
            </a:r>
            <a:r>
              <a:rPr lang="en-GB" dirty="0"/>
              <a:t>) </a:t>
            </a:r>
            <a:r>
              <a:rPr lang="cs-CZ" dirty="0"/>
              <a:t>se chová feromagneticky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1800" b="1" dirty="0">
                <a:solidFill>
                  <a:srgbClr val="D49421"/>
                </a:solidFill>
              </a:rPr>
              <a:t>Moment TiO</a:t>
            </a:r>
            <a:r>
              <a:rPr lang="cs-CZ" sz="1800" b="1" baseline="-25000" dirty="0">
                <a:solidFill>
                  <a:srgbClr val="D49421"/>
                </a:solidFill>
              </a:rPr>
              <a:t>2</a:t>
            </a:r>
            <a:r>
              <a:rPr lang="cs-CZ" sz="1800" b="1" dirty="0">
                <a:solidFill>
                  <a:srgbClr val="D49421"/>
                </a:solidFill>
              </a:rPr>
              <a:t> porovnatelný s momentem RuO</a:t>
            </a:r>
            <a:r>
              <a:rPr lang="cs-CZ" sz="1800" b="1" baseline="-25000" dirty="0">
                <a:solidFill>
                  <a:srgbClr val="D49421"/>
                </a:solidFill>
              </a:rPr>
              <a:t>2</a:t>
            </a:r>
            <a:r>
              <a:rPr lang="cs-CZ" sz="1800" b="1" dirty="0">
                <a:solidFill>
                  <a:srgbClr val="D49421"/>
                </a:solidFill>
              </a:rPr>
              <a:t> + TiO</a:t>
            </a:r>
            <a:r>
              <a:rPr lang="cs-CZ" sz="1800" b="1" baseline="-25000" dirty="0">
                <a:solidFill>
                  <a:srgbClr val="D49421"/>
                </a:solidFill>
              </a:rPr>
              <a:t>2</a:t>
            </a:r>
          </a:p>
          <a:p>
            <a:pPr marL="469900" indent="-342900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dirty="0"/>
              <a:t>RuO2 (nečistoty nebo samotný materiál) se chová feromagneticky</a:t>
            </a:r>
          </a:p>
          <a:p>
            <a:pPr marL="469900" indent="-342900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dirty="0"/>
              <a:t>Za feromagnetické chování můžou efekty odehrávající se na rozhraní substrát-vrstva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1800" b="1" dirty="0">
                <a:solidFill>
                  <a:srgbClr val="D49421"/>
                </a:solidFill>
              </a:rPr>
              <a:t>Moment TiO2 menší než moment RuO2 + TiO2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1800" b="1" dirty="0">
                <a:solidFill>
                  <a:srgbClr val="D49421"/>
                </a:solidFill>
              </a:rPr>
              <a:t>Moment TiO2 nebude vykazovat feromagnetické vlastnosti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405FD1-7E7E-8A91-E923-9B37582C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Hypotéza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AC383-A63F-F7C0-2BB6-D244227571EA}"/>
              </a:ext>
            </a:extLst>
          </p:cNvPr>
          <p:cNvSpPr txBox="1"/>
          <p:nvPr/>
        </p:nvSpPr>
        <p:spPr>
          <a:xfrm>
            <a:off x="4320540" y="257175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1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>
            <a:spLocks noGrp="1"/>
          </p:cNvSpPr>
          <p:nvPr>
            <p:ph type="ctrTitle"/>
          </p:nvPr>
        </p:nvSpPr>
        <p:spPr>
          <a:xfrm>
            <a:off x="619650" y="2247705"/>
            <a:ext cx="2984610" cy="7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dirty="0"/>
              <a:t>Experimentální aparatura</a:t>
            </a:r>
            <a:endParaRPr sz="4800" dirty="0"/>
          </a:p>
        </p:txBody>
      </p:sp>
      <p:sp>
        <p:nvSpPr>
          <p:cNvPr id="317" name="Google Shape;317;p39"/>
          <p:cNvSpPr txBox="1">
            <a:spLocks noGrp="1"/>
          </p:cNvSpPr>
          <p:nvPr>
            <p:ph type="subTitle" idx="1"/>
          </p:nvPr>
        </p:nvSpPr>
        <p:spPr>
          <a:xfrm>
            <a:off x="619650" y="2837337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Představení</a:t>
            </a:r>
            <a:endParaRPr dirty="0"/>
          </a:p>
        </p:txBody>
      </p:sp>
      <p:sp>
        <p:nvSpPr>
          <p:cNvPr id="318" name="Google Shape;318;p39"/>
          <p:cNvSpPr txBox="1">
            <a:spLocks noGrp="1"/>
          </p:cNvSpPr>
          <p:nvPr>
            <p:ph type="title" idx="2"/>
          </p:nvPr>
        </p:nvSpPr>
        <p:spPr>
          <a:xfrm>
            <a:off x="4130410" y="3044458"/>
            <a:ext cx="224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14F386-212C-5A84-32C9-9F4160AFD7A2}"/>
              </a:ext>
            </a:extLst>
          </p:cNvPr>
          <p:cNvSpPr txBox="1"/>
          <p:nvPr/>
        </p:nvSpPr>
        <p:spPr>
          <a:xfrm>
            <a:off x="1620356" y="2890569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Hind Vadodara Light" panose="02000000000000000000" pitchFamily="2" charset="-18"/>
                <a:cs typeface="Hind Vadodara Light" panose="02000000000000000000" pitchFamily="2" charset="-18"/>
              </a:rPr>
              <a:t>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EDCF8-95B5-EC99-2E63-120B56CD8BC2}"/>
              </a:ext>
            </a:extLst>
          </p:cNvPr>
          <p:cNvSpPr txBox="1"/>
          <p:nvPr/>
        </p:nvSpPr>
        <p:spPr>
          <a:xfrm>
            <a:off x="1715710" y="2890568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Hind Vadodara Light" panose="02000000000000000000" pitchFamily="2" charset="-18"/>
                <a:cs typeface="Hind Vadodara Light" panose="02000000000000000000" pitchFamily="2" charset="-18"/>
              </a:rPr>
              <a:t>QU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7DD73D-3198-2AEB-9DF2-91516DA08562}"/>
              </a:ext>
            </a:extLst>
          </p:cNvPr>
          <p:cNvSpPr txBox="1"/>
          <p:nvPr/>
        </p:nvSpPr>
        <p:spPr>
          <a:xfrm>
            <a:off x="1956698" y="2890568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Hind Vadodara Light" panose="02000000000000000000" pitchFamily="2" charset="-18"/>
                <a:cs typeface="Hind Vadodara Light" panose="02000000000000000000" pitchFamily="2" charset="-18"/>
              </a:rPr>
              <a:t>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60F82-B650-FDAF-FA3B-5A70D1908DF1}"/>
              </a:ext>
            </a:extLst>
          </p:cNvPr>
          <p:cNvSpPr txBox="1"/>
          <p:nvPr/>
        </p:nvSpPr>
        <p:spPr>
          <a:xfrm>
            <a:off x="2002445" y="2890567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Hind Vadodara Light" panose="02000000000000000000" pitchFamily="2" charset="-18"/>
                <a:cs typeface="Hind Vadodara Light" panose="02000000000000000000" pitchFamily="2" charset="-18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6;p39">
            <a:extLst>
              <a:ext uri="{FF2B5EF4-FFF2-40B4-BE49-F238E27FC236}">
                <a16:creationId xmlns:a16="http://schemas.microsoft.com/office/drawing/2014/main" id="{0D299B7B-E7CE-396B-4488-C85F662C6629}"/>
              </a:ext>
            </a:extLst>
          </p:cNvPr>
          <p:cNvSpPr txBox="1">
            <a:spLocks/>
          </p:cNvSpPr>
          <p:nvPr/>
        </p:nvSpPr>
        <p:spPr>
          <a:xfrm>
            <a:off x="330090" y="1318260"/>
            <a:ext cx="5506830" cy="345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>
              <a:tabLst>
                <a:tab pos="266700" algn="l"/>
              </a:tabLst>
            </a:pPr>
            <a:r>
              <a:rPr lang="cs-CZ" sz="6600" dirty="0">
                <a:solidFill>
                  <a:srgbClr val="D49421"/>
                </a:solidFill>
              </a:rPr>
              <a:t>	</a:t>
            </a:r>
            <a:r>
              <a:rPr lang="cs-CZ" dirty="0" err="1"/>
              <a:t>uperconducting</a:t>
            </a:r>
            <a:endParaRPr lang="cs-CZ" sz="6600" dirty="0"/>
          </a:p>
          <a:p>
            <a:pPr algn="l">
              <a:tabLst>
                <a:tab pos="266700" algn="l"/>
              </a:tabLst>
            </a:pPr>
            <a:r>
              <a:rPr lang="cs-CZ" sz="6600" dirty="0">
                <a:solidFill>
                  <a:srgbClr val="D49421"/>
                </a:solidFill>
              </a:rPr>
              <a:t>	   </a:t>
            </a:r>
            <a:r>
              <a:rPr lang="cs-CZ" dirty="0" err="1"/>
              <a:t>antum</a:t>
            </a:r>
            <a:endParaRPr lang="cs-CZ" dirty="0"/>
          </a:p>
          <a:p>
            <a:pPr algn="l">
              <a:tabLst>
                <a:tab pos="92075" algn="l"/>
              </a:tabLst>
            </a:pPr>
            <a:r>
              <a:rPr lang="cs-CZ" sz="6600" dirty="0">
                <a:solidFill>
                  <a:srgbClr val="D49421"/>
                </a:solidFill>
              </a:rPr>
              <a:t>	</a:t>
            </a:r>
            <a:r>
              <a:rPr lang="cs-CZ" dirty="0" err="1"/>
              <a:t>nterference</a:t>
            </a:r>
            <a:endParaRPr lang="cs-CZ" dirty="0"/>
          </a:p>
          <a:p>
            <a:pPr algn="l">
              <a:tabLst>
                <a:tab pos="266700" algn="l"/>
              </a:tabLst>
            </a:pPr>
            <a:r>
              <a:rPr lang="cs-CZ" sz="6600" dirty="0">
                <a:solidFill>
                  <a:srgbClr val="D49421"/>
                </a:solidFill>
              </a:rPr>
              <a:t>	</a:t>
            </a:r>
            <a:r>
              <a:rPr lang="cs-CZ" dirty="0" err="1"/>
              <a:t>evice</a:t>
            </a:r>
            <a:endParaRPr lang="cs-CZ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0694DF-BC77-EEC9-DC81-B9D8BFD5F7F5}"/>
              </a:ext>
            </a:extLst>
          </p:cNvPr>
          <p:cNvSpPr/>
          <p:nvPr/>
        </p:nvSpPr>
        <p:spPr>
          <a:xfrm>
            <a:off x="2926080" y="370455"/>
            <a:ext cx="6004560" cy="44025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6478DE-5EF7-931D-2A04-0AB875FA5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0920" y="3985260"/>
            <a:ext cx="4773920" cy="472750"/>
          </a:xfrm>
        </p:spPr>
        <p:txBody>
          <a:bodyPr/>
          <a:lstStyle/>
          <a:p>
            <a:pPr marL="127000" indent="0">
              <a:buNone/>
            </a:pPr>
            <a:r>
              <a:rPr lang="cs-CZ" sz="1600" dirty="0"/>
              <a:t>Změří magnetický moment až 5*10</a:t>
            </a:r>
            <a:r>
              <a:rPr lang="cs-CZ" sz="1600" baseline="30000" dirty="0"/>
              <a:t>−14 </a:t>
            </a:r>
            <a:r>
              <a:rPr lang="cs-CZ" sz="1600" dirty="0"/>
              <a:t>T</a:t>
            </a:r>
            <a:endParaRPr lang="en-US" sz="1600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6458CF22-B0AF-74E7-61AF-2B2E77F594A4}"/>
              </a:ext>
            </a:extLst>
          </p:cNvPr>
          <p:cNvSpPr txBox="1">
            <a:spLocks/>
          </p:cNvSpPr>
          <p:nvPr/>
        </p:nvSpPr>
        <p:spPr>
          <a:xfrm>
            <a:off x="3470920" y="720290"/>
            <a:ext cx="4773920" cy="4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27000" indent="0">
              <a:buFont typeface="Nunito Light"/>
              <a:buNone/>
            </a:pPr>
            <a:r>
              <a:rPr lang="cs-CZ" sz="1600" dirty="0"/>
              <a:t>Založen na </a:t>
            </a:r>
            <a:r>
              <a:rPr lang="cs-CZ" sz="1600" dirty="0" err="1"/>
              <a:t>Josephsonově</a:t>
            </a:r>
            <a:r>
              <a:rPr lang="cs-CZ" sz="1600" dirty="0"/>
              <a:t> jevu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252C27-1F68-E32B-FC89-74002C214656}"/>
              </a:ext>
            </a:extLst>
          </p:cNvPr>
          <p:cNvSpPr txBox="1"/>
          <p:nvPr/>
        </p:nvSpPr>
        <p:spPr>
          <a:xfrm>
            <a:off x="291990" y="2618903"/>
            <a:ext cx="44772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600" dirty="0">
                <a:solidFill>
                  <a:srgbClr val="D49421"/>
                </a:solidFill>
                <a:latin typeface="Teko Light"/>
                <a:cs typeface="Teko Light"/>
                <a:sym typeface="Teko Light"/>
              </a:rPr>
              <a:t>I</a:t>
            </a:r>
            <a:endParaRPr lang="en-US" sz="6600" dirty="0">
              <a:solidFill>
                <a:srgbClr val="D49421"/>
              </a:solidFill>
              <a:latin typeface="Teko Light"/>
              <a:cs typeface="Teko Light"/>
              <a:sym typeface="Teko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8F5A71-08A1-7C46-2CD4-A27057366E6B}"/>
              </a:ext>
            </a:extLst>
          </p:cNvPr>
          <p:cNvSpPr txBox="1"/>
          <p:nvPr/>
        </p:nvSpPr>
        <p:spPr>
          <a:xfrm>
            <a:off x="299609" y="3623665"/>
            <a:ext cx="44772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600" dirty="0">
                <a:solidFill>
                  <a:srgbClr val="D49421"/>
                </a:solidFill>
                <a:latin typeface="Teko Light"/>
                <a:cs typeface="Teko Light"/>
                <a:sym typeface="Teko Light"/>
              </a:rPr>
              <a:t>D</a:t>
            </a:r>
            <a:endParaRPr lang="en-US" sz="6600" dirty="0">
              <a:solidFill>
                <a:srgbClr val="D49421"/>
              </a:solidFill>
              <a:latin typeface="Teko Light"/>
              <a:cs typeface="Teko Light"/>
              <a:sym typeface="Teko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F20298-A348-71CB-E6CB-478F8CE3B284}"/>
              </a:ext>
            </a:extLst>
          </p:cNvPr>
          <p:cNvSpPr txBox="1"/>
          <p:nvPr/>
        </p:nvSpPr>
        <p:spPr>
          <a:xfrm>
            <a:off x="330088" y="1614141"/>
            <a:ext cx="14682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600" dirty="0">
                <a:solidFill>
                  <a:srgbClr val="D49421"/>
                </a:solidFill>
                <a:latin typeface="Teko Light"/>
                <a:cs typeface="Teko Light"/>
                <a:sym typeface="Teko Light"/>
              </a:rPr>
              <a:t>QU</a:t>
            </a:r>
            <a:endParaRPr lang="en-US" sz="6600" dirty="0">
              <a:solidFill>
                <a:srgbClr val="D49421"/>
              </a:solidFill>
              <a:latin typeface="Teko Light"/>
              <a:cs typeface="Teko Light"/>
              <a:sym typeface="Teko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A4B2D4-76F0-0CE2-0981-5EBEF2E393A1}"/>
              </a:ext>
            </a:extLst>
          </p:cNvPr>
          <p:cNvSpPr txBox="1"/>
          <p:nvPr/>
        </p:nvSpPr>
        <p:spPr>
          <a:xfrm>
            <a:off x="330088" y="609379"/>
            <a:ext cx="44772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600" dirty="0">
                <a:solidFill>
                  <a:srgbClr val="D49421"/>
                </a:solidFill>
                <a:latin typeface="Teko Light"/>
                <a:cs typeface="Teko Light"/>
                <a:sym typeface="Teko Light"/>
              </a:rPr>
              <a:t>S</a:t>
            </a:r>
            <a:endParaRPr lang="en-US" sz="6600" dirty="0">
              <a:solidFill>
                <a:srgbClr val="D49421"/>
              </a:solidFill>
              <a:latin typeface="Teko Light"/>
              <a:cs typeface="Teko Light"/>
              <a:sym typeface="Teko Light"/>
            </a:endParaRPr>
          </a:p>
        </p:txBody>
      </p:sp>
      <p:pic>
        <p:nvPicPr>
          <p:cNvPr id="5" name="Picture 4" descr="Diagram of a device with a diagram&#10;&#10;Description automatically generated">
            <a:extLst>
              <a:ext uri="{FF2B5EF4-FFF2-40B4-BE49-F238E27FC236}">
                <a16:creationId xmlns:a16="http://schemas.microsoft.com/office/drawing/2014/main" id="{A9C0F628-3351-5CF0-1891-E979622A6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374" y="1146452"/>
            <a:ext cx="3399091" cy="294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63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7579B20-550E-E65E-45FA-7D8261A46C33}"/>
              </a:ext>
            </a:extLst>
          </p:cNvPr>
          <p:cNvSpPr/>
          <p:nvPr/>
        </p:nvSpPr>
        <p:spPr>
          <a:xfrm>
            <a:off x="244861" y="1148560"/>
            <a:ext cx="4448193" cy="30456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DD2AAE-5F70-E92E-DFB1-496D49DC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RuO2 + TiO2</a:t>
            </a:r>
            <a:endParaRPr lang="en-US" dirty="0"/>
          </a:p>
        </p:txBody>
      </p:sp>
      <p:pic>
        <p:nvPicPr>
          <p:cNvPr id="8207" name="Picture 15" descr="A picture containing text, flash memory&#10;&#10;Description automatically generated">
            <a:extLst>
              <a:ext uri="{FF2B5EF4-FFF2-40B4-BE49-F238E27FC236}">
                <a16:creationId xmlns:a16="http://schemas.microsoft.com/office/drawing/2014/main" id="{C01C1F6A-A91B-81EA-8A7B-6E9E7D3BF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79"/>
          <a:stretch/>
        </p:blipFill>
        <p:spPr bwMode="auto">
          <a:xfrm rot="5400000">
            <a:off x="7332348" y="1999577"/>
            <a:ext cx="1906729" cy="12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A picture containing text, indoor, flash memory, jack&#10;&#10;Description automatically generated">
            <a:extLst>
              <a:ext uri="{FF2B5EF4-FFF2-40B4-BE49-F238E27FC236}">
                <a16:creationId xmlns:a16="http://schemas.microsoft.com/office/drawing/2014/main" id="{E8AADBB8-6E55-F1AD-99EA-FCC8C71CB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7268" r="5555"/>
          <a:stretch/>
        </p:blipFill>
        <p:spPr bwMode="auto">
          <a:xfrm rot="5400000">
            <a:off x="5969355" y="2029101"/>
            <a:ext cx="1906731" cy="120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A picture containing text, handwriting, indoor&#10;&#10;Description automatically generated">
            <a:extLst>
              <a:ext uri="{FF2B5EF4-FFF2-40B4-BE49-F238E27FC236}">
                <a16:creationId xmlns:a16="http://schemas.microsoft.com/office/drawing/2014/main" id="{A223DD66-5683-0D40-34DA-7671CF352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"/>
          <a:stretch/>
        </p:blipFill>
        <p:spPr bwMode="auto">
          <a:xfrm rot="5400000">
            <a:off x="4657952" y="2051159"/>
            <a:ext cx="1906728" cy="116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B45135-24FE-259F-CCE3-174BC4024DC8}"/>
              </a:ext>
            </a:extLst>
          </p:cNvPr>
          <p:cNvSpPr txBox="1"/>
          <p:nvPr/>
        </p:nvSpPr>
        <p:spPr>
          <a:xfrm>
            <a:off x="6750207" y="358524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Hind Vadodara Light" panose="02000000000000000000" pitchFamily="2" charset="-18"/>
                <a:cs typeface="Hind Vadodara Light" panose="02000000000000000000" pitchFamily="2" charset="-18"/>
              </a:rPr>
              <a:t>110</a:t>
            </a:r>
            <a:endParaRPr lang="en-US" dirty="0">
              <a:latin typeface="Hind Vadodara Light" panose="02000000000000000000" pitchFamily="2" charset="-18"/>
              <a:cs typeface="Hind Vadodara Light" panose="02000000000000000000" pitchFamily="2" charset="-1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036EE9-9C43-02B7-B5BD-E327127FF061}"/>
              </a:ext>
            </a:extLst>
          </p:cNvPr>
          <p:cNvSpPr txBox="1"/>
          <p:nvPr/>
        </p:nvSpPr>
        <p:spPr>
          <a:xfrm>
            <a:off x="8070790" y="358524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Hind Vadodara Light" panose="02000000000000000000" pitchFamily="2" charset="-18"/>
                <a:cs typeface="Hind Vadodara Light" panose="02000000000000000000" pitchFamily="2" charset="-18"/>
              </a:rPr>
              <a:t>001</a:t>
            </a:r>
            <a:endParaRPr lang="en-US" dirty="0">
              <a:latin typeface="Hind Vadodara Light" panose="02000000000000000000" pitchFamily="2" charset="-18"/>
              <a:cs typeface="Hind Vadodara Light" panose="02000000000000000000" pitchFamily="2" charset="-1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2E8D8C-876D-79CB-E698-61BF831CC588}"/>
              </a:ext>
            </a:extLst>
          </p:cNvPr>
          <p:cNvSpPr txBox="1"/>
          <p:nvPr/>
        </p:nvSpPr>
        <p:spPr>
          <a:xfrm>
            <a:off x="5376045" y="358524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Hind Vadodara Light" panose="02000000000000000000" pitchFamily="2" charset="-18"/>
                <a:cs typeface="Hind Vadodara Light" panose="02000000000000000000" pitchFamily="2" charset="-18"/>
              </a:rPr>
              <a:t>100</a:t>
            </a:r>
            <a:endParaRPr lang="en-US" dirty="0">
              <a:latin typeface="Hind Vadodara Light" panose="02000000000000000000" pitchFamily="2" charset="-18"/>
              <a:cs typeface="Hind Vadodara Light" panose="02000000000000000000" pitchFamily="2" charset="-18"/>
            </a:endParaRPr>
          </a:p>
        </p:txBody>
      </p:sp>
      <p:pic>
        <p:nvPicPr>
          <p:cNvPr id="8212" name="Picture 20" descr="miller indices">
            <a:extLst>
              <a:ext uri="{FF2B5EF4-FFF2-40B4-BE49-F238E27FC236}">
                <a16:creationId xmlns:a16="http://schemas.microsoft.com/office/drawing/2014/main" id="{C7C4BBAB-58D0-B159-34D9-1A3939AC6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80" y="1314952"/>
            <a:ext cx="4043969" cy="26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 idx="18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Obsah</a:t>
            </a:r>
            <a:endParaRPr dirty="0"/>
          </a:p>
        </p:txBody>
      </p:sp>
      <p:sp>
        <p:nvSpPr>
          <p:cNvPr id="142" name="Google Shape;142;p29"/>
          <p:cNvSpPr txBox="1">
            <a:spLocks noGrp="1"/>
          </p:cNvSpPr>
          <p:nvPr>
            <p:ph type="ctrTitle"/>
          </p:nvPr>
        </p:nvSpPr>
        <p:spPr>
          <a:xfrm flipH="1">
            <a:off x="773250" y="1735721"/>
            <a:ext cx="250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Altermagnetismus</a:t>
            </a:r>
            <a:endParaRPr dirty="0"/>
          </a:p>
        </p:txBody>
      </p:sp>
      <p:sp>
        <p:nvSpPr>
          <p:cNvPr id="143" name="Google Shape;143;p29"/>
          <p:cNvSpPr txBox="1">
            <a:spLocks noGrp="1"/>
          </p:cNvSpPr>
          <p:nvPr>
            <p:ph type="subTitle" idx="1"/>
          </p:nvPr>
        </p:nvSpPr>
        <p:spPr>
          <a:xfrm flipH="1">
            <a:off x="773250" y="2243946"/>
            <a:ext cx="2504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Co to je a proč je pro nás zajímavý</a:t>
            </a:r>
            <a:endParaRPr dirty="0"/>
          </a:p>
        </p:txBody>
      </p:sp>
      <p:sp>
        <p:nvSpPr>
          <p:cNvPr id="144" name="Google Shape;144;p29"/>
          <p:cNvSpPr txBox="1">
            <a:spLocks noGrp="1"/>
          </p:cNvSpPr>
          <p:nvPr>
            <p:ph type="ctrTitle" idx="3"/>
          </p:nvPr>
        </p:nvSpPr>
        <p:spPr>
          <a:xfrm flipH="1">
            <a:off x="3379651" y="1735789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RuO</a:t>
            </a:r>
            <a:r>
              <a:rPr lang="cs-CZ" baseline="-25000" dirty="0"/>
              <a:t>2</a:t>
            </a:r>
            <a:r>
              <a:rPr lang="cs-CZ" dirty="0"/>
              <a:t> a TiO</a:t>
            </a:r>
            <a:r>
              <a:rPr lang="cs-CZ" baseline="-25000" dirty="0"/>
              <a:t>2</a:t>
            </a:r>
            <a:endParaRPr baseline="-25000" dirty="0"/>
          </a:p>
        </p:txBody>
      </p:sp>
      <p:sp>
        <p:nvSpPr>
          <p:cNvPr id="145" name="Google Shape;145;p29"/>
          <p:cNvSpPr txBox="1">
            <a:spLocks noGrp="1"/>
          </p:cNvSpPr>
          <p:nvPr>
            <p:ph type="subTitle" idx="4"/>
          </p:nvPr>
        </p:nvSpPr>
        <p:spPr>
          <a:xfrm flipH="1">
            <a:off x="3277350" y="2243949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Představení hlavní problematiky projektu</a:t>
            </a:r>
            <a:endParaRPr dirty="0"/>
          </a:p>
        </p:txBody>
      </p:sp>
      <p:sp>
        <p:nvSpPr>
          <p:cNvPr id="146" name="Google Shape;146;p29"/>
          <p:cNvSpPr txBox="1">
            <a:spLocks noGrp="1"/>
          </p:cNvSpPr>
          <p:nvPr>
            <p:ph type="ctrTitle" idx="6"/>
          </p:nvPr>
        </p:nvSpPr>
        <p:spPr>
          <a:xfrm flipH="1">
            <a:off x="5792712" y="1742097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Experimentální aparatura</a:t>
            </a:r>
            <a:endParaRPr dirty="0"/>
          </a:p>
        </p:txBody>
      </p:sp>
      <p:sp>
        <p:nvSpPr>
          <p:cNvPr id="147" name="Google Shape;147;p29"/>
          <p:cNvSpPr txBox="1">
            <a:spLocks noGrp="1"/>
          </p:cNvSpPr>
          <p:nvPr>
            <p:ph type="subTitle" idx="7"/>
          </p:nvPr>
        </p:nvSpPr>
        <p:spPr>
          <a:xfrm flipH="1">
            <a:off x="5724613" y="2243940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Představení SQUID</a:t>
            </a:r>
            <a:endParaRPr dirty="0"/>
          </a:p>
        </p:txBody>
      </p:sp>
      <p:sp>
        <p:nvSpPr>
          <p:cNvPr id="148" name="Google Shape;148;p29"/>
          <p:cNvSpPr txBox="1">
            <a:spLocks noGrp="1"/>
          </p:cNvSpPr>
          <p:nvPr>
            <p:ph type="ctrTitle" idx="9"/>
          </p:nvPr>
        </p:nvSpPr>
        <p:spPr>
          <a:xfrm flipH="1">
            <a:off x="204235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Výsledky – Tenká vrstva</a:t>
            </a:r>
            <a:endParaRPr dirty="0"/>
          </a:p>
        </p:txBody>
      </p:sp>
      <p:sp>
        <p:nvSpPr>
          <p:cNvPr id="149" name="Google Shape;149;p29"/>
          <p:cNvSpPr txBox="1">
            <a:spLocks noGrp="1"/>
          </p:cNvSpPr>
          <p:nvPr>
            <p:ph type="subTitle" idx="13"/>
          </p:nvPr>
        </p:nvSpPr>
        <p:spPr>
          <a:xfrm flipH="1">
            <a:off x="2042356" y="3918766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Výsledky měření s vzorky RuO</a:t>
            </a:r>
            <a:r>
              <a:rPr lang="cs-CZ" baseline="-25000" dirty="0"/>
              <a:t>2</a:t>
            </a:r>
            <a:r>
              <a:rPr lang="cs-CZ" dirty="0"/>
              <a:t> a TiO</a:t>
            </a:r>
            <a:r>
              <a:rPr lang="cs-CZ" baseline="-25000" dirty="0"/>
              <a:t>2</a:t>
            </a:r>
            <a:endParaRPr baseline="-25000" dirty="0"/>
          </a:p>
        </p:txBody>
      </p:sp>
      <p:sp>
        <p:nvSpPr>
          <p:cNvPr id="150" name="Google Shape;150;p29"/>
          <p:cNvSpPr txBox="1">
            <a:spLocks noGrp="1"/>
          </p:cNvSpPr>
          <p:nvPr>
            <p:ph type="ctrTitle" idx="15"/>
          </p:nvPr>
        </p:nvSpPr>
        <p:spPr>
          <a:xfrm flipH="1">
            <a:off x="457114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Bonus - „</a:t>
            </a:r>
            <a:r>
              <a:rPr lang="cs-CZ" dirty="0" err="1"/>
              <a:t>Bulk</a:t>
            </a:r>
            <a:r>
              <a:rPr lang="cs-CZ" dirty="0"/>
              <a:t>“ vzorky</a:t>
            </a:r>
            <a:endParaRPr dirty="0"/>
          </a:p>
        </p:txBody>
      </p:sp>
      <p:sp>
        <p:nvSpPr>
          <p:cNvPr id="151" name="Google Shape;151;p29"/>
          <p:cNvSpPr txBox="1">
            <a:spLocks noGrp="1"/>
          </p:cNvSpPr>
          <p:nvPr>
            <p:ph type="subTitle" idx="16"/>
          </p:nvPr>
        </p:nvSpPr>
        <p:spPr>
          <a:xfrm flipH="1">
            <a:off x="4605346" y="3918766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Výsledky z měření vzorků </a:t>
            </a:r>
            <a:r>
              <a:rPr lang="cs-CZ" dirty="0" err="1"/>
              <a:t>CrSb</a:t>
            </a:r>
            <a:endParaRPr dirty="0"/>
          </a:p>
        </p:txBody>
      </p:sp>
      <p:sp>
        <p:nvSpPr>
          <p:cNvPr id="152" name="Google Shape;152;p29"/>
          <p:cNvSpPr txBox="1">
            <a:spLocks noGrp="1"/>
          </p:cNvSpPr>
          <p:nvPr>
            <p:ph type="title" idx="2"/>
          </p:nvPr>
        </p:nvSpPr>
        <p:spPr>
          <a:xfrm>
            <a:off x="1760724" y="1238601"/>
            <a:ext cx="529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5"/>
          </p:nvPr>
        </p:nvSpPr>
        <p:spPr>
          <a:xfrm>
            <a:off x="4098299" y="1238612"/>
            <a:ext cx="947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title" idx="14"/>
          </p:nvPr>
        </p:nvSpPr>
        <p:spPr>
          <a:xfrm>
            <a:off x="2795206" y="2903084"/>
            <a:ext cx="947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title" idx="17"/>
          </p:nvPr>
        </p:nvSpPr>
        <p:spPr>
          <a:xfrm>
            <a:off x="5323996" y="2903084"/>
            <a:ext cx="947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 </a:t>
            </a:r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title" idx="8"/>
          </p:nvPr>
        </p:nvSpPr>
        <p:spPr>
          <a:xfrm>
            <a:off x="6492612" y="1239070"/>
            <a:ext cx="1053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picture containing rectangle, art, indoor&#10;&#10;Description automatically generated">
            <a:extLst>
              <a:ext uri="{FF2B5EF4-FFF2-40B4-BE49-F238E27FC236}">
                <a16:creationId xmlns:a16="http://schemas.microsoft.com/office/drawing/2014/main" id="{97C2A316-F9CE-E2F6-4013-DA5A4BF4D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9" t="20654" r="26880" b="23215"/>
          <a:stretch/>
        </p:blipFill>
        <p:spPr bwMode="auto">
          <a:xfrm rot="5400000">
            <a:off x="3256225" y="1666092"/>
            <a:ext cx="2816306" cy="18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A picture containing art, rectangle, wall, mirror&#10;&#10;Description automatically generated">
            <a:extLst>
              <a:ext uri="{FF2B5EF4-FFF2-40B4-BE49-F238E27FC236}">
                <a16:creationId xmlns:a16="http://schemas.microsoft.com/office/drawing/2014/main" id="{F21B90E5-F81F-055B-1A15-EBFA14C84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t="15584" r="38250" b="19596"/>
          <a:stretch/>
        </p:blipFill>
        <p:spPr bwMode="auto">
          <a:xfrm rot="5400000">
            <a:off x="799498" y="1425042"/>
            <a:ext cx="2816306" cy="229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 picture containing text, material property, rectangle, transparency&#10;&#10;Description automatically generated">
            <a:extLst>
              <a:ext uri="{FF2B5EF4-FFF2-40B4-BE49-F238E27FC236}">
                <a16:creationId xmlns:a16="http://schemas.microsoft.com/office/drawing/2014/main" id="{D1E27EFB-CD19-2231-8D05-1837DE106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9" t="18682" r="21887" b="13277"/>
          <a:stretch/>
        </p:blipFill>
        <p:spPr bwMode="auto">
          <a:xfrm rot="5400000">
            <a:off x="5482238" y="1651617"/>
            <a:ext cx="2816308" cy="18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0F45D3C8-64D6-5659-41E6-777177C1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</p:spPr>
        <p:txBody>
          <a:bodyPr/>
          <a:lstStyle/>
          <a:p>
            <a:r>
              <a:rPr lang="cs-CZ" dirty="0"/>
              <a:t>TiO2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76C6F-8539-DE22-101E-F84A71F6074A}"/>
              </a:ext>
            </a:extLst>
          </p:cNvPr>
          <p:cNvSpPr txBox="1"/>
          <p:nvPr/>
        </p:nvSpPr>
        <p:spPr>
          <a:xfrm>
            <a:off x="4497010" y="402983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Hind Vadodara Light" panose="02000000000000000000" pitchFamily="2" charset="-18"/>
                <a:cs typeface="Hind Vadodara Light" panose="02000000000000000000" pitchFamily="2" charset="-18"/>
              </a:rPr>
              <a:t>110</a:t>
            </a:r>
            <a:endParaRPr lang="en-US" sz="2000" dirty="0">
              <a:latin typeface="Hind Vadodara Light" panose="02000000000000000000" pitchFamily="2" charset="-18"/>
              <a:cs typeface="Hind Vadodara Light" panose="02000000000000000000" pitchFamily="2" charset="-1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B00F9-3771-B37D-BA6C-BA3FA7D903DA}"/>
              </a:ext>
            </a:extLst>
          </p:cNvPr>
          <p:cNvSpPr txBox="1"/>
          <p:nvPr/>
        </p:nvSpPr>
        <p:spPr>
          <a:xfrm>
            <a:off x="6672048" y="402983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Hind Vadodara Light" panose="02000000000000000000" pitchFamily="2" charset="-18"/>
                <a:cs typeface="Hind Vadodara Light" panose="02000000000000000000" pitchFamily="2" charset="-18"/>
              </a:rPr>
              <a:t>001</a:t>
            </a:r>
            <a:endParaRPr lang="en-US" sz="2000" dirty="0">
              <a:latin typeface="Hind Vadodara Light" panose="02000000000000000000" pitchFamily="2" charset="-18"/>
              <a:cs typeface="Hind Vadodara Light" panose="02000000000000000000" pitchFamily="2" charset="-1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3DC29-FF9F-8B5C-2CC4-EB895D963600}"/>
              </a:ext>
            </a:extLst>
          </p:cNvPr>
          <p:cNvSpPr txBox="1"/>
          <p:nvPr/>
        </p:nvSpPr>
        <p:spPr>
          <a:xfrm>
            <a:off x="2014752" y="402983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Hind Vadodara Light" panose="02000000000000000000" pitchFamily="2" charset="-18"/>
                <a:cs typeface="Hind Vadodara Light" panose="02000000000000000000" pitchFamily="2" charset="-18"/>
              </a:rPr>
              <a:t>100</a:t>
            </a:r>
            <a:endParaRPr lang="en-US" sz="2000" dirty="0">
              <a:latin typeface="Hind Vadodara Light" panose="02000000000000000000" pitchFamily="2" charset="-18"/>
              <a:cs typeface="Hind Vadodara Light" panose="02000000000000000000" pitchFamily="2" charset="-1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9E5565-C9F1-0AB1-6435-74B40FEAA204}"/>
              </a:ext>
            </a:extLst>
          </p:cNvPr>
          <p:cNvSpPr/>
          <p:nvPr/>
        </p:nvSpPr>
        <p:spPr>
          <a:xfrm>
            <a:off x="2037737" y="3147060"/>
            <a:ext cx="339828" cy="327660"/>
          </a:xfrm>
          <a:prstGeom prst="rect">
            <a:avLst/>
          </a:prstGeom>
          <a:noFill/>
          <a:ln w="38100">
            <a:solidFill>
              <a:srgbClr val="D494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1E3F9D-DA3F-289C-0935-9343494A6015}"/>
              </a:ext>
            </a:extLst>
          </p:cNvPr>
          <p:cNvSpPr/>
          <p:nvPr/>
        </p:nvSpPr>
        <p:spPr>
          <a:xfrm>
            <a:off x="4287909" y="2926080"/>
            <a:ext cx="339828" cy="327660"/>
          </a:xfrm>
          <a:prstGeom prst="rect">
            <a:avLst/>
          </a:prstGeom>
          <a:noFill/>
          <a:ln w="38100">
            <a:solidFill>
              <a:srgbClr val="D494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05671-FF9B-F552-3C72-366947ACCC60}"/>
              </a:ext>
            </a:extLst>
          </p:cNvPr>
          <p:cNvSpPr/>
          <p:nvPr/>
        </p:nvSpPr>
        <p:spPr>
          <a:xfrm>
            <a:off x="6819900" y="2667000"/>
            <a:ext cx="339828" cy="327660"/>
          </a:xfrm>
          <a:prstGeom prst="rect">
            <a:avLst/>
          </a:prstGeom>
          <a:noFill/>
          <a:ln w="38100">
            <a:solidFill>
              <a:srgbClr val="D494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1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F45D3C8-64D6-5659-41E6-777177C1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60" y="405528"/>
            <a:ext cx="4302000" cy="630000"/>
          </a:xfrm>
        </p:spPr>
        <p:txBody>
          <a:bodyPr/>
          <a:lstStyle/>
          <a:p>
            <a:pPr algn="l"/>
            <a:r>
              <a:rPr lang="cs-CZ" dirty="0"/>
              <a:t>Orientace  vzorku ve </a:t>
            </a:r>
            <a:r>
              <a:rPr lang="cs-CZ" dirty="0" err="1"/>
              <a:t>SQIDu</a:t>
            </a:r>
            <a:endParaRPr lang="en-US" dirty="0"/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AD8A956A-4E15-9CD5-4FD1-CD9B00445EE3}"/>
              </a:ext>
            </a:extLst>
          </p:cNvPr>
          <p:cNvSpPr/>
          <p:nvPr/>
        </p:nvSpPr>
        <p:spPr>
          <a:xfrm rot="5400000">
            <a:off x="4699890" y="392430"/>
            <a:ext cx="281940" cy="6233160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4C3337BE-121D-B54E-7F03-8053208E99D2}"/>
              </a:ext>
            </a:extLst>
          </p:cNvPr>
          <p:cNvSpPr/>
          <p:nvPr/>
        </p:nvSpPr>
        <p:spPr>
          <a:xfrm rot="5400000">
            <a:off x="4613910" y="1931670"/>
            <a:ext cx="281940" cy="3154680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58BDFA-7D7E-55BD-76C5-F6E61AFF79B5}"/>
              </a:ext>
            </a:extLst>
          </p:cNvPr>
          <p:cNvGrpSpPr/>
          <p:nvPr/>
        </p:nvGrpSpPr>
        <p:grpSpPr>
          <a:xfrm>
            <a:off x="1724280" y="1493520"/>
            <a:ext cx="6233160" cy="281940"/>
            <a:chOff x="1724280" y="1531620"/>
            <a:chExt cx="6233160" cy="281940"/>
          </a:xfrm>
        </p:grpSpPr>
        <p:sp>
          <p:nvSpPr>
            <p:cNvPr id="2" name="Cylinder 1">
              <a:extLst>
                <a:ext uri="{FF2B5EF4-FFF2-40B4-BE49-F238E27FC236}">
                  <a16:creationId xmlns:a16="http://schemas.microsoft.com/office/drawing/2014/main" id="{818F9606-4E40-4DD2-60BA-5E3D1EC403C9}"/>
                </a:ext>
              </a:extLst>
            </p:cNvPr>
            <p:cNvSpPr/>
            <p:nvPr/>
          </p:nvSpPr>
          <p:spPr>
            <a:xfrm rot="5400000">
              <a:off x="4699890" y="-1443990"/>
              <a:ext cx="281940" cy="6233160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ylinder 11">
              <a:extLst>
                <a:ext uri="{FF2B5EF4-FFF2-40B4-BE49-F238E27FC236}">
                  <a16:creationId xmlns:a16="http://schemas.microsoft.com/office/drawing/2014/main" id="{282A6747-5C00-87A9-53FC-5E3467E2345E}"/>
                </a:ext>
              </a:extLst>
            </p:cNvPr>
            <p:cNvSpPr/>
            <p:nvPr/>
          </p:nvSpPr>
          <p:spPr>
            <a:xfrm rot="5400000">
              <a:off x="4613910" y="95250"/>
              <a:ext cx="281940" cy="315468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68F5F8-F857-B48C-DEC3-3FE70C03B0D9}"/>
                </a:ext>
              </a:extLst>
            </p:cNvPr>
            <p:cNvSpPr/>
            <p:nvPr/>
          </p:nvSpPr>
          <p:spPr>
            <a:xfrm>
              <a:off x="4627245" y="1590675"/>
              <a:ext cx="264795" cy="151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F24C20-1115-83F8-61E9-98E210F0974C}"/>
              </a:ext>
            </a:extLst>
          </p:cNvPr>
          <p:cNvGrpSpPr/>
          <p:nvPr/>
        </p:nvGrpSpPr>
        <p:grpSpPr>
          <a:xfrm>
            <a:off x="1724280" y="2430780"/>
            <a:ext cx="6233160" cy="281940"/>
            <a:chOff x="1724280" y="2438400"/>
            <a:chExt cx="6233160" cy="281940"/>
          </a:xfrm>
        </p:grpSpPr>
        <p:sp>
          <p:nvSpPr>
            <p:cNvPr id="3" name="Cylinder 2">
              <a:extLst>
                <a:ext uri="{FF2B5EF4-FFF2-40B4-BE49-F238E27FC236}">
                  <a16:creationId xmlns:a16="http://schemas.microsoft.com/office/drawing/2014/main" id="{5C52CA2B-8EC5-6E09-D304-8D0C3D485016}"/>
                </a:ext>
              </a:extLst>
            </p:cNvPr>
            <p:cNvSpPr/>
            <p:nvPr/>
          </p:nvSpPr>
          <p:spPr>
            <a:xfrm rot="5400000">
              <a:off x="4699890" y="-537210"/>
              <a:ext cx="281940" cy="6233160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ylinder 12">
              <a:extLst>
                <a:ext uri="{FF2B5EF4-FFF2-40B4-BE49-F238E27FC236}">
                  <a16:creationId xmlns:a16="http://schemas.microsoft.com/office/drawing/2014/main" id="{A5D89381-EB65-5077-8ADB-CCE61BB36223}"/>
                </a:ext>
              </a:extLst>
            </p:cNvPr>
            <p:cNvSpPr/>
            <p:nvPr/>
          </p:nvSpPr>
          <p:spPr>
            <a:xfrm rot="5400000">
              <a:off x="4613910" y="1002030"/>
              <a:ext cx="281940" cy="315468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348D68-1AF9-8BEC-AE09-3A1A780C6F90}"/>
                </a:ext>
              </a:extLst>
            </p:cNvPr>
            <p:cNvSpPr/>
            <p:nvPr/>
          </p:nvSpPr>
          <p:spPr>
            <a:xfrm rot="5400000">
              <a:off x="4622482" y="2503566"/>
              <a:ext cx="264795" cy="151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EB6D755-3FE2-A32C-D84A-9D5636C778B1}"/>
              </a:ext>
            </a:extLst>
          </p:cNvPr>
          <p:cNvSpPr/>
          <p:nvPr/>
        </p:nvSpPr>
        <p:spPr>
          <a:xfrm>
            <a:off x="4730110" y="3375658"/>
            <a:ext cx="68583" cy="266703"/>
          </a:xfrm>
          <a:prstGeom prst="ellipse">
            <a:avLst/>
          </a:prstGeom>
          <a:solidFill>
            <a:srgbClr val="F7E6C8"/>
          </a:solidFill>
          <a:ln w="12700">
            <a:solidFill>
              <a:srgbClr val="6A4A1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454754-1457-99BB-EA39-B6B10C2A3F03}"/>
              </a:ext>
            </a:extLst>
          </p:cNvPr>
          <p:cNvSpPr/>
          <p:nvPr/>
        </p:nvSpPr>
        <p:spPr>
          <a:xfrm rot="5400000">
            <a:off x="4684234" y="3481391"/>
            <a:ext cx="158115" cy="457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C225C3F-3E3E-8B5E-8FD1-9D9A52AF00A0}"/>
              </a:ext>
            </a:extLst>
          </p:cNvPr>
          <p:cNvSpPr/>
          <p:nvPr/>
        </p:nvSpPr>
        <p:spPr>
          <a:xfrm>
            <a:off x="4391025" y="3878580"/>
            <a:ext cx="767715" cy="754380"/>
          </a:xfrm>
          <a:prstGeom prst="ellipse">
            <a:avLst/>
          </a:prstGeom>
          <a:solidFill>
            <a:srgbClr val="F7E6C8"/>
          </a:solidFill>
          <a:ln>
            <a:solidFill>
              <a:srgbClr val="6A4A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3373E9-5719-C5BA-B27A-A59BC2090065}"/>
              </a:ext>
            </a:extLst>
          </p:cNvPr>
          <p:cNvSpPr/>
          <p:nvPr/>
        </p:nvSpPr>
        <p:spPr>
          <a:xfrm>
            <a:off x="4460476" y="4087376"/>
            <a:ext cx="628811" cy="3367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B7B76C-EF97-3229-EAAB-E0C8DA502935}"/>
              </a:ext>
            </a:extLst>
          </p:cNvPr>
          <p:cNvSpPr txBox="1"/>
          <p:nvPr/>
        </p:nvSpPr>
        <p:spPr>
          <a:xfrm>
            <a:off x="1079310" y="142832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Hind Vadodara Light" panose="02000000000000000000" pitchFamily="2" charset="-18"/>
                <a:cs typeface="Hind Vadodara Light" panose="02000000000000000000" pitchFamily="2" charset="-18"/>
              </a:rPr>
              <a:t>A</a:t>
            </a:r>
            <a:endParaRPr lang="en-US" sz="2000" dirty="0">
              <a:latin typeface="Hind Vadodara Light" panose="02000000000000000000" pitchFamily="2" charset="-18"/>
              <a:cs typeface="Hind Vadodara Light" panose="02000000000000000000" pitchFamily="2" charset="-1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A9B7D2-5296-12B3-89BC-ED84213494E7}"/>
              </a:ext>
            </a:extLst>
          </p:cNvPr>
          <p:cNvSpPr txBox="1"/>
          <p:nvPr/>
        </p:nvSpPr>
        <p:spPr>
          <a:xfrm>
            <a:off x="1079310" y="237169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Hind Vadodara Light" panose="02000000000000000000" pitchFamily="2" charset="-18"/>
                <a:cs typeface="Hind Vadodara Light" panose="02000000000000000000" pitchFamily="2" charset="-18"/>
              </a:rPr>
              <a:t>B</a:t>
            </a:r>
            <a:endParaRPr lang="en-US" sz="2000" dirty="0">
              <a:latin typeface="Hind Vadodara Light" panose="02000000000000000000" pitchFamily="2" charset="-18"/>
              <a:cs typeface="Hind Vadodara Light" panose="02000000000000000000" pitchFamily="2" charset="-1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624CB9-B0F5-BEC7-3760-354A01C5BA21}"/>
              </a:ext>
            </a:extLst>
          </p:cNvPr>
          <p:cNvSpPr txBox="1"/>
          <p:nvPr/>
        </p:nvSpPr>
        <p:spPr>
          <a:xfrm>
            <a:off x="1078988" y="328228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Hind Vadodara Light" panose="02000000000000000000" pitchFamily="2" charset="-18"/>
                <a:cs typeface="Hind Vadodara Light" panose="02000000000000000000" pitchFamily="2" charset="-18"/>
              </a:rPr>
              <a:t>C</a:t>
            </a:r>
            <a:endParaRPr lang="en-US" sz="2000" dirty="0">
              <a:latin typeface="Hind Vadodara Light" panose="02000000000000000000" pitchFamily="2" charset="-18"/>
              <a:cs typeface="Hind Vadodara Light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9094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7E0DAC-36DD-8533-420D-68D954EC99FB}"/>
              </a:ext>
            </a:extLst>
          </p:cNvPr>
          <p:cNvSpPr/>
          <p:nvPr/>
        </p:nvSpPr>
        <p:spPr>
          <a:xfrm>
            <a:off x="4213860" y="1038859"/>
            <a:ext cx="4831080" cy="37341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D4A1B4-8811-0498-4323-BA82C4ADD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marL="127000" indent="0">
              <a:buNone/>
            </a:pPr>
            <a:r>
              <a:rPr lang="cs-CZ" sz="2000" dirty="0"/>
              <a:t>Kroky:</a:t>
            </a:r>
          </a:p>
          <a:p>
            <a:pPr marL="127000" indent="0">
              <a:buNone/>
            </a:pPr>
            <a:endParaRPr lang="cs-CZ" sz="2000" dirty="0"/>
          </a:p>
          <a:p>
            <a:pPr marL="469900" indent="-342900">
              <a:buFont typeface="+mj-lt"/>
              <a:buAutoNum type="arabicPeriod"/>
            </a:pPr>
            <a:r>
              <a:rPr lang="cs-CZ" sz="2000" dirty="0"/>
              <a:t>Načíst data</a:t>
            </a:r>
          </a:p>
          <a:p>
            <a:pPr marL="469900" indent="-342900">
              <a:buFont typeface="+mj-lt"/>
              <a:buAutoNum type="arabicPeriod"/>
            </a:pPr>
            <a:endParaRPr lang="cs-CZ" sz="2000" dirty="0"/>
          </a:p>
          <a:p>
            <a:pPr marL="469900" indent="-342900">
              <a:buFont typeface="+mj-lt"/>
              <a:buAutoNum type="arabicPeriod"/>
            </a:pPr>
            <a:r>
              <a:rPr lang="cs-CZ" sz="2000" dirty="0"/>
              <a:t>Odečíst lineární pozadí</a:t>
            </a:r>
          </a:p>
          <a:p>
            <a:pPr marL="469900" indent="-342900">
              <a:buFont typeface="+mj-lt"/>
              <a:buAutoNum type="arabicPeriod"/>
            </a:pPr>
            <a:endParaRPr lang="cs-CZ" sz="2000" dirty="0"/>
          </a:p>
          <a:p>
            <a:pPr marL="469900" indent="-342900">
              <a:buFont typeface="+mj-lt"/>
              <a:buAutoNum type="arabicPeriod"/>
            </a:pPr>
            <a:r>
              <a:rPr lang="cs-CZ" sz="2000" dirty="0"/>
              <a:t>Přepočítat na emu/g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13BC82-C0C9-65DD-BD8E-ED64E6EB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dat</a:t>
            </a:r>
            <a:endParaRPr lang="en-US" dirty="0"/>
          </a:p>
        </p:txBody>
      </p:sp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277614E-F50E-9E86-68B4-1B13DA748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1" t="4683" r="6473" b="1553"/>
          <a:stretch/>
        </p:blipFill>
        <p:spPr>
          <a:xfrm>
            <a:off x="4509108" y="1284066"/>
            <a:ext cx="4189112" cy="32285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D2D1D9-8417-D609-45E4-FF721CE2779A}"/>
              </a:ext>
            </a:extLst>
          </p:cNvPr>
          <p:cNvSpPr/>
          <p:nvPr/>
        </p:nvSpPr>
        <p:spPr>
          <a:xfrm>
            <a:off x="5353050" y="1520190"/>
            <a:ext cx="480060" cy="2686360"/>
          </a:xfrm>
          <a:prstGeom prst="rect">
            <a:avLst/>
          </a:prstGeom>
          <a:solidFill>
            <a:srgbClr val="D49421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04EBA-5AD9-D098-7689-05216887E894}"/>
              </a:ext>
            </a:extLst>
          </p:cNvPr>
          <p:cNvSpPr/>
          <p:nvPr/>
        </p:nvSpPr>
        <p:spPr>
          <a:xfrm>
            <a:off x="7719060" y="1520190"/>
            <a:ext cx="480060" cy="2686360"/>
          </a:xfrm>
          <a:prstGeom prst="rect">
            <a:avLst/>
          </a:prstGeom>
          <a:solidFill>
            <a:srgbClr val="D49421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6"/>
          <p:cNvSpPr txBox="1">
            <a:spLocks noGrp="1"/>
          </p:cNvSpPr>
          <p:nvPr>
            <p:ph type="ctrTitle"/>
          </p:nvPr>
        </p:nvSpPr>
        <p:spPr>
          <a:xfrm flipH="1">
            <a:off x="4847211" y="2571750"/>
            <a:ext cx="3690300" cy="4347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D49421"/>
                </a:solidFill>
              </a:rPr>
              <a:t>Výsledky </a:t>
            </a:r>
            <a:br>
              <a:rPr lang="cs-CZ" dirty="0">
                <a:solidFill>
                  <a:srgbClr val="D49421"/>
                </a:solidFill>
              </a:rPr>
            </a:br>
            <a:r>
              <a:rPr lang="cs-CZ" dirty="0">
                <a:solidFill>
                  <a:srgbClr val="D49421"/>
                </a:solidFill>
              </a:rPr>
              <a:t>Tenká vrstva</a:t>
            </a:r>
            <a:endParaRPr dirty="0">
              <a:solidFill>
                <a:srgbClr val="D49421"/>
              </a:solidFill>
            </a:endParaRPr>
          </a:p>
        </p:txBody>
      </p:sp>
      <p:sp>
        <p:nvSpPr>
          <p:cNvPr id="728" name="Google Shape;728;p46"/>
          <p:cNvSpPr txBox="1">
            <a:spLocks noGrp="1"/>
          </p:cNvSpPr>
          <p:nvPr>
            <p:ph type="title" idx="2"/>
          </p:nvPr>
        </p:nvSpPr>
        <p:spPr>
          <a:xfrm flipH="1">
            <a:off x="2113430" y="2211315"/>
            <a:ext cx="200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729" name="Google Shape;729;p46"/>
          <p:cNvSpPr txBox="1">
            <a:spLocks noGrp="1"/>
          </p:cNvSpPr>
          <p:nvPr>
            <p:ph type="subTitle" idx="1"/>
          </p:nvPr>
        </p:nvSpPr>
        <p:spPr>
          <a:xfrm flipH="1">
            <a:off x="5977611" y="2837721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Výsledky měření s vzorky </a:t>
            </a:r>
            <a:br>
              <a:rPr lang="cs-CZ" dirty="0"/>
            </a:br>
            <a:r>
              <a:rPr lang="cs-CZ" dirty="0"/>
              <a:t>RuO</a:t>
            </a:r>
            <a:r>
              <a:rPr lang="cs-CZ" baseline="-25000" dirty="0"/>
              <a:t>2</a:t>
            </a:r>
            <a:r>
              <a:rPr lang="cs-CZ" dirty="0"/>
              <a:t> a TiO</a:t>
            </a:r>
            <a:r>
              <a:rPr lang="cs-CZ" baseline="-25000" dirty="0"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2320D-348E-DCED-14BC-7C7A24B88436}"/>
              </a:ext>
            </a:extLst>
          </p:cNvPr>
          <p:cNvSpPr/>
          <p:nvPr/>
        </p:nvSpPr>
        <p:spPr>
          <a:xfrm>
            <a:off x="1234455" y="190500"/>
            <a:ext cx="3337545" cy="2215298"/>
          </a:xfrm>
          <a:prstGeom prst="roundRect">
            <a:avLst/>
          </a:prstGeom>
          <a:solidFill>
            <a:srgbClr val="E6F0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7230BF-D7FA-7515-83A5-25B5ACBC9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2517" y="977821"/>
            <a:ext cx="3021420" cy="1506638"/>
          </a:xfrm>
        </p:spPr>
        <p:txBody>
          <a:bodyPr anchor="t"/>
          <a:lstStyle/>
          <a:p>
            <a:pPr marL="127000" indent="0" algn="ctr">
              <a:buNone/>
            </a:pPr>
            <a:r>
              <a:rPr lang="cs-CZ" dirty="0"/>
              <a:t>Feromagnetické chování pozorováno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620203-CFB9-34DF-CE4C-2DE36A0F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67" y="269161"/>
            <a:ext cx="697320" cy="630000"/>
          </a:xfrm>
        </p:spPr>
        <p:txBody>
          <a:bodyPr/>
          <a:lstStyle/>
          <a:p>
            <a:pPr algn="l"/>
            <a:r>
              <a:rPr lang="cs-CZ" dirty="0"/>
              <a:t>TiO</a:t>
            </a:r>
            <a:r>
              <a:rPr lang="cs-CZ" baseline="-25000" dirty="0"/>
              <a:t>2</a:t>
            </a:r>
            <a:endParaRPr lang="en-US" baseline="-250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8A39B28B-E2F2-5FDF-BB01-8863E9BF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5" y="2405798"/>
            <a:ext cx="3486561" cy="261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177A6482-9A49-BFF6-7432-AE8F5D140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7"/>
          <a:stretch/>
        </p:blipFill>
        <p:spPr bwMode="auto">
          <a:xfrm>
            <a:off x="4749638" y="78588"/>
            <a:ext cx="3440941" cy="243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987C9A7B-2BFB-3637-18FE-C63238985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8"/>
          <a:stretch/>
        </p:blipFill>
        <p:spPr bwMode="auto">
          <a:xfrm>
            <a:off x="4721016" y="2626590"/>
            <a:ext cx="3469563" cy="24234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81554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39D22A-13FB-DA6C-AC6D-70E854EC9AF3}"/>
              </a:ext>
            </a:extLst>
          </p:cNvPr>
          <p:cNvSpPr/>
          <p:nvPr/>
        </p:nvSpPr>
        <p:spPr>
          <a:xfrm>
            <a:off x="3988723" y="968722"/>
            <a:ext cx="4831080" cy="37341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1B2439-FA83-6337-A271-7A516AA9C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marL="127000" indent="0">
              <a:buNone/>
            </a:pPr>
            <a:r>
              <a:rPr lang="cs-CZ" dirty="0"/>
              <a:t>Feromagnetické chování pozorováno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37BFCF-EBE1-345C-70D6-A5C8BB3C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23" y="461326"/>
            <a:ext cx="4302000" cy="630000"/>
          </a:xfrm>
        </p:spPr>
        <p:txBody>
          <a:bodyPr/>
          <a:lstStyle/>
          <a:p>
            <a:pPr algn="l"/>
            <a:r>
              <a:rPr lang="cs-CZ" dirty="0"/>
              <a:t>RuO</a:t>
            </a:r>
            <a:r>
              <a:rPr lang="cs-CZ" baseline="-25000" dirty="0"/>
              <a:t>2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4AF8F9E-39F1-66D0-262A-F16701F4F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4712" r="8089"/>
          <a:stretch/>
        </p:blipFill>
        <p:spPr bwMode="auto">
          <a:xfrm>
            <a:off x="4267200" y="1213930"/>
            <a:ext cx="4084757" cy="323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DB5F0-5609-55AA-DD94-811A860E7315}"/>
              </a:ext>
            </a:extLst>
          </p:cNvPr>
          <p:cNvSpPr txBox="1"/>
          <p:nvPr/>
        </p:nvSpPr>
        <p:spPr>
          <a:xfrm>
            <a:off x="5880449" y="1143861"/>
            <a:ext cx="117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ighlight>
                  <a:srgbClr val="FFFF00"/>
                </a:highlight>
                <a:latin typeface="Trebuchet MS" panose="020B0603020202020204" pitchFamily="34" charset="0"/>
              </a:rPr>
              <a:t>RuO2 + TiO2</a:t>
            </a:r>
            <a:endParaRPr lang="en-US" dirty="0"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BCF7D8-07AE-007B-3132-017E17AC4355}"/>
              </a:ext>
            </a:extLst>
          </p:cNvPr>
          <p:cNvSpPr txBox="1"/>
          <p:nvPr/>
        </p:nvSpPr>
        <p:spPr>
          <a:xfrm>
            <a:off x="860623" y="2651149"/>
            <a:ext cx="2278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dk1"/>
                </a:solidFill>
                <a:latin typeface="Hind Vadodara Light"/>
                <a:cs typeface="Hind Vadodara Light"/>
                <a:sym typeface="Hind Vadodara Light"/>
              </a:rPr>
              <a:t>Co je příčinou?</a:t>
            </a:r>
            <a:endParaRPr lang="en-US" sz="1800" b="1" dirty="0">
              <a:solidFill>
                <a:schemeClr val="dk1"/>
              </a:solidFill>
              <a:latin typeface="Hind Vadodara Light"/>
              <a:cs typeface="Hind Vadodara Light"/>
              <a:sym typeface="Hind Vadodar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21420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2320D-348E-DCED-14BC-7C7A24B88436}"/>
              </a:ext>
            </a:extLst>
          </p:cNvPr>
          <p:cNvSpPr/>
          <p:nvPr/>
        </p:nvSpPr>
        <p:spPr>
          <a:xfrm>
            <a:off x="5036835" y="356452"/>
            <a:ext cx="3337545" cy="2215298"/>
          </a:xfrm>
          <a:prstGeom prst="roundRect">
            <a:avLst/>
          </a:prstGeom>
          <a:solidFill>
            <a:srgbClr val="E6F0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7230BF-D7FA-7515-83A5-25B5ACBC9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4896" y="884475"/>
            <a:ext cx="3021420" cy="1585298"/>
          </a:xfrm>
        </p:spPr>
        <p:txBody>
          <a:bodyPr anchor="t"/>
          <a:lstStyle/>
          <a:p>
            <a:pPr marL="127000" indent="0">
              <a:buNone/>
            </a:pPr>
            <a:r>
              <a:rPr lang="cs-CZ" sz="1600" dirty="0"/>
              <a:t>Oba vzorky mají porovnatelný magnetický moment</a:t>
            </a:r>
            <a:endParaRPr lang="en-GB" sz="1600" dirty="0"/>
          </a:p>
          <a:p>
            <a:pPr marL="127000" indent="0">
              <a:buNone/>
            </a:pPr>
            <a:endParaRPr lang="cs-CZ" sz="1600" dirty="0">
              <a:solidFill>
                <a:srgbClr val="D49421"/>
              </a:solidFill>
            </a:endParaRPr>
          </a:p>
          <a:p>
            <a:pPr marL="127000" indent="0">
              <a:buNone/>
            </a:pPr>
            <a:r>
              <a:rPr lang="en-GB" sz="1600" b="1" dirty="0">
                <a:solidFill>
                  <a:srgbClr val="B9811D"/>
                </a:solidFill>
              </a:rPr>
              <a:t>=&gt; </a:t>
            </a:r>
            <a:r>
              <a:rPr lang="cs-CZ" sz="1600" b="1" dirty="0">
                <a:solidFill>
                  <a:srgbClr val="B9811D"/>
                </a:solidFill>
              </a:rPr>
              <a:t>Feromagnetické chování pravděpodobně způsobeno TiO</a:t>
            </a:r>
            <a:r>
              <a:rPr lang="cs-CZ" sz="1600" b="1" baseline="-25000" dirty="0">
                <a:solidFill>
                  <a:srgbClr val="B9811D"/>
                </a:solidFill>
              </a:rPr>
              <a:t>2 </a:t>
            </a:r>
            <a:r>
              <a:rPr lang="cs-CZ" sz="1600" b="1" dirty="0">
                <a:solidFill>
                  <a:srgbClr val="B9811D"/>
                </a:solidFill>
              </a:rPr>
              <a:t>, ne samotným RuO</a:t>
            </a:r>
            <a:r>
              <a:rPr lang="cs-CZ" sz="1600" b="1" baseline="-25000" dirty="0">
                <a:solidFill>
                  <a:srgbClr val="B9811D"/>
                </a:solidFill>
              </a:rPr>
              <a:t>2</a:t>
            </a:r>
            <a:endParaRPr lang="en-US" sz="1600" b="1" baseline="-25000" dirty="0">
              <a:solidFill>
                <a:srgbClr val="B9811D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620203-CFB9-34DF-CE4C-2DE36A0F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020" y="313193"/>
            <a:ext cx="1461173" cy="630000"/>
          </a:xfrm>
        </p:spPr>
        <p:txBody>
          <a:bodyPr/>
          <a:lstStyle/>
          <a:p>
            <a:r>
              <a:rPr lang="cs-CZ" baseline="-25000" dirty="0"/>
              <a:t>Porovnání</a:t>
            </a:r>
            <a:endParaRPr lang="en-US" baseline="-25000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ECA4B856-500D-8EB1-5F7A-F14657A4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67" y="0"/>
            <a:ext cx="3334211" cy="25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EC39F89F-F639-3144-FA7D-76B3321C2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68" y="2571750"/>
            <a:ext cx="3334211" cy="25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7CA4D063-EF28-F5EC-2A7B-2C13F21B6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"/>
          <a:stretch/>
        </p:blipFill>
        <p:spPr bwMode="auto">
          <a:xfrm>
            <a:off x="5072382" y="2650410"/>
            <a:ext cx="3337545" cy="24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8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8"/>
          <p:cNvSpPr txBox="1">
            <a:spLocks noGrp="1"/>
          </p:cNvSpPr>
          <p:nvPr>
            <p:ph type="ctrTitle"/>
          </p:nvPr>
        </p:nvSpPr>
        <p:spPr>
          <a:xfrm flipH="1">
            <a:off x="2726850" y="2897239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„</a:t>
            </a:r>
            <a:r>
              <a:rPr lang="cs-CZ" dirty="0" err="1"/>
              <a:t>Bulk</a:t>
            </a:r>
            <a:r>
              <a:rPr lang="cs-CZ" dirty="0"/>
              <a:t>“ vzorky </a:t>
            </a:r>
            <a:endParaRPr dirty="0"/>
          </a:p>
        </p:txBody>
      </p:sp>
      <p:sp>
        <p:nvSpPr>
          <p:cNvPr id="750" name="Google Shape;750;p48"/>
          <p:cNvSpPr txBox="1">
            <a:spLocks noGrp="1"/>
          </p:cNvSpPr>
          <p:nvPr>
            <p:ph type="title" idx="2"/>
          </p:nvPr>
        </p:nvSpPr>
        <p:spPr>
          <a:xfrm flipH="1">
            <a:off x="3451650" y="1447866"/>
            <a:ext cx="224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751" name="Google Shape;751;p48"/>
          <p:cNvSpPr txBox="1">
            <a:spLocks noGrp="1"/>
          </p:cNvSpPr>
          <p:nvPr>
            <p:ph type="subTitle" idx="1"/>
          </p:nvPr>
        </p:nvSpPr>
        <p:spPr>
          <a:xfrm flipH="1">
            <a:off x="3292050" y="3488360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Výsledky z měření vzorků      </a:t>
            </a:r>
          </a:p>
        </p:txBody>
      </p:sp>
      <p:sp>
        <p:nvSpPr>
          <p:cNvPr id="2" name="Google Shape;751;p48">
            <a:extLst>
              <a:ext uri="{FF2B5EF4-FFF2-40B4-BE49-F238E27FC236}">
                <a16:creationId xmlns:a16="http://schemas.microsoft.com/office/drawing/2014/main" id="{BB398E9E-42AC-38F5-8957-28F482D36CF3}"/>
              </a:ext>
            </a:extLst>
          </p:cNvPr>
          <p:cNvSpPr txBox="1">
            <a:spLocks/>
          </p:cNvSpPr>
          <p:nvPr/>
        </p:nvSpPr>
        <p:spPr>
          <a:xfrm flipH="1">
            <a:off x="4473150" y="3488360"/>
            <a:ext cx="25599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None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 Vadodara Light"/>
              <a:buNone/>
              <a:defRPr sz="10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 Vadodara Light"/>
              <a:buNone/>
              <a:defRPr sz="10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 Vadodara Light"/>
              <a:buNone/>
              <a:defRPr sz="10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 Vadodara Light"/>
              <a:buNone/>
              <a:defRPr sz="10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 Vadodara Light"/>
              <a:buNone/>
              <a:defRPr sz="10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 Vadodara Light"/>
              <a:buNone/>
              <a:defRPr sz="10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 Vadodara Light"/>
              <a:buNone/>
              <a:defRPr sz="10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 Vadodara Light"/>
              <a:buNone/>
              <a:defRPr sz="10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0" indent="0"/>
            <a:r>
              <a:rPr lang="cs-CZ" dirty="0" err="1"/>
              <a:t>CrSb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5FCDD0-7209-F4A9-069A-4F601E5FBF82}"/>
              </a:ext>
            </a:extLst>
          </p:cNvPr>
          <p:cNvSpPr/>
          <p:nvPr/>
        </p:nvSpPr>
        <p:spPr>
          <a:xfrm>
            <a:off x="971559" y="219020"/>
            <a:ext cx="3337545" cy="2215298"/>
          </a:xfrm>
          <a:prstGeom prst="roundRect">
            <a:avLst/>
          </a:prstGeom>
          <a:solidFill>
            <a:srgbClr val="E6F0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17954ED-25A6-8B3D-D6C1-1EDDBE18A681}"/>
              </a:ext>
            </a:extLst>
          </p:cNvPr>
          <p:cNvSpPr txBox="1">
            <a:spLocks/>
          </p:cNvSpPr>
          <p:nvPr/>
        </p:nvSpPr>
        <p:spPr>
          <a:xfrm>
            <a:off x="1129620" y="889579"/>
            <a:ext cx="3021420" cy="158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27000" indent="0">
              <a:buFont typeface="Nunito Light"/>
              <a:buNone/>
            </a:pPr>
            <a:r>
              <a:rPr lang="cs-CZ" dirty="0" err="1"/>
              <a:t>Altermagnet</a:t>
            </a:r>
            <a:endParaRPr lang="cs-CZ" dirty="0"/>
          </a:p>
          <a:p>
            <a:pPr marL="127000" indent="0">
              <a:buFont typeface="Nunito Light"/>
              <a:buNone/>
            </a:pPr>
            <a:endParaRPr lang="cs-CZ" dirty="0"/>
          </a:p>
          <a:p>
            <a:pPr marL="127000" indent="0">
              <a:buFont typeface="Nunito Light"/>
              <a:buNone/>
            </a:pPr>
            <a:r>
              <a:rPr lang="cs-CZ" dirty="0"/>
              <a:t>„</a:t>
            </a:r>
            <a:r>
              <a:rPr lang="cs-CZ" dirty="0" err="1"/>
              <a:t>Bulk</a:t>
            </a:r>
            <a:r>
              <a:rPr lang="cs-CZ" dirty="0"/>
              <a:t>“ </a:t>
            </a:r>
            <a:r>
              <a:rPr lang="cs-CZ" dirty="0" err="1"/>
              <a:t>struktrura</a:t>
            </a:r>
            <a:r>
              <a:rPr lang="cs-CZ" dirty="0"/>
              <a:t> – jednotný krystal</a:t>
            </a:r>
          </a:p>
          <a:p>
            <a:pPr marL="127000" indent="0">
              <a:buFont typeface="Nunito Light"/>
              <a:buNone/>
            </a:pPr>
            <a:endParaRPr lang="cs-CZ" baseline="-25000" dirty="0">
              <a:solidFill>
                <a:schemeClr val="tx1"/>
              </a:solidFill>
              <a:latin typeface="Hind Vadodara Light" panose="02000000000000000000" pitchFamily="2" charset="-18"/>
              <a:cs typeface="Hind Vadodara Light" panose="02000000000000000000" pitchFamily="2" charset="-18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7F11814-4A7A-E97F-FA90-3B5C50B064B1}"/>
              </a:ext>
            </a:extLst>
          </p:cNvPr>
          <p:cNvSpPr txBox="1">
            <a:spLocks/>
          </p:cNvSpPr>
          <p:nvPr/>
        </p:nvSpPr>
        <p:spPr>
          <a:xfrm>
            <a:off x="1909744" y="294611"/>
            <a:ext cx="1461173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cs-CZ" dirty="0" err="1"/>
              <a:t>CrSb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D21341-BD22-D9B8-FAC9-E17F5451B52F}"/>
              </a:ext>
            </a:extLst>
          </p:cNvPr>
          <p:cNvSpPr/>
          <p:nvPr/>
        </p:nvSpPr>
        <p:spPr>
          <a:xfrm>
            <a:off x="971559" y="2709182"/>
            <a:ext cx="3337545" cy="2215298"/>
          </a:xfrm>
          <a:prstGeom prst="roundRect">
            <a:avLst/>
          </a:prstGeom>
          <a:solidFill>
            <a:srgbClr val="E6F0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8141396-5204-3629-C5C1-09DEFF079863}"/>
              </a:ext>
            </a:extLst>
          </p:cNvPr>
          <p:cNvSpPr txBox="1">
            <a:spLocks/>
          </p:cNvSpPr>
          <p:nvPr/>
        </p:nvSpPr>
        <p:spPr>
          <a:xfrm>
            <a:off x="1129620" y="3444237"/>
            <a:ext cx="3021420" cy="158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27000" indent="0">
              <a:buClr>
                <a:schemeClr val="dk1"/>
              </a:buClr>
              <a:buSzPts val="1600"/>
              <a:buFont typeface="Nunito Light"/>
              <a:buNone/>
              <a:defRPr sz="1800" baseline="-25000">
                <a:solidFill>
                  <a:schemeClr val="tx1"/>
                </a:solidFill>
                <a:latin typeface="Hind Vadodara Light"/>
                <a:ea typeface="Hind Vadodara Light"/>
                <a:cs typeface="Hind Vadodara Light"/>
              </a:defRPr>
            </a:lvl1pPr>
            <a:lvl2pPr marL="914400" indent="-3302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600"/>
              <a:buFont typeface="Nunito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2pPr>
            <a:lvl3pPr marL="1371600" indent="-32385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500"/>
              <a:buFont typeface="Nunito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3pPr>
            <a:lvl4pPr marL="1828800" indent="-32385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500"/>
              <a:buFont typeface="Nunito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4pPr>
            <a:lvl5pPr marL="22860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Nunito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5pPr>
            <a:lvl6pPr marL="27432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Nunito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6pPr>
            <a:lvl7pPr marL="3200400" indent="-31115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300"/>
              <a:buFont typeface="Nunito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7pPr>
            <a:lvl8pPr marL="3657600" indent="-31115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300"/>
              <a:buFont typeface="Nunito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8pPr>
            <a:lvl9pPr marL="4114800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</a:defRPr>
            </a:lvl9pPr>
          </a:lstStyle>
          <a:p>
            <a:r>
              <a:rPr lang="cs-CZ" baseline="0" dirty="0">
                <a:latin typeface="Hind Vadodara Light" panose="02000000000000000000" pitchFamily="2" charset="-18"/>
                <a:cs typeface="Hind Vadodara Light" panose="02000000000000000000" pitchFamily="2" charset="-18"/>
              </a:rPr>
              <a:t>Magnetický moment </a:t>
            </a:r>
            <a:r>
              <a:rPr lang="cs-CZ" baseline="0" dirty="0" err="1">
                <a:latin typeface="Hind Vadodara Light" panose="02000000000000000000" pitchFamily="2" charset="-18"/>
                <a:cs typeface="Hind Vadodara Light" panose="02000000000000000000" pitchFamily="2" charset="-18"/>
              </a:rPr>
              <a:t>alt</a:t>
            </a:r>
            <a:r>
              <a:rPr lang="cs-CZ" baseline="0" dirty="0" err="1">
                <a:solidFill>
                  <a:schemeClr val="dk1"/>
                </a:solidFill>
                <a:latin typeface="Hind Vadodara Light" panose="02000000000000000000" pitchFamily="2" charset="-18"/>
                <a:cs typeface="Hind Vadodara Light" panose="02000000000000000000" pitchFamily="2" charset="-18"/>
                <a:sym typeface="Hind Vadodara Light"/>
              </a:rPr>
              <a:t>ermagnetické</a:t>
            </a:r>
            <a:r>
              <a:rPr lang="cs-CZ" baseline="0" dirty="0" err="1">
                <a:latin typeface="Hind Vadodara Light" panose="02000000000000000000" pitchFamily="2" charset="-18"/>
                <a:cs typeface="Hind Vadodara Light" panose="02000000000000000000" pitchFamily="2" charset="-18"/>
              </a:rPr>
              <a:t>mu</a:t>
            </a:r>
            <a:r>
              <a:rPr lang="cs-CZ" baseline="0" dirty="0">
                <a:latin typeface="Hind Vadodara Light" panose="02000000000000000000" pitchFamily="2" charset="-18"/>
                <a:cs typeface="Hind Vadodara Light" panose="02000000000000000000" pitchFamily="2" charset="-18"/>
              </a:rPr>
              <a:t> chování (nedochází k saturaci)</a:t>
            </a:r>
            <a:endParaRPr lang="en-US" baseline="0" dirty="0">
              <a:latin typeface="Hind Vadodara Light" panose="02000000000000000000" pitchFamily="2" charset="-18"/>
              <a:cs typeface="Hind Vadodara Light" panose="02000000000000000000" pitchFamily="2" charset="-18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CD59F3F-FF10-D5BE-3F4F-42F8CBAC5951}"/>
              </a:ext>
            </a:extLst>
          </p:cNvPr>
          <p:cNvSpPr txBox="1">
            <a:spLocks/>
          </p:cNvSpPr>
          <p:nvPr/>
        </p:nvSpPr>
        <p:spPr>
          <a:xfrm>
            <a:off x="1909744" y="2830436"/>
            <a:ext cx="1461173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cs-CZ" dirty="0"/>
              <a:t>Výsledky</a:t>
            </a:r>
            <a:endParaRPr lang="en-US" dirty="0"/>
          </a:p>
        </p:txBody>
      </p:sp>
      <p:pic>
        <p:nvPicPr>
          <p:cNvPr id="15" name="Picture 14" descr="A graph with blue dots&#10;&#10;Description automatically generated">
            <a:extLst>
              <a:ext uri="{FF2B5EF4-FFF2-40B4-BE49-F238E27FC236}">
                <a16:creationId xmlns:a16="http://schemas.microsoft.com/office/drawing/2014/main" id="{7F241B35-C2C0-BFFD-4379-4512E487D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9"/>
          <a:stretch/>
        </p:blipFill>
        <p:spPr>
          <a:xfrm>
            <a:off x="4720740" y="2609850"/>
            <a:ext cx="3527960" cy="2515570"/>
          </a:xfrm>
          <a:prstGeom prst="rect">
            <a:avLst/>
          </a:prstGeom>
        </p:spPr>
      </p:pic>
      <p:pic>
        <p:nvPicPr>
          <p:cNvPr id="17" name="Picture 16" descr="A graph of blue dots&#10;&#10;Description automatically generated">
            <a:extLst>
              <a:ext uri="{FF2B5EF4-FFF2-40B4-BE49-F238E27FC236}">
                <a16:creationId xmlns:a16="http://schemas.microsoft.com/office/drawing/2014/main" id="{A89B8069-CBC1-6D81-7D5F-017D95D55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88"/>
          <a:stretch/>
        </p:blipFill>
        <p:spPr>
          <a:xfrm>
            <a:off x="4694020" y="68939"/>
            <a:ext cx="3527960" cy="249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47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2"/>
          <p:cNvSpPr txBox="1">
            <a:spLocks noGrp="1"/>
          </p:cNvSpPr>
          <p:nvPr>
            <p:ph type="title"/>
          </p:nvPr>
        </p:nvSpPr>
        <p:spPr>
          <a:xfrm>
            <a:off x="2208600" y="1785360"/>
            <a:ext cx="4726800" cy="13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Děkuji za pozornost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 idx="2"/>
          </p:nvPr>
        </p:nvSpPr>
        <p:spPr>
          <a:xfrm>
            <a:off x="2610312" y="2210115"/>
            <a:ext cx="105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62" name="Google Shape;162;p30"/>
          <p:cNvSpPr txBox="1">
            <a:spLocks noGrp="1"/>
          </p:cNvSpPr>
          <p:nvPr>
            <p:ph type="ctrTitle"/>
          </p:nvPr>
        </p:nvSpPr>
        <p:spPr>
          <a:xfrm>
            <a:off x="4007825" y="2173943"/>
            <a:ext cx="4535700" cy="8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Alte</a:t>
            </a:r>
            <a:r>
              <a:rPr lang="cs-CZ" dirty="0" err="1">
                <a:solidFill>
                  <a:srgbClr val="D49421"/>
                </a:solidFill>
              </a:rPr>
              <a:t>rmag</a:t>
            </a:r>
            <a:r>
              <a:rPr lang="cs-CZ" dirty="0" err="1"/>
              <a:t>netismus</a:t>
            </a:r>
            <a:endParaRPr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subTitle" idx="1"/>
          </p:nvPr>
        </p:nvSpPr>
        <p:spPr>
          <a:xfrm>
            <a:off x="5621050" y="2841677"/>
            <a:ext cx="2922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Co to je a </a:t>
            </a:r>
            <a:r>
              <a:rPr lang="pl-PL" dirty="0" err="1"/>
              <a:t>proč</a:t>
            </a:r>
            <a:r>
              <a:rPr lang="pl-PL" dirty="0"/>
              <a:t> je pro </a:t>
            </a:r>
            <a:r>
              <a:rPr lang="pl-PL" dirty="0" err="1"/>
              <a:t>nás</a:t>
            </a:r>
            <a:r>
              <a:rPr lang="pl-PL" dirty="0"/>
              <a:t> </a:t>
            </a:r>
            <a:r>
              <a:rPr lang="pl-PL" dirty="0" err="1"/>
              <a:t>zajímavý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55"/>
          <p:cNvSpPr txBox="1">
            <a:spLocks noGrp="1"/>
          </p:cNvSpPr>
          <p:nvPr>
            <p:ph type="body" idx="1"/>
          </p:nvPr>
        </p:nvSpPr>
        <p:spPr>
          <a:xfrm>
            <a:off x="1325474" y="967740"/>
            <a:ext cx="6622185" cy="36320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GB" sz="1200" dirty="0"/>
              <a:t>SMOLYANYUK, Andriy a MAZIN, Igor I. RuO2: A puzzle to be solved. Online. </a:t>
            </a:r>
            <a:r>
              <a:rPr lang="en-GB" sz="1200" dirty="0" err="1"/>
              <a:t>Dostupné</a:t>
            </a:r>
            <a:r>
              <a:rPr lang="en-GB" sz="1200" dirty="0"/>
              <a:t> z: </a:t>
            </a:r>
            <a:r>
              <a:rPr lang="en-GB" sz="1200" dirty="0">
                <a:hlinkClick r:id="rId3"/>
              </a:rPr>
              <a:t>https://arxiv.org/pdf/2310.06909.pdf</a:t>
            </a:r>
            <a:r>
              <a:rPr lang="en-GB" sz="1200" dirty="0"/>
              <a:t>. [cit. 2023-11-25].</a:t>
            </a:r>
            <a:endParaRPr lang="cs-CZ" sz="1200" dirty="0"/>
          </a:p>
          <a:p>
            <a:pPr marL="285750" indent="-2857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pt-BR" sz="1200" dirty="0"/>
              <a:t>RuO2. Online. Material explorer. Dostupné z: </a:t>
            </a:r>
            <a:r>
              <a:rPr lang="pt-BR" sz="1200" dirty="0">
                <a:hlinkClick r:id="rId4"/>
              </a:rPr>
              <a:t>https://next-gen.materialsproject.org/materials/mp-825</a:t>
            </a:r>
            <a:r>
              <a:rPr lang="pt-BR" sz="1200" dirty="0"/>
              <a:t>. [cit. 2023-11-25].</a:t>
            </a:r>
            <a:endParaRPr lang="cs-CZ" sz="1200" dirty="0"/>
          </a:p>
          <a:p>
            <a:pPr marL="285750" indent="-2857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GB" sz="1200" dirty="0"/>
              <a:t>ŠMEJKAL, Libor; SINOVA, Jairo a JUNGWIRTH, Tomas. Beyond Conventional Ferromagnetism and </a:t>
            </a:r>
            <a:r>
              <a:rPr lang="en-GB" sz="1200" dirty="0" err="1"/>
              <a:t>Antiferromagnetism</a:t>
            </a:r>
            <a:r>
              <a:rPr lang="en-GB" sz="1200" dirty="0"/>
              <a:t>: A Phase with Nonrelativistic Spin and Crystal Rotation Symmetry. Online. Physical Review X. 2022, </a:t>
            </a:r>
            <a:r>
              <a:rPr lang="en-GB" sz="1200" dirty="0" err="1"/>
              <a:t>roč</a:t>
            </a:r>
            <a:r>
              <a:rPr lang="en-GB" sz="1200" dirty="0"/>
              <a:t>. 12, č. 3. ISSN 2160-3308. </a:t>
            </a:r>
            <a:r>
              <a:rPr lang="en-GB" sz="1200" dirty="0" err="1"/>
              <a:t>Dostupné</a:t>
            </a:r>
            <a:r>
              <a:rPr lang="en-GB" sz="1200" dirty="0"/>
              <a:t> z: </a:t>
            </a:r>
            <a:r>
              <a:rPr lang="en-GB" sz="1200" dirty="0">
                <a:hlinkClick r:id="rId5"/>
              </a:rPr>
              <a:t>https://doi.org/10.1103/PhysRevX.12.031042</a:t>
            </a:r>
            <a:r>
              <a:rPr lang="en-GB" sz="1200" dirty="0"/>
              <a:t>. [cit. 2023-11-25].</a:t>
            </a:r>
            <a:endParaRPr lang="cs-CZ" sz="1200" dirty="0"/>
          </a:p>
          <a:p>
            <a:pPr marL="285750" indent="-2857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GB" sz="1200" dirty="0"/>
              <a:t>Science Fair Newsletter. Online. </a:t>
            </a:r>
            <a:r>
              <a:rPr lang="en-GB" sz="1200" dirty="0" err="1"/>
              <a:t>Slidesgo</a:t>
            </a:r>
            <a:r>
              <a:rPr lang="en-GB" sz="1200" dirty="0"/>
              <a:t>. </a:t>
            </a:r>
            <a:r>
              <a:rPr lang="en-GB" sz="1200" dirty="0" err="1"/>
              <a:t>Dostupné</a:t>
            </a:r>
            <a:r>
              <a:rPr lang="en-GB" sz="1200" dirty="0"/>
              <a:t> z: </a:t>
            </a:r>
            <a:r>
              <a:rPr lang="en-GB" sz="1200" dirty="0">
                <a:hlinkClick r:id="rId6"/>
              </a:rPr>
              <a:t>https://slidesgo.com/theme/science-fair-newsletter#search-scinece&amp;position-1&amp;results-20&amp;rs=search</a:t>
            </a:r>
            <a:r>
              <a:rPr lang="en-GB" sz="1200" dirty="0"/>
              <a:t>.</a:t>
            </a:r>
            <a:r>
              <a:rPr lang="cs-CZ" sz="1200" dirty="0"/>
              <a:t> </a:t>
            </a:r>
            <a:r>
              <a:rPr lang="en-GB" sz="1200" dirty="0"/>
              <a:t>[cit. 2023-11-26].</a:t>
            </a:r>
            <a:endParaRPr sz="1200" dirty="0"/>
          </a:p>
        </p:txBody>
      </p:sp>
      <p:sp>
        <p:nvSpPr>
          <p:cNvPr id="1438" name="Google Shape;1438;p55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>
                <a:solidFill>
                  <a:srgbClr val="D49421"/>
                </a:solidFill>
              </a:rPr>
              <a:t>ZDROJE</a:t>
            </a:r>
            <a:endParaRPr sz="4000" dirty="0">
              <a:solidFill>
                <a:srgbClr val="D494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13969-2092-831E-C4B6-1681A863A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0F5FE7-C0B6-327D-097B-9CB08E77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Lineární pozadí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73638A-03B7-1F1F-9B24-8F10423A7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259025"/>
              </p:ext>
            </p:extLst>
          </p:nvPr>
        </p:nvGraphicFramePr>
        <p:xfrm>
          <a:off x="1676400" y="1275715"/>
          <a:ext cx="5791200" cy="3169920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377451312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45218672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1000905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35925639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41409476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3242388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8999703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081685676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fontAlgn="ctr"/>
                      <a:r>
                        <a:rPr lang="en-GB" dirty="0">
                          <a:effectLst/>
                        </a:rPr>
                        <a:t> </a:t>
                      </a:r>
                    </a:p>
                    <a:p>
                      <a:pPr fontAlgn="ctr"/>
                      <a:r>
                        <a:rPr lang="en-GB" dirty="0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dirty="0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43011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fontAlgn="ctr"/>
                      <a:endParaRPr lang="en-GB" dirty="0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*e-9</a:t>
                      </a:r>
                      <a:endParaRPr lang="en-GB" dirty="0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733862"/>
                  </a:ext>
                </a:extLst>
              </a:tr>
              <a:tr h="304800">
                <a:tc row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TiO2</a:t>
                      </a:r>
                      <a:endParaRPr lang="en-GB" dirty="0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B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0F0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0F0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03570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B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0F0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0F0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90955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K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0F0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0F0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0F0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479904"/>
                  </a:ext>
                </a:extLst>
              </a:tr>
              <a:tr h="304800">
                <a:tc row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TiO2 </a:t>
                      </a:r>
                      <a:b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</a:t>
                      </a:r>
                      <a:b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RuO2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0F0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551933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0F0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dirty="0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06922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K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  <a:endParaRPr lang="en-GB" dirty="0"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0F0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dirty="0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33432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03C231E-7BE6-A2CB-9FE9-1B66F0AD1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276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60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B2C008-51E4-1E08-E94E-46B7B2FC4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480" y="1363065"/>
            <a:ext cx="2106920" cy="409130"/>
          </a:xfrm>
        </p:spPr>
        <p:txBody>
          <a:bodyPr/>
          <a:lstStyle/>
          <a:p>
            <a:pPr marL="127000" indent="0">
              <a:buNone/>
            </a:pPr>
            <a:r>
              <a:rPr lang="cs-CZ" sz="2800" dirty="0">
                <a:solidFill>
                  <a:schemeClr val="tx1"/>
                </a:solidFill>
                <a:latin typeface="Teko Light" panose="020B0604020202020204" charset="0"/>
                <a:cs typeface="Teko Light" panose="020B0604020202020204" charset="0"/>
              </a:rPr>
              <a:t>Feromagnetismus</a:t>
            </a:r>
            <a:endParaRPr lang="en-US" sz="2800" dirty="0">
              <a:solidFill>
                <a:schemeClr val="tx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8E3CE2-1AF4-4426-7DEC-C072FC57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magnetismu</a:t>
            </a:r>
            <a:endParaRPr lang="en-US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ADF0B02-ABDE-FB47-A72B-28F73AAB40A2}"/>
              </a:ext>
            </a:extLst>
          </p:cNvPr>
          <p:cNvSpPr txBox="1">
            <a:spLocks/>
          </p:cNvSpPr>
          <p:nvPr/>
        </p:nvSpPr>
        <p:spPr>
          <a:xfrm>
            <a:off x="712480" y="1812522"/>
            <a:ext cx="2106920" cy="40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27000" indent="0">
              <a:buFont typeface="Nunito Light"/>
              <a:buNone/>
            </a:pPr>
            <a:r>
              <a:rPr lang="cs-CZ" sz="2800" dirty="0">
                <a:solidFill>
                  <a:schemeClr val="tx1"/>
                </a:solidFill>
                <a:latin typeface="Teko Light" panose="020B0604020202020204" charset="0"/>
                <a:cs typeface="Teko Light" panose="020B0604020202020204" charset="0"/>
              </a:rPr>
              <a:t>Paramagnetismus</a:t>
            </a:r>
            <a:endParaRPr lang="en-US" sz="2800" dirty="0">
              <a:solidFill>
                <a:schemeClr val="tx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D6879F4-2AB4-3A65-7655-5F8A5667D5EC}"/>
              </a:ext>
            </a:extLst>
          </p:cNvPr>
          <p:cNvSpPr txBox="1">
            <a:spLocks/>
          </p:cNvSpPr>
          <p:nvPr/>
        </p:nvSpPr>
        <p:spPr>
          <a:xfrm>
            <a:off x="712480" y="2717284"/>
            <a:ext cx="2106920" cy="40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27000" indent="0">
              <a:buFont typeface="Nunito Light"/>
              <a:buNone/>
            </a:pPr>
            <a:r>
              <a:rPr lang="cs-CZ" sz="2800" dirty="0">
                <a:solidFill>
                  <a:schemeClr val="tx1"/>
                </a:solidFill>
                <a:latin typeface="Teko Light" panose="020B0604020202020204" charset="0"/>
                <a:cs typeface="Teko Light" panose="020B0604020202020204" charset="0"/>
              </a:rPr>
              <a:t>Diamagnetismus</a:t>
            </a:r>
          </a:p>
          <a:p>
            <a:pPr marL="127000" indent="0">
              <a:buFont typeface="Nunito Light"/>
              <a:buNone/>
            </a:pPr>
            <a:r>
              <a:rPr lang="cs-CZ" sz="2800" dirty="0">
                <a:solidFill>
                  <a:schemeClr val="tx1"/>
                </a:solidFill>
                <a:latin typeface="Teko Light" panose="020B0604020202020204" charset="0"/>
                <a:cs typeface="Teko Light" panose="020B0604020202020204" charset="0"/>
              </a:rPr>
              <a:t>	…</a:t>
            </a:r>
            <a:endParaRPr lang="en-US" sz="2800" dirty="0">
              <a:solidFill>
                <a:schemeClr val="tx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5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A2C7535E-DB1C-39B0-7658-F274144BA8A7}"/>
              </a:ext>
            </a:extLst>
          </p:cNvPr>
          <p:cNvGrpSpPr/>
          <p:nvPr/>
        </p:nvGrpSpPr>
        <p:grpSpPr>
          <a:xfrm>
            <a:off x="1156397" y="868481"/>
            <a:ext cx="901769" cy="1235507"/>
            <a:chOff x="1156397" y="868481"/>
            <a:chExt cx="901769" cy="123550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10C252F-C5C1-8C6F-8ECB-048ECAFE71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6397" y="1067603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A056786-9C94-CDF3-6D62-B4928B13E0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78166" y="1073419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3324E27-2111-AD1A-436D-83261012C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6397" y="1813239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79A8807-12E4-0418-E63E-5DA7423887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78166" y="1813239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273B921-B2DA-4A64-4D7C-64FEDAFC81F7}"/>
                </a:ext>
              </a:extLst>
            </p:cNvPr>
            <p:cNvCxnSpPr/>
            <p:nvPr/>
          </p:nvCxnSpPr>
          <p:spPr>
            <a:xfrm flipH="1" flipV="1">
              <a:off x="1251811" y="868481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DADC6B7-EF31-06C5-5EFB-15CC0DA22DD4}"/>
                </a:ext>
              </a:extLst>
            </p:cNvPr>
            <p:cNvCxnSpPr/>
            <p:nvPr/>
          </p:nvCxnSpPr>
          <p:spPr>
            <a:xfrm flipH="1" flipV="1">
              <a:off x="1970873" y="875565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3B35CC6-D858-1C8D-8A0C-5B34ACEC9361}"/>
                </a:ext>
              </a:extLst>
            </p:cNvPr>
            <p:cNvCxnSpPr/>
            <p:nvPr/>
          </p:nvCxnSpPr>
          <p:spPr>
            <a:xfrm flipH="1" flipV="1">
              <a:off x="1249104" y="1539602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F85CD58-62F6-B39D-DF82-F8145B280BC3}"/>
                </a:ext>
              </a:extLst>
            </p:cNvPr>
            <p:cNvCxnSpPr/>
            <p:nvPr/>
          </p:nvCxnSpPr>
          <p:spPr>
            <a:xfrm flipH="1" flipV="1">
              <a:off x="1968166" y="1558506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B2C008-51E4-1E08-E94E-46B7B2FC4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97" y="404719"/>
            <a:ext cx="2106920" cy="409130"/>
          </a:xfrm>
        </p:spPr>
        <p:txBody>
          <a:bodyPr/>
          <a:lstStyle/>
          <a:p>
            <a:pPr marL="127000" indent="0">
              <a:buNone/>
            </a:pPr>
            <a:r>
              <a:rPr lang="cs-CZ" sz="2800" dirty="0">
                <a:solidFill>
                  <a:srgbClr val="D49421"/>
                </a:solidFill>
                <a:latin typeface="Teko Light" panose="020B0604020202020204" charset="0"/>
                <a:cs typeface="Teko Light" panose="020B0604020202020204" charset="0"/>
              </a:rPr>
              <a:t>Feromagnetismus</a:t>
            </a:r>
            <a:endParaRPr lang="en-US" sz="2800" dirty="0">
              <a:solidFill>
                <a:srgbClr val="D4942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71E9049E-9914-4A11-9394-EB317204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22" y="3716251"/>
            <a:ext cx="356557" cy="47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210C558-791C-A352-9775-A33C81BC8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67" y="2525443"/>
            <a:ext cx="350222" cy="4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4A72E14-48E4-6A6B-8F55-F80DF375A4E4}"/>
              </a:ext>
            </a:extLst>
          </p:cNvPr>
          <p:cNvSpPr/>
          <p:nvPr/>
        </p:nvSpPr>
        <p:spPr>
          <a:xfrm>
            <a:off x="1279180" y="2898535"/>
            <a:ext cx="640080" cy="6400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B804DB-3E4D-7148-31A1-FE98787B0C36}"/>
              </a:ext>
            </a:extLst>
          </p:cNvPr>
          <p:cNvSpPr/>
          <p:nvPr/>
        </p:nvSpPr>
        <p:spPr>
          <a:xfrm rot="5400000">
            <a:off x="1015837" y="2622123"/>
            <a:ext cx="1188720" cy="1188720"/>
          </a:xfrm>
          <a:prstGeom prst="ellipse">
            <a:avLst/>
          </a:prstGeom>
          <a:noFill/>
          <a:ln w="19050">
            <a:solidFill>
              <a:srgbClr val="130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2F2D2F-C366-916A-0E8F-5503E6D0ABDC}"/>
              </a:ext>
            </a:extLst>
          </p:cNvPr>
          <p:cNvSpPr txBox="1"/>
          <p:nvPr/>
        </p:nvSpPr>
        <p:spPr>
          <a:xfrm>
            <a:off x="1575078" y="231434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en-US" sz="1400" i="1" baseline="-25000" dirty="0" err="1">
                <a:solidFill>
                  <a:schemeClr val="bg2">
                    <a:lumMod val="50000"/>
                  </a:schemeClr>
                </a:solidFill>
              </a:rPr>
              <a:t>y</a:t>
            </a:r>
            <a:endParaRPr lang="en-US" sz="1600" i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01BE4C-83A8-277E-5290-1577E373A039}"/>
              </a:ext>
            </a:extLst>
          </p:cNvPr>
          <p:cNvSpPr txBox="1"/>
          <p:nvPr/>
        </p:nvSpPr>
        <p:spPr>
          <a:xfrm>
            <a:off x="2202157" y="3018724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en-US" sz="1400" i="1" baseline="-25000" dirty="0" err="1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US" sz="1400" i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38BDBD-4962-C1D1-4516-52FB2234D5ED}"/>
              </a:ext>
            </a:extLst>
          </p:cNvPr>
          <p:cNvCxnSpPr/>
          <p:nvPr/>
        </p:nvCxnSpPr>
        <p:spPr>
          <a:xfrm>
            <a:off x="1595754" y="2488708"/>
            <a:ext cx="8537" cy="16471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B19702-E933-D395-05DD-7B81FE8ACABE}"/>
              </a:ext>
            </a:extLst>
          </p:cNvPr>
          <p:cNvCxnSpPr/>
          <p:nvPr/>
        </p:nvCxnSpPr>
        <p:spPr>
          <a:xfrm>
            <a:off x="925343" y="3199625"/>
            <a:ext cx="13453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E07E417-CD1E-1C35-2876-D70B3CC78708}"/>
              </a:ext>
            </a:extLst>
          </p:cNvPr>
          <p:cNvGrpSpPr/>
          <p:nvPr/>
        </p:nvGrpSpPr>
        <p:grpSpPr>
          <a:xfrm>
            <a:off x="879216" y="812101"/>
            <a:ext cx="1440160" cy="1459550"/>
            <a:chOff x="879216" y="812101"/>
            <a:chExt cx="1440160" cy="14595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D233437-A465-511C-A6FB-F176AC6AF1C6}"/>
                </a:ext>
              </a:extLst>
            </p:cNvPr>
            <p:cNvGrpSpPr/>
            <p:nvPr/>
          </p:nvGrpSpPr>
          <p:grpSpPr>
            <a:xfrm>
              <a:off x="879216" y="812101"/>
              <a:ext cx="1440160" cy="1459550"/>
              <a:chOff x="584281" y="1132481"/>
              <a:chExt cx="1440160" cy="1459550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B811EB1-CD73-C0C3-B046-2B9A26CEDFF8}"/>
                  </a:ext>
                </a:extLst>
              </p:cNvPr>
              <p:cNvCxnSpPr/>
              <p:nvPr/>
            </p:nvCxnSpPr>
            <p:spPr>
              <a:xfrm>
                <a:off x="954944" y="1132481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D487442-9CC0-3660-0D5D-2AF22215E6DF}"/>
                  </a:ext>
                </a:extLst>
              </p:cNvPr>
              <p:cNvCxnSpPr/>
              <p:nvPr/>
            </p:nvCxnSpPr>
            <p:spPr>
              <a:xfrm>
                <a:off x="1676713" y="1151871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2D46265-4B26-0C6A-10EE-11218225D1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04361" y="766647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614875D-A080-D732-918C-F7326539886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04361" y="1509748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0D81388-5BAE-A575-CDAB-36445A7B73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9879" y="1816167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49ACFE8-1E3F-B105-94F0-24F23112A2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1648" y="1816167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C477A72-75E8-2E4B-F149-6654127AFA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1648" y="1076347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86C5880-0EDC-7F62-B872-A6BA48A1B0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9879" y="107053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E5D2346-1E5D-9FBF-1A4D-CE8877F50E50}"/>
              </a:ext>
            </a:extLst>
          </p:cNvPr>
          <p:cNvGrpSpPr/>
          <p:nvPr/>
        </p:nvGrpSpPr>
        <p:grpSpPr>
          <a:xfrm>
            <a:off x="1247172" y="861719"/>
            <a:ext cx="724476" cy="1235507"/>
            <a:chOff x="1247172" y="861719"/>
            <a:chExt cx="724476" cy="1235507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1E4D075-212D-2628-6EC1-5170322D38EF}"/>
                </a:ext>
              </a:extLst>
            </p:cNvPr>
            <p:cNvCxnSpPr/>
            <p:nvPr/>
          </p:nvCxnSpPr>
          <p:spPr>
            <a:xfrm flipH="1" flipV="1">
              <a:off x="1249879" y="861719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D4FEDEB-5971-886E-9556-02FC46BBC1EC}"/>
                </a:ext>
              </a:extLst>
            </p:cNvPr>
            <p:cNvCxnSpPr/>
            <p:nvPr/>
          </p:nvCxnSpPr>
          <p:spPr>
            <a:xfrm flipH="1" flipV="1">
              <a:off x="1968941" y="868803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028DBD3-E198-8587-50B3-E39AD86893FB}"/>
                </a:ext>
              </a:extLst>
            </p:cNvPr>
            <p:cNvCxnSpPr/>
            <p:nvPr/>
          </p:nvCxnSpPr>
          <p:spPr>
            <a:xfrm flipH="1" flipV="1">
              <a:off x="1247172" y="1532840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1117DB9-4561-3F18-8885-B90F48ABFB03}"/>
                </a:ext>
              </a:extLst>
            </p:cNvPr>
            <p:cNvCxnSpPr/>
            <p:nvPr/>
          </p:nvCxnSpPr>
          <p:spPr>
            <a:xfrm flipH="1" flipV="1">
              <a:off x="1966234" y="1551744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04CAEB6F-91EE-BBEB-E85C-06DF40860C8C}"/>
              </a:ext>
            </a:extLst>
          </p:cNvPr>
          <p:cNvSpPr txBox="1">
            <a:spLocks/>
          </p:cNvSpPr>
          <p:nvPr/>
        </p:nvSpPr>
        <p:spPr>
          <a:xfrm>
            <a:off x="3314499" y="404719"/>
            <a:ext cx="2515001" cy="40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27000" indent="0">
              <a:buFont typeface="Nunito Light"/>
              <a:buNone/>
            </a:pPr>
            <a:r>
              <a:rPr lang="cs-CZ" sz="2800" dirty="0">
                <a:solidFill>
                  <a:srgbClr val="D49421"/>
                </a:solidFill>
                <a:latin typeface="Teko Light" panose="020B0604020202020204" charset="0"/>
                <a:cs typeface="Teko Light" panose="020B0604020202020204" charset="0"/>
              </a:rPr>
              <a:t>Antiferomagnetismus</a:t>
            </a:r>
            <a:endParaRPr lang="en-US" sz="2800" dirty="0">
              <a:solidFill>
                <a:srgbClr val="D4942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309DD1-31CA-8C03-76FA-3C8A70E33DC8}"/>
              </a:ext>
            </a:extLst>
          </p:cNvPr>
          <p:cNvGrpSpPr/>
          <p:nvPr/>
        </p:nvGrpSpPr>
        <p:grpSpPr>
          <a:xfrm>
            <a:off x="3773480" y="844376"/>
            <a:ext cx="1597038" cy="3212036"/>
            <a:chOff x="3773480" y="844376"/>
            <a:chExt cx="1597038" cy="3212036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03D89E44-289E-5C3D-B192-76ED4D7EC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8045" y="3581003"/>
              <a:ext cx="356557" cy="475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514317FB-AC75-739C-7363-84CE98275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057" y="3298670"/>
              <a:ext cx="350222" cy="448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285E596-CAF7-73C1-9A58-4D7A4E2B9B92}"/>
                </a:ext>
              </a:extLst>
            </p:cNvPr>
            <p:cNvSpPr/>
            <p:nvPr/>
          </p:nvSpPr>
          <p:spPr>
            <a:xfrm rot="5400000">
              <a:off x="4007228" y="2660883"/>
              <a:ext cx="1005840" cy="1005840"/>
            </a:xfrm>
            <a:prstGeom prst="ellipse">
              <a:avLst/>
            </a:prstGeom>
            <a:noFill/>
            <a:ln w="19050">
              <a:solidFill>
                <a:srgbClr val="000C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D8EDC7-CB8F-738D-1E62-A4C3E2DFDA8D}"/>
                </a:ext>
              </a:extLst>
            </p:cNvPr>
            <p:cNvSpPr txBox="1"/>
            <p:nvPr/>
          </p:nvSpPr>
          <p:spPr>
            <a:xfrm>
              <a:off x="4494698" y="2356840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>
                  <a:solidFill>
                    <a:schemeClr val="bg2">
                      <a:lumMod val="50000"/>
                    </a:schemeClr>
                  </a:solidFill>
                </a:rPr>
                <a:t>k</a:t>
              </a:r>
              <a:r>
                <a:rPr lang="en-US" sz="1400" i="1" baseline="-25000" dirty="0" err="1">
                  <a:solidFill>
                    <a:schemeClr val="bg2">
                      <a:lumMod val="50000"/>
                    </a:schemeClr>
                  </a:solidFill>
                </a:rPr>
                <a:t>y</a:t>
              </a:r>
              <a:endParaRPr lang="en-US" sz="1600" i="1" baseline="-25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EA393C-8DE8-968B-4BB8-4E32260E9A19}"/>
                </a:ext>
              </a:extLst>
            </p:cNvPr>
            <p:cNvSpPr txBox="1"/>
            <p:nvPr/>
          </p:nvSpPr>
          <p:spPr>
            <a:xfrm>
              <a:off x="5039978" y="2987148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>
                  <a:solidFill>
                    <a:schemeClr val="bg2">
                      <a:lumMod val="50000"/>
                    </a:schemeClr>
                  </a:solidFill>
                </a:rPr>
                <a:t>k</a:t>
              </a:r>
              <a:r>
                <a:rPr lang="en-US" sz="1400" i="1" baseline="-25000" dirty="0" err="1">
                  <a:solidFill>
                    <a:schemeClr val="bg2">
                      <a:lumMod val="50000"/>
                    </a:schemeClr>
                  </a:solidFill>
                </a:rPr>
                <a:t>x</a:t>
              </a:r>
              <a:endParaRPr lang="en-US" sz="1400" i="1" baseline="-25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B2D290-E01E-DC62-CFB9-64A58B851123}"/>
                </a:ext>
              </a:extLst>
            </p:cNvPr>
            <p:cNvCxnSpPr/>
            <p:nvPr/>
          </p:nvCxnSpPr>
          <p:spPr>
            <a:xfrm>
              <a:off x="4494698" y="2468941"/>
              <a:ext cx="0" cy="133346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4CC7A8D-AEC5-B5E3-7837-BF94FE1E03AD}"/>
                </a:ext>
              </a:extLst>
            </p:cNvPr>
            <p:cNvCxnSpPr/>
            <p:nvPr/>
          </p:nvCxnSpPr>
          <p:spPr>
            <a:xfrm>
              <a:off x="3856942" y="3150465"/>
              <a:ext cx="134533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49F88CD-60F2-CB61-DC1B-4EBB6D2A328A}"/>
                </a:ext>
              </a:extLst>
            </p:cNvPr>
            <p:cNvCxnSpPr/>
            <p:nvPr/>
          </p:nvCxnSpPr>
          <p:spPr>
            <a:xfrm flipV="1">
              <a:off x="4144612" y="1686235"/>
              <a:ext cx="0" cy="547636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F7E92F8-4519-6F12-2A9E-8951D60C3769}"/>
                </a:ext>
              </a:extLst>
            </p:cNvPr>
            <p:cNvCxnSpPr/>
            <p:nvPr/>
          </p:nvCxnSpPr>
          <p:spPr>
            <a:xfrm flipV="1">
              <a:off x="4866381" y="1641312"/>
              <a:ext cx="0" cy="54200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0DA8257-675C-7E3F-C904-9A32FF254A72}"/>
                </a:ext>
              </a:extLst>
            </p:cNvPr>
            <p:cNvCxnSpPr/>
            <p:nvPr/>
          </p:nvCxnSpPr>
          <p:spPr>
            <a:xfrm flipV="1">
              <a:off x="4859388" y="966155"/>
              <a:ext cx="6993" cy="538501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62B3FD1-6CBF-27C2-2D03-830B8FB62D13}"/>
                </a:ext>
              </a:extLst>
            </p:cNvPr>
            <p:cNvGrpSpPr/>
            <p:nvPr/>
          </p:nvGrpSpPr>
          <p:grpSpPr>
            <a:xfrm>
              <a:off x="4047758" y="1101638"/>
              <a:ext cx="901769" cy="925636"/>
              <a:chOff x="4195198" y="2547424"/>
              <a:chExt cx="901769" cy="925636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5896C39-7FE3-77BD-DEA3-BB5796BE5B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95198" y="3293060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71CE6B5-FC4C-17A7-D17D-641A33398D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16967" y="3293060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42E0D4E-9A78-3E53-C343-BCAB21FFC7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16967" y="2553240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EB531D4E-307B-CAA6-3B94-32BB19E546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95198" y="2547424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5B488FA-A308-A541-9C7F-0E495DAC185A}"/>
                </a:ext>
              </a:extLst>
            </p:cNvPr>
            <p:cNvCxnSpPr/>
            <p:nvPr/>
          </p:nvCxnSpPr>
          <p:spPr>
            <a:xfrm flipH="1" flipV="1">
              <a:off x="4141905" y="905174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23BD9A8-F142-7906-70E7-21BDC29CBC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73480" y="844376"/>
              <a:ext cx="1440160" cy="1459550"/>
              <a:chOff x="2836560" y="394645"/>
              <a:chExt cx="1440160" cy="1459550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E8AD254B-DF33-9A02-4627-4E7BD0FC3520}"/>
                  </a:ext>
                </a:extLst>
              </p:cNvPr>
              <p:cNvGrpSpPr/>
              <p:nvPr/>
            </p:nvGrpSpPr>
            <p:grpSpPr>
              <a:xfrm>
                <a:off x="2836560" y="394645"/>
                <a:ext cx="1440160" cy="1459550"/>
                <a:chOff x="584281" y="1132481"/>
                <a:chExt cx="1440160" cy="1459550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8ABCFDA1-1F80-7A69-E6CE-EDDB408CBA6A}"/>
                    </a:ext>
                  </a:extLst>
                </p:cNvPr>
                <p:cNvCxnSpPr/>
                <p:nvPr/>
              </p:nvCxnSpPr>
              <p:spPr>
                <a:xfrm>
                  <a:off x="954944" y="1132481"/>
                  <a:ext cx="0" cy="14401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11ADE341-FBDC-519A-9E0B-FC1DFEDA0E98}"/>
                    </a:ext>
                  </a:extLst>
                </p:cNvPr>
                <p:cNvCxnSpPr/>
                <p:nvPr/>
              </p:nvCxnSpPr>
              <p:spPr>
                <a:xfrm>
                  <a:off x="1676713" y="1151871"/>
                  <a:ext cx="0" cy="14401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5FDEC88-6C83-E023-D8A1-E43CF932B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304361" y="766647"/>
                  <a:ext cx="0" cy="14401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145D0CE7-9E0F-242A-2A00-BF853E840A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304361" y="1509748"/>
                  <a:ext cx="0" cy="14401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4144A8B-21EE-BBF9-DF2C-B41B82A918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17223" y="1398711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C22049C-3E78-7A63-0B94-8E8F302C81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38992" y="1398711"/>
                <a:ext cx="180000" cy="180000"/>
              </a:xfrm>
              <a:prstGeom prst="ellipse">
                <a:avLst/>
              </a:prstGeom>
              <a:solidFill>
                <a:srgbClr val="011893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5809952-19E8-2BAC-F68E-73453AC425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38992" y="658891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DACA6B5-979E-A341-238D-99A68777DA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17223" y="653075"/>
                <a:ext cx="180000" cy="180000"/>
              </a:xfrm>
              <a:prstGeom prst="ellipse">
                <a:avLst/>
              </a:prstGeom>
              <a:solidFill>
                <a:srgbClr val="011893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C489737-A876-F82C-8A39-F10D53F08575}"/>
                </a:ext>
              </a:extLst>
            </p:cNvPr>
            <p:cNvGrpSpPr/>
            <p:nvPr/>
          </p:nvGrpSpPr>
          <p:grpSpPr>
            <a:xfrm>
              <a:off x="4054716" y="889711"/>
              <a:ext cx="901769" cy="1328697"/>
              <a:chOff x="4195198" y="2329006"/>
              <a:chExt cx="901769" cy="1328697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20EDEB89-AFCA-F0C9-5F6B-FC78A8A16349}"/>
                  </a:ext>
                </a:extLst>
              </p:cNvPr>
              <p:cNvCxnSpPr/>
              <p:nvPr/>
            </p:nvCxnSpPr>
            <p:spPr>
              <a:xfrm flipH="1" flipV="1">
                <a:off x="4282491" y="2329006"/>
                <a:ext cx="2707" cy="545482"/>
              </a:xfrm>
              <a:prstGeom prst="straightConnector1">
                <a:avLst/>
              </a:prstGeom>
              <a:ln w="34925">
                <a:solidFill>
                  <a:schemeClr val="tx1">
                    <a:lumMod val="90000"/>
                    <a:lumOff val="10000"/>
                  </a:schemeClr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F7E4F2D5-F247-A336-2D14-A7D3958378FF}"/>
                  </a:ext>
                </a:extLst>
              </p:cNvPr>
              <p:cNvCxnSpPr/>
              <p:nvPr/>
            </p:nvCxnSpPr>
            <p:spPr>
              <a:xfrm flipV="1">
                <a:off x="5006967" y="3065144"/>
                <a:ext cx="0" cy="542002"/>
              </a:xfrm>
              <a:prstGeom prst="straightConnector1">
                <a:avLst/>
              </a:prstGeom>
              <a:ln w="34925">
                <a:solidFill>
                  <a:schemeClr val="tx1">
                    <a:lumMod val="90000"/>
                    <a:lumOff val="10000"/>
                  </a:schemeClr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03CFC867-D422-26CA-D097-2F69B19CF2B5}"/>
                  </a:ext>
                </a:extLst>
              </p:cNvPr>
              <p:cNvCxnSpPr/>
              <p:nvPr/>
            </p:nvCxnSpPr>
            <p:spPr>
              <a:xfrm flipV="1">
                <a:off x="4999974" y="2389987"/>
                <a:ext cx="6993" cy="538501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headEnd type="stealth" w="lg" len="lg"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87BDE760-15D7-15C7-EC4B-1C3AD6B2AD8B}"/>
                  </a:ext>
                </a:extLst>
              </p:cNvPr>
              <p:cNvCxnSpPr/>
              <p:nvPr/>
            </p:nvCxnSpPr>
            <p:spPr>
              <a:xfrm flipV="1">
                <a:off x="4285198" y="3110067"/>
                <a:ext cx="0" cy="547636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headEnd type="stealth" w="lg" len="lg"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36E5EDF-9B90-F297-63DE-1910A0E3CF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95198" y="3293060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7316BD7-95EB-61C5-A718-4823D44AB3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16967" y="3293060"/>
                <a:ext cx="180000" cy="180000"/>
              </a:xfrm>
              <a:prstGeom prst="ellipse">
                <a:avLst/>
              </a:prstGeom>
              <a:solidFill>
                <a:srgbClr val="011893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A9EDD00-08C3-1629-A0DC-92CABDDB28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16967" y="2553240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FA3A33C-29A5-F106-9EE7-44A88880C1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95198" y="2547424"/>
                <a:ext cx="180000" cy="180000"/>
              </a:xfrm>
              <a:prstGeom prst="ellipse">
                <a:avLst/>
              </a:prstGeom>
              <a:solidFill>
                <a:srgbClr val="011893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CF5E2D8-F659-D8DC-8793-F8B9704F6B8C}"/>
                </a:ext>
              </a:extLst>
            </p:cNvPr>
            <p:cNvSpPr txBox="1"/>
            <p:nvPr/>
          </p:nvSpPr>
          <p:spPr>
            <a:xfrm>
              <a:off x="4868349" y="879021"/>
              <a:ext cx="184731" cy="235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aseline="300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A7173C-0B44-3B46-7149-021229E034E7}"/>
              </a:ext>
            </a:extLst>
          </p:cNvPr>
          <p:cNvGrpSpPr/>
          <p:nvPr/>
        </p:nvGrpSpPr>
        <p:grpSpPr>
          <a:xfrm>
            <a:off x="6688171" y="696543"/>
            <a:ext cx="1860299" cy="3382155"/>
            <a:chOff x="6688171" y="696543"/>
            <a:chExt cx="1860299" cy="3382155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67CAE88-2581-60E9-1A2E-38C66DD7DEA0}"/>
                </a:ext>
              </a:extLst>
            </p:cNvPr>
            <p:cNvCxnSpPr/>
            <p:nvPr/>
          </p:nvCxnSpPr>
          <p:spPr>
            <a:xfrm>
              <a:off x="7578872" y="2431526"/>
              <a:ext cx="8537" cy="164717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0D6B2F96-A1AC-D54E-2359-AD68CC7F2E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88171" y="696543"/>
              <a:ext cx="1778445" cy="1766878"/>
              <a:chOff x="6499617" y="948888"/>
              <a:chExt cx="1778445" cy="1766878"/>
            </a:xfrm>
          </p:grpSpPr>
          <p:sp>
            <p:nvSpPr>
              <p:cNvPr id="143" name="Diamond 142">
                <a:extLst>
                  <a:ext uri="{FF2B5EF4-FFF2-40B4-BE49-F238E27FC236}">
                    <a16:creationId xmlns:a16="http://schemas.microsoft.com/office/drawing/2014/main" id="{A389A527-9EA1-2AC4-E2A7-47A25316277E}"/>
                  </a:ext>
                </a:extLst>
              </p:cNvPr>
              <p:cNvSpPr/>
              <p:nvPr/>
            </p:nvSpPr>
            <p:spPr>
              <a:xfrm>
                <a:off x="6780798" y="1701732"/>
                <a:ext cx="504056" cy="970659"/>
              </a:xfrm>
              <a:prstGeom prst="diamond">
                <a:avLst/>
              </a:prstGeom>
              <a:solidFill>
                <a:schemeClr val="bg1">
                  <a:lumMod val="50000"/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41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Diamond 143">
                <a:extLst>
                  <a:ext uri="{FF2B5EF4-FFF2-40B4-BE49-F238E27FC236}">
                    <a16:creationId xmlns:a16="http://schemas.microsoft.com/office/drawing/2014/main" id="{7A64A325-42AB-C038-DE4F-3D096B48EBB8}"/>
                  </a:ext>
                </a:extLst>
              </p:cNvPr>
              <p:cNvSpPr/>
              <p:nvPr/>
            </p:nvSpPr>
            <p:spPr>
              <a:xfrm rot="5400000">
                <a:off x="6774604" y="966733"/>
                <a:ext cx="504056" cy="970659"/>
              </a:xfrm>
              <a:prstGeom prst="diamond">
                <a:avLst/>
              </a:prstGeom>
              <a:solidFill>
                <a:schemeClr val="bg1">
                  <a:lumMod val="50000"/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41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Diamond 144">
                <a:extLst>
                  <a:ext uri="{FF2B5EF4-FFF2-40B4-BE49-F238E27FC236}">
                    <a16:creationId xmlns:a16="http://schemas.microsoft.com/office/drawing/2014/main" id="{7CBE16B9-98B0-A5E5-B3FA-0345391CABE3}"/>
                  </a:ext>
                </a:extLst>
              </p:cNvPr>
              <p:cNvSpPr/>
              <p:nvPr/>
            </p:nvSpPr>
            <p:spPr>
              <a:xfrm>
                <a:off x="7498530" y="957768"/>
                <a:ext cx="504056" cy="970659"/>
              </a:xfrm>
              <a:prstGeom prst="diamond">
                <a:avLst/>
              </a:prstGeom>
              <a:solidFill>
                <a:schemeClr val="bg1">
                  <a:lumMod val="50000"/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41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Diamond 145">
                <a:extLst>
                  <a:ext uri="{FF2B5EF4-FFF2-40B4-BE49-F238E27FC236}">
                    <a16:creationId xmlns:a16="http://schemas.microsoft.com/office/drawing/2014/main" id="{FB5A2859-3239-2A6D-A0CF-34B2496E5303}"/>
                  </a:ext>
                </a:extLst>
              </p:cNvPr>
              <p:cNvSpPr/>
              <p:nvPr/>
            </p:nvSpPr>
            <p:spPr>
              <a:xfrm rot="5400000">
                <a:off x="7498530" y="1698657"/>
                <a:ext cx="504056" cy="970659"/>
              </a:xfrm>
              <a:prstGeom prst="diamond">
                <a:avLst/>
              </a:prstGeom>
              <a:solidFill>
                <a:schemeClr val="bg2">
                  <a:lumMod val="75000"/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41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9905B2CE-3EA3-DA81-40EB-98007C8DD31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16216" y="1025742"/>
                <a:ext cx="1728192" cy="1584176"/>
                <a:chOff x="2695848" y="336019"/>
                <a:chExt cx="1728192" cy="1584176"/>
              </a:xfrm>
            </p:grpSpPr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70977D4F-5C3B-2BDD-5076-FC901BD0A5CF}"/>
                    </a:ext>
                  </a:extLst>
                </p:cNvPr>
                <p:cNvGrpSpPr/>
                <p:nvPr/>
              </p:nvGrpSpPr>
              <p:grpSpPr>
                <a:xfrm>
                  <a:off x="2695848" y="336019"/>
                  <a:ext cx="1728192" cy="1584176"/>
                  <a:chOff x="443569" y="1073855"/>
                  <a:chExt cx="1728192" cy="1584176"/>
                </a:xfrm>
              </p:grpSpPr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DC2A3F0-F451-CC1E-4D09-25A9B693750D}"/>
                      </a:ext>
                    </a:extLst>
                  </p:cNvPr>
                  <p:cNvCxnSpPr/>
                  <p:nvPr/>
                </p:nvCxnSpPr>
                <p:spPr>
                  <a:xfrm>
                    <a:off x="954944" y="1217871"/>
                    <a:ext cx="0" cy="144016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23CFC495-5912-29A8-4AA3-9734C33B5136}"/>
                      </a:ext>
                    </a:extLst>
                  </p:cNvPr>
                  <p:cNvCxnSpPr/>
                  <p:nvPr/>
                </p:nvCxnSpPr>
                <p:spPr>
                  <a:xfrm>
                    <a:off x="1676713" y="1073855"/>
                    <a:ext cx="0" cy="144016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52263A71-0DD9-9CAE-8A88-9E0EBEA76F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451681" y="1509748"/>
                    <a:ext cx="0" cy="144016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77016625-9A83-D252-51E4-6F02EDA568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3649" y="766647"/>
                    <a:ext cx="0" cy="144016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593DDBBE-41D4-8488-D60C-03F21D8361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17223" y="1398711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10D5C6C3-A2DC-A1D9-F25A-BA3CD07798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38992" y="1398711"/>
                  <a:ext cx="180000" cy="180000"/>
                </a:xfrm>
                <a:prstGeom prst="ellipse">
                  <a:avLst/>
                </a:prstGeom>
                <a:solidFill>
                  <a:srgbClr val="01189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A22FCDF5-50BA-4527-F550-D83C7911BCB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38992" y="658891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1DD38BB0-55F3-2999-D6F7-3FE1EE2D9A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17223" y="653075"/>
                  <a:ext cx="180000" cy="180000"/>
                </a:xfrm>
                <a:prstGeom prst="ellipse">
                  <a:avLst/>
                </a:prstGeom>
                <a:solidFill>
                  <a:srgbClr val="01189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F62BB1D4-59D8-C4AE-93F9-E4ACD672DC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92191" y="948888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0D67684F-126F-A6F4-9714-32FA4C57CE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73873" y="1156763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035372E1-8413-530C-AD48-A158EA8FE9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70062" y="2122872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A49342DD-66F0-7BE2-C142-812C320C2E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23552" y="1391429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37AA817C-4DEA-A311-5BF5-D76F2CEA44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91576" y="1888337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E8CF4E53-6062-8CC2-07C9-B067782C1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21433" y="2126932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568AC533-8780-640F-92D8-D447EC09EF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27075" y="2125891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C2FA8781-2BE3-2CE0-5138-80C70F3CC8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73873" y="1654259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8D6AE702-9B16-1986-8A17-3ABC863AB1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99617" y="1389910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5102EF88-D580-95D3-EDB4-ABA4F3D2E7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77459" y="2607766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D59AB3F9-B86E-1743-2E59-8FC2FB6C9D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96558" y="2386917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81F5829-4B85-08BF-CE6A-749FC669D244}"/>
                </a:ext>
              </a:extLst>
            </p:cNvPr>
            <p:cNvGrpSpPr/>
            <p:nvPr/>
          </p:nvGrpSpPr>
          <p:grpSpPr>
            <a:xfrm>
              <a:off x="6914740" y="856432"/>
              <a:ext cx="1633730" cy="3007183"/>
              <a:chOff x="6766362" y="1676670"/>
              <a:chExt cx="1633730" cy="3007183"/>
            </a:xfrm>
          </p:grpSpPr>
          <p:pic>
            <p:nvPicPr>
              <p:cNvPr id="115" name="Picture 9">
                <a:extLst>
                  <a:ext uri="{FF2B5EF4-FFF2-40B4-BE49-F238E27FC236}">
                    <a16:creationId xmlns:a16="http://schemas.microsoft.com/office/drawing/2014/main" id="{BC3C3944-CF3E-8ECA-6BC8-5FA729B174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6225" y="4208444"/>
                <a:ext cx="356557" cy="475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6" name="Picture 8">
                <a:extLst>
                  <a:ext uri="{FF2B5EF4-FFF2-40B4-BE49-F238E27FC236}">
                    <a16:creationId xmlns:a16="http://schemas.microsoft.com/office/drawing/2014/main" id="{DAA3F5D5-790F-A9D3-4DA7-F4D3D22A62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7362" y="3051115"/>
                <a:ext cx="350222" cy="448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67CE767-E99A-8217-323E-527DC983619D}"/>
                  </a:ext>
                </a:extLst>
              </p:cNvPr>
              <p:cNvSpPr/>
              <p:nvPr/>
            </p:nvSpPr>
            <p:spPr>
              <a:xfrm>
                <a:off x="7190536" y="3406623"/>
                <a:ext cx="476961" cy="126584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8FC071D3-FBA3-3333-D1E6-C25580B4C5DB}"/>
                  </a:ext>
                </a:extLst>
              </p:cNvPr>
              <p:cNvSpPr/>
              <p:nvPr/>
            </p:nvSpPr>
            <p:spPr>
              <a:xfrm rot="5400000">
                <a:off x="7200551" y="3430339"/>
                <a:ext cx="476961" cy="1265842"/>
              </a:xfrm>
              <a:prstGeom prst="ellipse">
                <a:avLst/>
              </a:prstGeom>
              <a:noFill/>
              <a:ln w="19050">
                <a:solidFill>
                  <a:srgbClr val="1306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093918B-EB4A-CA61-9A78-6AB1B34326EE}"/>
                  </a:ext>
                </a:extLst>
              </p:cNvPr>
              <p:cNvSpPr txBox="1"/>
              <p:nvPr/>
            </p:nvSpPr>
            <p:spPr>
              <a:xfrm>
                <a:off x="7503830" y="3089841"/>
                <a:ext cx="3273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>
                    <a:solidFill>
                      <a:schemeClr val="bg2">
                        <a:lumMod val="50000"/>
                      </a:schemeClr>
                    </a:solidFill>
                  </a:rPr>
                  <a:t>k</a:t>
                </a:r>
                <a:r>
                  <a:rPr lang="en-US" sz="1400" i="1" baseline="-25000" dirty="0" err="1">
                    <a:solidFill>
                      <a:schemeClr val="bg2">
                        <a:lumMod val="50000"/>
                      </a:schemeClr>
                    </a:solidFill>
                  </a:rPr>
                  <a:t>y</a:t>
                </a:r>
                <a:endParaRPr lang="en-US" sz="1600" i="1" baseline="-25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CA05FFD-9DDC-B13C-76E9-0A5B8076E747}"/>
                  </a:ext>
                </a:extLst>
              </p:cNvPr>
              <p:cNvSpPr txBox="1"/>
              <p:nvPr/>
            </p:nvSpPr>
            <p:spPr>
              <a:xfrm>
                <a:off x="8069552" y="3896076"/>
                <a:ext cx="3305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>
                    <a:solidFill>
                      <a:schemeClr val="bg2">
                        <a:lumMod val="50000"/>
                      </a:schemeClr>
                    </a:solidFill>
                  </a:rPr>
                  <a:t>k</a:t>
                </a:r>
                <a:r>
                  <a:rPr lang="en-US" sz="1400" i="1" baseline="-25000" dirty="0" err="1">
                    <a:solidFill>
                      <a:schemeClr val="bg2">
                        <a:lumMod val="50000"/>
                      </a:schemeClr>
                    </a:solidFill>
                  </a:rPr>
                  <a:t>x</a:t>
                </a:r>
                <a:endParaRPr lang="en-US" sz="1400" i="1" baseline="-25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07B61D4D-20D7-029C-1806-12E5A1F148E4}"/>
                  </a:ext>
                </a:extLst>
              </p:cNvPr>
              <p:cNvCxnSpPr/>
              <p:nvPr/>
            </p:nvCxnSpPr>
            <p:spPr>
              <a:xfrm>
                <a:off x="6766362" y="4076977"/>
                <a:ext cx="1345338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729EBC05-6233-5889-8C10-7A9C41C081CD}"/>
                  </a:ext>
                </a:extLst>
              </p:cNvPr>
              <p:cNvCxnSpPr/>
              <p:nvPr/>
            </p:nvCxnSpPr>
            <p:spPr>
              <a:xfrm flipH="1" flipV="1">
                <a:off x="7067922" y="1676670"/>
                <a:ext cx="2707" cy="545482"/>
              </a:xfrm>
              <a:prstGeom prst="straightConnector1">
                <a:avLst/>
              </a:prstGeom>
              <a:ln w="34925">
                <a:solidFill>
                  <a:schemeClr val="tx1">
                    <a:lumMod val="90000"/>
                    <a:lumOff val="10000"/>
                  </a:schemeClr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1EFE2171-5D7D-74EC-252D-3276ABFD5A66}"/>
                  </a:ext>
                </a:extLst>
              </p:cNvPr>
              <p:cNvCxnSpPr/>
              <p:nvPr/>
            </p:nvCxnSpPr>
            <p:spPr>
              <a:xfrm flipV="1">
                <a:off x="7785654" y="2390345"/>
                <a:ext cx="0" cy="542002"/>
              </a:xfrm>
              <a:prstGeom prst="straightConnector1">
                <a:avLst/>
              </a:prstGeom>
              <a:ln w="34925">
                <a:solidFill>
                  <a:schemeClr val="tx1">
                    <a:lumMod val="90000"/>
                    <a:lumOff val="10000"/>
                  </a:schemeClr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A5160784-D067-3C6B-6415-F1AF7914C0CD}"/>
                  </a:ext>
                </a:extLst>
              </p:cNvPr>
              <p:cNvCxnSpPr/>
              <p:nvPr/>
            </p:nvCxnSpPr>
            <p:spPr>
              <a:xfrm flipH="1" flipV="1">
                <a:off x="7789051" y="1744072"/>
                <a:ext cx="0" cy="538500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headEnd type="stealth" w="lg" len="lg"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00F00BF1-4BCA-8DF2-6ED7-2573BC78CFCB}"/>
                  </a:ext>
                </a:extLst>
              </p:cNvPr>
              <p:cNvCxnSpPr/>
              <p:nvPr/>
            </p:nvCxnSpPr>
            <p:spPr>
              <a:xfrm flipV="1">
                <a:off x="7073985" y="2473475"/>
                <a:ext cx="0" cy="547636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headEnd type="stealth" w="lg" len="lg"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DDFC8F1A-3579-28BB-E03D-C9BF3EFD2328}"/>
                  </a:ext>
                </a:extLst>
              </p:cNvPr>
              <p:cNvGrpSpPr/>
              <p:nvPr/>
            </p:nvGrpSpPr>
            <p:grpSpPr>
              <a:xfrm>
                <a:off x="6977767" y="1677334"/>
                <a:ext cx="901769" cy="1255677"/>
                <a:chOff x="7039841" y="2338776"/>
                <a:chExt cx="901769" cy="1255677"/>
              </a:xfrm>
            </p:grpSpPr>
            <p:cxnSp>
              <p:nvCxnSpPr>
                <p:cNvPr id="139" name="Straight Arrow Connector 138">
                  <a:extLst>
                    <a:ext uri="{FF2B5EF4-FFF2-40B4-BE49-F238E27FC236}">
                      <a16:creationId xmlns:a16="http://schemas.microsoft.com/office/drawing/2014/main" id="{AA49E294-A8AA-E04E-A21E-A861C6030A61}"/>
                    </a:ext>
                  </a:extLst>
                </p:cNvPr>
                <p:cNvCxnSpPr/>
                <p:nvPr/>
              </p:nvCxnSpPr>
              <p:spPr>
                <a:xfrm flipH="1" flipV="1">
                  <a:off x="7135076" y="2338776"/>
                  <a:ext cx="2707" cy="545482"/>
                </a:xfrm>
                <a:prstGeom prst="straightConnector1">
                  <a:avLst/>
                </a:prstGeom>
                <a:ln w="34925">
                  <a:solidFill>
                    <a:schemeClr val="tx1">
                      <a:lumMod val="90000"/>
                      <a:lumOff val="10000"/>
                    </a:schemeClr>
                  </a:solidFill>
                  <a:tailEnd type="stealth" w="lg" len="lg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Arrow Connector 139">
                  <a:extLst>
                    <a:ext uri="{FF2B5EF4-FFF2-40B4-BE49-F238E27FC236}">
                      <a16:creationId xmlns:a16="http://schemas.microsoft.com/office/drawing/2014/main" id="{AEC45158-591D-4D53-AA1F-5AEAAFC64E5D}"/>
                    </a:ext>
                  </a:extLst>
                </p:cNvPr>
                <p:cNvCxnSpPr/>
                <p:nvPr/>
              </p:nvCxnSpPr>
              <p:spPr>
                <a:xfrm flipV="1">
                  <a:off x="7852808" y="3052451"/>
                  <a:ext cx="0" cy="542002"/>
                </a:xfrm>
                <a:prstGeom prst="straightConnector1">
                  <a:avLst/>
                </a:prstGeom>
                <a:ln w="34925">
                  <a:solidFill>
                    <a:schemeClr val="tx1">
                      <a:lumMod val="90000"/>
                      <a:lumOff val="10000"/>
                    </a:schemeClr>
                  </a:solidFill>
                  <a:tailEnd type="stealth" w="lg" len="lg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C7C23AFC-DE72-8AD8-F457-C360DAED16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61610" y="3318433"/>
                  <a:ext cx="180000" cy="180000"/>
                </a:xfrm>
                <a:prstGeom prst="ellipse">
                  <a:avLst/>
                </a:prstGeom>
                <a:solidFill>
                  <a:srgbClr val="01189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1E89C527-C6B8-0B47-5370-CDE30E5D4B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039841" y="2572797"/>
                  <a:ext cx="180000" cy="180000"/>
                </a:xfrm>
                <a:prstGeom prst="ellipse">
                  <a:avLst/>
                </a:prstGeom>
                <a:solidFill>
                  <a:srgbClr val="01189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7BBCF89A-4EE0-0F4A-B852-D04DD157B20A}"/>
                  </a:ext>
                </a:extLst>
              </p:cNvPr>
              <p:cNvGrpSpPr/>
              <p:nvPr/>
            </p:nvGrpSpPr>
            <p:grpSpPr>
              <a:xfrm>
                <a:off x="6977148" y="1738840"/>
                <a:ext cx="901769" cy="1277039"/>
                <a:chOff x="6755361" y="2406178"/>
                <a:chExt cx="901769" cy="1277039"/>
              </a:xfrm>
            </p:grpSpPr>
            <p:cxnSp>
              <p:nvCxnSpPr>
                <p:cNvPr id="135" name="Straight Arrow Connector 134">
                  <a:extLst>
                    <a:ext uri="{FF2B5EF4-FFF2-40B4-BE49-F238E27FC236}">
                      <a16:creationId xmlns:a16="http://schemas.microsoft.com/office/drawing/2014/main" id="{E9C3D573-41ED-B0F2-1ADE-74EF87B43155}"/>
                    </a:ext>
                  </a:extLst>
                </p:cNvPr>
                <p:cNvCxnSpPr/>
                <p:nvPr/>
              </p:nvCxnSpPr>
              <p:spPr>
                <a:xfrm flipH="1" flipV="1">
                  <a:off x="7561565" y="2406178"/>
                  <a:ext cx="0" cy="538500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headEnd type="stealth" w="lg" len="lg"/>
                  <a:tailEnd type="none" w="lg" len="lg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>
                  <a:extLst>
                    <a:ext uri="{FF2B5EF4-FFF2-40B4-BE49-F238E27FC236}">
                      <a16:creationId xmlns:a16="http://schemas.microsoft.com/office/drawing/2014/main" id="{ED2EC63F-2596-2E1D-9688-C199528FD96E}"/>
                    </a:ext>
                  </a:extLst>
                </p:cNvPr>
                <p:cNvCxnSpPr/>
                <p:nvPr/>
              </p:nvCxnSpPr>
              <p:spPr>
                <a:xfrm flipV="1">
                  <a:off x="6846499" y="3135581"/>
                  <a:ext cx="0" cy="547636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headEnd type="stealth" w="lg" len="lg"/>
                  <a:tailEnd type="none" w="lg" len="lg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020C9E43-436B-D2E6-A51A-E17CBE407D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55361" y="3318433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3F2E9BA3-C300-69FC-D9EE-61E3DB2DC40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77130" y="2578613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BC391B33-2D9A-962A-CF74-83BEBDE672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6251" y="1959322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8" name="Text Placeholder 1">
            <a:extLst>
              <a:ext uri="{FF2B5EF4-FFF2-40B4-BE49-F238E27FC236}">
                <a16:creationId xmlns:a16="http://schemas.microsoft.com/office/drawing/2014/main" id="{FC02AACA-ECFE-9103-EF82-5ECB8D687DB8}"/>
              </a:ext>
            </a:extLst>
          </p:cNvPr>
          <p:cNvSpPr txBox="1">
            <a:spLocks/>
          </p:cNvSpPr>
          <p:nvPr/>
        </p:nvSpPr>
        <p:spPr>
          <a:xfrm>
            <a:off x="6388102" y="418643"/>
            <a:ext cx="2515001" cy="40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27000" indent="0">
              <a:buFont typeface="Nunito Light"/>
              <a:buNone/>
            </a:pPr>
            <a:r>
              <a:rPr lang="cs-CZ" sz="2800" dirty="0" err="1">
                <a:solidFill>
                  <a:srgbClr val="D49421"/>
                </a:solidFill>
                <a:latin typeface="Teko Light" panose="020B0604020202020204" charset="0"/>
                <a:cs typeface="Teko Light" panose="020B0604020202020204" charset="0"/>
              </a:rPr>
              <a:t>Altermagnetismus</a:t>
            </a:r>
            <a:endParaRPr lang="en-US" sz="2800" dirty="0">
              <a:solidFill>
                <a:srgbClr val="D4942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sp>
        <p:nvSpPr>
          <p:cNvPr id="169" name="Google Shape;224;p32">
            <a:extLst>
              <a:ext uri="{FF2B5EF4-FFF2-40B4-BE49-F238E27FC236}">
                <a16:creationId xmlns:a16="http://schemas.microsoft.com/office/drawing/2014/main" id="{C23CAF32-9050-946C-7748-D19700A8576F}"/>
              </a:ext>
            </a:extLst>
          </p:cNvPr>
          <p:cNvSpPr txBox="1">
            <a:spLocks/>
          </p:cNvSpPr>
          <p:nvPr/>
        </p:nvSpPr>
        <p:spPr>
          <a:xfrm flipH="1">
            <a:off x="473717" y="4130513"/>
            <a:ext cx="2285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285750" indent="-285750"/>
            <a:r>
              <a:rPr lang="cs-CZ" sz="1400" dirty="0"/>
              <a:t>Nenulový magnetický moment</a:t>
            </a:r>
          </a:p>
          <a:p>
            <a:pPr marL="285750" indent="-285750"/>
            <a:r>
              <a:rPr lang="cs-CZ" sz="1400" b="1" dirty="0"/>
              <a:t>Polarizuje spin</a:t>
            </a:r>
            <a:endParaRPr lang="en-GB" sz="1400" b="1" dirty="0"/>
          </a:p>
        </p:txBody>
      </p:sp>
      <p:sp>
        <p:nvSpPr>
          <p:cNvPr id="170" name="Google Shape;224;p32">
            <a:extLst>
              <a:ext uri="{FF2B5EF4-FFF2-40B4-BE49-F238E27FC236}">
                <a16:creationId xmlns:a16="http://schemas.microsoft.com/office/drawing/2014/main" id="{A89F5661-1615-1D79-2A86-169631CB38FD}"/>
              </a:ext>
            </a:extLst>
          </p:cNvPr>
          <p:cNvSpPr txBox="1">
            <a:spLocks/>
          </p:cNvSpPr>
          <p:nvPr/>
        </p:nvSpPr>
        <p:spPr>
          <a:xfrm flipH="1">
            <a:off x="3453473" y="4130513"/>
            <a:ext cx="2285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285750" indent="-285750"/>
            <a:r>
              <a:rPr lang="cs-CZ" sz="1400" dirty="0"/>
              <a:t>Nulový magnetický moment</a:t>
            </a:r>
          </a:p>
          <a:p>
            <a:pPr marL="285750" indent="-285750"/>
            <a:r>
              <a:rPr lang="cs-CZ" sz="1400" dirty="0"/>
              <a:t>Nepolarizuje spin</a:t>
            </a:r>
            <a:endParaRPr lang="en-GB" sz="1400" dirty="0"/>
          </a:p>
        </p:txBody>
      </p:sp>
      <p:sp>
        <p:nvSpPr>
          <p:cNvPr id="171" name="Google Shape;224;p32">
            <a:extLst>
              <a:ext uri="{FF2B5EF4-FFF2-40B4-BE49-F238E27FC236}">
                <a16:creationId xmlns:a16="http://schemas.microsoft.com/office/drawing/2014/main" id="{B02085EF-B6B9-36A0-17D7-60E65FF057C5}"/>
              </a:ext>
            </a:extLst>
          </p:cNvPr>
          <p:cNvSpPr txBox="1">
            <a:spLocks/>
          </p:cNvSpPr>
          <p:nvPr/>
        </p:nvSpPr>
        <p:spPr>
          <a:xfrm flipH="1">
            <a:off x="6491779" y="4130513"/>
            <a:ext cx="2285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285750" indent="-285750"/>
            <a:r>
              <a:rPr lang="cs-CZ" sz="1400" dirty="0"/>
              <a:t>Nulový magnetický moment</a:t>
            </a:r>
          </a:p>
          <a:p>
            <a:pPr marL="285750" indent="-285750"/>
            <a:r>
              <a:rPr lang="cs-CZ" sz="1400" b="1" dirty="0"/>
              <a:t>Polarizuje spin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235425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2A2D203-18E4-828A-F589-81B244FA6F01}"/>
              </a:ext>
            </a:extLst>
          </p:cNvPr>
          <p:cNvGrpSpPr/>
          <p:nvPr/>
        </p:nvGrpSpPr>
        <p:grpSpPr>
          <a:xfrm>
            <a:off x="1156397" y="868481"/>
            <a:ext cx="901769" cy="1235507"/>
            <a:chOff x="830643" y="2223773"/>
            <a:chExt cx="901769" cy="123550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10C252F-C5C1-8C6F-8ECB-048ECAFE71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643" y="2422895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A056786-9C94-CDF3-6D62-B4928B13E0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2412" y="242871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3324E27-2111-AD1A-436D-83261012C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643" y="316853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79A8807-12E4-0418-E63E-5DA7423887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2412" y="316853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273B921-B2DA-4A64-4D7C-64FEDAFC81F7}"/>
                </a:ext>
              </a:extLst>
            </p:cNvPr>
            <p:cNvCxnSpPr/>
            <p:nvPr/>
          </p:nvCxnSpPr>
          <p:spPr>
            <a:xfrm flipH="1" flipV="1">
              <a:off x="926057" y="2223773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DADC6B7-EF31-06C5-5EFB-15CC0DA22DD4}"/>
                </a:ext>
              </a:extLst>
            </p:cNvPr>
            <p:cNvCxnSpPr/>
            <p:nvPr/>
          </p:nvCxnSpPr>
          <p:spPr>
            <a:xfrm flipH="1" flipV="1">
              <a:off x="1645119" y="2230857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3B35CC6-D858-1C8D-8A0C-5B34ACEC9361}"/>
                </a:ext>
              </a:extLst>
            </p:cNvPr>
            <p:cNvCxnSpPr/>
            <p:nvPr/>
          </p:nvCxnSpPr>
          <p:spPr>
            <a:xfrm flipH="1" flipV="1">
              <a:off x="923350" y="2894894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F85CD58-62F6-B39D-DF82-F8145B280BC3}"/>
                </a:ext>
              </a:extLst>
            </p:cNvPr>
            <p:cNvCxnSpPr/>
            <p:nvPr/>
          </p:nvCxnSpPr>
          <p:spPr>
            <a:xfrm flipH="1" flipV="1">
              <a:off x="1642412" y="2913798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B2C008-51E4-1E08-E94E-46B7B2FC4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97" y="404719"/>
            <a:ext cx="2106920" cy="409130"/>
          </a:xfrm>
        </p:spPr>
        <p:txBody>
          <a:bodyPr/>
          <a:lstStyle/>
          <a:p>
            <a:pPr marL="127000" indent="0">
              <a:buNone/>
            </a:pPr>
            <a:r>
              <a:rPr lang="cs-CZ" sz="2800" dirty="0">
                <a:solidFill>
                  <a:srgbClr val="D49421"/>
                </a:solidFill>
                <a:latin typeface="Teko Light" panose="020B0604020202020204" charset="0"/>
                <a:cs typeface="Teko Light" panose="020B0604020202020204" charset="0"/>
              </a:rPr>
              <a:t>Feromagnetismus</a:t>
            </a:r>
            <a:endParaRPr lang="en-US" sz="2800" dirty="0">
              <a:solidFill>
                <a:srgbClr val="D4942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71E9049E-9914-4A11-9394-EB317204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22" y="3716251"/>
            <a:ext cx="356557" cy="47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210C558-791C-A352-9775-A33C81BC8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67" y="2525443"/>
            <a:ext cx="350222" cy="4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4A72E14-48E4-6A6B-8F55-F80DF375A4E4}"/>
              </a:ext>
            </a:extLst>
          </p:cNvPr>
          <p:cNvSpPr/>
          <p:nvPr/>
        </p:nvSpPr>
        <p:spPr>
          <a:xfrm>
            <a:off x="1279180" y="2898535"/>
            <a:ext cx="640080" cy="6400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B804DB-3E4D-7148-31A1-FE98787B0C36}"/>
              </a:ext>
            </a:extLst>
          </p:cNvPr>
          <p:cNvSpPr/>
          <p:nvPr/>
        </p:nvSpPr>
        <p:spPr>
          <a:xfrm rot="5400000">
            <a:off x="1015837" y="2622123"/>
            <a:ext cx="1188720" cy="1188720"/>
          </a:xfrm>
          <a:prstGeom prst="ellipse">
            <a:avLst/>
          </a:prstGeom>
          <a:noFill/>
          <a:ln w="19050">
            <a:solidFill>
              <a:srgbClr val="130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2F2D2F-C366-916A-0E8F-5503E6D0ABDC}"/>
              </a:ext>
            </a:extLst>
          </p:cNvPr>
          <p:cNvSpPr txBox="1"/>
          <p:nvPr/>
        </p:nvSpPr>
        <p:spPr>
          <a:xfrm>
            <a:off x="1575078" y="231434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en-US" sz="1400" i="1" baseline="-25000" dirty="0" err="1">
                <a:solidFill>
                  <a:schemeClr val="bg2">
                    <a:lumMod val="50000"/>
                  </a:schemeClr>
                </a:solidFill>
              </a:rPr>
              <a:t>y</a:t>
            </a:r>
            <a:endParaRPr lang="en-US" sz="1600" i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01BE4C-83A8-277E-5290-1577E373A039}"/>
              </a:ext>
            </a:extLst>
          </p:cNvPr>
          <p:cNvSpPr txBox="1"/>
          <p:nvPr/>
        </p:nvSpPr>
        <p:spPr>
          <a:xfrm>
            <a:off x="2202157" y="3018724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en-US" sz="1400" i="1" baseline="-25000" dirty="0" err="1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US" sz="1400" i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38BDBD-4962-C1D1-4516-52FB2234D5ED}"/>
              </a:ext>
            </a:extLst>
          </p:cNvPr>
          <p:cNvCxnSpPr/>
          <p:nvPr/>
        </p:nvCxnSpPr>
        <p:spPr>
          <a:xfrm>
            <a:off x="1595754" y="2488708"/>
            <a:ext cx="8537" cy="16471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B19702-E933-D395-05DD-7B81FE8ACABE}"/>
              </a:ext>
            </a:extLst>
          </p:cNvPr>
          <p:cNvCxnSpPr/>
          <p:nvPr/>
        </p:nvCxnSpPr>
        <p:spPr>
          <a:xfrm>
            <a:off x="925343" y="3199625"/>
            <a:ext cx="13453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E3CCC2-EBA3-B5C3-5ED6-243C2562FD78}"/>
              </a:ext>
            </a:extLst>
          </p:cNvPr>
          <p:cNvGrpSpPr>
            <a:grpSpLocks noChangeAspect="1"/>
          </p:cNvGrpSpPr>
          <p:nvPr/>
        </p:nvGrpSpPr>
        <p:grpSpPr>
          <a:xfrm>
            <a:off x="879216" y="812101"/>
            <a:ext cx="1440160" cy="1459550"/>
            <a:chOff x="2836560" y="394645"/>
            <a:chExt cx="1440160" cy="14595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D233437-A465-511C-A6FB-F176AC6AF1C6}"/>
                </a:ext>
              </a:extLst>
            </p:cNvPr>
            <p:cNvGrpSpPr/>
            <p:nvPr/>
          </p:nvGrpSpPr>
          <p:grpSpPr>
            <a:xfrm>
              <a:off x="2836560" y="394645"/>
              <a:ext cx="1440160" cy="1459550"/>
              <a:chOff x="584281" y="1132481"/>
              <a:chExt cx="1440160" cy="1459550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B811EB1-CD73-C0C3-B046-2B9A26CEDFF8}"/>
                  </a:ext>
                </a:extLst>
              </p:cNvPr>
              <p:cNvCxnSpPr/>
              <p:nvPr/>
            </p:nvCxnSpPr>
            <p:spPr>
              <a:xfrm>
                <a:off x="954944" y="1132481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D487442-9CC0-3660-0D5D-2AF22215E6DF}"/>
                  </a:ext>
                </a:extLst>
              </p:cNvPr>
              <p:cNvCxnSpPr/>
              <p:nvPr/>
            </p:nvCxnSpPr>
            <p:spPr>
              <a:xfrm>
                <a:off x="1676713" y="1151871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2D46265-4B26-0C6A-10EE-11218225D1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04361" y="766647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614875D-A080-D732-918C-F7326539886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04361" y="1509748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0D81388-5BAE-A575-CDAB-36445A7B73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7223" y="139871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49ACFE8-1E3F-B105-94F0-24F23112A2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992" y="139871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C477A72-75E8-2E4B-F149-6654127AFA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992" y="65889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86C5880-0EDC-7F62-B872-A6BA48A1B0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7223" y="653075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04CAEB6F-91EE-BBEB-E85C-06DF40860C8C}"/>
              </a:ext>
            </a:extLst>
          </p:cNvPr>
          <p:cNvSpPr txBox="1">
            <a:spLocks/>
          </p:cNvSpPr>
          <p:nvPr/>
        </p:nvSpPr>
        <p:spPr>
          <a:xfrm>
            <a:off x="3314499" y="404719"/>
            <a:ext cx="2515001" cy="40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27000" indent="0">
              <a:buFont typeface="Nunito Light"/>
              <a:buNone/>
            </a:pPr>
            <a:r>
              <a:rPr lang="cs-CZ" sz="2800" dirty="0">
                <a:solidFill>
                  <a:srgbClr val="D49421"/>
                </a:solidFill>
                <a:latin typeface="Teko Light" panose="020B0604020202020204" charset="0"/>
                <a:cs typeface="Teko Light" panose="020B0604020202020204" charset="0"/>
              </a:rPr>
              <a:t>Antiferomagnetismus</a:t>
            </a:r>
            <a:endParaRPr lang="en-US" sz="2800" dirty="0">
              <a:solidFill>
                <a:srgbClr val="D4942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4EDC6A-D80D-9226-45CF-98EAE47FDB29}"/>
              </a:ext>
            </a:extLst>
          </p:cNvPr>
          <p:cNvGrpSpPr/>
          <p:nvPr/>
        </p:nvGrpSpPr>
        <p:grpSpPr>
          <a:xfrm>
            <a:off x="3773480" y="844376"/>
            <a:ext cx="1597038" cy="3212036"/>
            <a:chOff x="3867639" y="1565114"/>
            <a:chExt cx="1597038" cy="3212036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03D89E44-289E-5C3D-B192-76ED4D7EC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204" y="4301741"/>
              <a:ext cx="356557" cy="475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514317FB-AC75-739C-7363-84CE98275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0216" y="4019408"/>
              <a:ext cx="350222" cy="448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285E596-CAF7-73C1-9A58-4D7A4E2B9B92}"/>
                </a:ext>
              </a:extLst>
            </p:cNvPr>
            <p:cNvSpPr/>
            <p:nvPr/>
          </p:nvSpPr>
          <p:spPr>
            <a:xfrm rot="5400000">
              <a:off x="4101387" y="3381621"/>
              <a:ext cx="1005840" cy="1005840"/>
            </a:xfrm>
            <a:prstGeom prst="ellipse">
              <a:avLst/>
            </a:prstGeom>
            <a:noFill/>
            <a:ln w="19050">
              <a:solidFill>
                <a:srgbClr val="000C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D8EDC7-CB8F-738D-1E62-A4C3E2DFDA8D}"/>
                </a:ext>
              </a:extLst>
            </p:cNvPr>
            <p:cNvSpPr txBox="1"/>
            <p:nvPr/>
          </p:nvSpPr>
          <p:spPr>
            <a:xfrm>
              <a:off x="4588857" y="3077578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>
                  <a:solidFill>
                    <a:schemeClr val="bg2">
                      <a:lumMod val="50000"/>
                    </a:schemeClr>
                  </a:solidFill>
                </a:rPr>
                <a:t>k</a:t>
              </a:r>
              <a:r>
                <a:rPr lang="en-US" sz="1400" i="1" baseline="-25000" dirty="0" err="1">
                  <a:solidFill>
                    <a:schemeClr val="bg2">
                      <a:lumMod val="50000"/>
                    </a:schemeClr>
                  </a:solidFill>
                </a:rPr>
                <a:t>y</a:t>
              </a:r>
              <a:endParaRPr lang="en-US" sz="1600" i="1" baseline="-25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EA393C-8DE8-968B-4BB8-4E32260E9A19}"/>
                </a:ext>
              </a:extLst>
            </p:cNvPr>
            <p:cNvSpPr txBox="1"/>
            <p:nvPr/>
          </p:nvSpPr>
          <p:spPr>
            <a:xfrm>
              <a:off x="5134137" y="3707886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>
                  <a:solidFill>
                    <a:schemeClr val="bg2">
                      <a:lumMod val="50000"/>
                    </a:schemeClr>
                  </a:solidFill>
                </a:rPr>
                <a:t>k</a:t>
              </a:r>
              <a:r>
                <a:rPr lang="en-US" sz="1400" i="1" baseline="-25000" dirty="0" err="1">
                  <a:solidFill>
                    <a:schemeClr val="bg2">
                      <a:lumMod val="50000"/>
                    </a:schemeClr>
                  </a:solidFill>
                </a:rPr>
                <a:t>x</a:t>
              </a:r>
              <a:endParaRPr lang="en-US" sz="1400" i="1" baseline="-25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B2D290-E01E-DC62-CFB9-64A58B851123}"/>
                </a:ext>
              </a:extLst>
            </p:cNvPr>
            <p:cNvCxnSpPr/>
            <p:nvPr/>
          </p:nvCxnSpPr>
          <p:spPr>
            <a:xfrm>
              <a:off x="4588857" y="3189679"/>
              <a:ext cx="0" cy="133346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4CC7A8D-AEC5-B5E3-7837-BF94FE1E03AD}"/>
                </a:ext>
              </a:extLst>
            </p:cNvPr>
            <p:cNvCxnSpPr/>
            <p:nvPr/>
          </p:nvCxnSpPr>
          <p:spPr>
            <a:xfrm>
              <a:off x="3951101" y="3871203"/>
              <a:ext cx="134533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49F88CD-60F2-CB61-DC1B-4EBB6D2A328A}"/>
                </a:ext>
              </a:extLst>
            </p:cNvPr>
            <p:cNvCxnSpPr/>
            <p:nvPr/>
          </p:nvCxnSpPr>
          <p:spPr>
            <a:xfrm flipV="1">
              <a:off x="4238771" y="2406973"/>
              <a:ext cx="0" cy="547636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F7E92F8-4519-6F12-2A9E-8951D60C3769}"/>
                </a:ext>
              </a:extLst>
            </p:cNvPr>
            <p:cNvCxnSpPr/>
            <p:nvPr/>
          </p:nvCxnSpPr>
          <p:spPr>
            <a:xfrm flipV="1">
              <a:off x="4960540" y="2362050"/>
              <a:ext cx="0" cy="54200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0DA8257-675C-7E3F-C904-9A32FF254A72}"/>
                </a:ext>
              </a:extLst>
            </p:cNvPr>
            <p:cNvCxnSpPr/>
            <p:nvPr/>
          </p:nvCxnSpPr>
          <p:spPr>
            <a:xfrm flipV="1">
              <a:off x="4953547" y="1686893"/>
              <a:ext cx="6993" cy="538501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62B3FD1-6CBF-27C2-2D03-830B8FB62D13}"/>
                </a:ext>
              </a:extLst>
            </p:cNvPr>
            <p:cNvGrpSpPr/>
            <p:nvPr/>
          </p:nvGrpSpPr>
          <p:grpSpPr>
            <a:xfrm>
              <a:off x="4141917" y="1822376"/>
              <a:ext cx="901769" cy="925636"/>
              <a:chOff x="4195198" y="2547424"/>
              <a:chExt cx="901769" cy="925636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5896C39-7FE3-77BD-DEA3-BB5796BE5B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95198" y="3293060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71CE6B5-FC4C-17A7-D17D-641A33398D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16967" y="3293060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42E0D4E-9A78-3E53-C343-BCAB21FFC7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16967" y="2553240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EB531D4E-307B-CAA6-3B94-32BB19E546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95198" y="2547424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5B488FA-A308-A541-9C7F-0E495DAC185A}"/>
                </a:ext>
              </a:extLst>
            </p:cNvPr>
            <p:cNvCxnSpPr/>
            <p:nvPr/>
          </p:nvCxnSpPr>
          <p:spPr>
            <a:xfrm flipH="1" flipV="1">
              <a:off x="4236064" y="1625912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23BD9A8-F142-7906-70E7-21BDC29CBC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67639" y="1565114"/>
              <a:ext cx="1440160" cy="1459550"/>
              <a:chOff x="2836560" y="394645"/>
              <a:chExt cx="1440160" cy="1459550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E8AD254B-DF33-9A02-4627-4E7BD0FC3520}"/>
                  </a:ext>
                </a:extLst>
              </p:cNvPr>
              <p:cNvGrpSpPr/>
              <p:nvPr/>
            </p:nvGrpSpPr>
            <p:grpSpPr>
              <a:xfrm>
                <a:off x="2836560" y="394645"/>
                <a:ext cx="1440160" cy="1459550"/>
                <a:chOff x="584281" y="1132481"/>
                <a:chExt cx="1440160" cy="1459550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8ABCFDA1-1F80-7A69-E6CE-EDDB408CBA6A}"/>
                    </a:ext>
                  </a:extLst>
                </p:cNvPr>
                <p:cNvCxnSpPr/>
                <p:nvPr/>
              </p:nvCxnSpPr>
              <p:spPr>
                <a:xfrm>
                  <a:off x="954944" y="1132481"/>
                  <a:ext cx="0" cy="14401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11ADE341-FBDC-519A-9E0B-FC1DFEDA0E98}"/>
                    </a:ext>
                  </a:extLst>
                </p:cNvPr>
                <p:cNvCxnSpPr/>
                <p:nvPr/>
              </p:nvCxnSpPr>
              <p:spPr>
                <a:xfrm>
                  <a:off x="1676713" y="1151871"/>
                  <a:ext cx="0" cy="14401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5FDEC88-6C83-E023-D8A1-E43CF932B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304361" y="766647"/>
                  <a:ext cx="0" cy="14401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145D0CE7-9E0F-242A-2A00-BF853E840A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304361" y="1509748"/>
                  <a:ext cx="0" cy="14401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4144A8B-21EE-BBF9-DF2C-B41B82A918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17223" y="1398711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C22049C-3E78-7A63-0B94-8E8F302C81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38992" y="1398711"/>
                <a:ext cx="180000" cy="180000"/>
              </a:xfrm>
              <a:prstGeom prst="ellipse">
                <a:avLst/>
              </a:prstGeom>
              <a:solidFill>
                <a:srgbClr val="011893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5809952-19E8-2BAC-F68E-73453AC425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38992" y="658891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DACA6B5-979E-A341-238D-99A68777DA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17223" y="653075"/>
                <a:ext cx="180000" cy="180000"/>
              </a:xfrm>
              <a:prstGeom prst="ellipse">
                <a:avLst/>
              </a:prstGeom>
              <a:solidFill>
                <a:srgbClr val="011893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C489737-A876-F82C-8A39-F10D53F08575}"/>
                </a:ext>
              </a:extLst>
            </p:cNvPr>
            <p:cNvGrpSpPr/>
            <p:nvPr/>
          </p:nvGrpSpPr>
          <p:grpSpPr>
            <a:xfrm>
              <a:off x="4148875" y="1610449"/>
              <a:ext cx="901769" cy="1328697"/>
              <a:chOff x="4195198" y="2329006"/>
              <a:chExt cx="901769" cy="1328697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20EDEB89-AFCA-F0C9-5F6B-FC78A8A16349}"/>
                  </a:ext>
                </a:extLst>
              </p:cNvPr>
              <p:cNvCxnSpPr/>
              <p:nvPr/>
            </p:nvCxnSpPr>
            <p:spPr>
              <a:xfrm flipH="1" flipV="1">
                <a:off x="4282491" y="2329006"/>
                <a:ext cx="2707" cy="545482"/>
              </a:xfrm>
              <a:prstGeom prst="straightConnector1">
                <a:avLst/>
              </a:prstGeom>
              <a:ln w="34925">
                <a:solidFill>
                  <a:schemeClr val="tx1">
                    <a:lumMod val="90000"/>
                    <a:lumOff val="10000"/>
                  </a:schemeClr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F7E4F2D5-F247-A336-2D14-A7D3958378FF}"/>
                  </a:ext>
                </a:extLst>
              </p:cNvPr>
              <p:cNvCxnSpPr/>
              <p:nvPr/>
            </p:nvCxnSpPr>
            <p:spPr>
              <a:xfrm flipV="1">
                <a:off x="5006967" y="3065144"/>
                <a:ext cx="0" cy="542002"/>
              </a:xfrm>
              <a:prstGeom prst="straightConnector1">
                <a:avLst/>
              </a:prstGeom>
              <a:ln w="34925">
                <a:solidFill>
                  <a:schemeClr val="tx1">
                    <a:lumMod val="90000"/>
                    <a:lumOff val="10000"/>
                  </a:schemeClr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03CFC867-D422-26CA-D097-2F69B19CF2B5}"/>
                  </a:ext>
                </a:extLst>
              </p:cNvPr>
              <p:cNvCxnSpPr/>
              <p:nvPr/>
            </p:nvCxnSpPr>
            <p:spPr>
              <a:xfrm flipV="1">
                <a:off x="4999974" y="2389987"/>
                <a:ext cx="6993" cy="538501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headEnd type="stealth" w="lg" len="lg"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87BDE760-15D7-15C7-EC4B-1C3AD6B2AD8B}"/>
                  </a:ext>
                </a:extLst>
              </p:cNvPr>
              <p:cNvCxnSpPr/>
              <p:nvPr/>
            </p:nvCxnSpPr>
            <p:spPr>
              <a:xfrm flipV="1">
                <a:off x="4285198" y="3110067"/>
                <a:ext cx="0" cy="547636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headEnd type="stealth" w="lg" len="lg"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36E5EDF-9B90-F297-63DE-1910A0E3CF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95198" y="3293060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7316BD7-95EB-61C5-A718-4823D44AB3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16967" y="3293060"/>
                <a:ext cx="180000" cy="180000"/>
              </a:xfrm>
              <a:prstGeom prst="ellipse">
                <a:avLst/>
              </a:prstGeom>
              <a:solidFill>
                <a:srgbClr val="011893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A9EDD00-08C3-1629-A0DC-92CABDDB28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16967" y="2553240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FA3A33C-29A5-F106-9EE7-44A88880C1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95198" y="2547424"/>
                <a:ext cx="180000" cy="180000"/>
              </a:xfrm>
              <a:prstGeom prst="ellipse">
                <a:avLst/>
              </a:prstGeom>
              <a:solidFill>
                <a:srgbClr val="011893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FCE8F7A-6228-90F3-EBA9-1091C803D323}"/>
              </a:ext>
            </a:extLst>
          </p:cNvPr>
          <p:cNvGrpSpPr/>
          <p:nvPr/>
        </p:nvGrpSpPr>
        <p:grpSpPr>
          <a:xfrm>
            <a:off x="6688171" y="696543"/>
            <a:ext cx="1860299" cy="3382155"/>
            <a:chOff x="6539793" y="1516781"/>
            <a:chExt cx="1860299" cy="3382155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67CAE88-2581-60E9-1A2E-38C66DD7DEA0}"/>
                </a:ext>
              </a:extLst>
            </p:cNvPr>
            <p:cNvCxnSpPr/>
            <p:nvPr/>
          </p:nvCxnSpPr>
          <p:spPr>
            <a:xfrm>
              <a:off x="7430494" y="3251764"/>
              <a:ext cx="8537" cy="164717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0D6B2F96-A1AC-D54E-2359-AD68CC7F2E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39793" y="1516781"/>
              <a:ext cx="1778445" cy="1766878"/>
              <a:chOff x="6499617" y="948888"/>
              <a:chExt cx="1778445" cy="1766878"/>
            </a:xfrm>
          </p:grpSpPr>
          <p:sp>
            <p:nvSpPr>
              <p:cNvPr id="143" name="Diamond 142">
                <a:extLst>
                  <a:ext uri="{FF2B5EF4-FFF2-40B4-BE49-F238E27FC236}">
                    <a16:creationId xmlns:a16="http://schemas.microsoft.com/office/drawing/2014/main" id="{A389A527-9EA1-2AC4-E2A7-47A25316277E}"/>
                  </a:ext>
                </a:extLst>
              </p:cNvPr>
              <p:cNvSpPr/>
              <p:nvPr/>
            </p:nvSpPr>
            <p:spPr>
              <a:xfrm>
                <a:off x="6780798" y="1701732"/>
                <a:ext cx="504056" cy="970659"/>
              </a:xfrm>
              <a:prstGeom prst="diamond">
                <a:avLst/>
              </a:prstGeom>
              <a:solidFill>
                <a:schemeClr val="bg1">
                  <a:lumMod val="50000"/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41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Diamond 143">
                <a:extLst>
                  <a:ext uri="{FF2B5EF4-FFF2-40B4-BE49-F238E27FC236}">
                    <a16:creationId xmlns:a16="http://schemas.microsoft.com/office/drawing/2014/main" id="{7A64A325-42AB-C038-DE4F-3D096B48EBB8}"/>
                  </a:ext>
                </a:extLst>
              </p:cNvPr>
              <p:cNvSpPr/>
              <p:nvPr/>
            </p:nvSpPr>
            <p:spPr>
              <a:xfrm rot="5400000">
                <a:off x="6774604" y="966733"/>
                <a:ext cx="504056" cy="970659"/>
              </a:xfrm>
              <a:prstGeom prst="diamond">
                <a:avLst/>
              </a:prstGeom>
              <a:solidFill>
                <a:schemeClr val="bg1">
                  <a:lumMod val="50000"/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41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Diamond 144">
                <a:extLst>
                  <a:ext uri="{FF2B5EF4-FFF2-40B4-BE49-F238E27FC236}">
                    <a16:creationId xmlns:a16="http://schemas.microsoft.com/office/drawing/2014/main" id="{7CBE16B9-98B0-A5E5-B3FA-0345391CABE3}"/>
                  </a:ext>
                </a:extLst>
              </p:cNvPr>
              <p:cNvSpPr/>
              <p:nvPr/>
            </p:nvSpPr>
            <p:spPr>
              <a:xfrm>
                <a:off x="7498530" y="957768"/>
                <a:ext cx="504056" cy="970659"/>
              </a:xfrm>
              <a:prstGeom prst="diamond">
                <a:avLst/>
              </a:prstGeom>
              <a:solidFill>
                <a:schemeClr val="bg1">
                  <a:lumMod val="50000"/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41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Diamond 145">
                <a:extLst>
                  <a:ext uri="{FF2B5EF4-FFF2-40B4-BE49-F238E27FC236}">
                    <a16:creationId xmlns:a16="http://schemas.microsoft.com/office/drawing/2014/main" id="{FB5A2859-3239-2A6D-A0CF-34B2496E5303}"/>
                  </a:ext>
                </a:extLst>
              </p:cNvPr>
              <p:cNvSpPr/>
              <p:nvPr/>
            </p:nvSpPr>
            <p:spPr>
              <a:xfrm rot="5400000">
                <a:off x="7498530" y="1698657"/>
                <a:ext cx="504056" cy="970659"/>
              </a:xfrm>
              <a:prstGeom prst="diamond">
                <a:avLst/>
              </a:prstGeom>
              <a:solidFill>
                <a:schemeClr val="bg2">
                  <a:lumMod val="75000"/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41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9905B2CE-3EA3-DA81-40EB-98007C8DD31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16216" y="1025742"/>
                <a:ext cx="1728192" cy="1584176"/>
                <a:chOff x="2695848" y="336019"/>
                <a:chExt cx="1728192" cy="1584176"/>
              </a:xfrm>
            </p:grpSpPr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70977D4F-5C3B-2BDD-5076-FC901BD0A5CF}"/>
                    </a:ext>
                  </a:extLst>
                </p:cNvPr>
                <p:cNvGrpSpPr/>
                <p:nvPr/>
              </p:nvGrpSpPr>
              <p:grpSpPr>
                <a:xfrm>
                  <a:off x="2695848" y="336019"/>
                  <a:ext cx="1728192" cy="1584176"/>
                  <a:chOff x="443569" y="1073855"/>
                  <a:chExt cx="1728192" cy="1584176"/>
                </a:xfrm>
              </p:grpSpPr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DC2A3F0-F451-CC1E-4D09-25A9B693750D}"/>
                      </a:ext>
                    </a:extLst>
                  </p:cNvPr>
                  <p:cNvCxnSpPr/>
                  <p:nvPr/>
                </p:nvCxnSpPr>
                <p:spPr>
                  <a:xfrm>
                    <a:off x="954944" y="1217871"/>
                    <a:ext cx="0" cy="144016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23CFC495-5912-29A8-4AA3-9734C33B5136}"/>
                      </a:ext>
                    </a:extLst>
                  </p:cNvPr>
                  <p:cNvCxnSpPr/>
                  <p:nvPr/>
                </p:nvCxnSpPr>
                <p:spPr>
                  <a:xfrm>
                    <a:off x="1676713" y="1073855"/>
                    <a:ext cx="0" cy="144016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52263A71-0DD9-9CAE-8A88-9E0EBEA76F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451681" y="1509748"/>
                    <a:ext cx="0" cy="144016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77016625-9A83-D252-51E4-6F02EDA568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3649" y="766647"/>
                    <a:ext cx="0" cy="144016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593DDBBE-41D4-8488-D60C-03F21D8361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17223" y="1398711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10D5C6C3-A2DC-A1D9-F25A-BA3CD07798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38992" y="1398711"/>
                  <a:ext cx="180000" cy="180000"/>
                </a:xfrm>
                <a:prstGeom prst="ellipse">
                  <a:avLst/>
                </a:prstGeom>
                <a:solidFill>
                  <a:srgbClr val="01189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A22FCDF5-50BA-4527-F550-D83C7911BCB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38992" y="658891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1DD38BB0-55F3-2999-D6F7-3FE1EE2D9A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17223" y="653075"/>
                  <a:ext cx="180000" cy="180000"/>
                </a:xfrm>
                <a:prstGeom prst="ellipse">
                  <a:avLst/>
                </a:prstGeom>
                <a:solidFill>
                  <a:srgbClr val="01189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F62BB1D4-59D8-C4AE-93F9-E4ACD672DC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92191" y="948888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0D67684F-126F-A6F4-9714-32FA4C57CE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73873" y="1156763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035372E1-8413-530C-AD48-A158EA8FE9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70062" y="2122872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A49342DD-66F0-7BE2-C142-812C320C2E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23552" y="1391429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37AA817C-4DEA-A311-5BF5-D76F2CEA44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91576" y="1888337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E8CF4E53-6062-8CC2-07C9-B067782C1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21433" y="2126932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568AC533-8780-640F-92D8-D447EC09EF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27075" y="2125891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C2FA8781-2BE3-2CE0-5138-80C70F3CC8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73873" y="1654259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8D6AE702-9B16-1986-8A17-3ABC863AB1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99617" y="1389910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5102EF88-D580-95D3-EDB4-ABA4F3D2E7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77459" y="2607766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D59AB3F9-B86E-1743-2E59-8FC2FB6C9D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96558" y="2386917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81F5829-4B85-08BF-CE6A-749FC669D244}"/>
                </a:ext>
              </a:extLst>
            </p:cNvPr>
            <p:cNvGrpSpPr/>
            <p:nvPr/>
          </p:nvGrpSpPr>
          <p:grpSpPr>
            <a:xfrm>
              <a:off x="6766362" y="1676670"/>
              <a:ext cx="1633730" cy="3007183"/>
              <a:chOff x="6766362" y="1676670"/>
              <a:chExt cx="1633730" cy="3007183"/>
            </a:xfrm>
          </p:grpSpPr>
          <p:pic>
            <p:nvPicPr>
              <p:cNvPr id="115" name="Picture 9">
                <a:extLst>
                  <a:ext uri="{FF2B5EF4-FFF2-40B4-BE49-F238E27FC236}">
                    <a16:creationId xmlns:a16="http://schemas.microsoft.com/office/drawing/2014/main" id="{BC3C3944-CF3E-8ECA-6BC8-5FA729B174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6225" y="4208444"/>
                <a:ext cx="356557" cy="475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6" name="Picture 8">
                <a:extLst>
                  <a:ext uri="{FF2B5EF4-FFF2-40B4-BE49-F238E27FC236}">
                    <a16:creationId xmlns:a16="http://schemas.microsoft.com/office/drawing/2014/main" id="{DAA3F5D5-790F-A9D3-4DA7-F4D3D22A62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7362" y="3051115"/>
                <a:ext cx="350222" cy="448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67CE767-E99A-8217-323E-527DC983619D}"/>
                  </a:ext>
                </a:extLst>
              </p:cNvPr>
              <p:cNvSpPr/>
              <p:nvPr/>
            </p:nvSpPr>
            <p:spPr>
              <a:xfrm>
                <a:off x="7190536" y="3406623"/>
                <a:ext cx="476961" cy="126584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8FC071D3-FBA3-3333-D1E6-C25580B4C5DB}"/>
                  </a:ext>
                </a:extLst>
              </p:cNvPr>
              <p:cNvSpPr/>
              <p:nvPr/>
            </p:nvSpPr>
            <p:spPr>
              <a:xfrm rot="5400000">
                <a:off x="7200551" y="3430339"/>
                <a:ext cx="476961" cy="1265842"/>
              </a:xfrm>
              <a:prstGeom prst="ellipse">
                <a:avLst/>
              </a:prstGeom>
              <a:noFill/>
              <a:ln w="19050">
                <a:solidFill>
                  <a:srgbClr val="1306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093918B-EB4A-CA61-9A78-6AB1B34326EE}"/>
                  </a:ext>
                </a:extLst>
              </p:cNvPr>
              <p:cNvSpPr txBox="1"/>
              <p:nvPr/>
            </p:nvSpPr>
            <p:spPr>
              <a:xfrm>
                <a:off x="7503830" y="3089841"/>
                <a:ext cx="3273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>
                    <a:solidFill>
                      <a:schemeClr val="bg2">
                        <a:lumMod val="50000"/>
                      </a:schemeClr>
                    </a:solidFill>
                  </a:rPr>
                  <a:t>k</a:t>
                </a:r>
                <a:r>
                  <a:rPr lang="en-US" sz="1400" i="1" baseline="-25000" dirty="0" err="1">
                    <a:solidFill>
                      <a:schemeClr val="bg2">
                        <a:lumMod val="50000"/>
                      </a:schemeClr>
                    </a:solidFill>
                  </a:rPr>
                  <a:t>y</a:t>
                </a:r>
                <a:endParaRPr lang="en-US" sz="1600" i="1" baseline="-25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CA05FFD-9DDC-B13C-76E9-0A5B8076E747}"/>
                  </a:ext>
                </a:extLst>
              </p:cNvPr>
              <p:cNvSpPr txBox="1"/>
              <p:nvPr/>
            </p:nvSpPr>
            <p:spPr>
              <a:xfrm>
                <a:off x="8069552" y="3896076"/>
                <a:ext cx="3305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>
                    <a:solidFill>
                      <a:schemeClr val="bg2">
                        <a:lumMod val="50000"/>
                      </a:schemeClr>
                    </a:solidFill>
                  </a:rPr>
                  <a:t>k</a:t>
                </a:r>
                <a:r>
                  <a:rPr lang="en-US" sz="1400" i="1" baseline="-25000" dirty="0" err="1">
                    <a:solidFill>
                      <a:schemeClr val="bg2">
                        <a:lumMod val="50000"/>
                      </a:schemeClr>
                    </a:solidFill>
                  </a:rPr>
                  <a:t>x</a:t>
                </a:r>
                <a:endParaRPr lang="en-US" sz="1400" i="1" baseline="-25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07B61D4D-20D7-029C-1806-12E5A1F148E4}"/>
                  </a:ext>
                </a:extLst>
              </p:cNvPr>
              <p:cNvCxnSpPr/>
              <p:nvPr/>
            </p:nvCxnSpPr>
            <p:spPr>
              <a:xfrm>
                <a:off x="6766362" y="4076977"/>
                <a:ext cx="1345338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729EBC05-6233-5889-8C10-7A9C41C081CD}"/>
                  </a:ext>
                </a:extLst>
              </p:cNvPr>
              <p:cNvCxnSpPr/>
              <p:nvPr/>
            </p:nvCxnSpPr>
            <p:spPr>
              <a:xfrm flipH="1" flipV="1">
                <a:off x="7067922" y="1676670"/>
                <a:ext cx="2707" cy="545482"/>
              </a:xfrm>
              <a:prstGeom prst="straightConnector1">
                <a:avLst/>
              </a:prstGeom>
              <a:ln w="34925">
                <a:solidFill>
                  <a:schemeClr val="tx1">
                    <a:lumMod val="90000"/>
                    <a:lumOff val="10000"/>
                  </a:schemeClr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1EFE2171-5D7D-74EC-252D-3276ABFD5A66}"/>
                  </a:ext>
                </a:extLst>
              </p:cNvPr>
              <p:cNvCxnSpPr/>
              <p:nvPr/>
            </p:nvCxnSpPr>
            <p:spPr>
              <a:xfrm flipV="1">
                <a:off x="7785654" y="2390345"/>
                <a:ext cx="0" cy="542002"/>
              </a:xfrm>
              <a:prstGeom prst="straightConnector1">
                <a:avLst/>
              </a:prstGeom>
              <a:ln w="34925">
                <a:solidFill>
                  <a:schemeClr val="tx1">
                    <a:lumMod val="90000"/>
                    <a:lumOff val="10000"/>
                  </a:schemeClr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A5160784-D067-3C6B-6415-F1AF7914C0CD}"/>
                  </a:ext>
                </a:extLst>
              </p:cNvPr>
              <p:cNvCxnSpPr/>
              <p:nvPr/>
            </p:nvCxnSpPr>
            <p:spPr>
              <a:xfrm flipH="1" flipV="1">
                <a:off x="7789051" y="1744072"/>
                <a:ext cx="0" cy="538500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headEnd type="stealth" w="lg" len="lg"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00F00BF1-4BCA-8DF2-6ED7-2573BC78CFCB}"/>
                  </a:ext>
                </a:extLst>
              </p:cNvPr>
              <p:cNvCxnSpPr/>
              <p:nvPr/>
            </p:nvCxnSpPr>
            <p:spPr>
              <a:xfrm flipV="1">
                <a:off x="7073985" y="2473475"/>
                <a:ext cx="0" cy="547636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headEnd type="stealth" w="lg" len="lg"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DDFC8F1A-3579-28BB-E03D-C9BF3EFD2328}"/>
                  </a:ext>
                </a:extLst>
              </p:cNvPr>
              <p:cNvGrpSpPr/>
              <p:nvPr/>
            </p:nvGrpSpPr>
            <p:grpSpPr>
              <a:xfrm>
                <a:off x="6977767" y="1677334"/>
                <a:ext cx="901769" cy="1255677"/>
                <a:chOff x="7039841" y="2338776"/>
                <a:chExt cx="901769" cy="1255677"/>
              </a:xfrm>
            </p:grpSpPr>
            <p:cxnSp>
              <p:nvCxnSpPr>
                <p:cNvPr id="139" name="Straight Arrow Connector 138">
                  <a:extLst>
                    <a:ext uri="{FF2B5EF4-FFF2-40B4-BE49-F238E27FC236}">
                      <a16:creationId xmlns:a16="http://schemas.microsoft.com/office/drawing/2014/main" id="{AA49E294-A8AA-E04E-A21E-A861C6030A61}"/>
                    </a:ext>
                  </a:extLst>
                </p:cNvPr>
                <p:cNvCxnSpPr/>
                <p:nvPr/>
              </p:nvCxnSpPr>
              <p:spPr>
                <a:xfrm flipH="1" flipV="1">
                  <a:off x="7135076" y="2338776"/>
                  <a:ext cx="2707" cy="545482"/>
                </a:xfrm>
                <a:prstGeom prst="straightConnector1">
                  <a:avLst/>
                </a:prstGeom>
                <a:ln w="34925">
                  <a:solidFill>
                    <a:schemeClr val="tx1">
                      <a:lumMod val="90000"/>
                      <a:lumOff val="10000"/>
                    </a:schemeClr>
                  </a:solidFill>
                  <a:tailEnd type="stealth" w="lg" len="lg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Arrow Connector 139">
                  <a:extLst>
                    <a:ext uri="{FF2B5EF4-FFF2-40B4-BE49-F238E27FC236}">
                      <a16:creationId xmlns:a16="http://schemas.microsoft.com/office/drawing/2014/main" id="{AEC45158-591D-4D53-AA1F-5AEAAFC64E5D}"/>
                    </a:ext>
                  </a:extLst>
                </p:cNvPr>
                <p:cNvCxnSpPr/>
                <p:nvPr/>
              </p:nvCxnSpPr>
              <p:spPr>
                <a:xfrm flipV="1">
                  <a:off x="7852808" y="3052451"/>
                  <a:ext cx="0" cy="542002"/>
                </a:xfrm>
                <a:prstGeom prst="straightConnector1">
                  <a:avLst/>
                </a:prstGeom>
                <a:ln w="34925">
                  <a:solidFill>
                    <a:schemeClr val="tx1">
                      <a:lumMod val="90000"/>
                      <a:lumOff val="10000"/>
                    </a:schemeClr>
                  </a:solidFill>
                  <a:tailEnd type="stealth" w="lg" len="lg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C7C23AFC-DE72-8AD8-F457-C360DAED16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61610" y="3318433"/>
                  <a:ext cx="180000" cy="180000"/>
                </a:xfrm>
                <a:prstGeom prst="ellipse">
                  <a:avLst/>
                </a:prstGeom>
                <a:solidFill>
                  <a:srgbClr val="01189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1E89C527-C6B8-0B47-5370-CDE30E5D4B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039841" y="2572797"/>
                  <a:ext cx="180000" cy="180000"/>
                </a:xfrm>
                <a:prstGeom prst="ellipse">
                  <a:avLst/>
                </a:prstGeom>
                <a:solidFill>
                  <a:srgbClr val="01189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7BBCF89A-4EE0-0F4A-B852-D04DD157B20A}"/>
                  </a:ext>
                </a:extLst>
              </p:cNvPr>
              <p:cNvGrpSpPr/>
              <p:nvPr/>
            </p:nvGrpSpPr>
            <p:grpSpPr>
              <a:xfrm>
                <a:off x="6977148" y="1738840"/>
                <a:ext cx="901769" cy="1277039"/>
                <a:chOff x="6755361" y="2406178"/>
                <a:chExt cx="901769" cy="1277039"/>
              </a:xfrm>
            </p:grpSpPr>
            <p:cxnSp>
              <p:nvCxnSpPr>
                <p:cNvPr id="135" name="Straight Arrow Connector 134">
                  <a:extLst>
                    <a:ext uri="{FF2B5EF4-FFF2-40B4-BE49-F238E27FC236}">
                      <a16:creationId xmlns:a16="http://schemas.microsoft.com/office/drawing/2014/main" id="{E9C3D573-41ED-B0F2-1ADE-74EF87B43155}"/>
                    </a:ext>
                  </a:extLst>
                </p:cNvPr>
                <p:cNvCxnSpPr/>
                <p:nvPr/>
              </p:nvCxnSpPr>
              <p:spPr>
                <a:xfrm flipH="1" flipV="1">
                  <a:off x="7561565" y="2406178"/>
                  <a:ext cx="0" cy="538500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headEnd type="stealth" w="lg" len="lg"/>
                  <a:tailEnd type="none" w="lg" len="lg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>
                  <a:extLst>
                    <a:ext uri="{FF2B5EF4-FFF2-40B4-BE49-F238E27FC236}">
                      <a16:creationId xmlns:a16="http://schemas.microsoft.com/office/drawing/2014/main" id="{ED2EC63F-2596-2E1D-9688-C199528FD96E}"/>
                    </a:ext>
                  </a:extLst>
                </p:cNvPr>
                <p:cNvCxnSpPr/>
                <p:nvPr/>
              </p:nvCxnSpPr>
              <p:spPr>
                <a:xfrm flipV="1">
                  <a:off x="6846499" y="3135581"/>
                  <a:ext cx="0" cy="547636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headEnd type="stealth" w="lg" len="lg"/>
                  <a:tailEnd type="none" w="lg" len="lg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020C9E43-436B-D2E6-A51A-E17CBE407D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55361" y="3318433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3F2E9BA3-C300-69FC-D9EE-61E3DB2DC40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77130" y="2578613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BC391B33-2D9A-962A-CF74-83BEBDE672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6251" y="1959322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8" name="Text Placeholder 1">
            <a:extLst>
              <a:ext uri="{FF2B5EF4-FFF2-40B4-BE49-F238E27FC236}">
                <a16:creationId xmlns:a16="http://schemas.microsoft.com/office/drawing/2014/main" id="{FC02AACA-ECFE-9103-EF82-5ECB8D687DB8}"/>
              </a:ext>
            </a:extLst>
          </p:cNvPr>
          <p:cNvSpPr txBox="1">
            <a:spLocks/>
          </p:cNvSpPr>
          <p:nvPr/>
        </p:nvSpPr>
        <p:spPr>
          <a:xfrm>
            <a:off x="6388102" y="418643"/>
            <a:ext cx="2515001" cy="40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27000" indent="0">
              <a:buFont typeface="Nunito Light"/>
              <a:buNone/>
            </a:pPr>
            <a:r>
              <a:rPr lang="cs-CZ" sz="2800" dirty="0" err="1">
                <a:solidFill>
                  <a:srgbClr val="D49421"/>
                </a:solidFill>
                <a:latin typeface="Teko Light" panose="020B0604020202020204" charset="0"/>
                <a:cs typeface="Teko Light" panose="020B0604020202020204" charset="0"/>
              </a:rPr>
              <a:t>Altermagnetismus</a:t>
            </a:r>
            <a:endParaRPr lang="en-US" sz="2800" dirty="0">
              <a:solidFill>
                <a:srgbClr val="D4942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sp>
        <p:nvSpPr>
          <p:cNvPr id="169" name="Google Shape;224;p32">
            <a:extLst>
              <a:ext uri="{FF2B5EF4-FFF2-40B4-BE49-F238E27FC236}">
                <a16:creationId xmlns:a16="http://schemas.microsoft.com/office/drawing/2014/main" id="{C23CAF32-9050-946C-7748-D19700A8576F}"/>
              </a:ext>
            </a:extLst>
          </p:cNvPr>
          <p:cNvSpPr txBox="1">
            <a:spLocks/>
          </p:cNvSpPr>
          <p:nvPr/>
        </p:nvSpPr>
        <p:spPr>
          <a:xfrm flipH="1">
            <a:off x="473717" y="4130513"/>
            <a:ext cx="2285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285750" indent="-285750"/>
            <a:r>
              <a:rPr lang="cs-CZ" sz="1400" dirty="0"/>
              <a:t>Nenulový magnetický moment</a:t>
            </a:r>
          </a:p>
          <a:p>
            <a:pPr marL="285750" indent="-285750"/>
            <a:r>
              <a:rPr lang="cs-CZ" sz="1400" b="1" dirty="0"/>
              <a:t>Polarizuje spin</a:t>
            </a:r>
            <a:endParaRPr lang="en-GB" sz="1400" b="1" dirty="0"/>
          </a:p>
        </p:txBody>
      </p:sp>
      <p:sp>
        <p:nvSpPr>
          <p:cNvPr id="170" name="Google Shape;224;p32">
            <a:extLst>
              <a:ext uri="{FF2B5EF4-FFF2-40B4-BE49-F238E27FC236}">
                <a16:creationId xmlns:a16="http://schemas.microsoft.com/office/drawing/2014/main" id="{A89F5661-1615-1D79-2A86-169631CB38FD}"/>
              </a:ext>
            </a:extLst>
          </p:cNvPr>
          <p:cNvSpPr txBox="1">
            <a:spLocks/>
          </p:cNvSpPr>
          <p:nvPr/>
        </p:nvSpPr>
        <p:spPr>
          <a:xfrm flipH="1">
            <a:off x="3453473" y="4130513"/>
            <a:ext cx="2285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285750" indent="-285750"/>
            <a:r>
              <a:rPr lang="cs-CZ" sz="1400" dirty="0"/>
              <a:t>Nulový magnetický moment</a:t>
            </a:r>
          </a:p>
          <a:p>
            <a:pPr marL="285750" indent="-285750"/>
            <a:r>
              <a:rPr lang="cs-CZ" sz="1400" dirty="0"/>
              <a:t>Nepolarizuje spin</a:t>
            </a:r>
            <a:endParaRPr lang="en-GB" sz="1400" dirty="0"/>
          </a:p>
        </p:txBody>
      </p:sp>
      <p:sp>
        <p:nvSpPr>
          <p:cNvPr id="171" name="Google Shape;224;p32">
            <a:extLst>
              <a:ext uri="{FF2B5EF4-FFF2-40B4-BE49-F238E27FC236}">
                <a16:creationId xmlns:a16="http://schemas.microsoft.com/office/drawing/2014/main" id="{B02085EF-B6B9-36A0-17D7-60E65FF057C5}"/>
              </a:ext>
            </a:extLst>
          </p:cNvPr>
          <p:cNvSpPr txBox="1">
            <a:spLocks/>
          </p:cNvSpPr>
          <p:nvPr/>
        </p:nvSpPr>
        <p:spPr>
          <a:xfrm flipH="1">
            <a:off x="6491779" y="4130513"/>
            <a:ext cx="2285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285750" indent="-285750"/>
            <a:r>
              <a:rPr lang="cs-CZ" sz="1400" dirty="0"/>
              <a:t>Nulový magnetický moment</a:t>
            </a:r>
          </a:p>
          <a:p>
            <a:pPr marL="285750" indent="-285750"/>
            <a:r>
              <a:rPr lang="cs-CZ" sz="1400" b="1" dirty="0"/>
              <a:t>Polarizuje spin</a:t>
            </a:r>
            <a:endParaRPr lang="en-GB" sz="1400" b="1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BAEAA04-BDBA-6AE4-9D2D-DB62405C2F7D}"/>
              </a:ext>
            </a:extLst>
          </p:cNvPr>
          <p:cNvGrpSpPr/>
          <p:nvPr/>
        </p:nvGrpSpPr>
        <p:grpSpPr>
          <a:xfrm>
            <a:off x="1162550" y="845474"/>
            <a:ext cx="483077" cy="1233946"/>
            <a:chOff x="2234380" y="856432"/>
            <a:chExt cx="483077" cy="1233946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F74B8D45-CE12-C161-A8C9-988A2463E9A2}"/>
                </a:ext>
              </a:extLst>
            </p:cNvPr>
            <p:cNvGrpSpPr/>
            <p:nvPr/>
          </p:nvGrpSpPr>
          <p:grpSpPr>
            <a:xfrm>
              <a:off x="2318655" y="856432"/>
              <a:ext cx="398802" cy="1233946"/>
              <a:chOff x="1247172" y="844376"/>
              <a:chExt cx="398802" cy="1233946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1E4D075-212D-2628-6EC1-5170322D38EF}"/>
                  </a:ext>
                </a:extLst>
              </p:cNvPr>
              <p:cNvCxnSpPr/>
              <p:nvPr/>
            </p:nvCxnSpPr>
            <p:spPr>
              <a:xfrm flipH="1" flipV="1">
                <a:off x="1249879" y="861719"/>
                <a:ext cx="2707" cy="545482"/>
              </a:xfrm>
              <a:prstGeom prst="straightConnector1">
                <a:avLst/>
              </a:prstGeom>
              <a:ln w="34925">
                <a:solidFill>
                  <a:schemeClr val="tx1">
                    <a:lumMod val="90000"/>
                    <a:lumOff val="10000"/>
                  </a:schemeClr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9028DBD3-E198-8587-50B3-E39AD86893FB}"/>
                  </a:ext>
                </a:extLst>
              </p:cNvPr>
              <p:cNvCxnSpPr/>
              <p:nvPr/>
            </p:nvCxnSpPr>
            <p:spPr>
              <a:xfrm flipH="1" flipV="1">
                <a:off x="1247172" y="1532840"/>
                <a:ext cx="2707" cy="545482"/>
              </a:xfrm>
              <a:prstGeom prst="straightConnector1">
                <a:avLst/>
              </a:prstGeom>
              <a:ln w="34925">
                <a:solidFill>
                  <a:schemeClr val="tx1">
                    <a:lumMod val="90000"/>
                    <a:lumOff val="10000"/>
                  </a:schemeClr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552D236-A2FD-1AAA-0885-4B9BA7352676}"/>
                  </a:ext>
                </a:extLst>
              </p:cNvPr>
              <p:cNvGrpSpPr/>
              <p:nvPr/>
            </p:nvGrpSpPr>
            <p:grpSpPr>
              <a:xfrm>
                <a:off x="1281772" y="844376"/>
                <a:ext cx="364202" cy="1144750"/>
                <a:chOff x="1309346" y="2199261"/>
                <a:chExt cx="364202" cy="1144750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ABD9D48-5A48-65EC-4A98-0E445CCD098A}"/>
                    </a:ext>
                  </a:extLst>
                </p:cNvPr>
                <p:cNvSpPr txBox="1"/>
                <p:nvPr/>
              </p:nvSpPr>
              <p:spPr>
                <a:xfrm>
                  <a:off x="1309346" y="2199261"/>
                  <a:ext cx="3642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baseline="30000" dirty="0"/>
                    <a:t>-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8B346D3-32A7-4FFF-FC30-432C4A60473C}"/>
                    </a:ext>
                  </a:extLst>
                </p:cNvPr>
                <p:cNvSpPr txBox="1"/>
                <p:nvPr/>
              </p:nvSpPr>
              <p:spPr>
                <a:xfrm>
                  <a:off x="1309346" y="2974679"/>
                  <a:ext cx="3642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baseline="30000" dirty="0"/>
                    <a:t>-</a:t>
                  </a:r>
                </a:p>
              </p:txBody>
            </p:sp>
          </p:grp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F26C46-ED4E-B378-DB39-328F7FB1AA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34380" y="1827684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2548D61-AE1E-D82B-2E9C-6074F2EAE7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34380" y="1082048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6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13525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2A2D203-18E4-828A-F589-81B244FA6F01}"/>
              </a:ext>
            </a:extLst>
          </p:cNvPr>
          <p:cNvGrpSpPr/>
          <p:nvPr/>
        </p:nvGrpSpPr>
        <p:grpSpPr>
          <a:xfrm>
            <a:off x="1156397" y="868481"/>
            <a:ext cx="901769" cy="1235507"/>
            <a:chOff x="830643" y="2223773"/>
            <a:chExt cx="901769" cy="123550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10C252F-C5C1-8C6F-8ECB-048ECAFE71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643" y="2422895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A056786-9C94-CDF3-6D62-B4928B13E0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2412" y="242871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3324E27-2111-AD1A-436D-83261012C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643" y="316853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79A8807-12E4-0418-E63E-5DA7423887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2412" y="316853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273B921-B2DA-4A64-4D7C-64FEDAFC81F7}"/>
                </a:ext>
              </a:extLst>
            </p:cNvPr>
            <p:cNvCxnSpPr/>
            <p:nvPr/>
          </p:nvCxnSpPr>
          <p:spPr>
            <a:xfrm flipH="1" flipV="1">
              <a:off x="926057" y="2223773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DADC6B7-EF31-06C5-5EFB-15CC0DA22DD4}"/>
                </a:ext>
              </a:extLst>
            </p:cNvPr>
            <p:cNvCxnSpPr/>
            <p:nvPr/>
          </p:nvCxnSpPr>
          <p:spPr>
            <a:xfrm flipH="1" flipV="1">
              <a:off x="1645119" y="2230857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3B35CC6-D858-1C8D-8A0C-5B34ACEC9361}"/>
                </a:ext>
              </a:extLst>
            </p:cNvPr>
            <p:cNvCxnSpPr/>
            <p:nvPr/>
          </p:nvCxnSpPr>
          <p:spPr>
            <a:xfrm flipH="1" flipV="1">
              <a:off x="923350" y="2894894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F85CD58-62F6-B39D-DF82-F8145B280BC3}"/>
                </a:ext>
              </a:extLst>
            </p:cNvPr>
            <p:cNvCxnSpPr/>
            <p:nvPr/>
          </p:nvCxnSpPr>
          <p:spPr>
            <a:xfrm flipH="1" flipV="1">
              <a:off x="1642412" y="2913798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B2C008-51E4-1E08-E94E-46B7B2FC4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97" y="404719"/>
            <a:ext cx="2106920" cy="409130"/>
          </a:xfrm>
        </p:spPr>
        <p:txBody>
          <a:bodyPr/>
          <a:lstStyle/>
          <a:p>
            <a:pPr marL="127000" indent="0">
              <a:buNone/>
            </a:pPr>
            <a:r>
              <a:rPr lang="cs-CZ" sz="2800" dirty="0">
                <a:solidFill>
                  <a:srgbClr val="D49421"/>
                </a:solidFill>
                <a:latin typeface="Teko Light" panose="020B0604020202020204" charset="0"/>
                <a:cs typeface="Teko Light" panose="020B0604020202020204" charset="0"/>
              </a:rPr>
              <a:t>Feromagnetismus</a:t>
            </a:r>
            <a:endParaRPr lang="en-US" sz="2800" dirty="0">
              <a:solidFill>
                <a:srgbClr val="D4942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71E9049E-9914-4A11-9394-EB317204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22" y="3716251"/>
            <a:ext cx="356557" cy="47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210C558-791C-A352-9775-A33C81BC8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67" y="2525443"/>
            <a:ext cx="350222" cy="4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4A72E14-48E4-6A6B-8F55-F80DF375A4E4}"/>
              </a:ext>
            </a:extLst>
          </p:cNvPr>
          <p:cNvSpPr/>
          <p:nvPr/>
        </p:nvSpPr>
        <p:spPr>
          <a:xfrm>
            <a:off x="1279180" y="2898535"/>
            <a:ext cx="640080" cy="6400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B804DB-3E4D-7148-31A1-FE98787B0C36}"/>
              </a:ext>
            </a:extLst>
          </p:cNvPr>
          <p:cNvSpPr/>
          <p:nvPr/>
        </p:nvSpPr>
        <p:spPr>
          <a:xfrm rot="5400000">
            <a:off x="1015837" y="2622123"/>
            <a:ext cx="1188720" cy="1188720"/>
          </a:xfrm>
          <a:prstGeom prst="ellipse">
            <a:avLst/>
          </a:prstGeom>
          <a:noFill/>
          <a:ln w="19050">
            <a:solidFill>
              <a:srgbClr val="130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2F2D2F-C366-916A-0E8F-5503E6D0ABDC}"/>
              </a:ext>
            </a:extLst>
          </p:cNvPr>
          <p:cNvSpPr txBox="1"/>
          <p:nvPr/>
        </p:nvSpPr>
        <p:spPr>
          <a:xfrm>
            <a:off x="1575078" y="231434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en-US" sz="1400" i="1" baseline="-25000" dirty="0" err="1">
                <a:solidFill>
                  <a:schemeClr val="bg2">
                    <a:lumMod val="50000"/>
                  </a:schemeClr>
                </a:solidFill>
              </a:rPr>
              <a:t>y</a:t>
            </a:r>
            <a:endParaRPr lang="en-US" sz="1600" i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01BE4C-83A8-277E-5290-1577E373A039}"/>
              </a:ext>
            </a:extLst>
          </p:cNvPr>
          <p:cNvSpPr txBox="1"/>
          <p:nvPr/>
        </p:nvSpPr>
        <p:spPr>
          <a:xfrm>
            <a:off x="2202157" y="3018724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en-US" sz="1400" i="1" baseline="-25000" dirty="0" err="1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US" sz="1400" i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38BDBD-4962-C1D1-4516-52FB2234D5ED}"/>
              </a:ext>
            </a:extLst>
          </p:cNvPr>
          <p:cNvCxnSpPr/>
          <p:nvPr/>
        </p:nvCxnSpPr>
        <p:spPr>
          <a:xfrm>
            <a:off x="1595754" y="2488708"/>
            <a:ext cx="8537" cy="16471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B19702-E933-D395-05DD-7B81FE8ACABE}"/>
              </a:ext>
            </a:extLst>
          </p:cNvPr>
          <p:cNvCxnSpPr/>
          <p:nvPr/>
        </p:nvCxnSpPr>
        <p:spPr>
          <a:xfrm>
            <a:off x="925343" y="3199625"/>
            <a:ext cx="13453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E3CCC2-EBA3-B5C3-5ED6-243C2562FD78}"/>
              </a:ext>
            </a:extLst>
          </p:cNvPr>
          <p:cNvGrpSpPr>
            <a:grpSpLocks noChangeAspect="1"/>
          </p:cNvGrpSpPr>
          <p:nvPr/>
        </p:nvGrpSpPr>
        <p:grpSpPr>
          <a:xfrm>
            <a:off x="879216" y="812101"/>
            <a:ext cx="1440160" cy="1459550"/>
            <a:chOff x="2836560" y="394645"/>
            <a:chExt cx="1440160" cy="14595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D233437-A465-511C-A6FB-F176AC6AF1C6}"/>
                </a:ext>
              </a:extLst>
            </p:cNvPr>
            <p:cNvGrpSpPr/>
            <p:nvPr/>
          </p:nvGrpSpPr>
          <p:grpSpPr>
            <a:xfrm>
              <a:off x="2836560" y="394645"/>
              <a:ext cx="1440160" cy="1459550"/>
              <a:chOff x="584281" y="1132481"/>
              <a:chExt cx="1440160" cy="1459550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B811EB1-CD73-C0C3-B046-2B9A26CEDFF8}"/>
                  </a:ext>
                </a:extLst>
              </p:cNvPr>
              <p:cNvCxnSpPr/>
              <p:nvPr/>
            </p:nvCxnSpPr>
            <p:spPr>
              <a:xfrm>
                <a:off x="954944" y="1132481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D487442-9CC0-3660-0D5D-2AF22215E6DF}"/>
                  </a:ext>
                </a:extLst>
              </p:cNvPr>
              <p:cNvCxnSpPr/>
              <p:nvPr/>
            </p:nvCxnSpPr>
            <p:spPr>
              <a:xfrm>
                <a:off x="1676713" y="1151871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2D46265-4B26-0C6A-10EE-11218225D1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04361" y="766647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614875D-A080-D732-918C-F7326539886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04361" y="1509748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0D81388-5BAE-A575-CDAB-36445A7B73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7223" y="139871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49ACFE8-1E3F-B105-94F0-24F23112A2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992" y="139871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C477A72-75E8-2E4B-F149-6654127AFA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992" y="65889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86C5880-0EDC-7F62-B872-A6BA48A1B0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7223" y="653075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04CAEB6F-91EE-BBEB-E85C-06DF40860C8C}"/>
              </a:ext>
            </a:extLst>
          </p:cNvPr>
          <p:cNvSpPr txBox="1">
            <a:spLocks/>
          </p:cNvSpPr>
          <p:nvPr/>
        </p:nvSpPr>
        <p:spPr>
          <a:xfrm>
            <a:off x="3314499" y="404719"/>
            <a:ext cx="2515001" cy="40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27000" indent="0">
              <a:buFont typeface="Nunito Light"/>
              <a:buNone/>
            </a:pPr>
            <a:r>
              <a:rPr lang="cs-CZ" sz="2800" dirty="0">
                <a:solidFill>
                  <a:srgbClr val="D49421"/>
                </a:solidFill>
                <a:latin typeface="Teko Light" panose="020B0604020202020204" charset="0"/>
                <a:cs typeface="Teko Light" panose="020B0604020202020204" charset="0"/>
              </a:rPr>
              <a:t>Antiferomagnetismus</a:t>
            </a:r>
            <a:endParaRPr lang="en-US" sz="2800" dirty="0">
              <a:solidFill>
                <a:srgbClr val="D4942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03D89E44-289E-5C3D-B192-76ED4D7E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45" y="3581003"/>
            <a:ext cx="356557" cy="47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14317FB-AC75-739C-7363-84CE9827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57" y="3298670"/>
            <a:ext cx="350222" cy="4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285E596-CAF7-73C1-9A58-4D7A4E2B9B92}"/>
              </a:ext>
            </a:extLst>
          </p:cNvPr>
          <p:cNvSpPr/>
          <p:nvPr/>
        </p:nvSpPr>
        <p:spPr>
          <a:xfrm rot="5400000">
            <a:off x="4007228" y="2660883"/>
            <a:ext cx="1005840" cy="1005840"/>
          </a:xfrm>
          <a:prstGeom prst="ellipse">
            <a:avLst/>
          </a:prstGeom>
          <a:noFill/>
          <a:ln w="19050">
            <a:solidFill>
              <a:srgbClr val="000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D8EDC7-CB8F-738D-1E62-A4C3E2DFDA8D}"/>
              </a:ext>
            </a:extLst>
          </p:cNvPr>
          <p:cNvSpPr txBox="1"/>
          <p:nvPr/>
        </p:nvSpPr>
        <p:spPr>
          <a:xfrm>
            <a:off x="4494698" y="235684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en-US" sz="1400" i="1" baseline="-25000" dirty="0" err="1">
                <a:solidFill>
                  <a:schemeClr val="bg2">
                    <a:lumMod val="50000"/>
                  </a:schemeClr>
                </a:solidFill>
              </a:rPr>
              <a:t>y</a:t>
            </a:r>
            <a:endParaRPr lang="en-US" sz="1600" i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EA393C-8DE8-968B-4BB8-4E32260E9A19}"/>
              </a:ext>
            </a:extLst>
          </p:cNvPr>
          <p:cNvSpPr txBox="1"/>
          <p:nvPr/>
        </p:nvSpPr>
        <p:spPr>
          <a:xfrm>
            <a:off x="5039978" y="2987148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en-US" sz="1400" i="1" baseline="-25000" dirty="0" err="1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US" sz="1400" i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B2D290-E01E-DC62-CFB9-64A58B851123}"/>
              </a:ext>
            </a:extLst>
          </p:cNvPr>
          <p:cNvCxnSpPr/>
          <p:nvPr/>
        </p:nvCxnSpPr>
        <p:spPr>
          <a:xfrm>
            <a:off x="4494698" y="2468941"/>
            <a:ext cx="0" cy="133346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CC7A8D-AEC5-B5E3-7837-BF94FE1E03AD}"/>
              </a:ext>
            </a:extLst>
          </p:cNvPr>
          <p:cNvCxnSpPr/>
          <p:nvPr/>
        </p:nvCxnSpPr>
        <p:spPr>
          <a:xfrm>
            <a:off x="3856942" y="3150465"/>
            <a:ext cx="13453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49F88CD-60F2-CB61-DC1B-4EBB6D2A328A}"/>
              </a:ext>
            </a:extLst>
          </p:cNvPr>
          <p:cNvCxnSpPr/>
          <p:nvPr/>
        </p:nvCxnSpPr>
        <p:spPr>
          <a:xfrm flipV="1">
            <a:off x="4144612" y="1686235"/>
            <a:ext cx="0" cy="547636"/>
          </a:xfrm>
          <a:prstGeom prst="straightConnector1">
            <a:avLst/>
          </a:prstGeom>
          <a:ln w="34925">
            <a:solidFill>
              <a:srgbClr val="FF00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F7E92F8-4519-6F12-2A9E-8951D60C3769}"/>
              </a:ext>
            </a:extLst>
          </p:cNvPr>
          <p:cNvCxnSpPr/>
          <p:nvPr/>
        </p:nvCxnSpPr>
        <p:spPr>
          <a:xfrm flipV="1">
            <a:off x="4866381" y="1641312"/>
            <a:ext cx="0" cy="542002"/>
          </a:xfrm>
          <a:prstGeom prst="straightConnector1">
            <a:avLst/>
          </a:prstGeom>
          <a:ln w="34925">
            <a:solidFill>
              <a:schemeClr val="tx1">
                <a:lumMod val="90000"/>
                <a:lumOff val="1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0DA8257-675C-7E3F-C904-9A32FF254A72}"/>
              </a:ext>
            </a:extLst>
          </p:cNvPr>
          <p:cNvCxnSpPr/>
          <p:nvPr/>
        </p:nvCxnSpPr>
        <p:spPr>
          <a:xfrm flipV="1">
            <a:off x="4859388" y="966155"/>
            <a:ext cx="6993" cy="538501"/>
          </a:xfrm>
          <a:prstGeom prst="straightConnector1">
            <a:avLst/>
          </a:prstGeom>
          <a:ln w="34925">
            <a:solidFill>
              <a:srgbClr val="FF00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5B488FA-A308-A541-9C7F-0E495DAC185A}"/>
              </a:ext>
            </a:extLst>
          </p:cNvPr>
          <p:cNvCxnSpPr/>
          <p:nvPr/>
        </p:nvCxnSpPr>
        <p:spPr>
          <a:xfrm flipH="1" flipV="1">
            <a:off x="4141905" y="905174"/>
            <a:ext cx="2707" cy="545482"/>
          </a:xfrm>
          <a:prstGeom prst="straightConnector1">
            <a:avLst/>
          </a:prstGeom>
          <a:ln w="34925">
            <a:solidFill>
              <a:schemeClr val="tx1">
                <a:lumMod val="90000"/>
                <a:lumOff val="1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23BD9A8-F142-7906-70E7-21BDC29CBCF1}"/>
              </a:ext>
            </a:extLst>
          </p:cNvPr>
          <p:cNvGrpSpPr>
            <a:grpSpLocks noChangeAspect="1"/>
          </p:cNvGrpSpPr>
          <p:nvPr/>
        </p:nvGrpSpPr>
        <p:grpSpPr>
          <a:xfrm>
            <a:off x="3773480" y="844376"/>
            <a:ext cx="1440160" cy="1459550"/>
            <a:chOff x="2836560" y="394645"/>
            <a:chExt cx="1440160" cy="145955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8AD254B-DF33-9A02-4627-4E7BD0FC3520}"/>
                </a:ext>
              </a:extLst>
            </p:cNvPr>
            <p:cNvGrpSpPr/>
            <p:nvPr/>
          </p:nvGrpSpPr>
          <p:grpSpPr>
            <a:xfrm>
              <a:off x="2836560" y="394645"/>
              <a:ext cx="1440160" cy="1459550"/>
              <a:chOff x="584281" y="1132481"/>
              <a:chExt cx="1440160" cy="1459550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ABCFDA1-1F80-7A69-E6CE-EDDB408CBA6A}"/>
                  </a:ext>
                </a:extLst>
              </p:cNvPr>
              <p:cNvCxnSpPr/>
              <p:nvPr/>
            </p:nvCxnSpPr>
            <p:spPr>
              <a:xfrm>
                <a:off x="954944" y="1132481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1ADE341-FBDC-519A-9E0B-FC1DFEDA0E98}"/>
                  </a:ext>
                </a:extLst>
              </p:cNvPr>
              <p:cNvCxnSpPr/>
              <p:nvPr/>
            </p:nvCxnSpPr>
            <p:spPr>
              <a:xfrm>
                <a:off x="1676713" y="1151871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5FDEC88-6C83-E023-D8A1-E43CF932BF4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04361" y="766647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45D0CE7-9E0F-242A-2A00-BF853E840A8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04361" y="1509748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4144A8B-21EE-BBF9-DF2C-B41B82A918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7223" y="1398711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C22049C-3E78-7A63-0B94-8E8F302C81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992" y="139871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5809952-19E8-2BAC-F68E-73453AC425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992" y="658891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DACA6B5-979E-A341-238D-99A68777DA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7223" y="653075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C489737-A876-F82C-8A39-F10D53F08575}"/>
              </a:ext>
            </a:extLst>
          </p:cNvPr>
          <p:cNvGrpSpPr/>
          <p:nvPr/>
        </p:nvGrpSpPr>
        <p:grpSpPr>
          <a:xfrm>
            <a:off x="4054716" y="889711"/>
            <a:ext cx="901769" cy="1328697"/>
            <a:chOff x="4195198" y="2329006"/>
            <a:chExt cx="901769" cy="1328697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0EDEB89-AFCA-F0C9-5F6B-FC78A8A16349}"/>
                </a:ext>
              </a:extLst>
            </p:cNvPr>
            <p:cNvCxnSpPr/>
            <p:nvPr/>
          </p:nvCxnSpPr>
          <p:spPr>
            <a:xfrm flipH="1" flipV="1">
              <a:off x="4282491" y="2329006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7E4F2D5-F247-A336-2D14-A7D3958378FF}"/>
                </a:ext>
              </a:extLst>
            </p:cNvPr>
            <p:cNvCxnSpPr/>
            <p:nvPr/>
          </p:nvCxnSpPr>
          <p:spPr>
            <a:xfrm flipV="1">
              <a:off x="5006967" y="3065144"/>
              <a:ext cx="0" cy="54200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3CFC867-D422-26CA-D097-2F69B19CF2B5}"/>
                </a:ext>
              </a:extLst>
            </p:cNvPr>
            <p:cNvCxnSpPr/>
            <p:nvPr/>
          </p:nvCxnSpPr>
          <p:spPr>
            <a:xfrm flipV="1">
              <a:off x="4999974" y="2389987"/>
              <a:ext cx="6993" cy="538501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7BDE760-15D7-15C7-EC4B-1C3AD6B2AD8B}"/>
                </a:ext>
              </a:extLst>
            </p:cNvPr>
            <p:cNvCxnSpPr/>
            <p:nvPr/>
          </p:nvCxnSpPr>
          <p:spPr>
            <a:xfrm flipV="1">
              <a:off x="4285198" y="3110067"/>
              <a:ext cx="0" cy="547636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36E5EDF-9B90-F297-63DE-1910A0E3CF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5198" y="3293060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7316BD7-95EB-61C5-A718-4823D44AB3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6967" y="3293060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A9EDD00-08C3-1629-A0DC-92CABDDB28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6967" y="2553240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FA3A33C-29A5-F106-9EE7-44A88880C1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5198" y="2547424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3EA98D8-BAD2-D000-A24A-4CFE0B2A28F9}"/>
              </a:ext>
            </a:extLst>
          </p:cNvPr>
          <p:cNvGrpSpPr/>
          <p:nvPr/>
        </p:nvGrpSpPr>
        <p:grpSpPr>
          <a:xfrm>
            <a:off x="4052297" y="863766"/>
            <a:ext cx="473739" cy="1163557"/>
            <a:chOff x="5132338" y="863717"/>
            <a:chExt cx="473739" cy="116355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62B3FD1-6CBF-27C2-2D03-830B8FB62D13}"/>
                </a:ext>
              </a:extLst>
            </p:cNvPr>
            <p:cNvGrpSpPr/>
            <p:nvPr/>
          </p:nvGrpSpPr>
          <p:grpSpPr>
            <a:xfrm>
              <a:off x="5132338" y="1101638"/>
              <a:ext cx="180000" cy="925636"/>
              <a:chOff x="4195198" y="2547424"/>
              <a:chExt cx="180000" cy="925636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5896C39-7FE3-77BD-DEA3-BB5796BE5B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95198" y="3293060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EB531D4E-307B-CAA6-3B94-32BB19E546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95198" y="2547424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4A871A1-D6B4-CFF6-4E9B-9A00BD582C91}"/>
                </a:ext>
              </a:extLst>
            </p:cNvPr>
            <p:cNvGrpSpPr/>
            <p:nvPr/>
          </p:nvGrpSpPr>
          <p:grpSpPr>
            <a:xfrm>
              <a:off x="5241875" y="863717"/>
              <a:ext cx="364202" cy="1144750"/>
              <a:chOff x="1309346" y="2199261"/>
              <a:chExt cx="364202" cy="1144750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BD35BB4-270D-17A2-12B7-69ED80E07851}"/>
                  </a:ext>
                </a:extLst>
              </p:cNvPr>
              <p:cNvSpPr txBox="1"/>
              <p:nvPr/>
            </p:nvSpPr>
            <p:spPr>
              <a:xfrm>
                <a:off x="1309346" y="2199261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baseline="30000" dirty="0"/>
                  <a:t>-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5DDF313-4ABE-CB0E-F9F3-74DAA2559936}"/>
                  </a:ext>
                </a:extLst>
              </p:cNvPr>
              <p:cNvSpPr txBox="1"/>
              <p:nvPr/>
            </p:nvSpPr>
            <p:spPr>
              <a:xfrm>
                <a:off x="1309346" y="2974679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baseline="30000" dirty="0"/>
                  <a:t>-</a:t>
                </a: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FCE8F7A-6228-90F3-EBA9-1091C803D323}"/>
              </a:ext>
            </a:extLst>
          </p:cNvPr>
          <p:cNvGrpSpPr/>
          <p:nvPr/>
        </p:nvGrpSpPr>
        <p:grpSpPr>
          <a:xfrm>
            <a:off x="6688171" y="696543"/>
            <a:ext cx="1860299" cy="3382155"/>
            <a:chOff x="6539793" y="1516781"/>
            <a:chExt cx="1860299" cy="3382155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67CAE88-2581-60E9-1A2E-38C66DD7DEA0}"/>
                </a:ext>
              </a:extLst>
            </p:cNvPr>
            <p:cNvCxnSpPr/>
            <p:nvPr/>
          </p:nvCxnSpPr>
          <p:spPr>
            <a:xfrm>
              <a:off x="7430494" y="3251764"/>
              <a:ext cx="8537" cy="164717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0D6B2F96-A1AC-D54E-2359-AD68CC7F2E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39793" y="1516781"/>
              <a:ext cx="1778445" cy="1766878"/>
              <a:chOff x="6499617" y="948888"/>
              <a:chExt cx="1778445" cy="1766878"/>
            </a:xfrm>
          </p:grpSpPr>
          <p:sp>
            <p:nvSpPr>
              <p:cNvPr id="143" name="Diamond 142">
                <a:extLst>
                  <a:ext uri="{FF2B5EF4-FFF2-40B4-BE49-F238E27FC236}">
                    <a16:creationId xmlns:a16="http://schemas.microsoft.com/office/drawing/2014/main" id="{A389A527-9EA1-2AC4-E2A7-47A25316277E}"/>
                  </a:ext>
                </a:extLst>
              </p:cNvPr>
              <p:cNvSpPr/>
              <p:nvPr/>
            </p:nvSpPr>
            <p:spPr>
              <a:xfrm>
                <a:off x="6780798" y="1701732"/>
                <a:ext cx="504056" cy="970659"/>
              </a:xfrm>
              <a:prstGeom prst="diamond">
                <a:avLst/>
              </a:prstGeom>
              <a:solidFill>
                <a:schemeClr val="bg1">
                  <a:lumMod val="50000"/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41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Diamond 143">
                <a:extLst>
                  <a:ext uri="{FF2B5EF4-FFF2-40B4-BE49-F238E27FC236}">
                    <a16:creationId xmlns:a16="http://schemas.microsoft.com/office/drawing/2014/main" id="{7A64A325-42AB-C038-DE4F-3D096B48EBB8}"/>
                  </a:ext>
                </a:extLst>
              </p:cNvPr>
              <p:cNvSpPr/>
              <p:nvPr/>
            </p:nvSpPr>
            <p:spPr>
              <a:xfrm rot="5400000">
                <a:off x="6774604" y="966733"/>
                <a:ext cx="504056" cy="970659"/>
              </a:xfrm>
              <a:prstGeom prst="diamond">
                <a:avLst/>
              </a:prstGeom>
              <a:solidFill>
                <a:schemeClr val="bg1">
                  <a:lumMod val="50000"/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41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Diamond 144">
                <a:extLst>
                  <a:ext uri="{FF2B5EF4-FFF2-40B4-BE49-F238E27FC236}">
                    <a16:creationId xmlns:a16="http://schemas.microsoft.com/office/drawing/2014/main" id="{7CBE16B9-98B0-A5E5-B3FA-0345391CABE3}"/>
                  </a:ext>
                </a:extLst>
              </p:cNvPr>
              <p:cNvSpPr/>
              <p:nvPr/>
            </p:nvSpPr>
            <p:spPr>
              <a:xfrm>
                <a:off x="7498530" y="957768"/>
                <a:ext cx="504056" cy="970659"/>
              </a:xfrm>
              <a:prstGeom prst="diamond">
                <a:avLst/>
              </a:prstGeom>
              <a:solidFill>
                <a:schemeClr val="bg1">
                  <a:lumMod val="50000"/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41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Diamond 145">
                <a:extLst>
                  <a:ext uri="{FF2B5EF4-FFF2-40B4-BE49-F238E27FC236}">
                    <a16:creationId xmlns:a16="http://schemas.microsoft.com/office/drawing/2014/main" id="{FB5A2859-3239-2A6D-A0CF-34B2496E5303}"/>
                  </a:ext>
                </a:extLst>
              </p:cNvPr>
              <p:cNvSpPr/>
              <p:nvPr/>
            </p:nvSpPr>
            <p:spPr>
              <a:xfrm rot="5400000">
                <a:off x="7498530" y="1698657"/>
                <a:ext cx="504056" cy="970659"/>
              </a:xfrm>
              <a:prstGeom prst="diamond">
                <a:avLst/>
              </a:prstGeom>
              <a:solidFill>
                <a:schemeClr val="bg2">
                  <a:lumMod val="75000"/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41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9905B2CE-3EA3-DA81-40EB-98007C8DD31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16216" y="1025742"/>
                <a:ext cx="1728192" cy="1584176"/>
                <a:chOff x="2695848" y="336019"/>
                <a:chExt cx="1728192" cy="1584176"/>
              </a:xfrm>
            </p:grpSpPr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70977D4F-5C3B-2BDD-5076-FC901BD0A5CF}"/>
                    </a:ext>
                  </a:extLst>
                </p:cNvPr>
                <p:cNvGrpSpPr/>
                <p:nvPr/>
              </p:nvGrpSpPr>
              <p:grpSpPr>
                <a:xfrm>
                  <a:off x="2695848" y="336019"/>
                  <a:ext cx="1728192" cy="1584176"/>
                  <a:chOff x="443569" y="1073855"/>
                  <a:chExt cx="1728192" cy="1584176"/>
                </a:xfrm>
              </p:grpSpPr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DC2A3F0-F451-CC1E-4D09-25A9B693750D}"/>
                      </a:ext>
                    </a:extLst>
                  </p:cNvPr>
                  <p:cNvCxnSpPr/>
                  <p:nvPr/>
                </p:nvCxnSpPr>
                <p:spPr>
                  <a:xfrm>
                    <a:off x="954944" y="1217871"/>
                    <a:ext cx="0" cy="144016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23CFC495-5912-29A8-4AA3-9734C33B5136}"/>
                      </a:ext>
                    </a:extLst>
                  </p:cNvPr>
                  <p:cNvCxnSpPr/>
                  <p:nvPr/>
                </p:nvCxnSpPr>
                <p:spPr>
                  <a:xfrm>
                    <a:off x="1676713" y="1073855"/>
                    <a:ext cx="0" cy="144016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52263A71-0DD9-9CAE-8A88-9E0EBEA76F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451681" y="1509748"/>
                    <a:ext cx="0" cy="144016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77016625-9A83-D252-51E4-6F02EDA568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3649" y="766647"/>
                    <a:ext cx="0" cy="144016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593DDBBE-41D4-8488-D60C-03F21D8361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17223" y="1398711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10D5C6C3-A2DC-A1D9-F25A-BA3CD07798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38992" y="1398711"/>
                  <a:ext cx="180000" cy="180000"/>
                </a:xfrm>
                <a:prstGeom prst="ellipse">
                  <a:avLst/>
                </a:prstGeom>
                <a:solidFill>
                  <a:srgbClr val="01189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A22FCDF5-50BA-4527-F550-D83C7911BCB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38992" y="658891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1DD38BB0-55F3-2999-D6F7-3FE1EE2D9A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17223" y="653075"/>
                  <a:ext cx="180000" cy="180000"/>
                </a:xfrm>
                <a:prstGeom prst="ellipse">
                  <a:avLst/>
                </a:prstGeom>
                <a:solidFill>
                  <a:srgbClr val="01189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F62BB1D4-59D8-C4AE-93F9-E4ACD672DC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92191" y="948888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0D67684F-126F-A6F4-9714-32FA4C57CE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73873" y="1156763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035372E1-8413-530C-AD48-A158EA8FE9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70062" y="2122872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A49342DD-66F0-7BE2-C142-812C320C2E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23552" y="1391429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37AA817C-4DEA-A311-5BF5-D76F2CEA44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91576" y="1888337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E8CF4E53-6062-8CC2-07C9-B067782C1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21433" y="2126932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568AC533-8780-640F-92D8-D447EC09EF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27075" y="2125891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C2FA8781-2BE3-2CE0-5138-80C70F3CC8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73873" y="1654259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8D6AE702-9B16-1986-8A17-3ABC863AB1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99617" y="1389910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5102EF88-D580-95D3-EDB4-ABA4F3D2E7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77459" y="2607766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D59AB3F9-B86E-1743-2E59-8FC2FB6C9D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96558" y="2386917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81F5829-4B85-08BF-CE6A-749FC669D244}"/>
                </a:ext>
              </a:extLst>
            </p:cNvPr>
            <p:cNvGrpSpPr/>
            <p:nvPr/>
          </p:nvGrpSpPr>
          <p:grpSpPr>
            <a:xfrm>
              <a:off x="6766362" y="1676670"/>
              <a:ext cx="1633730" cy="3007183"/>
              <a:chOff x="6766362" y="1676670"/>
              <a:chExt cx="1633730" cy="3007183"/>
            </a:xfrm>
          </p:grpSpPr>
          <p:pic>
            <p:nvPicPr>
              <p:cNvPr id="115" name="Picture 9">
                <a:extLst>
                  <a:ext uri="{FF2B5EF4-FFF2-40B4-BE49-F238E27FC236}">
                    <a16:creationId xmlns:a16="http://schemas.microsoft.com/office/drawing/2014/main" id="{BC3C3944-CF3E-8ECA-6BC8-5FA729B174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6225" y="4208444"/>
                <a:ext cx="356557" cy="475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6" name="Picture 8">
                <a:extLst>
                  <a:ext uri="{FF2B5EF4-FFF2-40B4-BE49-F238E27FC236}">
                    <a16:creationId xmlns:a16="http://schemas.microsoft.com/office/drawing/2014/main" id="{DAA3F5D5-790F-A9D3-4DA7-F4D3D22A62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7362" y="3051115"/>
                <a:ext cx="350222" cy="448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67CE767-E99A-8217-323E-527DC983619D}"/>
                  </a:ext>
                </a:extLst>
              </p:cNvPr>
              <p:cNvSpPr/>
              <p:nvPr/>
            </p:nvSpPr>
            <p:spPr>
              <a:xfrm>
                <a:off x="7190536" y="3406623"/>
                <a:ext cx="476961" cy="126584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8FC071D3-FBA3-3333-D1E6-C25580B4C5DB}"/>
                  </a:ext>
                </a:extLst>
              </p:cNvPr>
              <p:cNvSpPr/>
              <p:nvPr/>
            </p:nvSpPr>
            <p:spPr>
              <a:xfrm rot="5400000">
                <a:off x="7200551" y="3430339"/>
                <a:ext cx="476961" cy="1265842"/>
              </a:xfrm>
              <a:prstGeom prst="ellipse">
                <a:avLst/>
              </a:prstGeom>
              <a:noFill/>
              <a:ln w="19050">
                <a:solidFill>
                  <a:srgbClr val="1306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093918B-EB4A-CA61-9A78-6AB1B34326EE}"/>
                  </a:ext>
                </a:extLst>
              </p:cNvPr>
              <p:cNvSpPr txBox="1"/>
              <p:nvPr/>
            </p:nvSpPr>
            <p:spPr>
              <a:xfrm>
                <a:off x="7503830" y="3089841"/>
                <a:ext cx="3273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>
                    <a:solidFill>
                      <a:schemeClr val="bg2">
                        <a:lumMod val="50000"/>
                      </a:schemeClr>
                    </a:solidFill>
                  </a:rPr>
                  <a:t>k</a:t>
                </a:r>
                <a:r>
                  <a:rPr lang="en-US" sz="1400" i="1" baseline="-25000" dirty="0" err="1">
                    <a:solidFill>
                      <a:schemeClr val="bg2">
                        <a:lumMod val="50000"/>
                      </a:schemeClr>
                    </a:solidFill>
                  </a:rPr>
                  <a:t>y</a:t>
                </a:r>
                <a:endParaRPr lang="en-US" sz="1600" i="1" baseline="-25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CA05FFD-9DDC-B13C-76E9-0A5B8076E747}"/>
                  </a:ext>
                </a:extLst>
              </p:cNvPr>
              <p:cNvSpPr txBox="1"/>
              <p:nvPr/>
            </p:nvSpPr>
            <p:spPr>
              <a:xfrm>
                <a:off x="8069552" y="3896076"/>
                <a:ext cx="3305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>
                    <a:solidFill>
                      <a:schemeClr val="bg2">
                        <a:lumMod val="50000"/>
                      </a:schemeClr>
                    </a:solidFill>
                  </a:rPr>
                  <a:t>k</a:t>
                </a:r>
                <a:r>
                  <a:rPr lang="en-US" sz="1400" i="1" baseline="-25000" dirty="0" err="1">
                    <a:solidFill>
                      <a:schemeClr val="bg2">
                        <a:lumMod val="50000"/>
                      </a:schemeClr>
                    </a:solidFill>
                  </a:rPr>
                  <a:t>x</a:t>
                </a:r>
                <a:endParaRPr lang="en-US" sz="1400" i="1" baseline="-25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07B61D4D-20D7-029C-1806-12E5A1F148E4}"/>
                  </a:ext>
                </a:extLst>
              </p:cNvPr>
              <p:cNvCxnSpPr/>
              <p:nvPr/>
            </p:nvCxnSpPr>
            <p:spPr>
              <a:xfrm>
                <a:off x="6766362" y="4076977"/>
                <a:ext cx="1345338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729EBC05-6233-5889-8C10-7A9C41C081CD}"/>
                  </a:ext>
                </a:extLst>
              </p:cNvPr>
              <p:cNvCxnSpPr/>
              <p:nvPr/>
            </p:nvCxnSpPr>
            <p:spPr>
              <a:xfrm flipH="1" flipV="1">
                <a:off x="7067922" y="1676670"/>
                <a:ext cx="2707" cy="545482"/>
              </a:xfrm>
              <a:prstGeom prst="straightConnector1">
                <a:avLst/>
              </a:prstGeom>
              <a:ln w="34925">
                <a:solidFill>
                  <a:schemeClr val="tx1">
                    <a:lumMod val="90000"/>
                    <a:lumOff val="10000"/>
                  </a:schemeClr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1EFE2171-5D7D-74EC-252D-3276ABFD5A66}"/>
                  </a:ext>
                </a:extLst>
              </p:cNvPr>
              <p:cNvCxnSpPr/>
              <p:nvPr/>
            </p:nvCxnSpPr>
            <p:spPr>
              <a:xfrm flipV="1">
                <a:off x="7785654" y="2390345"/>
                <a:ext cx="0" cy="542002"/>
              </a:xfrm>
              <a:prstGeom prst="straightConnector1">
                <a:avLst/>
              </a:prstGeom>
              <a:ln w="34925">
                <a:solidFill>
                  <a:schemeClr val="tx1">
                    <a:lumMod val="90000"/>
                    <a:lumOff val="10000"/>
                  </a:schemeClr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A5160784-D067-3C6B-6415-F1AF7914C0CD}"/>
                  </a:ext>
                </a:extLst>
              </p:cNvPr>
              <p:cNvCxnSpPr/>
              <p:nvPr/>
            </p:nvCxnSpPr>
            <p:spPr>
              <a:xfrm flipH="1" flipV="1">
                <a:off x="7789051" y="1744072"/>
                <a:ext cx="0" cy="538500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headEnd type="stealth" w="lg" len="lg"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00F00BF1-4BCA-8DF2-6ED7-2573BC78CFCB}"/>
                  </a:ext>
                </a:extLst>
              </p:cNvPr>
              <p:cNvCxnSpPr/>
              <p:nvPr/>
            </p:nvCxnSpPr>
            <p:spPr>
              <a:xfrm flipV="1">
                <a:off x="7073985" y="2473475"/>
                <a:ext cx="0" cy="547636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headEnd type="stealth" w="lg" len="lg"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DDFC8F1A-3579-28BB-E03D-C9BF3EFD2328}"/>
                  </a:ext>
                </a:extLst>
              </p:cNvPr>
              <p:cNvGrpSpPr/>
              <p:nvPr/>
            </p:nvGrpSpPr>
            <p:grpSpPr>
              <a:xfrm>
                <a:off x="6977767" y="1677334"/>
                <a:ext cx="901769" cy="1255677"/>
                <a:chOff x="7039841" y="2338776"/>
                <a:chExt cx="901769" cy="1255677"/>
              </a:xfrm>
            </p:grpSpPr>
            <p:cxnSp>
              <p:nvCxnSpPr>
                <p:cNvPr id="139" name="Straight Arrow Connector 138">
                  <a:extLst>
                    <a:ext uri="{FF2B5EF4-FFF2-40B4-BE49-F238E27FC236}">
                      <a16:creationId xmlns:a16="http://schemas.microsoft.com/office/drawing/2014/main" id="{AA49E294-A8AA-E04E-A21E-A861C6030A61}"/>
                    </a:ext>
                  </a:extLst>
                </p:cNvPr>
                <p:cNvCxnSpPr/>
                <p:nvPr/>
              </p:nvCxnSpPr>
              <p:spPr>
                <a:xfrm flipH="1" flipV="1">
                  <a:off x="7135076" y="2338776"/>
                  <a:ext cx="2707" cy="545482"/>
                </a:xfrm>
                <a:prstGeom prst="straightConnector1">
                  <a:avLst/>
                </a:prstGeom>
                <a:ln w="34925">
                  <a:solidFill>
                    <a:schemeClr val="tx1">
                      <a:lumMod val="90000"/>
                      <a:lumOff val="10000"/>
                    </a:schemeClr>
                  </a:solidFill>
                  <a:tailEnd type="stealth" w="lg" len="lg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Arrow Connector 139">
                  <a:extLst>
                    <a:ext uri="{FF2B5EF4-FFF2-40B4-BE49-F238E27FC236}">
                      <a16:creationId xmlns:a16="http://schemas.microsoft.com/office/drawing/2014/main" id="{AEC45158-591D-4D53-AA1F-5AEAAFC64E5D}"/>
                    </a:ext>
                  </a:extLst>
                </p:cNvPr>
                <p:cNvCxnSpPr/>
                <p:nvPr/>
              </p:nvCxnSpPr>
              <p:spPr>
                <a:xfrm flipV="1">
                  <a:off x="7852808" y="3052451"/>
                  <a:ext cx="0" cy="542002"/>
                </a:xfrm>
                <a:prstGeom prst="straightConnector1">
                  <a:avLst/>
                </a:prstGeom>
                <a:ln w="34925">
                  <a:solidFill>
                    <a:schemeClr val="tx1">
                      <a:lumMod val="90000"/>
                      <a:lumOff val="10000"/>
                    </a:schemeClr>
                  </a:solidFill>
                  <a:tailEnd type="stealth" w="lg" len="lg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C7C23AFC-DE72-8AD8-F457-C360DAED16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61610" y="3318433"/>
                  <a:ext cx="180000" cy="180000"/>
                </a:xfrm>
                <a:prstGeom prst="ellipse">
                  <a:avLst/>
                </a:prstGeom>
                <a:solidFill>
                  <a:srgbClr val="01189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1E89C527-C6B8-0B47-5370-CDE30E5D4B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039841" y="2572797"/>
                  <a:ext cx="180000" cy="180000"/>
                </a:xfrm>
                <a:prstGeom prst="ellipse">
                  <a:avLst/>
                </a:prstGeom>
                <a:solidFill>
                  <a:srgbClr val="01189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7BBCF89A-4EE0-0F4A-B852-D04DD157B20A}"/>
                  </a:ext>
                </a:extLst>
              </p:cNvPr>
              <p:cNvGrpSpPr/>
              <p:nvPr/>
            </p:nvGrpSpPr>
            <p:grpSpPr>
              <a:xfrm>
                <a:off x="6977148" y="1738840"/>
                <a:ext cx="901769" cy="1277039"/>
                <a:chOff x="6755361" y="2406178"/>
                <a:chExt cx="901769" cy="1277039"/>
              </a:xfrm>
            </p:grpSpPr>
            <p:cxnSp>
              <p:nvCxnSpPr>
                <p:cNvPr id="135" name="Straight Arrow Connector 134">
                  <a:extLst>
                    <a:ext uri="{FF2B5EF4-FFF2-40B4-BE49-F238E27FC236}">
                      <a16:creationId xmlns:a16="http://schemas.microsoft.com/office/drawing/2014/main" id="{E9C3D573-41ED-B0F2-1ADE-74EF87B43155}"/>
                    </a:ext>
                  </a:extLst>
                </p:cNvPr>
                <p:cNvCxnSpPr/>
                <p:nvPr/>
              </p:nvCxnSpPr>
              <p:spPr>
                <a:xfrm flipH="1" flipV="1">
                  <a:off x="7561565" y="2406178"/>
                  <a:ext cx="0" cy="538500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headEnd type="stealth" w="lg" len="lg"/>
                  <a:tailEnd type="none" w="lg" len="lg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>
                  <a:extLst>
                    <a:ext uri="{FF2B5EF4-FFF2-40B4-BE49-F238E27FC236}">
                      <a16:creationId xmlns:a16="http://schemas.microsoft.com/office/drawing/2014/main" id="{ED2EC63F-2596-2E1D-9688-C199528FD96E}"/>
                    </a:ext>
                  </a:extLst>
                </p:cNvPr>
                <p:cNvCxnSpPr/>
                <p:nvPr/>
              </p:nvCxnSpPr>
              <p:spPr>
                <a:xfrm flipV="1">
                  <a:off x="6846499" y="3135581"/>
                  <a:ext cx="0" cy="547636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headEnd type="stealth" w="lg" len="lg"/>
                  <a:tailEnd type="none" w="lg" len="lg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020C9E43-436B-D2E6-A51A-E17CBE407D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55361" y="3318433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3F2E9BA3-C300-69FC-D9EE-61E3DB2DC40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77130" y="2578613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91440" h="9144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BC391B33-2D9A-962A-CF74-83BEBDE672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6251" y="1959322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8" name="Text Placeholder 1">
            <a:extLst>
              <a:ext uri="{FF2B5EF4-FFF2-40B4-BE49-F238E27FC236}">
                <a16:creationId xmlns:a16="http://schemas.microsoft.com/office/drawing/2014/main" id="{FC02AACA-ECFE-9103-EF82-5ECB8D687DB8}"/>
              </a:ext>
            </a:extLst>
          </p:cNvPr>
          <p:cNvSpPr txBox="1">
            <a:spLocks/>
          </p:cNvSpPr>
          <p:nvPr/>
        </p:nvSpPr>
        <p:spPr>
          <a:xfrm>
            <a:off x="6388102" y="418643"/>
            <a:ext cx="2515001" cy="40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27000" indent="0">
              <a:buFont typeface="Nunito Light"/>
              <a:buNone/>
            </a:pPr>
            <a:r>
              <a:rPr lang="cs-CZ" sz="2800" dirty="0" err="1">
                <a:solidFill>
                  <a:srgbClr val="D49421"/>
                </a:solidFill>
                <a:latin typeface="Teko Light" panose="020B0604020202020204" charset="0"/>
                <a:cs typeface="Teko Light" panose="020B0604020202020204" charset="0"/>
              </a:rPr>
              <a:t>Altermagnetismus</a:t>
            </a:r>
            <a:endParaRPr lang="en-US" sz="2800" dirty="0">
              <a:solidFill>
                <a:srgbClr val="D4942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sp>
        <p:nvSpPr>
          <p:cNvPr id="169" name="Google Shape;224;p32">
            <a:extLst>
              <a:ext uri="{FF2B5EF4-FFF2-40B4-BE49-F238E27FC236}">
                <a16:creationId xmlns:a16="http://schemas.microsoft.com/office/drawing/2014/main" id="{C23CAF32-9050-946C-7748-D19700A8576F}"/>
              </a:ext>
            </a:extLst>
          </p:cNvPr>
          <p:cNvSpPr txBox="1">
            <a:spLocks/>
          </p:cNvSpPr>
          <p:nvPr/>
        </p:nvSpPr>
        <p:spPr>
          <a:xfrm flipH="1">
            <a:off x="473717" y="4130513"/>
            <a:ext cx="2285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285750" indent="-285750"/>
            <a:r>
              <a:rPr lang="cs-CZ" sz="1400" dirty="0"/>
              <a:t>Nenulový magnetický moment</a:t>
            </a:r>
          </a:p>
          <a:p>
            <a:pPr marL="285750" indent="-285750"/>
            <a:r>
              <a:rPr lang="cs-CZ" sz="1400" b="1" dirty="0"/>
              <a:t>Polarizuje spin</a:t>
            </a:r>
            <a:endParaRPr lang="en-GB" sz="1400" b="1" dirty="0"/>
          </a:p>
        </p:txBody>
      </p:sp>
      <p:sp>
        <p:nvSpPr>
          <p:cNvPr id="170" name="Google Shape;224;p32">
            <a:extLst>
              <a:ext uri="{FF2B5EF4-FFF2-40B4-BE49-F238E27FC236}">
                <a16:creationId xmlns:a16="http://schemas.microsoft.com/office/drawing/2014/main" id="{A89F5661-1615-1D79-2A86-169631CB38FD}"/>
              </a:ext>
            </a:extLst>
          </p:cNvPr>
          <p:cNvSpPr txBox="1">
            <a:spLocks/>
          </p:cNvSpPr>
          <p:nvPr/>
        </p:nvSpPr>
        <p:spPr>
          <a:xfrm flipH="1">
            <a:off x="3453473" y="4130513"/>
            <a:ext cx="2285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285750" indent="-285750"/>
            <a:r>
              <a:rPr lang="cs-CZ" sz="1400" dirty="0"/>
              <a:t>Nulový magnetický moment</a:t>
            </a:r>
          </a:p>
          <a:p>
            <a:pPr marL="285750" indent="-285750"/>
            <a:r>
              <a:rPr lang="cs-CZ" sz="1400" dirty="0"/>
              <a:t>Nepolarizuje spin</a:t>
            </a:r>
            <a:endParaRPr lang="en-GB" sz="1400" dirty="0"/>
          </a:p>
        </p:txBody>
      </p:sp>
      <p:sp>
        <p:nvSpPr>
          <p:cNvPr id="171" name="Google Shape;224;p32">
            <a:extLst>
              <a:ext uri="{FF2B5EF4-FFF2-40B4-BE49-F238E27FC236}">
                <a16:creationId xmlns:a16="http://schemas.microsoft.com/office/drawing/2014/main" id="{B02085EF-B6B9-36A0-17D7-60E65FF057C5}"/>
              </a:ext>
            </a:extLst>
          </p:cNvPr>
          <p:cNvSpPr txBox="1">
            <a:spLocks/>
          </p:cNvSpPr>
          <p:nvPr/>
        </p:nvSpPr>
        <p:spPr>
          <a:xfrm flipH="1">
            <a:off x="6491779" y="4130513"/>
            <a:ext cx="2285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285750" indent="-285750"/>
            <a:r>
              <a:rPr lang="cs-CZ" sz="1400" dirty="0"/>
              <a:t>Nulový magnetický moment</a:t>
            </a:r>
          </a:p>
          <a:p>
            <a:pPr marL="285750" indent="-285750"/>
            <a:r>
              <a:rPr lang="cs-CZ" sz="1400" b="1" dirty="0"/>
              <a:t>Polarizuje spin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57443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9753E-6 L 0.12396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2A2D203-18E4-828A-F589-81B244FA6F01}"/>
              </a:ext>
            </a:extLst>
          </p:cNvPr>
          <p:cNvGrpSpPr/>
          <p:nvPr/>
        </p:nvGrpSpPr>
        <p:grpSpPr>
          <a:xfrm>
            <a:off x="1156397" y="868481"/>
            <a:ext cx="901769" cy="1235507"/>
            <a:chOff x="830643" y="2223773"/>
            <a:chExt cx="901769" cy="123550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10C252F-C5C1-8C6F-8ECB-048ECAFE71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643" y="2422895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A056786-9C94-CDF3-6D62-B4928B13E0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2412" y="242871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3324E27-2111-AD1A-436D-83261012C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643" y="316853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79A8807-12E4-0418-E63E-5DA7423887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2412" y="316853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273B921-B2DA-4A64-4D7C-64FEDAFC81F7}"/>
                </a:ext>
              </a:extLst>
            </p:cNvPr>
            <p:cNvCxnSpPr/>
            <p:nvPr/>
          </p:nvCxnSpPr>
          <p:spPr>
            <a:xfrm flipH="1" flipV="1">
              <a:off x="926057" y="2223773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DADC6B7-EF31-06C5-5EFB-15CC0DA22DD4}"/>
                </a:ext>
              </a:extLst>
            </p:cNvPr>
            <p:cNvCxnSpPr/>
            <p:nvPr/>
          </p:nvCxnSpPr>
          <p:spPr>
            <a:xfrm flipH="1" flipV="1">
              <a:off x="1645119" y="2230857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3B35CC6-D858-1C8D-8A0C-5B34ACEC9361}"/>
                </a:ext>
              </a:extLst>
            </p:cNvPr>
            <p:cNvCxnSpPr/>
            <p:nvPr/>
          </p:nvCxnSpPr>
          <p:spPr>
            <a:xfrm flipH="1" flipV="1">
              <a:off x="923350" y="2894894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F85CD58-62F6-B39D-DF82-F8145B280BC3}"/>
                </a:ext>
              </a:extLst>
            </p:cNvPr>
            <p:cNvCxnSpPr/>
            <p:nvPr/>
          </p:nvCxnSpPr>
          <p:spPr>
            <a:xfrm flipH="1" flipV="1">
              <a:off x="1642412" y="2913798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B2C008-51E4-1E08-E94E-46B7B2FC4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97" y="404719"/>
            <a:ext cx="2106920" cy="409130"/>
          </a:xfrm>
        </p:spPr>
        <p:txBody>
          <a:bodyPr/>
          <a:lstStyle/>
          <a:p>
            <a:pPr marL="127000" indent="0">
              <a:buNone/>
            </a:pPr>
            <a:r>
              <a:rPr lang="cs-CZ" sz="2800" dirty="0">
                <a:solidFill>
                  <a:srgbClr val="D49421"/>
                </a:solidFill>
                <a:latin typeface="Teko Light" panose="020B0604020202020204" charset="0"/>
                <a:cs typeface="Teko Light" panose="020B0604020202020204" charset="0"/>
              </a:rPr>
              <a:t>Feromagnetismus</a:t>
            </a:r>
            <a:endParaRPr lang="en-US" sz="2800" dirty="0">
              <a:solidFill>
                <a:srgbClr val="D4942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71E9049E-9914-4A11-9394-EB317204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22" y="3716251"/>
            <a:ext cx="356557" cy="47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210C558-791C-A352-9775-A33C81BC8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67" y="2525443"/>
            <a:ext cx="350222" cy="4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4A72E14-48E4-6A6B-8F55-F80DF375A4E4}"/>
              </a:ext>
            </a:extLst>
          </p:cNvPr>
          <p:cNvSpPr/>
          <p:nvPr/>
        </p:nvSpPr>
        <p:spPr>
          <a:xfrm>
            <a:off x="1279180" y="2898535"/>
            <a:ext cx="640080" cy="6400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B804DB-3E4D-7148-31A1-FE98787B0C36}"/>
              </a:ext>
            </a:extLst>
          </p:cNvPr>
          <p:cNvSpPr/>
          <p:nvPr/>
        </p:nvSpPr>
        <p:spPr>
          <a:xfrm rot="5400000">
            <a:off x="1015837" y="2622123"/>
            <a:ext cx="1188720" cy="1188720"/>
          </a:xfrm>
          <a:prstGeom prst="ellipse">
            <a:avLst/>
          </a:prstGeom>
          <a:noFill/>
          <a:ln w="19050">
            <a:solidFill>
              <a:srgbClr val="130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2F2D2F-C366-916A-0E8F-5503E6D0ABDC}"/>
              </a:ext>
            </a:extLst>
          </p:cNvPr>
          <p:cNvSpPr txBox="1"/>
          <p:nvPr/>
        </p:nvSpPr>
        <p:spPr>
          <a:xfrm>
            <a:off x="1575078" y="231434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en-US" sz="1400" i="1" baseline="-25000" dirty="0" err="1">
                <a:solidFill>
                  <a:schemeClr val="bg2">
                    <a:lumMod val="50000"/>
                  </a:schemeClr>
                </a:solidFill>
              </a:rPr>
              <a:t>y</a:t>
            </a:r>
            <a:endParaRPr lang="en-US" sz="1600" i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01BE4C-83A8-277E-5290-1577E373A039}"/>
              </a:ext>
            </a:extLst>
          </p:cNvPr>
          <p:cNvSpPr txBox="1"/>
          <p:nvPr/>
        </p:nvSpPr>
        <p:spPr>
          <a:xfrm>
            <a:off x="2202157" y="3018724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en-US" sz="1400" i="1" baseline="-25000" dirty="0" err="1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US" sz="1400" i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38BDBD-4962-C1D1-4516-52FB2234D5ED}"/>
              </a:ext>
            </a:extLst>
          </p:cNvPr>
          <p:cNvCxnSpPr/>
          <p:nvPr/>
        </p:nvCxnSpPr>
        <p:spPr>
          <a:xfrm>
            <a:off x="1595754" y="2488708"/>
            <a:ext cx="8537" cy="16471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B19702-E933-D395-05DD-7B81FE8ACABE}"/>
              </a:ext>
            </a:extLst>
          </p:cNvPr>
          <p:cNvCxnSpPr/>
          <p:nvPr/>
        </p:nvCxnSpPr>
        <p:spPr>
          <a:xfrm>
            <a:off x="925343" y="3199625"/>
            <a:ext cx="13453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E3CCC2-EBA3-B5C3-5ED6-243C2562FD78}"/>
              </a:ext>
            </a:extLst>
          </p:cNvPr>
          <p:cNvGrpSpPr>
            <a:grpSpLocks noChangeAspect="1"/>
          </p:cNvGrpSpPr>
          <p:nvPr/>
        </p:nvGrpSpPr>
        <p:grpSpPr>
          <a:xfrm>
            <a:off x="879216" y="812101"/>
            <a:ext cx="1440160" cy="1459550"/>
            <a:chOff x="2836560" y="394645"/>
            <a:chExt cx="1440160" cy="14595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D233437-A465-511C-A6FB-F176AC6AF1C6}"/>
                </a:ext>
              </a:extLst>
            </p:cNvPr>
            <p:cNvGrpSpPr/>
            <p:nvPr/>
          </p:nvGrpSpPr>
          <p:grpSpPr>
            <a:xfrm>
              <a:off x="2836560" y="394645"/>
              <a:ext cx="1440160" cy="1459550"/>
              <a:chOff x="584281" y="1132481"/>
              <a:chExt cx="1440160" cy="1459550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B811EB1-CD73-C0C3-B046-2B9A26CEDFF8}"/>
                  </a:ext>
                </a:extLst>
              </p:cNvPr>
              <p:cNvCxnSpPr/>
              <p:nvPr/>
            </p:nvCxnSpPr>
            <p:spPr>
              <a:xfrm>
                <a:off x="954944" y="1132481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D487442-9CC0-3660-0D5D-2AF22215E6DF}"/>
                  </a:ext>
                </a:extLst>
              </p:cNvPr>
              <p:cNvCxnSpPr/>
              <p:nvPr/>
            </p:nvCxnSpPr>
            <p:spPr>
              <a:xfrm>
                <a:off x="1676713" y="1151871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2D46265-4B26-0C6A-10EE-11218225D1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04361" y="766647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614875D-A080-D732-918C-F7326539886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04361" y="1509748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0D81388-5BAE-A575-CDAB-36445A7B73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7223" y="139871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49ACFE8-1E3F-B105-94F0-24F23112A2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992" y="139871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C477A72-75E8-2E4B-F149-6654127AFA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992" y="65889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86C5880-0EDC-7F62-B872-A6BA48A1B0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7223" y="653075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04CAEB6F-91EE-BBEB-E85C-06DF40860C8C}"/>
              </a:ext>
            </a:extLst>
          </p:cNvPr>
          <p:cNvSpPr txBox="1">
            <a:spLocks/>
          </p:cNvSpPr>
          <p:nvPr/>
        </p:nvSpPr>
        <p:spPr>
          <a:xfrm>
            <a:off x="3314499" y="404719"/>
            <a:ext cx="2515001" cy="40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27000" indent="0">
              <a:buFont typeface="Nunito Light"/>
              <a:buNone/>
            </a:pPr>
            <a:r>
              <a:rPr lang="cs-CZ" sz="2800" dirty="0">
                <a:solidFill>
                  <a:srgbClr val="D49421"/>
                </a:solidFill>
                <a:latin typeface="Teko Light" panose="020B0604020202020204" charset="0"/>
                <a:cs typeface="Teko Light" panose="020B0604020202020204" charset="0"/>
              </a:rPr>
              <a:t>Antiferomagnetismus</a:t>
            </a:r>
            <a:endParaRPr lang="en-US" sz="2800" dirty="0">
              <a:solidFill>
                <a:srgbClr val="D4942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03D89E44-289E-5C3D-B192-76ED4D7E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45" y="3581003"/>
            <a:ext cx="356557" cy="47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14317FB-AC75-739C-7363-84CE9827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57" y="3298670"/>
            <a:ext cx="350222" cy="4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285E596-CAF7-73C1-9A58-4D7A4E2B9B92}"/>
              </a:ext>
            </a:extLst>
          </p:cNvPr>
          <p:cNvSpPr/>
          <p:nvPr/>
        </p:nvSpPr>
        <p:spPr>
          <a:xfrm rot="5400000">
            <a:off x="4007228" y="2660883"/>
            <a:ext cx="1005840" cy="1005840"/>
          </a:xfrm>
          <a:prstGeom prst="ellipse">
            <a:avLst/>
          </a:prstGeom>
          <a:noFill/>
          <a:ln w="19050">
            <a:solidFill>
              <a:srgbClr val="000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D8EDC7-CB8F-738D-1E62-A4C3E2DFDA8D}"/>
              </a:ext>
            </a:extLst>
          </p:cNvPr>
          <p:cNvSpPr txBox="1"/>
          <p:nvPr/>
        </p:nvSpPr>
        <p:spPr>
          <a:xfrm>
            <a:off x="4494698" y="235684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en-US" sz="1400" i="1" baseline="-25000" dirty="0" err="1">
                <a:solidFill>
                  <a:schemeClr val="bg2">
                    <a:lumMod val="50000"/>
                  </a:schemeClr>
                </a:solidFill>
              </a:rPr>
              <a:t>y</a:t>
            </a:r>
            <a:endParaRPr lang="en-US" sz="1600" i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EA393C-8DE8-968B-4BB8-4E32260E9A19}"/>
              </a:ext>
            </a:extLst>
          </p:cNvPr>
          <p:cNvSpPr txBox="1"/>
          <p:nvPr/>
        </p:nvSpPr>
        <p:spPr>
          <a:xfrm>
            <a:off x="5039978" y="2987148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en-US" sz="1400" i="1" baseline="-25000" dirty="0" err="1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US" sz="1400" i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B2D290-E01E-DC62-CFB9-64A58B851123}"/>
              </a:ext>
            </a:extLst>
          </p:cNvPr>
          <p:cNvCxnSpPr/>
          <p:nvPr/>
        </p:nvCxnSpPr>
        <p:spPr>
          <a:xfrm>
            <a:off x="4494698" y="2468941"/>
            <a:ext cx="0" cy="133346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CC7A8D-AEC5-B5E3-7837-BF94FE1E03AD}"/>
              </a:ext>
            </a:extLst>
          </p:cNvPr>
          <p:cNvCxnSpPr/>
          <p:nvPr/>
        </p:nvCxnSpPr>
        <p:spPr>
          <a:xfrm>
            <a:off x="3856942" y="3150465"/>
            <a:ext cx="13453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49F88CD-60F2-CB61-DC1B-4EBB6D2A328A}"/>
              </a:ext>
            </a:extLst>
          </p:cNvPr>
          <p:cNvCxnSpPr/>
          <p:nvPr/>
        </p:nvCxnSpPr>
        <p:spPr>
          <a:xfrm flipV="1">
            <a:off x="4144612" y="1686235"/>
            <a:ext cx="0" cy="547636"/>
          </a:xfrm>
          <a:prstGeom prst="straightConnector1">
            <a:avLst/>
          </a:prstGeom>
          <a:ln w="34925">
            <a:solidFill>
              <a:srgbClr val="FF00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F7E92F8-4519-6F12-2A9E-8951D60C3769}"/>
              </a:ext>
            </a:extLst>
          </p:cNvPr>
          <p:cNvCxnSpPr/>
          <p:nvPr/>
        </p:nvCxnSpPr>
        <p:spPr>
          <a:xfrm flipV="1">
            <a:off x="4866381" y="1641312"/>
            <a:ext cx="0" cy="542002"/>
          </a:xfrm>
          <a:prstGeom prst="straightConnector1">
            <a:avLst/>
          </a:prstGeom>
          <a:ln w="34925">
            <a:solidFill>
              <a:schemeClr val="tx1">
                <a:lumMod val="90000"/>
                <a:lumOff val="1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0DA8257-675C-7E3F-C904-9A32FF254A72}"/>
              </a:ext>
            </a:extLst>
          </p:cNvPr>
          <p:cNvCxnSpPr/>
          <p:nvPr/>
        </p:nvCxnSpPr>
        <p:spPr>
          <a:xfrm flipV="1">
            <a:off x="4859388" y="966155"/>
            <a:ext cx="6993" cy="538501"/>
          </a:xfrm>
          <a:prstGeom prst="straightConnector1">
            <a:avLst/>
          </a:prstGeom>
          <a:ln w="34925">
            <a:solidFill>
              <a:srgbClr val="FF00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5B488FA-A308-A541-9C7F-0E495DAC185A}"/>
              </a:ext>
            </a:extLst>
          </p:cNvPr>
          <p:cNvCxnSpPr/>
          <p:nvPr/>
        </p:nvCxnSpPr>
        <p:spPr>
          <a:xfrm flipH="1" flipV="1">
            <a:off x="4141905" y="905174"/>
            <a:ext cx="2707" cy="545482"/>
          </a:xfrm>
          <a:prstGeom prst="straightConnector1">
            <a:avLst/>
          </a:prstGeom>
          <a:ln w="34925">
            <a:solidFill>
              <a:schemeClr val="tx1">
                <a:lumMod val="90000"/>
                <a:lumOff val="1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23BD9A8-F142-7906-70E7-21BDC29CBCF1}"/>
              </a:ext>
            </a:extLst>
          </p:cNvPr>
          <p:cNvGrpSpPr>
            <a:grpSpLocks noChangeAspect="1"/>
          </p:cNvGrpSpPr>
          <p:nvPr/>
        </p:nvGrpSpPr>
        <p:grpSpPr>
          <a:xfrm>
            <a:off x="3773480" y="844376"/>
            <a:ext cx="1440160" cy="1459550"/>
            <a:chOff x="2836560" y="394645"/>
            <a:chExt cx="1440160" cy="145955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8AD254B-DF33-9A02-4627-4E7BD0FC3520}"/>
                </a:ext>
              </a:extLst>
            </p:cNvPr>
            <p:cNvGrpSpPr/>
            <p:nvPr/>
          </p:nvGrpSpPr>
          <p:grpSpPr>
            <a:xfrm>
              <a:off x="2836560" y="394645"/>
              <a:ext cx="1440160" cy="1459550"/>
              <a:chOff x="584281" y="1132481"/>
              <a:chExt cx="1440160" cy="1459550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ABCFDA1-1F80-7A69-E6CE-EDDB408CBA6A}"/>
                  </a:ext>
                </a:extLst>
              </p:cNvPr>
              <p:cNvCxnSpPr/>
              <p:nvPr/>
            </p:nvCxnSpPr>
            <p:spPr>
              <a:xfrm>
                <a:off x="954944" y="1132481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1ADE341-FBDC-519A-9E0B-FC1DFEDA0E98}"/>
                  </a:ext>
                </a:extLst>
              </p:cNvPr>
              <p:cNvCxnSpPr/>
              <p:nvPr/>
            </p:nvCxnSpPr>
            <p:spPr>
              <a:xfrm>
                <a:off x="1676713" y="1151871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5FDEC88-6C83-E023-D8A1-E43CF932BF4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04361" y="766647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45D0CE7-9E0F-242A-2A00-BF853E840A8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04361" y="1509748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4144A8B-21EE-BBF9-DF2C-B41B82A918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7223" y="1398711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C22049C-3E78-7A63-0B94-8E8F302C81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992" y="139871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5809952-19E8-2BAC-F68E-73453AC425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992" y="658891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DACA6B5-979E-A341-238D-99A68777DA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7223" y="653075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C489737-A876-F82C-8A39-F10D53F08575}"/>
              </a:ext>
            </a:extLst>
          </p:cNvPr>
          <p:cNvGrpSpPr/>
          <p:nvPr/>
        </p:nvGrpSpPr>
        <p:grpSpPr>
          <a:xfrm>
            <a:off x="4054716" y="889711"/>
            <a:ext cx="901769" cy="1328697"/>
            <a:chOff x="4195198" y="2329006"/>
            <a:chExt cx="901769" cy="1328697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0EDEB89-AFCA-F0C9-5F6B-FC78A8A16349}"/>
                </a:ext>
              </a:extLst>
            </p:cNvPr>
            <p:cNvCxnSpPr/>
            <p:nvPr/>
          </p:nvCxnSpPr>
          <p:spPr>
            <a:xfrm flipH="1" flipV="1">
              <a:off x="4282491" y="2329006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7E4F2D5-F247-A336-2D14-A7D3958378FF}"/>
                </a:ext>
              </a:extLst>
            </p:cNvPr>
            <p:cNvCxnSpPr/>
            <p:nvPr/>
          </p:nvCxnSpPr>
          <p:spPr>
            <a:xfrm flipV="1">
              <a:off x="5006967" y="3065144"/>
              <a:ext cx="0" cy="54200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3CFC867-D422-26CA-D097-2F69B19CF2B5}"/>
                </a:ext>
              </a:extLst>
            </p:cNvPr>
            <p:cNvCxnSpPr/>
            <p:nvPr/>
          </p:nvCxnSpPr>
          <p:spPr>
            <a:xfrm flipV="1">
              <a:off x="4999974" y="2389987"/>
              <a:ext cx="6993" cy="538501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7BDE760-15D7-15C7-EC4B-1C3AD6B2AD8B}"/>
                </a:ext>
              </a:extLst>
            </p:cNvPr>
            <p:cNvCxnSpPr/>
            <p:nvPr/>
          </p:nvCxnSpPr>
          <p:spPr>
            <a:xfrm flipV="1">
              <a:off x="4285198" y="3110067"/>
              <a:ext cx="0" cy="547636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36E5EDF-9B90-F297-63DE-1910A0E3CF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5198" y="3293060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7316BD7-95EB-61C5-A718-4823D44AB3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6967" y="3293060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A9EDD00-08C3-1629-A0DC-92CABDDB28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6967" y="2553240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FA3A33C-29A5-F106-9EE7-44A88880C1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5198" y="2547424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8" name="Text Placeholder 1">
            <a:extLst>
              <a:ext uri="{FF2B5EF4-FFF2-40B4-BE49-F238E27FC236}">
                <a16:creationId xmlns:a16="http://schemas.microsoft.com/office/drawing/2014/main" id="{FC02AACA-ECFE-9103-EF82-5ECB8D687DB8}"/>
              </a:ext>
            </a:extLst>
          </p:cNvPr>
          <p:cNvSpPr txBox="1">
            <a:spLocks/>
          </p:cNvSpPr>
          <p:nvPr/>
        </p:nvSpPr>
        <p:spPr>
          <a:xfrm>
            <a:off x="6388102" y="418643"/>
            <a:ext cx="2515001" cy="40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27000" indent="0">
              <a:buFont typeface="Nunito Light"/>
              <a:buNone/>
            </a:pPr>
            <a:r>
              <a:rPr lang="cs-CZ" sz="2800" dirty="0" err="1">
                <a:solidFill>
                  <a:srgbClr val="D49421"/>
                </a:solidFill>
                <a:latin typeface="Teko Light" panose="020B0604020202020204" charset="0"/>
                <a:cs typeface="Teko Light" panose="020B0604020202020204" charset="0"/>
              </a:rPr>
              <a:t>Altermagnetismus</a:t>
            </a:r>
            <a:endParaRPr lang="en-US" sz="2800" dirty="0">
              <a:solidFill>
                <a:srgbClr val="D4942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sp>
        <p:nvSpPr>
          <p:cNvPr id="169" name="Google Shape;224;p32">
            <a:extLst>
              <a:ext uri="{FF2B5EF4-FFF2-40B4-BE49-F238E27FC236}">
                <a16:creationId xmlns:a16="http://schemas.microsoft.com/office/drawing/2014/main" id="{C23CAF32-9050-946C-7748-D19700A8576F}"/>
              </a:ext>
            </a:extLst>
          </p:cNvPr>
          <p:cNvSpPr txBox="1">
            <a:spLocks/>
          </p:cNvSpPr>
          <p:nvPr/>
        </p:nvSpPr>
        <p:spPr>
          <a:xfrm flipH="1">
            <a:off x="473717" y="4130513"/>
            <a:ext cx="2285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285750" indent="-285750"/>
            <a:r>
              <a:rPr lang="cs-CZ" sz="1400" dirty="0"/>
              <a:t>Nenulový magnetický moment</a:t>
            </a:r>
          </a:p>
          <a:p>
            <a:pPr marL="285750" indent="-285750"/>
            <a:r>
              <a:rPr lang="cs-CZ" sz="1400" b="1" dirty="0"/>
              <a:t>Polarizuje spin</a:t>
            </a:r>
            <a:endParaRPr lang="en-GB" sz="1400" b="1" dirty="0"/>
          </a:p>
        </p:txBody>
      </p:sp>
      <p:sp>
        <p:nvSpPr>
          <p:cNvPr id="170" name="Google Shape;224;p32">
            <a:extLst>
              <a:ext uri="{FF2B5EF4-FFF2-40B4-BE49-F238E27FC236}">
                <a16:creationId xmlns:a16="http://schemas.microsoft.com/office/drawing/2014/main" id="{A89F5661-1615-1D79-2A86-169631CB38FD}"/>
              </a:ext>
            </a:extLst>
          </p:cNvPr>
          <p:cNvSpPr txBox="1">
            <a:spLocks/>
          </p:cNvSpPr>
          <p:nvPr/>
        </p:nvSpPr>
        <p:spPr>
          <a:xfrm flipH="1">
            <a:off x="3453473" y="4130513"/>
            <a:ext cx="2285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285750" indent="-285750"/>
            <a:r>
              <a:rPr lang="cs-CZ" sz="1400" dirty="0"/>
              <a:t>Nulový magnetický moment</a:t>
            </a:r>
          </a:p>
          <a:p>
            <a:pPr marL="285750" indent="-285750"/>
            <a:r>
              <a:rPr lang="cs-CZ" sz="1400" dirty="0"/>
              <a:t>Nepolarizuje spin</a:t>
            </a:r>
            <a:endParaRPr lang="en-GB" sz="1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FD26AB-B526-9594-59A2-6938D893F4AC}"/>
              </a:ext>
            </a:extLst>
          </p:cNvPr>
          <p:cNvGrpSpPr/>
          <p:nvPr/>
        </p:nvGrpSpPr>
        <p:grpSpPr>
          <a:xfrm>
            <a:off x="6491779" y="696543"/>
            <a:ext cx="2285700" cy="4309370"/>
            <a:chOff x="6491779" y="696543"/>
            <a:chExt cx="2285700" cy="4309370"/>
          </a:xfrm>
        </p:grpSpPr>
        <p:sp>
          <p:nvSpPr>
            <p:cNvPr id="24" name="Diamond 23">
              <a:extLst>
                <a:ext uri="{FF2B5EF4-FFF2-40B4-BE49-F238E27FC236}">
                  <a16:creationId xmlns:a16="http://schemas.microsoft.com/office/drawing/2014/main" id="{29585652-CCAA-A82C-6D5C-F15C04E88D70}"/>
                </a:ext>
              </a:extLst>
            </p:cNvPr>
            <p:cNvSpPr/>
            <p:nvPr/>
          </p:nvSpPr>
          <p:spPr>
            <a:xfrm>
              <a:off x="6969352" y="1449387"/>
              <a:ext cx="504056" cy="970659"/>
            </a:xfrm>
            <a:prstGeom prst="diamond">
              <a:avLst/>
            </a:pr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1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A4D3D8F-DDA5-487F-EFB5-B0382B7D1167}"/>
                </a:ext>
              </a:extLst>
            </p:cNvPr>
            <p:cNvCxnSpPr/>
            <p:nvPr/>
          </p:nvCxnSpPr>
          <p:spPr>
            <a:xfrm>
              <a:off x="7578872" y="2431526"/>
              <a:ext cx="8537" cy="164717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1E3CDA4-8D9D-3722-F602-E8C02C570B24}"/>
                </a:ext>
              </a:extLst>
            </p:cNvPr>
            <p:cNvSpPr/>
            <p:nvPr/>
          </p:nvSpPr>
          <p:spPr>
            <a:xfrm rot="5400000">
              <a:off x="6963158" y="714388"/>
              <a:ext cx="504056" cy="970659"/>
            </a:xfrm>
            <a:prstGeom prst="diamond">
              <a:avLst/>
            </a:pr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1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Diamond 27">
              <a:extLst>
                <a:ext uri="{FF2B5EF4-FFF2-40B4-BE49-F238E27FC236}">
                  <a16:creationId xmlns:a16="http://schemas.microsoft.com/office/drawing/2014/main" id="{5F4F0B53-D988-8F3F-F785-A71E134A6F74}"/>
                </a:ext>
              </a:extLst>
            </p:cNvPr>
            <p:cNvSpPr/>
            <p:nvPr/>
          </p:nvSpPr>
          <p:spPr>
            <a:xfrm>
              <a:off x="7687084" y="705423"/>
              <a:ext cx="504056" cy="970659"/>
            </a:xfrm>
            <a:prstGeom prst="diamond">
              <a:avLst/>
            </a:pr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1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Diamond 28">
              <a:extLst>
                <a:ext uri="{FF2B5EF4-FFF2-40B4-BE49-F238E27FC236}">
                  <a16:creationId xmlns:a16="http://schemas.microsoft.com/office/drawing/2014/main" id="{2499B511-8328-018D-F4AB-47F9C644F79D}"/>
                </a:ext>
              </a:extLst>
            </p:cNvPr>
            <p:cNvSpPr/>
            <p:nvPr/>
          </p:nvSpPr>
          <p:spPr>
            <a:xfrm rot="5400000">
              <a:off x="7687084" y="1446312"/>
              <a:ext cx="504056" cy="970659"/>
            </a:xfrm>
            <a:prstGeom prst="diamond">
              <a:avLst/>
            </a:prstGeom>
            <a:solidFill>
              <a:schemeClr val="bg2">
                <a:lumMod val="75000"/>
                <a:alpha val="1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1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46B8751-24D2-40A8-0BBD-FAAE816806C6}"/>
                </a:ext>
              </a:extLst>
            </p:cNvPr>
            <p:cNvGrpSpPr/>
            <p:nvPr/>
          </p:nvGrpSpPr>
          <p:grpSpPr>
            <a:xfrm>
              <a:off x="6704770" y="773397"/>
              <a:ext cx="1728192" cy="1584176"/>
              <a:chOff x="443569" y="1073855"/>
              <a:chExt cx="1728192" cy="1584176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BF95AD05-301F-C449-6E7C-8B45DA9F98A9}"/>
                  </a:ext>
                </a:extLst>
              </p:cNvPr>
              <p:cNvCxnSpPr/>
              <p:nvPr/>
            </p:nvCxnSpPr>
            <p:spPr>
              <a:xfrm>
                <a:off x="954944" y="1217871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4331F47F-8385-3D60-CC46-1F82EF0DAE69}"/>
                  </a:ext>
                </a:extLst>
              </p:cNvPr>
              <p:cNvCxnSpPr/>
              <p:nvPr/>
            </p:nvCxnSpPr>
            <p:spPr>
              <a:xfrm>
                <a:off x="1676713" y="1073855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42F99F69-5737-2B82-6451-B5C9BAFCE54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451681" y="1509748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65203A3C-4DAD-91AF-5B70-C12055DFA05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63649" y="766647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F56114D-3441-DDB8-D30B-2CABCEC659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6145" y="1836089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C79649E-375F-9935-7CA6-ED04C28F82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7914" y="1836089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2BF0EB6-44C2-6939-E2A6-912E60067F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0745" y="696543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469D738-FFF0-2C41-6AEE-62F8AB7D1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2427" y="904418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01E0C8B-2052-C65F-58FE-A6EB76976D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58616" y="1870527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F988F46-BF1E-D0C6-B156-70819CA891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12106" y="1139084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5B1385E-95DF-84FB-62B5-0CF149C530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0130" y="1635992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EF327C5-611D-6935-2A85-80A57C0031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9987" y="1874587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9F3B414-E33A-A3FE-408A-CED2FB452D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15629" y="1873546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0363DE9-7016-E64E-887D-B7F113F60B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2427" y="1401914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055921E-C7A0-CECE-3B3E-27FB90E611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8171" y="1137565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4707A16-F259-268E-1FEC-4CBEEB8BB3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6013" y="2355421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852E517-8361-7833-AE60-4E5E9353AE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5112" y="2134572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6" name="Picture 9">
              <a:extLst>
                <a:ext uri="{FF2B5EF4-FFF2-40B4-BE49-F238E27FC236}">
                  <a16:creationId xmlns:a16="http://schemas.microsoft.com/office/drawing/2014/main" id="{90999887-2B0D-1EF8-147F-61BB86F5D8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4603" y="3388206"/>
              <a:ext cx="356557" cy="475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" name="Picture 8">
              <a:extLst>
                <a:ext uri="{FF2B5EF4-FFF2-40B4-BE49-F238E27FC236}">
                  <a16:creationId xmlns:a16="http://schemas.microsoft.com/office/drawing/2014/main" id="{24CB4A67-CD6E-9E0C-BAC4-E341C859E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5740" y="2230877"/>
              <a:ext cx="350222" cy="448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799F1A3-BB95-2729-BC58-ACA0C8CA1F2C}"/>
                </a:ext>
              </a:extLst>
            </p:cNvPr>
            <p:cNvSpPr/>
            <p:nvPr/>
          </p:nvSpPr>
          <p:spPr>
            <a:xfrm>
              <a:off x="7338914" y="2586385"/>
              <a:ext cx="476961" cy="126584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01BB372-C708-FC62-E3F9-9A0EA130A0B3}"/>
                </a:ext>
              </a:extLst>
            </p:cNvPr>
            <p:cNvSpPr/>
            <p:nvPr/>
          </p:nvSpPr>
          <p:spPr>
            <a:xfrm rot="5400000">
              <a:off x="7348929" y="2610101"/>
              <a:ext cx="476961" cy="1265842"/>
            </a:xfrm>
            <a:prstGeom prst="ellipse">
              <a:avLst/>
            </a:prstGeom>
            <a:noFill/>
            <a:ln w="19050">
              <a:solidFill>
                <a:srgbClr val="1306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E5F6011-054C-A645-7BC2-188D6255759D}"/>
                </a:ext>
              </a:extLst>
            </p:cNvPr>
            <p:cNvSpPr txBox="1"/>
            <p:nvPr/>
          </p:nvSpPr>
          <p:spPr>
            <a:xfrm>
              <a:off x="8217930" y="3075838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>
                  <a:solidFill>
                    <a:schemeClr val="bg2">
                      <a:lumMod val="50000"/>
                    </a:schemeClr>
                  </a:solidFill>
                </a:rPr>
                <a:t>k</a:t>
              </a:r>
              <a:r>
                <a:rPr lang="en-US" sz="1400" i="1" baseline="-25000" dirty="0" err="1">
                  <a:solidFill>
                    <a:schemeClr val="bg2">
                      <a:lumMod val="50000"/>
                    </a:schemeClr>
                  </a:solidFill>
                </a:rPr>
                <a:t>x</a:t>
              </a:r>
              <a:endParaRPr lang="en-US" sz="1400" i="1" baseline="-25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64B3025-BBA1-0709-B367-96C92E2A440E}"/>
                </a:ext>
              </a:extLst>
            </p:cNvPr>
            <p:cNvCxnSpPr/>
            <p:nvPr/>
          </p:nvCxnSpPr>
          <p:spPr>
            <a:xfrm>
              <a:off x="6914740" y="3256739"/>
              <a:ext cx="134533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D919A091-5921-44C9-FA34-0F85EBFB614F}"/>
                </a:ext>
              </a:extLst>
            </p:cNvPr>
            <p:cNvCxnSpPr/>
            <p:nvPr/>
          </p:nvCxnSpPr>
          <p:spPr>
            <a:xfrm flipH="1" flipV="1">
              <a:off x="7216300" y="856432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97D78F19-412E-E784-FD7F-A9EB3AF41392}"/>
                </a:ext>
              </a:extLst>
            </p:cNvPr>
            <p:cNvCxnSpPr/>
            <p:nvPr/>
          </p:nvCxnSpPr>
          <p:spPr>
            <a:xfrm flipV="1">
              <a:off x="7934032" y="1570107"/>
              <a:ext cx="0" cy="54200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985EFC3D-7DF9-1AEF-9544-8F3AD6A39764}"/>
                </a:ext>
              </a:extLst>
            </p:cNvPr>
            <p:cNvCxnSpPr/>
            <p:nvPr/>
          </p:nvCxnSpPr>
          <p:spPr>
            <a:xfrm flipH="1" flipV="1">
              <a:off x="7937429" y="923834"/>
              <a:ext cx="0" cy="538500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2EABCC98-0588-F31C-60F6-9055E9510FA1}"/>
                </a:ext>
              </a:extLst>
            </p:cNvPr>
            <p:cNvCxnSpPr/>
            <p:nvPr/>
          </p:nvCxnSpPr>
          <p:spPr>
            <a:xfrm flipV="1">
              <a:off x="7222363" y="1653237"/>
              <a:ext cx="0" cy="547636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8E6B05BF-33B7-274D-63CE-3E06CD0D0FF8}"/>
                </a:ext>
              </a:extLst>
            </p:cNvPr>
            <p:cNvCxnSpPr/>
            <p:nvPr/>
          </p:nvCxnSpPr>
          <p:spPr>
            <a:xfrm flipV="1">
              <a:off x="7939112" y="1570771"/>
              <a:ext cx="0" cy="54200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38D4D01-F302-54B8-7663-7169E62976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7914" y="1836753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1989E15F-E0F2-B1B2-C51F-9B0CE7969FE3}"/>
                </a:ext>
              </a:extLst>
            </p:cNvPr>
            <p:cNvCxnSpPr/>
            <p:nvPr/>
          </p:nvCxnSpPr>
          <p:spPr>
            <a:xfrm flipV="1">
              <a:off x="7216664" y="1648005"/>
              <a:ext cx="0" cy="547636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AA298F5-962A-BEEC-D1E3-6324FF2737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5526" y="1830857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7838AE5-03B0-11EA-8ECA-7AAF7D8BD2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4629" y="1139084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224;p32">
              <a:extLst>
                <a:ext uri="{FF2B5EF4-FFF2-40B4-BE49-F238E27FC236}">
                  <a16:creationId xmlns:a16="http://schemas.microsoft.com/office/drawing/2014/main" id="{122E7AEE-B654-FA5B-DC91-F3BB7A928DB7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91779" y="4130513"/>
              <a:ext cx="2285700" cy="8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unito Light"/>
                <a:buChar char="●"/>
                <a:defRPr sz="18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1pPr>
              <a:lvl2pPr marL="914400" marR="0" lvl="1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unito Light"/>
                <a:buChar char="○"/>
                <a:defRPr sz="14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2pPr>
              <a:lvl3pPr marL="1371600" marR="0" lvl="2" indent="-3238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Nunito Light"/>
                <a:buChar char="■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3pPr>
              <a:lvl4pPr marL="1828800" marR="0" lvl="3" indent="-3238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Nunito Light"/>
                <a:buChar char="●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unito Light"/>
                <a:buChar char="○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unito Light"/>
                <a:buChar char="■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6pPr>
              <a:lvl7pPr marL="3200400" marR="0" lvl="6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 Light"/>
                <a:buChar char="●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7pPr>
              <a:lvl8pPr marL="3657600" marR="0" lvl="7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 Light"/>
                <a:buChar char="○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200"/>
                <a:buFont typeface="Nunito Light"/>
                <a:buChar char="■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9pPr>
            </a:lstStyle>
            <a:p>
              <a:pPr marL="285750" indent="-285750"/>
              <a:r>
                <a:rPr lang="cs-CZ" sz="1400" dirty="0"/>
                <a:t>Nulový magnetický moment</a:t>
              </a:r>
            </a:p>
            <a:p>
              <a:pPr marL="285750" indent="-285750"/>
              <a:r>
                <a:rPr lang="cs-CZ" sz="1400" b="1" dirty="0"/>
                <a:t>Polarizuje spin</a:t>
              </a:r>
              <a:endParaRPr lang="en-GB" sz="1400" b="1" dirty="0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7A08429A-12D6-9AB4-DEDB-856A6E1D3984}"/>
                </a:ext>
              </a:extLst>
            </p:cNvPr>
            <p:cNvSpPr txBox="1"/>
            <p:nvPr/>
          </p:nvSpPr>
          <p:spPr>
            <a:xfrm>
              <a:off x="7652208" y="2269603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>
                  <a:solidFill>
                    <a:schemeClr val="bg2">
                      <a:lumMod val="50000"/>
                    </a:schemeClr>
                  </a:solidFill>
                </a:rPr>
                <a:t>k</a:t>
              </a:r>
              <a:r>
                <a:rPr lang="en-US" sz="1400" i="1" baseline="-25000" dirty="0" err="1">
                  <a:solidFill>
                    <a:schemeClr val="bg2">
                      <a:lumMod val="50000"/>
                    </a:schemeClr>
                  </a:solidFill>
                </a:rPr>
                <a:t>y</a:t>
              </a:r>
              <a:endParaRPr lang="en-US" sz="1600" i="1" baseline="-25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BF326E2C-7525-6C74-F63D-715649F974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7914" y="1096269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D865C0C4-47C9-CA72-6C96-051F6D5058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6145" y="1090453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068C7EB-3C15-FDAF-074A-CACC79BD5EC9}"/>
              </a:ext>
            </a:extLst>
          </p:cNvPr>
          <p:cNvGrpSpPr/>
          <p:nvPr/>
        </p:nvGrpSpPr>
        <p:grpSpPr>
          <a:xfrm>
            <a:off x="7127402" y="849941"/>
            <a:ext cx="508484" cy="1288840"/>
            <a:chOff x="7126145" y="848317"/>
            <a:chExt cx="508484" cy="128884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4BF9679-F93C-7BFF-E0BE-15095237461E}"/>
                </a:ext>
              </a:extLst>
            </p:cNvPr>
            <p:cNvCxnSpPr/>
            <p:nvPr/>
          </p:nvCxnSpPr>
          <p:spPr>
            <a:xfrm flipV="1">
              <a:off x="7219784" y="1595155"/>
              <a:ext cx="0" cy="54200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AA49E294-A8AA-E04E-A21E-A861C6030A61}"/>
                </a:ext>
              </a:extLst>
            </p:cNvPr>
            <p:cNvCxnSpPr/>
            <p:nvPr/>
          </p:nvCxnSpPr>
          <p:spPr>
            <a:xfrm flipH="1" flipV="1">
              <a:off x="7221380" y="857096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E89C527-C6B8-0B47-5370-CDE30E5D4B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6145" y="1091117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102F6E9-A8DC-97DA-F513-15E9F1C083F0}"/>
                </a:ext>
              </a:extLst>
            </p:cNvPr>
            <p:cNvSpPr txBox="1"/>
            <p:nvPr/>
          </p:nvSpPr>
          <p:spPr>
            <a:xfrm>
              <a:off x="7270427" y="848317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baseline="30000" dirty="0"/>
                <a:t>-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C1E40BB-9B3A-10A1-B075-57BC1E84DB56}"/>
                </a:ext>
              </a:extLst>
            </p:cNvPr>
            <p:cNvSpPr txBox="1"/>
            <p:nvPr/>
          </p:nvSpPr>
          <p:spPr>
            <a:xfrm>
              <a:off x="7241124" y="160696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baseline="30000" dirty="0"/>
                <a:t>-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4ECE9C9-3DE6-FC39-9C42-3AC4FE9F9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1709" y="1820747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13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09877E-6 L 0.13663 -0.000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2A2D203-18E4-828A-F589-81B244FA6F01}"/>
              </a:ext>
            </a:extLst>
          </p:cNvPr>
          <p:cNvGrpSpPr/>
          <p:nvPr/>
        </p:nvGrpSpPr>
        <p:grpSpPr>
          <a:xfrm>
            <a:off x="1156397" y="868481"/>
            <a:ext cx="901769" cy="1235507"/>
            <a:chOff x="830643" y="2223773"/>
            <a:chExt cx="901769" cy="123550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10C252F-C5C1-8C6F-8ECB-048ECAFE71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643" y="2422895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A056786-9C94-CDF3-6D62-B4928B13E0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2412" y="242871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3324E27-2111-AD1A-436D-83261012C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643" y="316853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79A8807-12E4-0418-E63E-5DA7423887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2412" y="316853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273B921-B2DA-4A64-4D7C-64FEDAFC81F7}"/>
                </a:ext>
              </a:extLst>
            </p:cNvPr>
            <p:cNvCxnSpPr/>
            <p:nvPr/>
          </p:nvCxnSpPr>
          <p:spPr>
            <a:xfrm flipH="1" flipV="1">
              <a:off x="926057" y="2223773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DADC6B7-EF31-06C5-5EFB-15CC0DA22DD4}"/>
                </a:ext>
              </a:extLst>
            </p:cNvPr>
            <p:cNvCxnSpPr/>
            <p:nvPr/>
          </p:nvCxnSpPr>
          <p:spPr>
            <a:xfrm flipH="1" flipV="1">
              <a:off x="1645119" y="2230857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3B35CC6-D858-1C8D-8A0C-5B34ACEC9361}"/>
                </a:ext>
              </a:extLst>
            </p:cNvPr>
            <p:cNvCxnSpPr/>
            <p:nvPr/>
          </p:nvCxnSpPr>
          <p:spPr>
            <a:xfrm flipH="1" flipV="1">
              <a:off x="923350" y="2894894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F85CD58-62F6-B39D-DF82-F8145B280BC3}"/>
                </a:ext>
              </a:extLst>
            </p:cNvPr>
            <p:cNvCxnSpPr/>
            <p:nvPr/>
          </p:nvCxnSpPr>
          <p:spPr>
            <a:xfrm flipH="1" flipV="1">
              <a:off x="1642412" y="2913798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B2C008-51E4-1E08-E94E-46B7B2FC4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97" y="404719"/>
            <a:ext cx="2106920" cy="409130"/>
          </a:xfrm>
        </p:spPr>
        <p:txBody>
          <a:bodyPr/>
          <a:lstStyle/>
          <a:p>
            <a:pPr marL="127000" indent="0">
              <a:buNone/>
            </a:pPr>
            <a:r>
              <a:rPr lang="cs-CZ" sz="2800" dirty="0">
                <a:solidFill>
                  <a:srgbClr val="D49421"/>
                </a:solidFill>
                <a:latin typeface="Teko Light" panose="020B0604020202020204" charset="0"/>
                <a:cs typeface="Teko Light" panose="020B0604020202020204" charset="0"/>
              </a:rPr>
              <a:t>Feromagnetismus</a:t>
            </a:r>
            <a:endParaRPr lang="en-US" sz="2800" dirty="0">
              <a:solidFill>
                <a:srgbClr val="D4942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71E9049E-9914-4A11-9394-EB317204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22" y="3716251"/>
            <a:ext cx="356557" cy="47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210C558-791C-A352-9775-A33C81BC8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67" y="2525443"/>
            <a:ext cx="350222" cy="4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4A72E14-48E4-6A6B-8F55-F80DF375A4E4}"/>
              </a:ext>
            </a:extLst>
          </p:cNvPr>
          <p:cNvSpPr/>
          <p:nvPr/>
        </p:nvSpPr>
        <p:spPr>
          <a:xfrm>
            <a:off x="1279180" y="2898535"/>
            <a:ext cx="640080" cy="6400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B804DB-3E4D-7148-31A1-FE98787B0C36}"/>
              </a:ext>
            </a:extLst>
          </p:cNvPr>
          <p:cNvSpPr/>
          <p:nvPr/>
        </p:nvSpPr>
        <p:spPr>
          <a:xfrm rot="5400000">
            <a:off x="1015837" y="2622123"/>
            <a:ext cx="1188720" cy="1188720"/>
          </a:xfrm>
          <a:prstGeom prst="ellipse">
            <a:avLst/>
          </a:prstGeom>
          <a:noFill/>
          <a:ln w="19050">
            <a:solidFill>
              <a:srgbClr val="130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2F2D2F-C366-916A-0E8F-5503E6D0ABDC}"/>
              </a:ext>
            </a:extLst>
          </p:cNvPr>
          <p:cNvSpPr txBox="1"/>
          <p:nvPr/>
        </p:nvSpPr>
        <p:spPr>
          <a:xfrm>
            <a:off x="1575078" y="231434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en-US" sz="1400" i="1" baseline="-25000" dirty="0" err="1">
                <a:solidFill>
                  <a:schemeClr val="bg2">
                    <a:lumMod val="50000"/>
                  </a:schemeClr>
                </a:solidFill>
              </a:rPr>
              <a:t>y</a:t>
            </a:r>
            <a:endParaRPr lang="en-US" sz="1600" i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01BE4C-83A8-277E-5290-1577E373A039}"/>
              </a:ext>
            </a:extLst>
          </p:cNvPr>
          <p:cNvSpPr txBox="1"/>
          <p:nvPr/>
        </p:nvSpPr>
        <p:spPr>
          <a:xfrm>
            <a:off x="2202157" y="3018724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en-US" sz="1400" i="1" baseline="-25000" dirty="0" err="1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US" sz="1400" i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38BDBD-4962-C1D1-4516-52FB2234D5ED}"/>
              </a:ext>
            </a:extLst>
          </p:cNvPr>
          <p:cNvCxnSpPr/>
          <p:nvPr/>
        </p:nvCxnSpPr>
        <p:spPr>
          <a:xfrm>
            <a:off x="1595754" y="2488708"/>
            <a:ext cx="8537" cy="16471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B19702-E933-D395-05DD-7B81FE8ACABE}"/>
              </a:ext>
            </a:extLst>
          </p:cNvPr>
          <p:cNvCxnSpPr/>
          <p:nvPr/>
        </p:nvCxnSpPr>
        <p:spPr>
          <a:xfrm>
            <a:off x="925343" y="3199625"/>
            <a:ext cx="13453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E3CCC2-EBA3-B5C3-5ED6-243C2562FD78}"/>
              </a:ext>
            </a:extLst>
          </p:cNvPr>
          <p:cNvGrpSpPr>
            <a:grpSpLocks noChangeAspect="1"/>
          </p:cNvGrpSpPr>
          <p:nvPr/>
        </p:nvGrpSpPr>
        <p:grpSpPr>
          <a:xfrm>
            <a:off x="879216" y="812101"/>
            <a:ext cx="1440160" cy="1459550"/>
            <a:chOff x="2836560" y="394645"/>
            <a:chExt cx="1440160" cy="14595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D233437-A465-511C-A6FB-F176AC6AF1C6}"/>
                </a:ext>
              </a:extLst>
            </p:cNvPr>
            <p:cNvGrpSpPr/>
            <p:nvPr/>
          </p:nvGrpSpPr>
          <p:grpSpPr>
            <a:xfrm>
              <a:off x="2836560" y="394645"/>
              <a:ext cx="1440160" cy="1459550"/>
              <a:chOff x="584281" y="1132481"/>
              <a:chExt cx="1440160" cy="1459550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B811EB1-CD73-C0C3-B046-2B9A26CEDFF8}"/>
                  </a:ext>
                </a:extLst>
              </p:cNvPr>
              <p:cNvCxnSpPr/>
              <p:nvPr/>
            </p:nvCxnSpPr>
            <p:spPr>
              <a:xfrm>
                <a:off x="954944" y="1132481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D487442-9CC0-3660-0D5D-2AF22215E6DF}"/>
                  </a:ext>
                </a:extLst>
              </p:cNvPr>
              <p:cNvCxnSpPr/>
              <p:nvPr/>
            </p:nvCxnSpPr>
            <p:spPr>
              <a:xfrm>
                <a:off x="1676713" y="1151871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2D46265-4B26-0C6A-10EE-11218225D1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04361" y="766647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614875D-A080-D732-918C-F7326539886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04361" y="1509748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0D81388-5BAE-A575-CDAB-36445A7B73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7223" y="139871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49ACFE8-1E3F-B105-94F0-24F23112A2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992" y="139871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C477A72-75E8-2E4B-F149-6654127AFA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992" y="65889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86C5880-0EDC-7F62-B872-A6BA48A1B0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7223" y="653075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04CAEB6F-91EE-BBEB-E85C-06DF40860C8C}"/>
              </a:ext>
            </a:extLst>
          </p:cNvPr>
          <p:cNvSpPr txBox="1">
            <a:spLocks/>
          </p:cNvSpPr>
          <p:nvPr/>
        </p:nvSpPr>
        <p:spPr>
          <a:xfrm>
            <a:off x="3314499" y="404719"/>
            <a:ext cx="2515001" cy="40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27000" indent="0">
              <a:buFont typeface="Nunito Light"/>
              <a:buNone/>
            </a:pPr>
            <a:r>
              <a:rPr lang="cs-CZ" sz="2800" dirty="0">
                <a:solidFill>
                  <a:srgbClr val="D49421"/>
                </a:solidFill>
                <a:latin typeface="Teko Light" panose="020B0604020202020204" charset="0"/>
                <a:cs typeface="Teko Light" panose="020B0604020202020204" charset="0"/>
              </a:rPr>
              <a:t>Antiferomagnetismus</a:t>
            </a:r>
            <a:endParaRPr lang="en-US" sz="2800" dirty="0">
              <a:solidFill>
                <a:srgbClr val="D4942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03D89E44-289E-5C3D-B192-76ED4D7E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45" y="3581003"/>
            <a:ext cx="356557" cy="47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14317FB-AC75-739C-7363-84CE9827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57" y="3298670"/>
            <a:ext cx="350222" cy="4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285E596-CAF7-73C1-9A58-4D7A4E2B9B92}"/>
              </a:ext>
            </a:extLst>
          </p:cNvPr>
          <p:cNvSpPr/>
          <p:nvPr/>
        </p:nvSpPr>
        <p:spPr>
          <a:xfrm rot="5400000">
            <a:off x="4007228" y="2660883"/>
            <a:ext cx="1005840" cy="1005840"/>
          </a:xfrm>
          <a:prstGeom prst="ellipse">
            <a:avLst/>
          </a:prstGeom>
          <a:noFill/>
          <a:ln w="19050">
            <a:solidFill>
              <a:srgbClr val="000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D8EDC7-CB8F-738D-1E62-A4C3E2DFDA8D}"/>
              </a:ext>
            </a:extLst>
          </p:cNvPr>
          <p:cNvSpPr txBox="1"/>
          <p:nvPr/>
        </p:nvSpPr>
        <p:spPr>
          <a:xfrm>
            <a:off x="4494698" y="235684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en-US" sz="1400" i="1" baseline="-25000" dirty="0" err="1">
                <a:solidFill>
                  <a:schemeClr val="bg2">
                    <a:lumMod val="50000"/>
                  </a:schemeClr>
                </a:solidFill>
              </a:rPr>
              <a:t>y</a:t>
            </a:r>
            <a:endParaRPr lang="en-US" sz="1600" i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EA393C-8DE8-968B-4BB8-4E32260E9A19}"/>
              </a:ext>
            </a:extLst>
          </p:cNvPr>
          <p:cNvSpPr txBox="1"/>
          <p:nvPr/>
        </p:nvSpPr>
        <p:spPr>
          <a:xfrm>
            <a:off x="5039978" y="2987148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en-US" sz="1400" i="1" baseline="-25000" dirty="0" err="1">
                <a:solidFill>
                  <a:schemeClr val="bg2">
                    <a:lumMod val="50000"/>
                  </a:schemeClr>
                </a:solidFill>
              </a:rPr>
              <a:t>x</a:t>
            </a:r>
            <a:endParaRPr lang="en-US" sz="1400" i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B2D290-E01E-DC62-CFB9-64A58B851123}"/>
              </a:ext>
            </a:extLst>
          </p:cNvPr>
          <p:cNvCxnSpPr/>
          <p:nvPr/>
        </p:nvCxnSpPr>
        <p:spPr>
          <a:xfrm>
            <a:off x="4494698" y="2468941"/>
            <a:ext cx="0" cy="133346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CC7A8D-AEC5-B5E3-7837-BF94FE1E03AD}"/>
              </a:ext>
            </a:extLst>
          </p:cNvPr>
          <p:cNvCxnSpPr/>
          <p:nvPr/>
        </p:nvCxnSpPr>
        <p:spPr>
          <a:xfrm>
            <a:off x="3856942" y="3150465"/>
            <a:ext cx="13453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49F88CD-60F2-CB61-DC1B-4EBB6D2A328A}"/>
              </a:ext>
            </a:extLst>
          </p:cNvPr>
          <p:cNvCxnSpPr/>
          <p:nvPr/>
        </p:nvCxnSpPr>
        <p:spPr>
          <a:xfrm flipV="1">
            <a:off x="4144612" y="1686235"/>
            <a:ext cx="0" cy="547636"/>
          </a:xfrm>
          <a:prstGeom prst="straightConnector1">
            <a:avLst/>
          </a:prstGeom>
          <a:ln w="34925">
            <a:solidFill>
              <a:srgbClr val="FF00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F7E92F8-4519-6F12-2A9E-8951D60C3769}"/>
              </a:ext>
            </a:extLst>
          </p:cNvPr>
          <p:cNvCxnSpPr/>
          <p:nvPr/>
        </p:nvCxnSpPr>
        <p:spPr>
          <a:xfrm flipV="1">
            <a:off x="4866381" y="1641312"/>
            <a:ext cx="0" cy="542002"/>
          </a:xfrm>
          <a:prstGeom prst="straightConnector1">
            <a:avLst/>
          </a:prstGeom>
          <a:ln w="34925">
            <a:solidFill>
              <a:schemeClr val="tx1">
                <a:lumMod val="90000"/>
                <a:lumOff val="1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0DA8257-675C-7E3F-C904-9A32FF254A72}"/>
              </a:ext>
            </a:extLst>
          </p:cNvPr>
          <p:cNvCxnSpPr/>
          <p:nvPr/>
        </p:nvCxnSpPr>
        <p:spPr>
          <a:xfrm flipV="1">
            <a:off x="4859388" y="966155"/>
            <a:ext cx="6993" cy="538501"/>
          </a:xfrm>
          <a:prstGeom prst="straightConnector1">
            <a:avLst/>
          </a:prstGeom>
          <a:ln w="34925">
            <a:solidFill>
              <a:srgbClr val="FF00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5B488FA-A308-A541-9C7F-0E495DAC185A}"/>
              </a:ext>
            </a:extLst>
          </p:cNvPr>
          <p:cNvCxnSpPr/>
          <p:nvPr/>
        </p:nvCxnSpPr>
        <p:spPr>
          <a:xfrm flipH="1" flipV="1">
            <a:off x="4141905" y="905174"/>
            <a:ext cx="2707" cy="545482"/>
          </a:xfrm>
          <a:prstGeom prst="straightConnector1">
            <a:avLst/>
          </a:prstGeom>
          <a:ln w="34925">
            <a:solidFill>
              <a:schemeClr val="tx1">
                <a:lumMod val="90000"/>
                <a:lumOff val="1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23BD9A8-F142-7906-70E7-21BDC29CBCF1}"/>
              </a:ext>
            </a:extLst>
          </p:cNvPr>
          <p:cNvGrpSpPr>
            <a:grpSpLocks noChangeAspect="1"/>
          </p:cNvGrpSpPr>
          <p:nvPr/>
        </p:nvGrpSpPr>
        <p:grpSpPr>
          <a:xfrm>
            <a:off x="3773480" y="844376"/>
            <a:ext cx="1440160" cy="1459550"/>
            <a:chOff x="2836560" y="394645"/>
            <a:chExt cx="1440160" cy="145955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8AD254B-DF33-9A02-4627-4E7BD0FC3520}"/>
                </a:ext>
              </a:extLst>
            </p:cNvPr>
            <p:cNvGrpSpPr/>
            <p:nvPr/>
          </p:nvGrpSpPr>
          <p:grpSpPr>
            <a:xfrm>
              <a:off x="2836560" y="394645"/>
              <a:ext cx="1440160" cy="1459550"/>
              <a:chOff x="584281" y="1132481"/>
              <a:chExt cx="1440160" cy="1459550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ABCFDA1-1F80-7A69-E6CE-EDDB408CBA6A}"/>
                  </a:ext>
                </a:extLst>
              </p:cNvPr>
              <p:cNvCxnSpPr/>
              <p:nvPr/>
            </p:nvCxnSpPr>
            <p:spPr>
              <a:xfrm>
                <a:off x="954944" y="1132481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1ADE341-FBDC-519A-9E0B-FC1DFEDA0E98}"/>
                  </a:ext>
                </a:extLst>
              </p:cNvPr>
              <p:cNvCxnSpPr/>
              <p:nvPr/>
            </p:nvCxnSpPr>
            <p:spPr>
              <a:xfrm>
                <a:off x="1676713" y="1151871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5FDEC88-6C83-E023-D8A1-E43CF932BF4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04361" y="766647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45D0CE7-9E0F-242A-2A00-BF853E840A8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04361" y="1509748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4144A8B-21EE-BBF9-DF2C-B41B82A918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7223" y="1398711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C22049C-3E78-7A63-0B94-8E8F302C81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992" y="1398711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5809952-19E8-2BAC-F68E-73453AC425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992" y="658891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DACA6B5-979E-A341-238D-99A68777DA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7223" y="653075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C489737-A876-F82C-8A39-F10D53F08575}"/>
              </a:ext>
            </a:extLst>
          </p:cNvPr>
          <p:cNvGrpSpPr/>
          <p:nvPr/>
        </p:nvGrpSpPr>
        <p:grpSpPr>
          <a:xfrm>
            <a:off x="4054716" y="889711"/>
            <a:ext cx="901769" cy="1328697"/>
            <a:chOff x="4195198" y="2329006"/>
            <a:chExt cx="901769" cy="1328697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0EDEB89-AFCA-F0C9-5F6B-FC78A8A16349}"/>
                </a:ext>
              </a:extLst>
            </p:cNvPr>
            <p:cNvCxnSpPr/>
            <p:nvPr/>
          </p:nvCxnSpPr>
          <p:spPr>
            <a:xfrm flipH="1" flipV="1">
              <a:off x="4282491" y="2329006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7E4F2D5-F247-A336-2D14-A7D3958378FF}"/>
                </a:ext>
              </a:extLst>
            </p:cNvPr>
            <p:cNvCxnSpPr/>
            <p:nvPr/>
          </p:nvCxnSpPr>
          <p:spPr>
            <a:xfrm flipV="1">
              <a:off x="5006967" y="3065144"/>
              <a:ext cx="0" cy="54200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3CFC867-D422-26CA-D097-2F69B19CF2B5}"/>
                </a:ext>
              </a:extLst>
            </p:cNvPr>
            <p:cNvCxnSpPr/>
            <p:nvPr/>
          </p:nvCxnSpPr>
          <p:spPr>
            <a:xfrm flipV="1">
              <a:off x="4999974" y="2389987"/>
              <a:ext cx="6993" cy="538501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7BDE760-15D7-15C7-EC4B-1C3AD6B2AD8B}"/>
                </a:ext>
              </a:extLst>
            </p:cNvPr>
            <p:cNvCxnSpPr/>
            <p:nvPr/>
          </p:nvCxnSpPr>
          <p:spPr>
            <a:xfrm flipV="1">
              <a:off x="4285198" y="3110067"/>
              <a:ext cx="0" cy="547636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36E5EDF-9B90-F297-63DE-1910A0E3CF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5198" y="3293060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7316BD7-95EB-61C5-A718-4823D44AB3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6967" y="3293060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A9EDD00-08C3-1629-A0DC-92CABDDB28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6967" y="2553240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FA3A33C-29A5-F106-9EE7-44A88880C1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5198" y="2547424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8" name="Text Placeholder 1">
            <a:extLst>
              <a:ext uri="{FF2B5EF4-FFF2-40B4-BE49-F238E27FC236}">
                <a16:creationId xmlns:a16="http://schemas.microsoft.com/office/drawing/2014/main" id="{FC02AACA-ECFE-9103-EF82-5ECB8D687DB8}"/>
              </a:ext>
            </a:extLst>
          </p:cNvPr>
          <p:cNvSpPr txBox="1">
            <a:spLocks/>
          </p:cNvSpPr>
          <p:nvPr/>
        </p:nvSpPr>
        <p:spPr>
          <a:xfrm>
            <a:off x="6388102" y="418643"/>
            <a:ext cx="2515001" cy="40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27000" indent="0">
              <a:buFont typeface="Nunito Light"/>
              <a:buNone/>
            </a:pPr>
            <a:r>
              <a:rPr lang="cs-CZ" sz="2800" dirty="0" err="1">
                <a:solidFill>
                  <a:srgbClr val="D49421"/>
                </a:solidFill>
                <a:latin typeface="Teko Light" panose="020B0604020202020204" charset="0"/>
                <a:cs typeface="Teko Light" panose="020B0604020202020204" charset="0"/>
              </a:rPr>
              <a:t>Altermagnetismus</a:t>
            </a:r>
            <a:endParaRPr lang="en-US" sz="2800" dirty="0">
              <a:solidFill>
                <a:srgbClr val="D4942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sp>
        <p:nvSpPr>
          <p:cNvPr id="169" name="Google Shape;224;p32">
            <a:extLst>
              <a:ext uri="{FF2B5EF4-FFF2-40B4-BE49-F238E27FC236}">
                <a16:creationId xmlns:a16="http://schemas.microsoft.com/office/drawing/2014/main" id="{C23CAF32-9050-946C-7748-D19700A8576F}"/>
              </a:ext>
            </a:extLst>
          </p:cNvPr>
          <p:cNvSpPr txBox="1">
            <a:spLocks/>
          </p:cNvSpPr>
          <p:nvPr/>
        </p:nvSpPr>
        <p:spPr>
          <a:xfrm flipH="1">
            <a:off x="473717" y="4130513"/>
            <a:ext cx="2285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285750" indent="-285750"/>
            <a:r>
              <a:rPr lang="cs-CZ" sz="1400" dirty="0"/>
              <a:t>Nenulový magnetický moment</a:t>
            </a:r>
          </a:p>
          <a:p>
            <a:pPr marL="285750" indent="-285750"/>
            <a:r>
              <a:rPr lang="cs-CZ" sz="1400" b="1" dirty="0"/>
              <a:t>Polarizuje spin</a:t>
            </a:r>
            <a:endParaRPr lang="en-GB" sz="1400" b="1" dirty="0"/>
          </a:p>
        </p:txBody>
      </p:sp>
      <p:sp>
        <p:nvSpPr>
          <p:cNvPr id="170" name="Google Shape;224;p32">
            <a:extLst>
              <a:ext uri="{FF2B5EF4-FFF2-40B4-BE49-F238E27FC236}">
                <a16:creationId xmlns:a16="http://schemas.microsoft.com/office/drawing/2014/main" id="{A89F5661-1615-1D79-2A86-169631CB38FD}"/>
              </a:ext>
            </a:extLst>
          </p:cNvPr>
          <p:cNvSpPr txBox="1">
            <a:spLocks/>
          </p:cNvSpPr>
          <p:nvPr/>
        </p:nvSpPr>
        <p:spPr>
          <a:xfrm flipH="1">
            <a:off x="3453473" y="4130513"/>
            <a:ext cx="2285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285750" indent="-285750"/>
            <a:r>
              <a:rPr lang="cs-CZ" sz="1400" dirty="0"/>
              <a:t>Nulový magnetický moment</a:t>
            </a:r>
          </a:p>
          <a:p>
            <a:pPr marL="285750" indent="-285750"/>
            <a:r>
              <a:rPr lang="cs-CZ" sz="1400" dirty="0"/>
              <a:t>Nepolarizuje spin</a:t>
            </a:r>
            <a:endParaRPr lang="en-GB" sz="14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1C36D30-A65B-A312-227C-EA27542E0B43}"/>
              </a:ext>
            </a:extLst>
          </p:cNvPr>
          <p:cNvGrpSpPr/>
          <p:nvPr/>
        </p:nvGrpSpPr>
        <p:grpSpPr>
          <a:xfrm>
            <a:off x="6491779" y="696543"/>
            <a:ext cx="2285700" cy="4309370"/>
            <a:chOff x="6491779" y="696543"/>
            <a:chExt cx="2285700" cy="4309370"/>
          </a:xfrm>
        </p:grpSpPr>
        <p:sp>
          <p:nvSpPr>
            <p:cNvPr id="143" name="Diamond 142">
              <a:extLst>
                <a:ext uri="{FF2B5EF4-FFF2-40B4-BE49-F238E27FC236}">
                  <a16:creationId xmlns:a16="http://schemas.microsoft.com/office/drawing/2014/main" id="{A389A527-9EA1-2AC4-E2A7-47A25316277E}"/>
                </a:ext>
              </a:extLst>
            </p:cNvPr>
            <p:cNvSpPr/>
            <p:nvPr/>
          </p:nvSpPr>
          <p:spPr>
            <a:xfrm>
              <a:off x="6969352" y="1449387"/>
              <a:ext cx="504056" cy="970659"/>
            </a:xfrm>
            <a:prstGeom prst="diamond">
              <a:avLst/>
            </a:pr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1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67CAE88-2581-60E9-1A2E-38C66DD7DEA0}"/>
                </a:ext>
              </a:extLst>
            </p:cNvPr>
            <p:cNvCxnSpPr/>
            <p:nvPr/>
          </p:nvCxnSpPr>
          <p:spPr>
            <a:xfrm>
              <a:off x="7578872" y="2431526"/>
              <a:ext cx="8537" cy="164717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Diamond 143">
              <a:extLst>
                <a:ext uri="{FF2B5EF4-FFF2-40B4-BE49-F238E27FC236}">
                  <a16:creationId xmlns:a16="http://schemas.microsoft.com/office/drawing/2014/main" id="{7A64A325-42AB-C038-DE4F-3D096B48EBB8}"/>
                </a:ext>
              </a:extLst>
            </p:cNvPr>
            <p:cNvSpPr/>
            <p:nvPr/>
          </p:nvSpPr>
          <p:spPr>
            <a:xfrm rot="5400000">
              <a:off x="6963158" y="714388"/>
              <a:ext cx="504056" cy="970659"/>
            </a:xfrm>
            <a:prstGeom prst="diamond">
              <a:avLst/>
            </a:pr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1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Diamond 144">
              <a:extLst>
                <a:ext uri="{FF2B5EF4-FFF2-40B4-BE49-F238E27FC236}">
                  <a16:creationId xmlns:a16="http://schemas.microsoft.com/office/drawing/2014/main" id="{7CBE16B9-98B0-A5E5-B3FA-0345391CABE3}"/>
                </a:ext>
              </a:extLst>
            </p:cNvPr>
            <p:cNvSpPr/>
            <p:nvPr/>
          </p:nvSpPr>
          <p:spPr>
            <a:xfrm>
              <a:off x="7687084" y="705423"/>
              <a:ext cx="504056" cy="970659"/>
            </a:xfrm>
            <a:prstGeom prst="diamond">
              <a:avLst/>
            </a:pr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1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Diamond 145">
              <a:extLst>
                <a:ext uri="{FF2B5EF4-FFF2-40B4-BE49-F238E27FC236}">
                  <a16:creationId xmlns:a16="http://schemas.microsoft.com/office/drawing/2014/main" id="{FB5A2859-3239-2A6D-A0CF-34B2496E5303}"/>
                </a:ext>
              </a:extLst>
            </p:cNvPr>
            <p:cNvSpPr/>
            <p:nvPr/>
          </p:nvSpPr>
          <p:spPr>
            <a:xfrm rot="5400000">
              <a:off x="7687084" y="1446312"/>
              <a:ext cx="504056" cy="970659"/>
            </a:xfrm>
            <a:prstGeom prst="diamond">
              <a:avLst/>
            </a:prstGeom>
            <a:solidFill>
              <a:schemeClr val="bg2">
                <a:lumMod val="75000"/>
                <a:alpha val="1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41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0977D4F-5C3B-2BDD-5076-FC901BD0A5CF}"/>
                </a:ext>
              </a:extLst>
            </p:cNvPr>
            <p:cNvGrpSpPr/>
            <p:nvPr/>
          </p:nvGrpSpPr>
          <p:grpSpPr>
            <a:xfrm>
              <a:off x="6704770" y="773397"/>
              <a:ext cx="1728192" cy="1584176"/>
              <a:chOff x="443569" y="1073855"/>
              <a:chExt cx="1728192" cy="1584176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CDC2A3F0-F451-CC1E-4D09-25A9B693750D}"/>
                  </a:ext>
                </a:extLst>
              </p:cNvPr>
              <p:cNvCxnSpPr/>
              <p:nvPr/>
            </p:nvCxnSpPr>
            <p:spPr>
              <a:xfrm>
                <a:off x="954944" y="1217871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3CFC495-5912-29A8-4AA3-9734C33B5136}"/>
                  </a:ext>
                </a:extLst>
              </p:cNvPr>
              <p:cNvCxnSpPr/>
              <p:nvPr/>
            </p:nvCxnSpPr>
            <p:spPr>
              <a:xfrm>
                <a:off x="1676713" y="1073855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52263A71-0DD9-9CAE-8A88-9E0EBEA76F4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451681" y="1509748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77016625-9A83-D252-51E4-6F02EDA568A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63649" y="766647"/>
                <a:ext cx="0" cy="14401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593DDBBE-41D4-8488-D60C-03F21D8361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6145" y="1836089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0D5C6C3-A2DC-A1D9-F25A-BA3CD07798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7914" y="1836089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62BB1D4-59D8-C4AE-93F9-E4ACD672DC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0745" y="696543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0D67684F-126F-A6F4-9714-32FA4C57CE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2427" y="904418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035372E1-8413-530C-AD48-A158EA8FE9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58616" y="1870527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A49342DD-66F0-7BE2-C142-812C320C2E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12106" y="1139084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37AA817C-4DEA-A311-5BF5-D76F2CEA44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0130" y="1635992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8CF4E53-6062-8CC2-07C9-B067782C1E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9987" y="1874587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68AC533-8780-640F-92D8-D447EC09EF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15629" y="1873546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2FA8781-2BE3-2CE0-5138-80C70F3CC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2427" y="1401914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D6AE702-9B16-1986-8A17-3ABC863AB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8171" y="1137565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102EF88-D580-95D3-EDB4-ABA4F3D2E7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6013" y="2355421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59AB3F9-B86E-1743-2E59-8FC2FB6C9D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5112" y="2134572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5" name="Picture 9">
              <a:extLst>
                <a:ext uri="{FF2B5EF4-FFF2-40B4-BE49-F238E27FC236}">
                  <a16:creationId xmlns:a16="http://schemas.microsoft.com/office/drawing/2014/main" id="{BC3C3944-CF3E-8ECA-6BC8-5FA729B17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4603" y="3388206"/>
              <a:ext cx="356557" cy="475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" name="Picture 8">
              <a:extLst>
                <a:ext uri="{FF2B5EF4-FFF2-40B4-BE49-F238E27FC236}">
                  <a16:creationId xmlns:a16="http://schemas.microsoft.com/office/drawing/2014/main" id="{DAA3F5D5-790F-A9D3-4DA7-F4D3D22A62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5740" y="2230877"/>
              <a:ext cx="350222" cy="448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67CE767-E99A-8217-323E-527DC983619D}"/>
                </a:ext>
              </a:extLst>
            </p:cNvPr>
            <p:cNvSpPr/>
            <p:nvPr/>
          </p:nvSpPr>
          <p:spPr>
            <a:xfrm>
              <a:off x="7338914" y="2586385"/>
              <a:ext cx="476961" cy="126584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8FC071D3-FBA3-3333-D1E6-C25580B4C5DB}"/>
                </a:ext>
              </a:extLst>
            </p:cNvPr>
            <p:cNvSpPr/>
            <p:nvPr/>
          </p:nvSpPr>
          <p:spPr>
            <a:xfrm rot="5400000">
              <a:off x="7348929" y="2610101"/>
              <a:ext cx="476961" cy="1265842"/>
            </a:xfrm>
            <a:prstGeom prst="ellipse">
              <a:avLst/>
            </a:prstGeom>
            <a:noFill/>
            <a:ln w="19050">
              <a:solidFill>
                <a:srgbClr val="1306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CA05FFD-9DDC-B13C-76E9-0A5B8076E747}"/>
                </a:ext>
              </a:extLst>
            </p:cNvPr>
            <p:cNvSpPr txBox="1"/>
            <p:nvPr/>
          </p:nvSpPr>
          <p:spPr>
            <a:xfrm>
              <a:off x="8217930" y="3075838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>
                  <a:solidFill>
                    <a:schemeClr val="bg2">
                      <a:lumMod val="50000"/>
                    </a:schemeClr>
                  </a:solidFill>
                </a:rPr>
                <a:t>k</a:t>
              </a:r>
              <a:r>
                <a:rPr lang="en-US" sz="1400" i="1" baseline="-25000" dirty="0" err="1">
                  <a:solidFill>
                    <a:schemeClr val="bg2">
                      <a:lumMod val="50000"/>
                    </a:schemeClr>
                  </a:solidFill>
                </a:rPr>
                <a:t>x</a:t>
              </a:r>
              <a:endParaRPr lang="en-US" sz="1400" i="1" baseline="-25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7B61D4D-20D7-029C-1806-12E5A1F148E4}"/>
                </a:ext>
              </a:extLst>
            </p:cNvPr>
            <p:cNvCxnSpPr/>
            <p:nvPr/>
          </p:nvCxnSpPr>
          <p:spPr>
            <a:xfrm>
              <a:off x="6914740" y="3256739"/>
              <a:ext cx="134533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729EBC05-6233-5889-8C10-7A9C41C081CD}"/>
                </a:ext>
              </a:extLst>
            </p:cNvPr>
            <p:cNvCxnSpPr/>
            <p:nvPr/>
          </p:nvCxnSpPr>
          <p:spPr>
            <a:xfrm flipH="1" flipV="1">
              <a:off x="7216300" y="856432"/>
              <a:ext cx="2707" cy="54548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1EFE2171-5D7D-74EC-252D-3276ABFD5A66}"/>
                </a:ext>
              </a:extLst>
            </p:cNvPr>
            <p:cNvCxnSpPr/>
            <p:nvPr/>
          </p:nvCxnSpPr>
          <p:spPr>
            <a:xfrm flipV="1">
              <a:off x="7934032" y="1570107"/>
              <a:ext cx="0" cy="54200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A5160784-D067-3C6B-6415-F1AF7914C0CD}"/>
                </a:ext>
              </a:extLst>
            </p:cNvPr>
            <p:cNvCxnSpPr/>
            <p:nvPr/>
          </p:nvCxnSpPr>
          <p:spPr>
            <a:xfrm flipH="1" flipV="1">
              <a:off x="7937429" y="923834"/>
              <a:ext cx="0" cy="538500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00F00BF1-4BCA-8DF2-6ED7-2573BC78CFCB}"/>
                </a:ext>
              </a:extLst>
            </p:cNvPr>
            <p:cNvCxnSpPr/>
            <p:nvPr/>
          </p:nvCxnSpPr>
          <p:spPr>
            <a:xfrm flipV="1">
              <a:off x="7222363" y="1653237"/>
              <a:ext cx="0" cy="547636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AEC45158-591D-4D53-AA1F-5AEAAFC64E5D}"/>
                </a:ext>
              </a:extLst>
            </p:cNvPr>
            <p:cNvCxnSpPr/>
            <p:nvPr/>
          </p:nvCxnSpPr>
          <p:spPr>
            <a:xfrm flipV="1">
              <a:off x="7939112" y="1570771"/>
              <a:ext cx="0" cy="542002"/>
            </a:xfrm>
            <a:prstGeom prst="straightConnector1">
              <a:avLst/>
            </a:prstGeom>
            <a:ln w="34925">
              <a:solidFill>
                <a:schemeClr val="tx1">
                  <a:lumMod val="90000"/>
                  <a:lumOff val="10000"/>
                </a:schemeClr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C7C23AFC-DE72-8AD8-F457-C360DAED16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7914" y="1836753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ED2EC63F-2596-2E1D-9688-C199528FD96E}"/>
                </a:ext>
              </a:extLst>
            </p:cNvPr>
            <p:cNvCxnSpPr/>
            <p:nvPr/>
          </p:nvCxnSpPr>
          <p:spPr>
            <a:xfrm flipV="1">
              <a:off x="7216664" y="1648005"/>
              <a:ext cx="0" cy="547636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20C9E43-436B-D2E6-A51A-E17CBE407D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5526" y="1830857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C391B33-2D9A-962A-CF74-83BEBDE672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4629" y="1139084"/>
              <a:ext cx="108000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224;p32">
              <a:extLst>
                <a:ext uri="{FF2B5EF4-FFF2-40B4-BE49-F238E27FC236}">
                  <a16:creationId xmlns:a16="http://schemas.microsoft.com/office/drawing/2014/main" id="{B02085EF-B6B9-36A0-17D7-60E65FF057C5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91779" y="4130513"/>
              <a:ext cx="2285700" cy="8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unito Light"/>
                <a:buChar char="●"/>
                <a:defRPr sz="18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1pPr>
              <a:lvl2pPr marL="914400" marR="0" lvl="1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unito Light"/>
                <a:buChar char="○"/>
                <a:defRPr sz="14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2pPr>
              <a:lvl3pPr marL="1371600" marR="0" lvl="2" indent="-3238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Nunito Light"/>
                <a:buChar char="■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3pPr>
              <a:lvl4pPr marL="1828800" marR="0" lvl="3" indent="-3238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Nunito Light"/>
                <a:buChar char="●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unito Light"/>
                <a:buChar char="○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unito Light"/>
                <a:buChar char="■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6pPr>
              <a:lvl7pPr marL="3200400" marR="0" lvl="6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 Light"/>
                <a:buChar char="●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7pPr>
              <a:lvl8pPr marL="3657600" marR="0" lvl="7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Nunito Light"/>
                <a:buChar char="○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200"/>
                <a:buFont typeface="Nunito Light"/>
                <a:buChar char="■"/>
                <a:defRPr sz="1200" b="0" i="0" u="none" strike="noStrike" cap="none">
                  <a:solidFill>
                    <a:schemeClr val="dk1"/>
                  </a:solidFill>
                  <a:latin typeface="Hind Vadodara Light"/>
                  <a:ea typeface="Hind Vadodara Light"/>
                  <a:cs typeface="Hind Vadodara Light"/>
                  <a:sym typeface="Hind Vadodara Light"/>
                </a:defRPr>
              </a:lvl9pPr>
            </a:lstStyle>
            <a:p>
              <a:pPr marL="285750" indent="-285750"/>
              <a:r>
                <a:rPr lang="cs-CZ" sz="1400" dirty="0"/>
                <a:t>Nulový magnetický moment</a:t>
              </a:r>
            </a:p>
            <a:p>
              <a:pPr marL="285750" indent="-285750"/>
              <a:r>
                <a:rPr lang="cs-CZ" sz="1400" b="1" dirty="0"/>
                <a:t>Polarizuje spin</a:t>
              </a:r>
              <a:endParaRPr lang="en-GB" sz="1400" b="1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093918B-EB4A-CA61-9A78-6AB1B34326EE}"/>
                </a:ext>
              </a:extLst>
            </p:cNvPr>
            <p:cNvSpPr txBox="1"/>
            <p:nvPr/>
          </p:nvSpPr>
          <p:spPr>
            <a:xfrm>
              <a:off x="7652208" y="2269603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>
                  <a:solidFill>
                    <a:schemeClr val="bg2">
                      <a:lumMod val="50000"/>
                    </a:schemeClr>
                  </a:solidFill>
                </a:rPr>
                <a:t>k</a:t>
              </a:r>
              <a:r>
                <a:rPr lang="en-US" sz="1400" i="1" baseline="-25000" dirty="0" err="1">
                  <a:solidFill>
                    <a:schemeClr val="bg2">
                      <a:lumMod val="50000"/>
                    </a:schemeClr>
                  </a:solidFill>
                </a:rPr>
                <a:t>y</a:t>
              </a:r>
              <a:endParaRPr lang="en-US" sz="1600" i="1" baseline="-25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A22FCDF5-50BA-4527-F550-D83C7911BC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7914" y="1096269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DD38BB0-55F3-2999-D6F7-3FE1EE2D9A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6145" y="1090453"/>
              <a:ext cx="180000" cy="180000"/>
            </a:xfrm>
            <a:prstGeom prst="ellipse">
              <a:avLst/>
            </a:prstGeom>
            <a:solidFill>
              <a:srgbClr val="01189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EF496E-496C-8FD8-25FF-D8B14F88F95E}"/>
              </a:ext>
            </a:extLst>
          </p:cNvPr>
          <p:cNvGrpSpPr/>
          <p:nvPr/>
        </p:nvGrpSpPr>
        <p:grpSpPr>
          <a:xfrm>
            <a:off x="7129519" y="846319"/>
            <a:ext cx="1180143" cy="608785"/>
            <a:chOff x="8380647" y="932483"/>
            <a:chExt cx="1180143" cy="608785"/>
          </a:xfrm>
        </p:grpSpPr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E9C3D573-41ED-B0F2-1ADE-74EF87B43155}"/>
                </a:ext>
              </a:extLst>
            </p:cNvPr>
            <p:cNvCxnSpPr/>
            <p:nvPr/>
          </p:nvCxnSpPr>
          <p:spPr>
            <a:xfrm flipH="1" flipV="1">
              <a:off x="9186851" y="1002768"/>
              <a:ext cx="0" cy="538500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F2E9BA3-C300-69FC-D9EE-61E3DB2DC4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02416" y="1175203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068C7EB-3C15-FDAF-074A-CACC79BD5EC9}"/>
                </a:ext>
              </a:extLst>
            </p:cNvPr>
            <p:cNvGrpSpPr/>
            <p:nvPr/>
          </p:nvGrpSpPr>
          <p:grpSpPr>
            <a:xfrm>
              <a:off x="8381266" y="932483"/>
              <a:ext cx="1179524" cy="422800"/>
              <a:chOff x="7126145" y="848317"/>
              <a:chExt cx="1179524" cy="422800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1E89C527-C6B8-0B47-5370-CDE30E5D4B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26145" y="1091117"/>
                <a:ext cx="180000" cy="180000"/>
              </a:xfrm>
              <a:prstGeom prst="ellipse">
                <a:avLst/>
              </a:prstGeom>
              <a:solidFill>
                <a:srgbClr val="011893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91440" h="9144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102F6E9-A8DC-97DA-F513-15E9F1C083F0}"/>
                  </a:ext>
                </a:extLst>
              </p:cNvPr>
              <p:cNvSpPr txBox="1"/>
              <p:nvPr/>
            </p:nvSpPr>
            <p:spPr>
              <a:xfrm>
                <a:off x="7270427" y="848317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baseline="30000" dirty="0"/>
                  <a:t>-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C1E40BB-9B3A-10A1-B075-57BC1E84DB56}"/>
                  </a:ext>
                </a:extLst>
              </p:cNvPr>
              <p:cNvSpPr txBox="1"/>
              <p:nvPr/>
            </p:nvSpPr>
            <p:spPr>
              <a:xfrm>
                <a:off x="7941467" y="876180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baseline="30000" dirty="0"/>
                  <a:t>-</a:t>
                </a: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25BC502-9175-78ED-43BB-867B76B5ECDF}"/>
                </a:ext>
              </a:extLst>
            </p:cNvPr>
            <p:cNvCxnSpPr/>
            <p:nvPr/>
          </p:nvCxnSpPr>
          <p:spPr>
            <a:xfrm flipV="1">
              <a:off x="8471785" y="992373"/>
              <a:ext cx="0" cy="547636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7F37D4B-0771-38EC-AFA2-0442D65F33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0647" y="1175225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91440" h="9144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41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5679E-6 L -0.00174 0.334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6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</TotalTime>
  <Words>791</Words>
  <Application>Microsoft Office PowerPoint</Application>
  <PresentationFormat>On-screen Show (16:9)</PresentationFormat>
  <Paragraphs>282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Teko Light</vt:lpstr>
      <vt:lpstr>Arial</vt:lpstr>
      <vt:lpstr>Fira Sans Extra Condensed Medium</vt:lpstr>
      <vt:lpstr>Hind Vadodara Light</vt:lpstr>
      <vt:lpstr>Nunito Light</vt:lpstr>
      <vt:lpstr>Trebuchet MS</vt:lpstr>
      <vt:lpstr>Calibri</vt:lpstr>
      <vt:lpstr>Science Fair Newsletter by Slidesgo</vt:lpstr>
      <vt:lpstr>Magnetické vlastnosti RuO2</vt:lpstr>
      <vt:lpstr>Obsah</vt:lpstr>
      <vt:lpstr>01</vt:lpstr>
      <vt:lpstr>Typy magnetismu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RuO2</vt:lpstr>
      <vt:lpstr>PowerPoint Presentation</vt:lpstr>
      <vt:lpstr>PowerPoint Presentation</vt:lpstr>
      <vt:lpstr>Motivace</vt:lpstr>
      <vt:lpstr>Hypotéza</vt:lpstr>
      <vt:lpstr>Hypotéza</vt:lpstr>
      <vt:lpstr>Experimentální aparatura</vt:lpstr>
      <vt:lpstr>PowerPoint Presentation</vt:lpstr>
      <vt:lpstr>RuO2 + TiO2</vt:lpstr>
      <vt:lpstr>TiO2</vt:lpstr>
      <vt:lpstr>Orientace  vzorku ve SQIDu</vt:lpstr>
      <vt:lpstr>Analýza dat</vt:lpstr>
      <vt:lpstr>Výsledky  Tenká vrstva</vt:lpstr>
      <vt:lpstr>TiO2</vt:lpstr>
      <vt:lpstr>RuO2</vt:lpstr>
      <vt:lpstr>Porovnání</vt:lpstr>
      <vt:lpstr>„Bulk“ vzorky </vt:lpstr>
      <vt:lpstr>PowerPoint Presentation</vt:lpstr>
      <vt:lpstr>Děkuji za pozornost</vt:lpstr>
      <vt:lpstr>ZDROJE</vt:lpstr>
      <vt:lpstr>Lineární pozadí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Magnetické vlastnosti RuO2</dc:title>
  <dc:creator>Barca Ruzickova</dc:creator>
  <cp:lastModifiedBy>Barca Ruzickova</cp:lastModifiedBy>
  <cp:revision>3</cp:revision>
  <dcterms:modified xsi:type="dcterms:W3CDTF">2024-01-31T22:19:19Z</dcterms:modified>
</cp:coreProperties>
</file>