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eg" ContentType="image/jpeg"/>
  <Override PartName="/ppt/media/image11.jpeg" ContentType="image/jpeg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2.png" ContentType="image/png"/>
  <Override PartName="/ppt/media/image6.jpeg" ContentType="image/jpeg"/>
  <Override PartName="/ppt/media/image1.jpeg" ContentType="image/jpeg"/>
  <Override PartName="/ppt/media/image5.gif" ContentType="image/gif"/>
  <Override PartName="/ppt/media/image3.jpeg" ContentType="image/jpeg"/>
  <Override PartName="/ppt/media/image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2d2e2d"/>
                </a:solidFill>
                <a:latin typeface="Arial"/>
              </a:rPr>
              <a:t>Click to move the slide</a:t>
            </a:r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B21FCBA-D231-4539-A910-62F013FF3D9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D66F54-ABED-419F-BB13-FE2377FF776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8C38C4E-0D69-41FF-9C4E-7ED9AC6A669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23DC255-C159-4025-A5C9-62C902B250D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E2CC601-9586-4020-827D-EC1CF1DFB93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CED2A1-0781-4922-919B-765197F9DB0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3D6D1F4-BA0C-4766-B567-DE386154B42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53A7B1-B544-4623-91DB-3DE92520508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65AD3D-5C59-4B66-B95D-B2EE50AB1A7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A96EB8-DC73-46CB-BFB7-548B3D19A87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8C2FCF-09B4-4192-A3AC-0A65A138243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4C75D1-8630-4E08-BB50-A76039BDC2D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295280" y="397116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21504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4140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778788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129528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54140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778788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1295280" y="1981080"/>
            <a:ext cx="9600840" cy="380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96008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1295280" y="504000"/>
            <a:ext cx="9600840" cy="529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295280" y="1981080"/>
            <a:ext cx="9600840" cy="380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21504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1295280" y="397116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621504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4140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7787880" y="198108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129528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454140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body"/>
          </p:nvPr>
        </p:nvSpPr>
        <p:spPr>
          <a:xfrm>
            <a:off x="7787880" y="3971160"/>
            <a:ext cx="309132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96008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295280" y="504000"/>
            <a:ext cx="9600840" cy="529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380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15040" y="397116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29528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15040" y="1981080"/>
            <a:ext cx="46850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295280" y="3971160"/>
            <a:ext cx="9600840" cy="181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195840"/>
            <a:ext cx="12191760" cy="6857640"/>
            <a:chOff x="0" y="-195840"/>
            <a:chExt cx="12191760" cy="6857640"/>
          </a:xfrm>
        </p:grpSpPr>
        <p:sp>
          <p:nvSpPr>
            <p:cNvPr id="1" name="Line 2"/>
            <p:cNvSpPr/>
            <p:nvPr/>
          </p:nvSpPr>
          <p:spPr>
            <a:xfrm>
              <a:off x="60984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>
              <a:off x="182916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304812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>
              <a:off x="426744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>
              <a:off x="548640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7"/>
            <p:cNvSpPr/>
            <p:nvPr/>
          </p:nvSpPr>
          <p:spPr>
            <a:xfrm>
              <a:off x="670572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Line 8"/>
            <p:cNvSpPr/>
            <p:nvPr/>
          </p:nvSpPr>
          <p:spPr>
            <a:xfrm>
              <a:off x="792468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Line 9"/>
            <p:cNvSpPr/>
            <p:nvPr/>
          </p:nvSpPr>
          <p:spPr>
            <a:xfrm>
              <a:off x="914400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>
              <a:off x="1036296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1158228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Line 12"/>
            <p:cNvSpPr/>
            <p:nvPr/>
          </p:nvSpPr>
          <p:spPr>
            <a:xfrm>
              <a:off x="2520" y="19044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Line 13"/>
            <p:cNvSpPr/>
            <p:nvPr/>
          </p:nvSpPr>
          <p:spPr>
            <a:xfrm>
              <a:off x="2520" y="141516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2520" y="26398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>
              <a:off x="2520" y="386460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Line 16"/>
            <p:cNvSpPr/>
            <p:nvPr/>
          </p:nvSpPr>
          <p:spPr>
            <a:xfrm>
              <a:off x="2520" y="508932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Line 17"/>
            <p:cNvSpPr/>
            <p:nvPr/>
          </p:nvSpPr>
          <p:spPr>
            <a:xfrm>
              <a:off x="2520" y="63136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7" name="Group 18"/>
            <p:cNvGrpSpPr/>
            <p:nvPr/>
          </p:nvGrpSpPr>
          <p:grpSpPr>
            <a:xfrm>
              <a:off x="0" y="-195840"/>
              <a:ext cx="12191760" cy="6857640"/>
              <a:chOff x="0" y="-195840"/>
              <a:chExt cx="12191760" cy="6857640"/>
            </a:xfrm>
          </p:grpSpPr>
          <p:sp>
            <p:nvSpPr>
              <p:cNvPr id="18" name="Line 19"/>
              <p:cNvSpPr/>
              <p:nvPr/>
            </p:nvSpPr>
            <p:spPr>
              <a:xfrm>
                <a:off x="22536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" name="Line 20"/>
              <p:cNvSpPr/>
              <p:nvPr/>
            </p:nvSpPr>
            <p:spPr>
              <a:xfrm>
                <a:off x="144900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" name="Line 21"/>
              <p:cNvSpPr/>
              <p:nvPr/>
            </p:nvSpPr>
            <p:spPr>
              <a:xfrm>
                <a:off x="266580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" name="Line 22"/>
              <p:cNvSpPr/>
              <p:nvPr/>
            </p:nvSpPr>
            <p:spPr>
              <a:xfrm>
                <a:off x="3884760" y="-195840"/>
                <a:ext cx="681624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" name="Line 23"/>
              <p:cNvSpPr/>
              <p:nvPr/>
            </p:nvSpPr>
            <p:spPr>
              <a:xfrm>
                <a:off x="510624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23" name="Group 24"/>
              <p:cNvGrpSpPr/>
              <p:nvPr/>
            </p:nvGrpSpPr>
            <p:grpSpPr>
              <a:xfrm>
                <a:off x="6327720" y="-195840"/>
                <a:ext cx="5864040" cy="5898240"/>
                <a:chOff x="6327720" y="-195840"/>
                <a:chExt cx="5864040" cy="5898240"/>
              </a:xfrm>
            </p:grpSpPr>
            <p:sp>
              <p:nvSpPr>
                <p:cNvPr id="24" name="Line 25"/>
                <p:cNvSpPr/>
                <p:nvPr/>
              </p:nvSpPr>
              <p:spPr>
                <a:xfrm>
                  <a:off x="6327720" y="-195840"/>
                  <a:ext cx="5864040" cy="5898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" name="Line 26"/>
                <p:cNvSpPr/>
                <p:nvPr/>
              </p:nvSpPr>
              <p:spPr>
                <a:xfrm>
                  <a:off x="7549200" y="-19584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6" name="Line 27"/>
                <p:cNvSpPr/>
                <p:nvPr/>
              </p:nvSpPr>
              <p:spPr>
                <a:xfrm>
                  <a:off x="8772840" y="-195840"/>
                  <a:ext cx="3418920" cy="345636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7" name="Line 28"/>
                <p:cNvSpPr/>
                <p:nvPr/>
              </p:nvSpPr>
              <p:spPr>
                <a:xfrm>
                  <a:off x="9982080" y="-19584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8" name="Line 29"/>
                <p:cNvSpPr/>
                <p:nvPr/>
              </p:nvSpPr>
              <p:spPr>
                <a:xfrm>
                  <a:off x="11198880" y="-19584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9" name="Line 30"/>
              <p:cNvSpPr/>
              <p:nvPr/>
            </p:nvSpPr>
            <p:spPr>
              <a:xfrm flipH="1" flipV="1">
                <a:off x="0" y="815760"/>
                <a:ext cx="5828760" cy="58460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" name="Line 31"/>
              <p:cNvSpPr/>
              <p:nvPr/>
            </p:nvSpPr>
            <p:spPr>
              <a:xfrm flipH="1" flipV="1">
                <a:off x="0" y="2031120"/>
                <a:ext cx="4614480" cy="4630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" name="Line 32"/>
              <p:cNvSpPr/>
              <p:nvPr/>
            </p:nvSpPr>
            <p:spPr>
              <a:xfrm flipH="1" flipV="1">
                <a:off x="0" y="323604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2" name="Line 33"/>
              <p:cNvSpPr/>
              <p:nvPr/>
            </p:nvSpPr>
            <p:spPr>
              <a:xfrm flipH="1" flipV="1">
                <a:off x="0" y="445536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" name="Line 34"/>
              <p:cNvSpPr/>
              <p:nvPr/>
            </p:nvSpPr>
            <p:spPr>
              <a:xfrm flipH="1" flipV="1">
                <a:off x="0" y="5668200"/>
                <a:ext cx="986760" cy="9936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4" name="Group 35"/>
            <p:cNvGrpSpPr/>
            <p:nvPr/>
          </p:nvGrpSpPr>
          <p:grpSpPr>
            <a:xfrm>
              <a:off x="0" y="-195840"/>
              <a:ext cx="12191760" cy="6857640"/>
              <a:chOff x="0" y="-195840"/>
              <a:chExt cx="12191760" cy="6857640"/>
            </a:xfrm>
          </p:grpSpPr>
          <p:sp>
            <p:nvSpPr>
              <p:cNvPr id="35" name="Line 36"/>
              <p:cNvSpPr/>
              <p:nvPr/>
            </p:nvSpPr>
            <p:spPr>
              <a:xfrm flipH="1">
                <a:off x="515052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" name="Line 37"/>
              <p:cNvSpPr/>
              <p:nvPr/>
            </p:nvSpPr>
            <p:spPr>
              <a:xfrm flipH="1">
                <a:off x="39268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" name="Line 38"/>
              <p:cNvSpPr/>
              <p:nvPr/>
            </p:nvSpPr>
            <p:spPr>
              <a:xfrm flipH="1">
                <a:off x="27100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" name="Line 39"/>
              <p:cNvSpPr/>
              <p:nvPr/>
            </p:nvSpPr>
            <p:spPr>
              <a:xfrm flipH="1">
                <a:off x="149076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" name="Line 40"/>
              <p:cNvSpPr/>
              <p:nvPr/>
            </p:nvSpPr>
            <p:spPr>
              <a:xfrm flipH="1">
                <a:off x="2692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40" name="Group 41"/>
              <p:cNvGrpSpPr/>
              <p:nvPr/>
            </p:nvGrpSpPr>
            <p:grpSpPr>
              <a:xfrm>
                <a:off x="0" y="-195840"/>
                <a:ext cx="5864040" cy="5898240"/>
                <a:chOff x="0" y="-195840"/>
                <a:chExt cx="5864040" cy="5898240"/>
              </a:xfrm>
            </p:grpSpPr>
            <p:sp>
              <p:nvSpPr>
                <p:cNvPr id="41" name="Line 42"/>
                <p:cNvSpPr/>
                <p:nvPr/>
              </p:nvSpPr>
              <p:spPr>
                <a:xfrm flipH="1">
                  <a:off x="0" y="-195840"/>
                  <a:ext cx="5864040" cy="5898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2" name="Line 43"/>
                <p:cNvSpPr/>
                <p:nvPr/>
              </p:nvSpPr>
              <p:spPr>
                <a:xfrm flipH="1">
                  <a:off x="0" y="-19584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3" name="Line 44"/>
                <p:cNvSpPr/>
                <p:nvPr/>
              </p:nvSpPr>
              <p:spPr>
                <a:xfrm flipH="1">
                  <a:off x="0" y="-195840"/>
                  <a:ext cx="3418920" cy="345636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4" name="Line 45"/>
                <p:cNvSpPr/>
                <p:nvPr/>
              </p:nvSpPr>
              <p:spPr>
                <a:xfrm flipH="1">
                  <a:off x="0" y="-19584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" name="Line 46"/>
                <p:cNvSpPr/>
                <p:nvPr/>
              </p:nvSpPr>
              <p:spPr>
                <a:xfrm flipH="1">
                  <a:off x="0" y="-19584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6" name="Line 47"/>
              <p:cNvSpPr/>
              <p:nvPr/>
            </p:nvSpPr>
            <p:spPr>
              <a:xfrm flipV="1">
                <a:off x="6363000" y="815760"/>
                <a:ext cx="5828760" cy="58460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7" name="Line 48"/>
              <p:cNvSpPr/>
              <p:nvPr/>
            </p:nvSpPr>
            <p:spPr>
              <a:xfrm flipV="1">
                <a:off x="7576920" y="2031120"/>
                <a:ext cx="4614840" cy="4630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8" name="Line 49"/>
              <p:cNvSpPr/>
              <p:nvPr/>
            </p:nvSpPr>
            <p:spPr>
              <a:xfrm flipV="1">
                <a:off x="8793360" y="323604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9" name="Line 50"/>
              <p:cNvSpPr/>
              <p:nvPr/>
            </p:nvSpPr>
            <p:spPr>
              <a:xfrm flipV="1">
                <a:off x="9995400" y="445536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0" name="Line 51"/>
              <p:cNvSpPr/>
              <p:nvPr/>
            </p:nvSpPr>
            <p:spPr>
              <a:xfrm flipV="1">
                <a:off x="11204640" y="5668200"/>
                <a:ext cx="987120" cy="9936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1" name="Line 52"/>
          <p:cNvSpPr/>
          <p:nvPr/>
        </p:nvSpPr>
        <p:spPr>
          <a:xfrm>
            <a:off x="609480" y="6172200"/>
            <a:ext cx="10972800" cy="360"/>
          </a:xfrm>
          <a:prstGeom prst="line">
            <a:avLst/>
          </a:prstGeom>
          <a:ln w="12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2" name="Group 53"/>
          <p:cNvGrpSpPr/>
          <p:nvPr/>
        </p:nvGrpSpPr>
        <p:grpSpPr>
          <a:xfrm>
            <a:off x="0" y="0"/>
            <a:ext cx="12191760" cy="6858000"/>
            <a:chOff x="0" y="0"/>
            <a:chExt cx="12191760" cy="6858000"/>
          </a:xfrm>
        </p:grpSpPr>
        <p:sp>
          <p:nvSpPr>
            <p:cNvPr id="53" name="Line 54"/>
            <p:cNvSpPr/>
            <p:nvPr/>
          </p:nvSpPr>
          <p:spPr>
            <a:xfrm>
              <a:off x="60984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Line 55"/>
            <p:cNvSpPr/>
            <p:nvPr/>
          </p:nvSpPr>
          <p:spPr>
            <a:xfrm>
              <a:off x="182916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Line 56"/>
            <p:cNvSpPr/>
            <p:nvPr/>
          </p:nvSpPr>
          <p:spPr>
            <a:xfrm>
              <a:off x="304812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Line 57"/>
            <p:cNvSpPr/>
            <p:nvPr/>
          </p:nvSpPr>
          <p:spPr>
            <a:xfrm>
              <a:off x="426744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Line 58"/>
            <p:cNvSpPr/>
            <p:nvPr/>
          </p:nvSpPr>
          <p:spPr>
            <a:xfrm>
              <a:off x="548640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Line 59"/>
            <p:cNvSpPr/>
            <p:nvPr/>
          </p:nvSpPr>
          <p:spPr>
            <a:xfrm>
              <a:off x="670572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Line 60"/>
            <p:cNvSpPr/>
            <p:nvPr/>
          </p:nvSpPr>
          <p:spPr>
            <a:xfrm>
              <a:off x="792468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Line 61"/>
            <p:cNvSpPr/>
            <p:nvPr/>
          </p:nvSpPr>
          <p:spPr>
            <a:xfrm>
              <a:off x="914400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Line 62"/>
            <p:cNvSpPr/>
            <p:nvPr/>
          </p:nvSpPr>
          <p:spPr>
            <a:xfrm>
              <a:off x="1036296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" name="Line 63"/>
            <p:cNvSpPr/>
            <p:nvPr/>
          </p:nvSpPr>
          <p:spPr>
            <a:xfrm>
              <a:off x="11582280" y="0"/>
              <a:ext cx="36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" name="Line 64"/>
            <p:cNvSpPr/>
            <p:nvPr/>
          </p:nvSpPr>
          <p:spPr>
            <a:xfrm>
              <a:off x="2520" y="3862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Line 65"/>
            <p:cNvSpPr/>
            <p:nvPr/>
          </p:nvSpPr>
          <p:spPr>
            <a:xfrm>
              <a:off x="2520" y="161100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Line 66"/>
            <p:cNvSpPr/>
            <p:nvPr/>
          </p:nvSpPr>
          <p:spPr>
            <a:xfrm>
              <a:off x="2520" y="283572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Line 67"/>
            <p:cNvSpPr/>
            <p:nvPr/>
          </p:nvSpPr>
          <p:spPr>
            <a:xfrm>
              <a:off x="2520" y="406044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Line 68"/>
            <p:cNvSpPr/>
            <p:nvPr/>
          </p:nvSpPr>
          <p:spPr>
            <a:xfrm>
              <a:off x="2520" y="528516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Line 69"/>
            <p:cNvSpPr/>
            <p:nvPr/>
          </p:nvSpPr>
          <p:spPr>
            <a:xfrm>
              <a:off x="2520" y="65098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69" name="Group 70"/>
            <p:cNvGrpSpPr/>
            <p:nvPr/>
          </p:nvGrpSpPr>
          <p:grpSpPr>
            <a:xfrm>
              <a:off x="0" y="0"/>
              <a:ext cx="12191760" cy="6858000"/>
              <a:chOff x="0" y="0"/>
              <a:chExt cx="12191760" cy="6858000"/>
            </a:xfrm>
          </p:grpSpPr>
          <p:sp>
            <p:nvSpPr>
              <p:cNvPr id="70" name="Line 71"/>
              <p:cNvSpPr/>
              <p:nvPr/>
            </p:nvSpPr>
            <p:spPr>
              <a:xfrm>
                <a:off x="225360" y="0"/>
                <a:ext cx="681588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1" name="Line 72"/>
              <p:cNvSpPr/>
              <p:nvPr/>
            </p:nvSpPr>
            <p:spPr>
              <a:xfrm>
                <a:off x="1449000" y="0"/>
                <a:ext cx="681588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" name="Line 73"/>
              <p:cNvSpPr/>
              <p:nvPr/>
            </p:nvSpPr>
            <p:spPr>
              <a:xfrm>
                <a:off x="2665800" y="0"/>
                <a:ext cx="681588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3" name="Line 74"/>
              <p:cNvSpPr/>
              <p:nvPr/>
            </p:nvSpPr>
            <p:spPr>
              <a:xfrm>
                <a:off x="3884760" y="0"/>
                <a:ext cx="681624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4" name="Line 75"/>
              <p:cNvSpPr/>
              <p:nvPr/>
            </p:nvSpPr>
            <p:spPr>
              <a:xfrm>
                <a:off x="5106240" y="0"/>
                <a:ext cx="6815880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75" name="Group 76"/>
              <p:cNvGrpSpPr/>
              <p:nvPr/>
            </p:nvGrpSpPr>
            <p:grpSpPr>
              <a:xfrm>
                <a:off x="6327720" y="0"/>
                <a:ext cx="5864040" cy="5898600"/>
                <a:chOff x="6327720" y="0"/>
                <a:chExt cx="5864040" cy="5898600"/>
              </a:xfrm>
            </p:grpSpPr>
            <p:sp>
              <p:nvSpPr>
                <p:cNvPr id="76" name="Line 77"/>
                <p:cNvSpPr/>
                <p:nvPr/>
              </p:nvSpPr>
              <p:spPr>
                <a:xfrm>
                  <a:off x="6327720" y="0"/>
                  <a:ext cx="5864040" cy="58986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7" name="Line 78"/>
                <p:cNvSpPr/>
                <p:nvPr/>
              </p:nvSpPr>
              <p:spPr>
                <a:xfrm>
                  <a:off x="7549200" y="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8" name="Line 79"/>
                <p:cNvSpPr/>
                <p:nvPr/>
              </p:nvSpPr>
              <p:spPr>
                <a:xfrm>
                  <a:off x="8772840" y="0"/>
                  <a:ext cx="3418920" cy="345672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9" name="Line 80"/>
                <p:cNvSpPr/>
                <p:nvPr/>
              </p:nvSpPr>
              <p:spPr>
                <a:xfrm>
                  <a:off x="9982080" y="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0" name="Line 81"/>
                <p:cNvSpPr/>
                <p:nvPr/>
              </p:nvSpPr>
              <p:spPr>
                <a:xfrm>
                  <a:off x="11198880" y="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81" name="Line 82"/>
              <p:cNvSpPr/>
              <p:nvPr/>
            </p:nvSpPr>
            <p:spPr>
              <a:xfrm flipH="1" flipV="1">
                <a:off x="0" y="1011960"/>
                <a:ext cx="5828760" cy="5845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2" name="Line 83"/>
              <p:cNvSpPr/>
              <p:nvPr/>
            </p:nvSpPr>
            <p:spPr>
              <a:xfrm flipH="1" flipV="1">
                <a:off x="0" y="2227320"/>
                <a:ext cx="4614480" cy="463032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3" name="Line 84"/>
              <p:cNvSpPr/>
              <p:nvPr/>
            </p:nvSpPr>
            <p:spPr>
              <a:xfrm flipH="1" flipV="1">
                <a:off x="0" y="343188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4" name="Line 85"/>
              <p:cNvSpPr/>
              <p:nvPr/>
            </p:nvSpPr>
            <p:spPr>
              <a:xfrm flipH="1" flipV="1">
                <a:off x="0" y="465120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5" name="Line 86"/>
              <p:cNvSpPr/>
              <p:nvPr/>
            </p:nvSpPr>
            <p:spPr>
              <a:xfrm flipH="1" flipV="1">
                <a:off x="0" y="5864400"/>
                <a:ext cx="986760" cy="9932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86" name="Group 87"/>
            <p:cNvGrpSpPr/>
            <p:nvPr/>
          </p:nvGrpSpPr>
          <p:grpSpPr>
            <a:xfrm>
              <a:off x="0" y="0"/>
              <a:ext cx="12191760" cy="6857640"/>
              <a:chOff x="0" y="0"/>
              <a:chExt cx="12191760" cy="6857640"/>
            </a:xfrm>
          </p:grpSpPr>
          <p:sp>
            <p:nvSpPr>
              <p:cNvPr id="87" name="Line 88"/>
              <p:cNvSpPr/>
              <p:nvPr/>
            </p:nvSpPr>
            <p:spPr>
              <a:xfrm flipH="1">
                <a:off x="5150520" y="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8" name="Line 89"/>
              <p:cNvSpPr/>
              <p:nvPr/>
            </p:nvSpPr>
            <p:spPr>
              <a:xfrm flipH="1">
                <a:off x="3926880" y="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" name="Line 90"/>
              <p:cNvSpPr/>
              <p:nvPr/>
            </p:nvSpPr>
            <p:spPr>
              <a:xfrm flipH="1">
                <a:off x="2710080" y="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" name="Line 91"/>
              <p:cNvSpPr/>
              <p:nvPr/>
            </p:nvSpPr>
            <p:spPr>
              <a:xfrm flipH="1">
                <a:off x="1490760" y="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1" name="Line 92"/>
              <p:cNvSpPr/>
              <p:nvPr/>
            </p:nvSpPr>
            <p:spPr>
              <a:xfrm flipH="1">
                <a:off x="225360" y="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92" name="Group 93"/>
              <p:cNvGrpSpPr/>
              <p:nvPr/>
            </p:nvGrpSpPr>
            <p:grpSpPr>
              <a:xfrm>
                <a:off x="0" y="0"/>
                <a:ext cx="5864040" cy="5898600"/>
                <a:chOff x="0" y="0"/>
                <a:chExt cx="5864040" cy="5898600"/>
              </a:xfrm>
            </p:grpSpPr>
            <p:sp>
              <p:nvSpPr>
                <p:cNvPr id="93" name="Line 94"/>
                <p:cNvSpPr/>
                <p:nvPr/>
              </p:nvSpPr>
              <p:spPr>
                <a:xfrm flipH="1">
                  <a:off x="0" y="0"/>
                  <a:ext cx="5864040" cy="58986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4" name="Line 95"/>
                <p:cNvSpPr/>
                <p:nvPr/>
              </p:nvSpPr>
              <p:spPr>
                <a:xfrm flipH="1">
                  <a:off x="0" y="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5" name="Line 96"/>
                <p:cNvSpPr/>
                <p:nvPr/>
              </p:nvSpPr>
              <p:spPr>
                <a:xfrm flipH="1">
                  <a:off x="0" y="0"/>
                  <a:ext cx="3418920" cy="345672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6" name="Line 97"/>
                <p:cNvSpPr/>
                <p:nvPr/>
              </p:nvSpPr>
              <p:spPr>
                <a:xfrm flipH="1">
                  <a:off x="0" y="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7" name="Line 98"/>
                <p:cNvSpPr/>
                <p:nvPr/>
              </p:nvSpPr>
              <p:spPr>
                <a:xfrm flipH="1">
                  <a:off x="0" y="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98" name="Line 99"/>
              <p:cNvSpPr/>
              <p:nvPr/>
            </p:nvSpPr>
            <p:spPr>
              <a:xfrm flipV="1">
                <a:off x="6363000" y="1011960"/>
                <a:ext cx="5828760" cy="5845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9" name="Line 100"/>
              <p:cNvSpPr/>
              <p:nvPr/>
            </p:nvSpPr>
            <p:spPr>
              <a:xfrm flipV="1">
                <a:off x="7576920" y="2227320"/>
                <a:ext cx="4614840" cy="463032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0" name="Line 101"/>
              <p:cNvSpPr/>
              <p:nvPr/>
            </p:nvSpPr>
            <p:spPr>
              <a:xfrm flipV="1">
                <a:off x="8793360" y="343188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1" name="Line 102"/>
              <p:cNvSpPr/>
              <p:nvPr/>
            </p:nvSpPr>
            <p:spPr>
              <a:xfrm flipV="1">
                <a:off x="9995400" y="465120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2" name="Line 103"/>
              <p:cNvSpPr/>
              <p:nvPr/>
            </p:nvSpPr>
            <p:spPr>
              <a:xfrm flipV="1">
                <a:off x="11204640" y="5864400"/>
                <a:ext cx="987120" cy="9932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03" name="PlaceHolder 104"/>
          <p:cNvSpPr>
            <a:spLocks noGrp="1"/>
          </p:cNvSpPr>
          <p:nvPr>
            <p:ph type="title"/>
          </p:nvPr>
        </p:nvSpPr>
        <p:spPr>
          <a:xfrm>
            <a:off x="1293840" y="1909440"/>
            <a:ext cx="9604080" cy="33829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76000"/>
              </a:lnSpc>
            </a:pPr>
            <a:r>
              <a:rPr b="1" lang="cs-CZ" sz="8000" spc="-1" strike="noStrike">
                <a:solidFill>
                  <a:srgbClr val="2d2e2d"/>
                </a:solidFill>
                <a:latin typeface="Arial"/>
              </a:rPr>
              <a:t>Kliknutím lze upravit styl.</a:t>
            </a:r>
            <a:endParaRPr b="0" lang="cs-CZ" sz="8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04" name="Line 105"/>
          <p:cNvSpPr/>
          <p:nvPr/>
        </p:nvSpPr>
        <p:spPr>
          <a:xfrm>
            <a:off x="1295280" y="5294160"/>
            <a:ext cx="9601200" cy="360"/>
          </a:xfrm>
          <a:prstGeom prst="line">
            <a:avLst/>
          </a:prstGeom>
          <a:ln w="12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0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Click to edit the outline text format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Second Outline Level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2d2e2d"/>
                </a:solidFill>
                <a:latin typeface="Arial"/>
              </a:rPr>
              <a:t>Third Outline Level</a:t>
            </a:r>
            <a:endParaRPr b="0" lang="cs-CZ" sz="1400" spc="-1" strike="noStrike">
              <a:solidFill>
                <a:srgbClr val="2d2e2d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2d2e2d"/>
                </a:solidFill>
                <a:latin typeface="Arial"/>
              </a:rPr>
              <a:t>Fourth Outline Level</a:t>
            </a:r>
            <a:endParaRPr b="0" lang="cs-CZ" sz="1400" spc="-1" strike="noStrike">
              <a:solidFill>
                <a:srgbClr val="2d2e2d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"/>
          <p:cNvGrpSpPr/>
          <p:nvPr/>
        </p:nvGrpSpPr>
        <p:grpSpPr>
          <a:xfrm>
            <a:off x="0" y="-195840"/>
            <a:ext cx="12191760" cy="6857640"/>
            <a:chOff x="0" y="-195840"/>
            <a:chExt cx="12191760" cy="6857640"/>
          </a:xfrm>
        </p:grpSpPr>
        <p:sp>
          <p:nvSpPr>
            <p:cNvPr id="143" name="Line 2"/>
            <p:cNvSpPr/>
            <p:nvPr/>
          </p:nvSpPr>
          <p:spPr>
            <a:xfrm>
              <a:off x="60984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Line 3"/>
            <p:cNvSpPr/>
            <p:nvPr/>
          </p:nvSpPr>
          <p:spPr>
            <a:xfrm>
              <a:off x="182916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Line 4"/>
            <p:cNvSpPr/>
            <p:nvPr/>
          </p:nvSpPr>
          <p:spPr>
            <a:xfrm>
              <a:off x="304812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Line 5"/>
            <p:cNvSpPr/>
            <p:nvPr/>
          </p:nvSpPr>
          <p:spPr>
            <a:xfrm>
              <a:off x="426744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" name="Line 6"/>
            <p:cNvSpPr/>
            <p:nvPr/>
          </p:nvSpPr>
          <p:spPr>
            <a:xfrm>
              <a:off x="548640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" name="Line 7"/>
            <p:cNvSpPr/>
            <p:nvPr/>
          </p:nvSpPr>
          <p:spPr>
            <a:xfrm>
              <a:off x="670572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" name="Line 8"/>
            <p:cNvSpPr/>
            <p:nvPr/>
          </p:nvSpPr>
          <p:spPr>
            <a:xfrm>
              <a:off x="792468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" name="Line 9"/>
            <p:cNvSpPr/>
            <p:nvPr/>
          </p:nvSpPr>
          <p:spPr>
            <a:xfrm>
              <a:off x="914400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Line 10"/>
            <p:cNvSpPr/>
            <p:nvPr/>
          </p:nvSpPr>
          <p:spPr>
            <a:xfrm>
              <a:off x="1036296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" name="Line 11"/>
            <p:cNvSpPr/>
            <p:nvPr/>
          </p:nvSpPr>
          <p:spPr>
            <a:xfrm>
              <a:off x="11582280" y="-195840"/>
              <a:ext cx="360" cy="685764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Line 12"/>
            <p:cNvSpPr/>
            <p:nvPr/>
          </p:nvSpPr>
          <p:spPr>
            <a:xfrm>
              <a:off x="2520" y="19044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Line 13"/>
            <p:cNvSpPr/>
            <p:nvPr/>
          </p:nvSpPr>
          <p:spPr>
            <a:xfrm>
              <a:off x="2520" y="141516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Line 14"/>
            <p:cNvSpPr/>
            <p:nvPr/>
          </p:nvSpPr>
          <p:spPr>
            <a:xfrm>
              <a:off x="2520" y="26398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Line 15"/>
            <p:cNvSpPr/>
            <p:nvPr/>
          </p:nvSpPr>
          <p:spPr>
            <a:xfrm>
              <a:off x="2520" y="386460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Line 16"/>
            <p:cNvSpPr/>
            <p:nvPr/>
          </p:nvSpPr>
          <p:spPr>
            <a:xfrm>
              <a:off x="2520" y="508932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Line 17"/>
            <p:cNvSpPr/>
            <p:nvPr/>
          </p:nvSpPr>
          <p:spPr>
            <a:xfrm>
              <a:off x="2520" y="6313680"/>
              <a:ext cx="12189240" cy="36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59" name="Group 18"/>
            <p:cNvGrpSpPr/>
            <p:nvPr/>
          </p:nvGrpSpPr>
          <p:grpSpPr>
            <a:xfrm>
              <a:off x="0" y="-195840"/>
              <a:ext cx="12191760" cy="6857640"/>
              <a:chOff x="0" y="-195840"/>
              <a:chExt cx="12191760" cy="6857640"/>
            </a:xfrm>
          </p:grpSpPr>
          <p:sp>
            <p:nvSpPr>
              <p:cNvPr id="160" name="Line 19"/>
              <p:cNvSpPr/>
              <p:nvPr/>
            </p:nvSpPr>
            <p:spPr>
              <a:xfrm>
                <a:off x="22536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1" name="Line 20"/>
              <p:cNvSpPr/>
              <p:nvPr/>
            </p:nvSpPr>
            <p:spPr>
              <a:xfrm>
                <a:off x="144900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2" name="Line 21"/>
              <p:cNvSpPr/>
              <p:nvPr/>
            </p:nvSpPr>
            <p:spPr>
              <a:xfrm>
                <a:off x="266580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" name="Line 22"/>
              <p:cNvSpPr/>
              <p:nvPr/>
            </p:nvSpPr>
            <p:spPr>
              <a:xfrm>
                <a:off x="3884760" y="-195840"/>
                <a:ext cx="681624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4" name="Line 23"/>
              <p:cNvSpPr/>
              <p:nvPr/>
            </p:nvSpPr>
            <p:spPr>
              <a:xfrm>
                <a:off x="510624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165" name="Group 24"/>
              <p:cNvGrpSpPr/>
              <p:nvPr/>
            </p:nvGrpSpPr>
            <p:grpSpPr>
              <a:xfrm>
                <a:off x="6327720" y="-195840"/>
                <a:ext cx="5864040" cy="5898240"/>
                <a:chOff x="6327720" y="-195840"/>
                <a:chExt cx="5864040" cy="5898240"/>
              </a:xfrm>
            </p:grpSpPr>
            <p:sp>
              <p:nvSpPr>
                <p:cNvPr id="166" name="Line 25"/>
                <p:cNvSpPr/>
                <p:nvPr/>
              </p:nvSpPr>
              <p:spPr>
                <a:xfrm>
                  <a:off x="6327720" y="-195840"/>
                  <a:ext cx="5864040" cy="5898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7" name="Line 26"/>
                <p:cNvSpPr/>
                <p:nvPr/>
              </p:nvSpPr>
              <p:spPr>
                <a:xfrm>
                  <a:off x="7549200" y="-19584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8" name="Line 27"/>
                <p:cNvSpPr/>
                <p:nvPr/>
              </p:nvSpPr>
              <p:spPr>
                <a:xfrm>
                  <a:off x="8772840" y="-195840"/>
                  <a:ext cx="3418920" cy="345636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9" name="Line 28"/>
                <p:cNvSpPr/>
                <p:nvPr/>
              </p:nvSpPr>
              <p:spPr>
                <a:xfrm>
                  <a:off x="9982080" y="-19584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70" name="Line 29"/>
                <p:cNvSpPr/>
                <p:nvPr/>
              </p:nvSpPr>
              <p:spPr>
                <a:xfrm>
                  <a:off x="11198880" y="-19584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71" name="Line 30"/>
              <p:cNvSpPr/>
              <p:nvPr/>
            </p:nvSpPr>
            <p:spPr>
              <a:xfrm flipH="1" flipV="1">
                <a:off x="0" y="815760"/>
                <a:ext cx="5828760" cy="58460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Line 31"/>
              <p:cNvSpPr/>
              <p:nvPr/>
            </p:nvSpPr>
            <p:spPr>
              <a:xfrm flipH="1" flipV="1">
                <a:off x="0" y="2031120"/>
                <a:ext cx="4614480" cy="4630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Line 32"/>
              <p:cNvSpPr/>
              <p:nvPr/>
            </p:nvSpPr>
            <p:spPr>
              <a:xfrm flipH="1" flipV="1">
                <a:off x="0" y="323604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Line 33"/>
              <p:cNvSpPr/>
              <p:nvPr/>
            </p:nvSpPr>
            <p:spPr>
              <a:xfrm flipH="1" flipV="1">
                <a:off x="0" y="445536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5" name="Line 34"/>
              <p:cNvSpPr/>
              <p:nvPr/>
            </p:nvSpPr>
            <p:spPr>
              <a:xfrm flipH="1" flipV="1">
                <a:off x="0" y="5668200"/>
                <a:ext cx="986760" cy="9936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6" name="Group 35"/>
            <p:cNvGrpSpPr/>
            <p:nvPr/>
          </p:nvGrpSpPr>
          <p:grpSpPr>
            <a:xfrm>
              <a:off x="0" y="-195840"/>
              <a:ext cx="12191760" cy="6857640"/>
              <a:chOff x="0" y="-195840"/>
              <a:chExt cx="12191760" cy="6857640"/>
            </a:xfrm>
          </p:grpSpPr>
          <p:sp>
            <p:nvSpPr>
              <p:cNvPr id="177" name="Line 36"/>
              <p:cNvSpPr/>
              <p:nvPr/>
            </p:nvSpPr>
            <p:spPr>
              <a:xfrm flipH="1">
                <a:off x="515052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Line 37"/>
              <p:cNvSpPr/>
              <p:nvPr/>
            </p:nvSpPr>
            <p:spPr>
              <a:xfrm flipH="1">
                <a:off x="39268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9" name="Line 38"/>
              <p:cNvSpPr/>
              <p:nvPr/>
            </p:nvSpPr>
            <p:spPr>
              <a:xfrm flipH="1">
                <a:off x="27100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0" name="Line 39"/>
              <p:cNvSpPr/>
              <p:nvPr/>
            </p:nvSpPr>
            <p:spPr>
              <a:xfrm flipH="1">
                <a:off x="149076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1" name="Line 40"/>
              <p:cNvSpPr/>
              <p:nvPr/>
            </p:nvSpPr>
            <p:spPr>
              <a:xfrm flipH="1">
                <a:off x="269280" y="-195840"/>
                <a:ext cx="6815880" cy="68576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182" name="Group 41"/>
              <p:cNvGrpSpPr/>
              <p:nvPr/>
            </p:nvGrpSpPr>
            <p:grpSpPr>
              <a:xfrm>
                <a:off x="0" y="-195840"/>
                <a:ext cx="5864040" cy="5898240"/>
                <a:chOff x="0" y="-195840"/>
                <a:chExt cx="5864040" cy="5898240"/>
              </a:xfrm>
            </p:grpSpPr>
            <p:sp>
              <p:nvSpPr>
                <p:cNvPr id="183" name="Line 42"/>
                <p:cNvSpPr/>
                <p:nvPr/>
              </p:nvSpPr>
              <p:spPr>
                <a:xfrm flipH="1">
                  <a:off x="0" y="-195840"/>
                  <a:ext cx="5864040" cy="5898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84" name="Line 43"/>
                <p:cNvSpPr/>
                <p:nvPr/>
              </p:nvSpPr>
              <p:spPr>
                <a:xfrm flipH="1">
                  <a:off x="0" y="-195840"/>
                  <a:ext cx="4642560" cy="467208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85" name="Line 44"/>
                <p:cNvSpPr/>
                <p:nvPr/>
              </p:nvSpPr>
              <p:spPr>
                <a:xfrm flipH="1">
                  <a:off x="0" y="-195840"/>
                  <a:ext cx="3418920" cy="345636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86" name="Line 45"/>
                <p:cNvSpPr/>
                <p:nvPr/>
              </p:nvSpPr>
              <p:spPr>
                <a:xfrm flipH="1">
                  <a:off x="0" y="-195840"/>
                  <a:ext cx="2209680" cy="2226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87" name="Line 46"/>
                <p:cNvSpPr/>
                <p:nvPr/>
              </p:nvSpPr>
              <p:spPr>
                <a:xfrm flipH="1">
                  <a:off x="0" y="-195840"/>
                  <a:ext cx="992880" cy="100224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88" name="Line 47"/>
              <p:cNvSpPr/>
              <p:nvPr/>
            </p:nvSpPr>
            <p:spPr>
              <a:xfrm flipV="1">
                <a:off x="6363000" y="815760"/>
                <a:ext cx="5828760" cy="58460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9" name="Line 48"/>
              <p:cNvSpPr/>
              <p:nvPr/>
            </p:nvSpPr>
            <p:spPr>
              <a:xfrm flipV="1">
                <a:off x="7576920" y="2031120"/>
                <a:ext cx="4614840" cy="463068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0" name="Line 49"/>
              <p:cNvSpPr/>
              <p:nvPr/>
            </p:nvSpPr>
            <p:spPr>
              <a:xfrm flipV="1">
                <a:off x="8793360" y="3236040"/>
                <a:ext cx="3398400" cy="342576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1" name="Line 50"/>
              <p:cNvSpPr/>
              <p:nvPr/>
            </p:nvSpPr>
            <p:spPr>
              <a:xfrm flipV="1">
                <a:off x="9995400" y="4455360"/>
                <a:ext cx="2196360" cy="220644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2" name="Line 51"/>
              <p:cNvSpPr/>
              <p:nvPr/>
            </p:nvSpPr>
            <p:spPr>
              <a:xfrm flipV="1">
                <a:off x="11204640" y="5668200"/>
                <a:ext cx="987120" cy="9936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93" name="Line 52"/>
          <p:cNvSpPr/>
          <p:nvPr/>
        </p:nvSpPr>
        <p:spPr>
          <a:xfrm>
            <a:off x="609480" y="6172200"/>
            <a:ext cx="10972800" cy="360"/>
          </a:xfrm>
          <a:prstGeom prst="line">
            <a:avLst/>
          </a:prstGeom>
          <a:ln w="12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PlaceHolder 53"/>
          <p:cNvSpPr>
            <a:spLocks noGrp="1"/>
          </p:cNvSpPr>
          <p:nvPr>
            <p:ph type="title"/>
          </p:nvPr>
        </p:nvSpPr>
        <p:spPr>
          <a:xfrm>
            <a:off x="1295280" y="504000"/>
            <a:ext cx="9600840" cy="11419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Kliknutím lze upravit styl.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95" name="PlaceHolder 54"/>
          <p:cNvSpPr>
            <a:spLocks noGrp="1"/>
          </p:cNvSpPr>
          <p:nvPr>
            <p:ph type="body"/>
          </p:nvPr>
        </p:nvSpPr>
        <p:spPr>
          <a:xfrm>
            <a:off x="1295280" y="1981080"/>
            <a:ext cx="9600840" cy="38095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Po kliknutí můžete upravovat styly textu v předloze.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800" spc="-1" strike="noStrike">
                <a:solidFill>
                  <a:srgbClr val="2d2e2d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2d2e2d"/>
              </a:solidFill>
              <a:latin typeface="Arial"/>
            </a:endParaRPr>
          </a:p>
          <a:p>
            <a:pPr lvl="2" marL="685800" indent="-178920">
              <a:lnSpc>
                <a:spcPct val="90000"/>
              </a:lnSpc>
              <a:spcBef>
                <a:spcPts val="7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7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400" spc="-1" strike="noStrike">
                <a:solidFill>
                  <a:srgbClr val="2d2e2d"/>
                </a:solidFill>
                <a:latin typeface="Arial"/>
              </a:rPr>
              <a:t>Čtvrtá úroveň</a:t>
            </a:r>
            <a:endParaRPr b="0" lang="cs-CZ" sz="1400" spc="-1" strike="noStrike">
              <a:solidFill>
                <a:srgbClr val="2d2e2d"/>
              </a:solidFill>
              <a:latin typeface="Arial"/>
            </a:endParaRPr>
          </a:p>
          <a:p>
            <a:pPr lvl="4" marL="1143000" indent="-178920">
              <a:lnSpc>
                <a:spcPct val="90000"/>
              </a:lnSpc>
              <a:spcBef>
                <a:spcPts val="601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400" spc="-1" strike="noStrike">
                <a:solidFill>
                  <a:srgbClr val="2d2e2d"/>
                </a:solidFill>
                <a:latin typeface="Arial"/>
              </a:rPr>
              <a:t>Pátá úroveň</a:t>
            </a:r>
            <a:endParaRPr b="0" lang="cs-CZ" sz="14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196" name="PlaceHolder 55"/>
          <p:cNvSpPr>
            <a:spLocks noGrp="1"/>
          </p:cNvSpPr>
          <p:nvPr>
            <p:ph type="ftr"/>
          </p:nvPr>
        </p:nvSpPr>
        <p:spPr>
          <a:xfrm>
            <a:off x="609480" y="6289560"/>
            <a:ext cx="6127560" cy="22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424342"/>
                </a:solidFill>
                <a:latin typeface="Arial"/>
              </a:rPr>
              <a:t>Přidejte zápatí.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97" name="PlaceHolder 56"/>
          <p:cNvSpPr>
            <a:spLocks noGrp="1"/>
          </p:cNvSpPr>
          <p:nvPr>
            <p:ph type="dt"/>
          </p:nvPr>
        </p:nvSpPr>
        <p:spPr>
          <a:xfrm>
            <a:off x="9294120" y="6289560"/>
            <a:ext cx="965520" cy="22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706C59-F6AE-44FC-84DB-FCDF279CFA07}" type="datetime1">
              <a:rPr b="0" lang="en-US" sz="1100" spc="-1" strike="noStrike">
                <a:solidFill>
                  <a:srgbClr val="424342"/>
                </a:solidFill>
                <a:latin typeface="Arial"/>
              </a:rPr>
              <a:t>12/11/2019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98" name="PlaceHolder 57"/>
          <p:cNvSpPr>
            <a:spLocks noGrp="1"/>
          </p:cNvSpPr>
          <p:nvPr>
            <p:ph type="sldNum"/>
          </p:nvPr>
        </p:nvSpPr>
        <p:spPr>
          <a:xfrm>
            <a:off x="10665360" y="6289560"/>
            <a:ext cx="918360" cy="22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B7013C-39A2-4CA5-8847-A309A324C76E}" type="slidenum">
              <a:rPr b="0" lang="en-US" sz="1100" spc="-1" strike="noStrike">
                <a:solidFill>
                  <a:srgbClr val="424342"/>
                </a:solidFill>
                <a:latin typeface="Arial"/>
              </a:rPr>
              <a:t>&lt;number&gt;</a:t>
            </a:fld>
            <a:endParaRPr b="0" lang="en-US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electroboom.com/?p=976" TargetMode="External"/><Relationship Id="rId2" Type="http://schemas.openxmlformats.org/officeDocument/2006/relationships/hyperlink" Target="https://www.gymck.cz/storage/1357736481_sb_2s_4o_24_vedeni_el_proudu_02.pdf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293840" y="1909440"/>
            <a:ext cx="9604080" cy="3382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76000"/>
              </a:lnSpc>
            </a:pPr>
            <a:r>
              <a:rPr b="1" lang="cs-CZ" sz="8000" spc="-1" strike="noStrike">
                <a:solidFill>
                  <a:srgbClr val="2d2e2d"/>
                </a:solidFill>
                <a:latin typeface="Arial"/>
              </a:rPr>
              <a:t>Jákobův žebřík</a:t>
            </a:r>
            <a:endParaRPr b="0" lang="cs-CZ" sz="80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293840" y="5432400"/>
            <a:ext cx="9604080" cy="456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a43f27"/>
                </a:solidFill>
                <a:latin typeface="Arial"/>
              </a:rPr>
              <a:t>Matěj Popďakunik</a:t>
            </a:r>
            <a:endParaRPr b="0" lang="en-US" sz="20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Děkuji za pozornost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Zdroje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Mehdi Sadaghdar, Making a Jacob’s Ladder, dostupné z </a:t>
            </a:r>
            <a:r>
              <a:rPr b="0" lang="cs-CZ" sz="1600" spc="-1" strike="noStrike" u="sng">
                <a:solidFill>
                  <a:srgbClr val="4f91a1"/>
                </a:solidFill>
                <a:uFillTx/>
                <a:latin typeface="Arial"/>
                <a:hlinkClick r:id="rId1"/>
              </a:rPr>
              <a:t>https://www.electroboom.com/?p=976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Gymck, Vedení elektrického proudu v kapalinách a plynech, dostupné z </a:t>
            </a:r>
            <a:r>
              <a:rPr b="0" lang="cs-CZ" sz="1600" spc="-1" strike="noStrike" u="sng">
                <a:solidFill>
                  <a:srgbClr val="4f91a1"/>
                </a:solidFill>
                <a:uFillTx/>
                <a:latin typeface="Arial"/>
                <a:hlinkClick r:id="rId2"/>
              </a:rPr>
              <a:t>https://www.gymck.cz/storage/1357736481_sb_2s_4o_24_vedeni_el_proudu_02.pdf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Lieberman, Michael A.; Lichtenberg, Allan J. (2005). Principles of plasma discharges and materials processing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Osnova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Trocha historie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Teoretický úvod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Experiment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 rot="16200000">
            <a:off x="5331240" y="2173320"/>
            <a:ext cx="5011200" cy="2815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Teoretický úvod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Elektrický výboj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Průrazné napětí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800" spc="-1" strike="noStrike">
                <a:solidFill>
                  <a:srgbClr val="2d2e2d"/>
                </a:solidFill>
                <a:latin typeface="Arial"/>
              </a:rPr>
              <a:t>Paschenův zákon</a:t>
            </a:r>
            <a:endParaRPr b="0" lang="cs-CZ" sz="18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Zápalné napětí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48" name="Picture 4" descr=""/>
          <p:cNvPicPr/>
          <p:nvPr/>
        </p:nvPicPr>
        <p:blipFill>
          <a:blip r:embed="rId1"/>
          <a:stretch/>
        </p:blipFill>
        <p:spPr>
          <a:xfrm>
            <a:off x="5861160" y="1646280"/>
            <a:ext cx="4393800" cy="380952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8841240" y="5086800"/>
            <a:ext cx="282816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d2e2d"/>
                </a:solidFill>
                <a:latin typeface="Arial"/>
              </a:rPr>
              <a:t>U</a:t>
            </a:r>
            <a:r>
              <a:rPr b="0" lang="en-US" sz="1800" spc="-1" strike="noStrike" baseline="-25000">
                <a:solidFill>
                  <a:srgbClr val="2d2e2d"/>
                </a:solidFill>
                <a:latin typeface="Arial"/>
              </a:rPr>
              <a:t>z</a:t>
            </a:r>
            <a:endParaRPr b="0" lang="en-US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Historie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1982520" y="1927800"/>
            <a:ext cx="2539800" cy="3809520"/>
          </a:xfrm>
          <a:prstGeom prst="rect">
            <a:avLst/>
          </a:prstGeom>
          <a:ln>
            <a:noFill/>
          </a:ln>
        </p:spPr>
      </p:pic>
      <p:pic>
        <p:nvPicPr>
          <p:cNvPr id="252" name="Picture 4" descr=""/>
          <p:cNvPicPr/>
          <p:nvPr/>
        </p:nvPicPr>
        <p:blipFill>
          <a:blip r:embed="rId2"/>
          <a:stretch/>
        </p:blipFill>
        <p:spPr>
          <a:xfrm>
            <a:off x="5389920" y="1922760"/>
            <a:ext cx="2757240" cy="3814560"/>
          </a:xfrm>
          <a:prstGeom prst="rect">
            <a:avLst/>
          </a:prstGeom>
          <a:ln>
            <a:noFill/>
          </a:ln>
        </p:spPr>
      </p:pic>
      <p:pic>
        <p:nvPicPr>
          <p:cNvPr id="253" name="Picture 6" descr=""/>
          <p:cNvPicPr/>
          <p:nvPr/>
        </p:nvPicPr>
        <p:blipFill>
          <a:blip r:embed="rId3"/>
          <a:stretch/>
        </p:blipFill>
        <p:spPr>
          <a:xfrm>
            <a:off x="8372160" y="2668320"/>
            <a:ext cx="3333240" cy="232380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1994760" y="5834520"/>
            <a:ext cx="2082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d2e2d"/>
                </a:solidFill>
                <a:latin typeface="Arial"/>
              </a:rPr>
              <a:t>Friedrich Paschen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5178600" y="5834520"/>
            <a:ext cx="264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d2e2d"/>
                </a:solidFill>
                <a:latin typeface="Calibri"/>
                <a:ea typeface="Calibri"/>
              </a:rPr>
              <a:t>John Sealy Townsend </a:t>
            </a:r>
            <a:endParaRPr b="0" lang="en-US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Elektrický výboj (za normálního tlaku)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Jiskrový výboj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Korona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Obloukový výboj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58" name="Obrázek 8" descr=""/>
          <p:cNvPicPr/>
          <p:nvPr/>
        </p:nvPicPr>
        <p:blipFill>
          <a:blip r:embed="rId1"/>
          <a:stretch/>
        </p:blipFill>
        <p:spPr>
          <a:xfrm>
            <a:off x="6994440" y="1646280"/>
            <a:ext cx="2816640" cy="1870560"/>
          </a:xfrm>
          <a:prstGeom prst="rect">
            <a:avLst/>
          </a:prstGeom>
          <a:ln>
            <a:noFill/>
          </a:ln>
        </p:spPr>
      </p:pic>
      <p:pic>
        <p:nvPicPr>
          <p:cNvPr id="259" name="Picture 2" descr=""/>
          <p:cNvPicPr/>
          <p:nvPr/>
        </p:nvPicPr>
        <p:blipFill>
          <a:blip r:embed="rId2"/>
          <a:stretch/>
        </p:blipFill>
        <p:spPr>
          <a:xfrm>
            <a:off x="1295280" y="3731400"/>
            <a:ext cx="4254120" cy="2394360"/>
          </a:xfrm>
          <a:prstGeom prst="rect">
            <a:avLst/>
          </a:prstGeom>
          <a:ln>
            <a:noFill/>
          </a:ln>
        </p:spPr>
      </p:pic>
      <p:pic>
        <p:nvPicPr>
          <p:cNvPr id="260" name="Picture 4" descr=""/>
          <p:cNvPicPr/>
          <p:nvPr/>
        </p:nvPicPr>
        <p:blipFill>
          <a:blip r:embed="rId3"/>
          <a:stretch/>
        </p:blipFill>
        <p:spPr>
          <a:xfrm>
            <a:off x="6642360" y="3717000"/>
            <a:ext cx="3211920" cy="24087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Průrazné napětí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Paschenův zákon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800" spc="-1" strike="noStrike">
                <a:solidFill>
                  <a:srgbClr val="2d2e2d"/>
                </a:solidFill>
                <a:latin typeface="Arial"/>
              </a:rPr>
              <a:t>V</a:t>
            </a:r>
            <a:r>
              <a:rPr b="0" lang="cs-CZ" sz="1600" spc="-1" strike="noStrike" baseline="-25000">
                <a:solidFill>
                  <a:srgbClr val="2d2e2d"/>
                </a:solidFill>
                <a:latin typeface="Arial"/>
              </a:rPr>
              <a:t>b</a:t>
            </a: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 = průrazné napětí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A a B = konstanty závisející na prostředí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p  = tlak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600" spc="-1" strike="noStrike">
                <a:solidFill>
                  <a:srgbClr val="2d2e2d"/>
                </a:solidFill>
                <a:latin typeface="Arial"/>
              </a:rPr>
              <a:t>d = vzdálenost mezi elektrodami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800" spc="-1" strike="noStrike">
                <a:solidFill>
                  <a:srgbClr val="2d2e2d"/>
                </a:solidFill>
                <a:latin typeface="Cambria"/>
                <a:ea typeface="Cambria"/>
              </a:rPr>
              <a:t>γ</a:t>
            </a:r>
            <a:r>
              <a:rPr b="0" lang="cs-CZ" sz="1800" spc="-1" strike="noStrike" baseline="-25000">
                <a:solidFill>
                  <a:srgbClr val="2d2e2d"/>
                </a:solidFill>
                <a:latin typeface="Cambria"/>
                <a:ea typeface="Cambria"/>
              </a:rPr>
              <a:t>se</a:t>
            </a:r>
            <a:r>
              <a:rPr b="0" lang="cs-CZ" sz="1800" spc="-1" strike="noStrike">
                <a:solidFill>
                  <a:srgbClr val="2d2e2d"/>
                </a:solidFill>
                <a:latin typeface="Arial"/>
                <a:ea typeface="Cambria"/>
              </a:rPr>
              <a:t> = </a:t>
            </a:r>
            <a:r>
              <a:rPr b="0" lang="cs-CZ" sz="1600" spc="-1" strike="noStrike">
                <a:solidFill>
                  <a:srgbClr val="2d2e2d"/>
                </a:solidFill>
                <a:latin typeface="Arial"/>
                <a:ea typeface="Cambria"/>
              </a:rPr>
              <a:t>druhá Townsendova konstanta</a:t>
            </a: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cs-CZ" sz="16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63" name="Picture 10" descr=""/>
          <p:cNvPicPr/>
          <p:nvPr/>
        </p:nvPicPr>
        <p:blipFill>
          <a:blip r:embed="rId1"/>
          <a:stretch/>
        </p:blipFill>
        <p:spPr>
          <a:xfrm>
            <a:off x="5555520" y="1646280"/>
            <a:ext cx="5441400" cy="114192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Průrazné napětí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Paschenova křivka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1800" spc="-1" strike="noStrike">
                <a:solidFill>
                  <a:srgbClr val="2d2e2d"/>
                </a:solidFill>
                <a:latin typeface="Arial"/>
              </a:rPr>
              <a:t>1 Torr = 133 Pa</a:t>
            </a:r>
            <a:endParaRPr b="0" lang="cs-CZ" sz="1800" spc="-1" strike="noStrike">
              <a:solidFill>
                <a:srgbClr val="2d2e2d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cs-CZ" sz="18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5516640" y="1311480"/>
            <a:ext cx="5829120" cy="45907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Průrazné napětí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a43f27"/>
              </a:buClr>
              <a:buFont typeface="Arial"/>
              <a:buChar char="▪"/>
            </a:pPr>
            <a:r>
              <a:rPr b="0" lang="cs-CZ" sz="2000" spc="-1" strike="noStrike">
                <a:solidFill>
                  <a:srgbClr val="2d2e2d"/>
                </a:solidFill>
                <a:latin typeface="Arial"/>
              </a:rPr>
              <a:t>Dielektrická pevnost</a:t>
            </a:r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graphicFrame>
        <p:nvGraphicFramePr>
          <p:cNvPr id="270" name="Table 3"/>
          <p:cNvGraphicFramePr/>
          <p:nvPr/>
        </p:nvGraphicFramePr>
        <p:xfrm>
          <a:off x="1734120" y="3206160"/>
          <a:ext cx="8127720" cy="2228760"/>
        </p:xfrm>
        <a:graphic>
          <a:graphicData uri="http://schemas.openxmlformats.org/drawingml/2006/table">
            <a:tbl>
              <a:tblPr/>
              <a:tblGrid>
                <a:gridCol w="4063680"/>
                <a:gridCol w="4064040"/>
              </a:tblGrid>
              <a:tr h="370800"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Látka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25200">
                      <a:solidFill>
                        <a:srgbClr val="d15a3e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Dielektrická pevnost (MV/m)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25200">
                      <a:solidFill>
                        <a:srgbClr val="d15a3e"/>
                      </a:solidFill>
                    </a:lnB>
                    <a:noFill/>
                  </a:tcPr>
                </a:tc>
              </a:tr>
              <a:tr h="370800">
                <a:tc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</a:tr>
              <a:tr h="370800">
                <a:tc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noFill/>
                  </a:tcPr>
                </a:tc>
              </a:tr>
              <a:tr h="370800">
                <a:tc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16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</a:tr>
              <a:tr h="370800">
                <a:tc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24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noFill/>
                  </a:tcPr>
                </a:tc>
              </a:tr>
              <a:tr h="374760">
                <a:tc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  <a:tc>
                  <a:txBody>
                    <a:bodyPr lIns="28440" rIns="28440" tIns="28440" bIns="2844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2d2e2d"/>
                          </a:solidFill>
                          <a:latin typeface="Arial"/>
                        </a:rPr>
                        <a:t>60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d15a3e"/>
                      </a:solidFill>
                    </a:lnL>
                    <a:lnR w="12240">
                      <a:solidFill>
                        <a:srgbClr val="d15a3e"/>
                      </a:solidFill>
                    </a:lnR>
                    <a:lnT w="12240">
                      <a:solidFill>
                        <a:srgbClr val="d15a3e"/>
                      </a:solidFill>
                    </a:lnT>
                    <a:lnB w="12240">
                      <a:solidFill>
                        <a:srgbClr val="d15a3e"/>
                      </a:solidFill>
                    </a:lnB>
                    <a:solidFill>
                      <a:srgbClr val="d15a3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295280" y="504000"/>
            <a:ext cx="9600840" cy="1141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cs-CZ" sz="3200" spc="-1" strike="noStrike">
                <a:solidFill>
                  <a:srgbClr val="a43f27"/>
                </a:solidFill>
                <a:latin typeface="Arial"/>
              </a:rPr>
              <a:t>Jákobův žebřík</a:t>
            </a:r>
            <a:endParaRPr b="0" lang="cs-CZ" sz="3200" spc="-1" strike="noStrike">
              <a:solidFill>
                <a:srgbClr val="2d2e2d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295280" y="1981080"/>
            <a:ext cx="9600840" cy="380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2000" spc="-1" strike="noStrike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273" name="Picture 2" descr=""/>
          <p:cNvPicPr/>
          <p:nvPr/>
        </p:nvPicPr>
        <p:blipFill>
          <a:blip r:embed="rId1"/>
          <a:stretch/>
        </p:blipFill>
        <p:spPr>
          <a:xfrm>
            <a:off x="7026840" y="1981080"/>
            <a:ext cx="2733480" cy="4134960"/>
          </a:xfrm>
          <a:prstGeom prst="rect">
            <a:avLst/>
          </a:prstGeom>
          <a:ln>
            <a:noFill/>
          </a:ln>
        </p:spPr>
      </p:pic>
      <p:pic>
        <p:nvPicPr>
          <p:cNvPr id="274" name="Picture 4" descr=""/>
          <p:cNvPicPr/>
          <p:nvPr/>
        </p:nvPicPr>
        <p:blipFill>
          <a:blip r:embed="rId2"/>
          <a:stretch/>
        </p:blipFill>
        <p:spPr>
          <a:xfrm>
            <a:off x="2071800" y="1981080"/>
            <a:ext cx="3504600" cy="4134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kosočtvercovou mřížkou (širokoúhlý formát)</Template>
  <TotalTime>517</TotalTime>
  <Application>LibreOffice/6.0.6.2$Linux_X86_64 LibreOffice_project/00m0$Build-2</Application>
  <Words>200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2019-12-10T23:18:50Z</dcterms:created>
  <dc:creator>Matěj Popďakunik</dc:creator>
  <dc:description/>
  <dc:language>en-US</dc:language>
  <cp:lastModifiedBy>Matěj Popďakunik</cp:lastModifiedBy>
  <dcterms:modified xsi:type="dcterms:W3CDTF">2019-12-11T07:58:53Z</dcterms:modified>
  <cp:revision>19</cp:revision>
  <dc:subject/>
  <dc:title>Jákobův žebřík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ampaignTags">
    <vt:lpwstr/>
  </property>
  <property fmtid="{D5CDD505-2E9C-101B-9397-08002B2CF9AE}" pid="4" name="ContentTypeId">
    <vt:lpwstr>0x010100AA3F7D94069FF64A86F7DFF56D60E3BE</vt:lpwstr>
  </property>
  <property fmtid="{D5CDD505-2E9C-101B-9397-08002B2CF9AE}" pid="5" name="FeatureTags">
    <vt:lpwstr/>
  </property>
  <property fmtid="{D5CDD505-2E9C-101B-9397-08002B2CF9AE}" pid="6" name="HiddenSlides">
    <vt:i4>0</vt:i4>
  </property>
  <property fmtid="{D5CDD505-2E9C-101B-9397-08002B2CF9AE}" pid="7" name="HyperlinksChanged">
    <vt:bool>0</vt:bool>
  </property>
  <property fmtid="{D5CDD505-2E9C-101B-9397-08002B2CF9AE}" pid="8" name="InternalTags">
    <vt:lpwstr/>
  </property>
  <property fmtid="{D5CDD505-2E9C-101B-9397-08002B2CF9AE}" pid="9" name="LinksUpToDate">
    <vt:bool>0</vt:bool>
  </property>
  <property fmtid="{D5CDD505-2E9C-101B-9397-08002B2CF9AE}" pid="10" name="LocalizationTags">
    <vt:lpwstr/>
  </property>
  <property fmtid="{D5CDD505-2E9C-101B-9397-08002B2CF9AE}" pid="11" name="MMClips">
    <vt:i4>0</vt:i4>
  </property>
  <property fmtid="{D5CDD505-2E9C-101B-9397-08002B2CF9AE}" pid="12" name="Notes">
    <vt:i4>11</vt:i4>
  </property>
  <property fmtid="{D5CDD505-2E9C-101B-9397-08002B2CF9AE}" pid="13" name="PresentationFormat">
    <vt:lpwstr>Širokoúhlá obrazovka</vt:lpwstr>
  </property>
  <property fmtid="{D5CDD505-2E9C-101B-9397-08002B2CF9AE}" pid="14" name="ScaleCrop">
    <vt:bool>0</vt:bool>
  </property>
  <property fmtid="{D5CDD505-2E9C-101B-9397-08002B2CF9AE}" pid="15" name="ScenarioTags">
    <vt:lpwstr/>
  </property>
  <property fmtid="{D5CDD505-2E9C-101B-9397-08002B2CF9AE}" pid="16" name="ShareDoc">
    <vt:bool>0</vt:bool>
  </property>
  <property fmtid="{D5CDD505-2E9C-101B-9397-08002B2CF9AE}" pid="17" name="Slides">
    <vt:i4>11</vt:i4>
  </property>
</Properties>
</file>