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60" r:id="rId3"/>
    <p:sldId id="269" r:id="rId4"/>
    <p:sldId id="262" r:id="rId5"/>
    <p:sldId id="263" r:id="rId6"/>
    <p:sldId id="268" r:id="rId7"/>
    <p:sldId id="273" r:id="rId8"/>
    <p:sldId id="265" r:id="rId9"/>
    <p:sldId id="266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typu Host" initials="UH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BD484-BEDE-4C1C-9AE3-503CE193EA8E}" v="306" dt="2019-12-18T01:11:56.048"/>
    <p1510:client id="{0D8F9AFF-357B-45F7-AB77-F35B033D4751}" v="8" dt="2019-12-17T10:59:44.065"/>
    <p1510:client id="{398F2ACB-D0C0-467D-9F57-CC5FB036614F}" v="1932" dt="2019-12-17T22:25:10.406"/>
    <p1510:client id="{4A6E36D9-F290-4463-A93C-65449C97F4A4}" v="60" dt="2019-12-12T11:53:35.679"/>
    <p1510:client id="{76A72808-CB33-4B31-B51C-55B1E4F6F7AA}" v="2" dt="2019-12-10T13:30:02.358"/>
    <p1510:client id="{7C18668F-6681-4B66-ADDE-E06D4D2081C7}" v="20" dt="2019-12-18T01:30:41.414"/>
    <p1510:client id="{7D22330C-411E-4D5F-ABA0-4A6BC0E54CE1}" v="1" dt="2019-12-12T23:01:34.455"/>
    <p1510:client id="{7D22DFFD-12FE-4829-BC1A-1C113C640853}" v="147" dt="2019-12-11T21:22:16.629"/>
    <p1510:client id="{B42EDF32-B2A5-4F0A-A0A0-4F6B67CEB984}" v="31" dt="2019-12-15T15:32:41.861"/>
    <p1510:client id="{BA4F93E6-6EEB-4079-A3D8-2A252C7CA373}" v="645" dt="2019-12-17T12:09:48.027"/>
    <p1510:client id="{DFFD825F-05E9-42CB-B759-31C859639EE9}" v="995" dt="2019-12-17T21:43:51.655"/>
    <p1510:client id="{FC628F8A-5D2C-40EA-9E29-DA95BE7675E8}" v="543" dt="2019-12-09T21:14:43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10:28:01.189" idx="9">
    <p:pos x="10" y="10"/>
    <p:text>Mimochodem, tu prezentaci nemusíme extra protahovat, máme na to jen 15 minut a budeme mít ten experiment.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0:19.464" idx="1">
    <p:pos x="6644" y="1324"/>
    <p:text>Prezentace: takže něco k historii... bla bla. první byl P.F. Který to sestrojil na konci 60. let 20. st. bla bla. je to vynálezce televize, díky čemuž měl zkušenost s CRT (Cathod Ray Tube [Katodová trubice]) a jednou ho jen tak napadlo je hvízdnout proti sobě a ono to svítilo uprostřed (kolize elektronů) tak mu svitlo, že by to šlo udělat inteligentněji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3:02.996" idx="2">
    <p:pos x="10" y="10"/>
    <p:text>Tady bych dohodil to specifikaci toho jejich výzkumu, že to dělal s kolegou hirschem, že to sestrojili a zkoumali.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6:21.668" idx="6">
    <p:pos x="10" y="10"/>
    <p:text>tady jen popíšeme co je fuze. začneme stylem: no a co je vlastně ta fúze jakožto proces v tom fúzoru. ... tam to nějak popíšeme, to oba zmákneme, kdyžtak můžeš něco říct zajímavého z kvantovky a pohodička dál 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7:59.621" idx="7">
    <p:pos x="10" y="10"/>
    <p:text>tady bych asi popsal jen teorii toho bez nějakýho složitýho popisu konstrukce (to si nechám na slide"NÁŠ FUZOREK") kdyžtak to nějak poukazoval na obrázku 9  a šel na tu konstrukci.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3:22.152" idx="3">
    <p:pos x="10" y="10"/>
    <p:text>Tady bych jen řekl že takhle to vypadá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04:09:48.027" idx="8">
    <p:pos x="10" y="10"/>
    <p:text>tady bych popsal jak jsme to dělal, zapojil, a jak bych to dělal, kdybych neměl zdroj od učitele. + bych dodal různé poznatky z konstrukce a testování v tej laborce(jakoo ten tlak a tak).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1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3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9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8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3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pol.cz/cz/rubriky/studenti/1426-fuzor" TargetMode="External"/><Relationship Id="rId3" Type="http://schemas.openxmlformats.org/officeDocument/2006/relationships/hyperlink" Target="http://www.belljar.net/634fusor.pdf" TargetMode="External"/><Relationship Id="rId7" Type="http://schemas.openxmlformats.org/officeDocument/2006/relationships/hyperlink" Target="https://www.biography.com/inventor/philo-t-farnsworth" TargetMode="External"/><Relationship Id="rId12" Type="http://schemas.openxmlformats.org/officeDocument/2006/relationships/hyperlink" Target="https://www.world-nuclear.org/information-library/current-and-future-generation/nuclear-fusion-power.aspx?fbclid=IwAR1KSiOZH0mHVWJowxEA_7-sTqn5vKhWZAnwsX35CJVAMUAHtdRf10v9CgE" TargetMode="External"/><Relationship Id="rId2" Type="http://schemas.openxmlformats.org/officeDocument/2006/relationships/hyperlink" Target="https://digitalcommons.csbsju.edu/cgi/viewcontent.cgi?article=1035&amp;context=ur_cscda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usy.org/@aetherforce396/thefarnsworthfusor-themostnotablyforgottenepisodeinhotfusionhistorybygerryvassilatos-gza3pggkue" TargetMode="External"/><Relationship Id="rId11" Type="http://schemas.openxmlformats.org/officeDocument/2006/relationships/hyperlink" Target="https://www.youtube.com/watch?v=Yq6jazuQ89I&amp;fbclid=IwAR3cMq4XWB9X0-nDLo14Dmnzlkhn9kd9bnj-pUcpTe6nrNmXTSnMq9Ci4tk?" TargetMode="External"/><Relationship Id="rId5" Type="http://schemas.openxmlformats.org/officeDocument/2006/relationships/hyperlink" Target="https://en.wikipedia.org/wiki/Philo_Farnsworth" TargetMode="External"/><Relationship Id="rId10" Type="http://schemas.openxmlformats.org/officeDocument/2006/relationships/hyperlink" Target="https://cs.wikipedia.org/wiki/V%C3%BDv%C4%9Bva" TargetMode="External"/><Relationship Id="rId4" Type="http://schemas.openxmlformats.org/officeDocument/2006/relationships/hyperlink" Target="https://en.wikipedia.org/wiki/Fusor" TargetMode="External"/><Relationship Id="rId9" Type="http://schemas.openxmlformats.org/officeDocument/2006/relationships/hyperlink" Target="https://www.3pol.cz/cz/rubriky/jaderna-fyzika-a-energetika/560-inercialni-elektrostaticke-udrzen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hotos.app.goo.gl/W2svtPWBmGJE4HEH7" TargetMode="External"/><Relationship Id="rId13" Type="http://schemas.openxmlformats.org/officeDocument/2006/relationships/hyperlink" Target="https://i.ytimg.com/vi/xz2CopIS4e8/maxresdefault.jpg" TargetMode="External"/><Relationship Id="rId3" Type="http://schemas.openxmlformats.org/officeDocument/2006/relationships/hyperlink" Target="http://blog.history.in.gov/wp-content/uploads/2017/05/fusion.png" TargetMode="External"/><Relationship Id="rId7" Type="http://schemas.openxmlformats.org/officeDocument/2006/relationships/hyperlink" Target="https://static.sciencelearn.org.nz/images/images/000/000/245/full/D-T-fusion20150924-22473-1mrbm17.jpg?1522293288" TargetMode="External"/><Relationship Id="rId12" Type="http://schemas.openxmlformats.org/officeDocument/2006/relationships/hyperlink" Target="https://services.electrolux-medialibrary.com/KWDzt7raQ5kLtT863PcZjYWVBJeb9MBh3nA5MhuJZvVcZ/view/PR/PSGBAP190PP0043E.jpg" TargetMode="External"/><Relationship Id="rId2" Type="http://schemas.openxmlformats.org/officeDocument/2006/relationships/hyperlink" Target="http://www.rexresearch.com/farnsworth/1fusor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ages.hellogiggles.com/uploads/2017/03/17064341/video-undefined-243EDFFC00000578-49_636x358.jpg" TargetMode="External"/><Relationship Id="rId11" Type="http://schemas.openxmlformats.org/officeDocument/2006/relationships/hyperlink" Target="https://i2.wp.com/cdn.makezine.com/uploads/2013/10/nuker_diagram_v4.jpg?resize=620%2C465" TargetMode="External"/><Relationship Id="rId5" Type="http://schemas.openxmlformats.org/officeDocument/2006/relationships/hyperlink" Target="https://ws.engr.illinois.edu/blogs/viewphoto.aspx?id=8376&amp;s=350" TargetMode="External"/><Relationship Id="rId10" Type="http://schemas.openxmlformats.org/officeDocument/2006/relationships/hyperlink" Target="https://upload.wikimedia.org/wikipedia/en/thumb/a/a1/Deuterium_Ionized.JPG/550px-Deuterium_Ionized.JPG" TargetMode="External"/><Relationship Id="rId4" Type="http://schemas.openxmlformats.org/officeDocument/2006/relationships/hyperlink" Target="https://upload.wikimedia.org/wikipedia/commons/4/4e/Philo_T_Farnsworth.jpg" TargetMode="External"/><Relationship Id="rId9" Type="http://schemas.openxmlformats.org/officeDocument/2006/relationships/hyperlink" Target="https://upload.wikimedia.org/wikipedia/commons/thumb/c/c1/Fusor_running.jpg/330px-Fusor_running.jpg" TargetMode="External"/><Relationship Id="rId14" Type="http://schemas.openxmlformats.org/officeDocument/2006/relationships/hyperlink" Target="http://www.tzb-info.cz/docu/clanky/0100/010069o1.png?fbclid=IwAR3uPddsU_es0cbwGwLHXmbDDHT9o76dU3Fu1_i5eWtcgYO_vHTNwpOHcl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6519B-F33B-4141-BF6B-4746882F3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042" y="2402678"/>
            <a:ext cx="9368904" cy="34966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>
                <a:ea typeface="+mj-lt"/>
                <a:cs typeface="+mj-lt"/>
              </a:rPr>
              <a:t>Farnsworth-Hirsch Fusor </a:t>
            </a:r>
            <a:endParaRPr lang="en-US" sz="7200" b="1">
              <a:cs typeface="Calibri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2CDA24-FFE3-439D-8DB6-5F5B968EB38B}"/>
              </a:ext>
            </a:extLst>
          </p:cNvPr>
          <p:cNvSpPr txBox="1"/>
          <p:nvPr/>
        </p:nvSpPr>
        <p:spPr>
          <a:xfrm>
            <a:off x="7760494" y="6307930"/>
            <a:ext cx="4326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Pavlína Svobodová a Lubomír Soustružník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3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F470-35ED-4C89-AF1C-00A061CB94C8}"/>
              </a:ext>
            </a:extLst>
          </p:cNvPr>
          <p:cNvSpPr txBox="1"/>
          <p:nvPr/>
        </p:nvSpPr>
        <p:spPr>
          <a:xfrm>
            <a:off x="419720" y="725823"/>
            <a:ext cx="11249747" cy="6109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[online]. Copyright © [cit. 17.12.2019].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2"/>
              </a:rPr>
              <a:t>https://digitalcommons.csbsju.edu/cgi/viewcontent.cgi?article=1035&amp;context=ur_cscday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[online]. Copyright © [cit. 17.12.2019].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3"/>
              </a:rPr>
              <a:t>http://www.belljar.net/634fusor.pdf</a:t>
            </a:r>
            <a:endParaRPr lang="en-US" sz="17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Fusor - Wikipedia. [online].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4"/>
              </a:rPr>
              <a:t>https://en.wikipedia.org/wiki/Fusor</a:t>
            </a:r>
            <a:endParaRPr lang="en-US" sz="17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Philo Farnsworth - Wikipedia. [online].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5"/>
              </a:rPr>
              <a:t>https://en.wikipedia.org/wiki/Philo_Farnsworth</a:t>
            </a:r>
            <a:endParaRPr lang="en-US" sz="170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The Farnsworth Fusor - The Most Notably Forgotten Episode in "Hot" Fusion History by Gerry </a:t>
            </a:r>
            <a:r>
              <a:rPr lang="en-US" sz="1700" err="1">
                <a:ea typeface="+mn-lt"/>
                <a:cs typeface="+mn-lt"/>
              </a:rPr>
              <a:t>Vassilatos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i="1" dirty="0">
                <a:ea typeface="+mn-lt"/>
                <a:cs typeface="+mn-lt"/>
              </a:rPr>
              <a:t>Busy</a:t>
            </a:r>
            <a:r>
              <a:rPr lang="en-US" sz="1700" dirty="0">
                <a:ea typeface="+mn-lt"/>
                <a:cs typeface="+mn-lt"/>
              </a:rPr>
              <a:t> [online].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6"/>
              </a:rPr>
              <a:t>https://busy.org/@aetherforce396/thefarnsworthfusor-themostnotablyforgottenepisodeinhotfusionhistorybygerryvassilatos-gza3pggkue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Philo T. Farnsworth - - Biography. </a:t>
            </a:r>
            <a:r>
              <a:rPr lang="en-US" sz="1700" i="1" dirty="0">
                <a:ea typeface="+mn-lt"/>
                <a:cs typeface="+mn-lt"/>
              </a:rPr>
              <a:t>Famous Biographies &amp; TV Shows</a:t>
            </a:r>
            <a:r>
              <a:rPr lang="en-US" sz="1700" dirty="0">
                <a:ea typeface="+mn-lt"/>
                <a:cs typeface="+mn-lt"/>
              </a:rPr>
              <a:t> [online]. Copyright © 2019 Biography and the Biography logo are registered trademarks of A [cit. 17.12.2019].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7"/>
              </a:rPr>
              <a:t>https://www.biography.com/inventor/philo-t-farnsworth</a:t>
            </a:r>
            <a:endParaRPr lang="en-US" sz="170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Fúzor</a:t>
            </a:r>
            <a:r>
              <a:rPr lang="en-US" sz="1700" dirty="0">
                <a:ea typeface="+mn-lt"/>
                <a:cs typeface="+mn-lt"/>
              </a:rPr>
              <a:t> | 3 </a:t>
            </a:r>
            <a:r>
              <a:rPr lang="en-US" sz="1700" err="1">
                <a:ea typeface="+mn-lt"/>
                <a:cs typeface="+mn-lt"/>
              </a:rPr>
              <a:t>pól</a:t>
            </a:r>
            <a:r>
              <a:rPr lang="en-US" sz="1700" dirty="0">
                <a:ea typeface="+mn-lt"/>
                <a:cs typeface="+mn-lt"/>
              </a:rPr>
              <a:t> - </a:t>
            </a:r>
            <a:r>
              <a:rPr lang="en-US" sz="1700" err="1">
                <a:ea typeface="+mn-lt"/>
                <a:cs typeface="+mn-lt"/>
              </a:rPr>
              <a:t>Magazín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plný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pozitivní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energie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i="1" err="1">
                <a:ea typeface="+mn-lt"/>
                <a:cs typeface="+mn-lt"/>
              </a:rPr>
              <a:t>Úvod</a:t>
            </a:r>
            <a:r>
              <a:rPr lang="en-US" sz="1700" i="1" dirty="0">
                <a:ea typeface="+mn-lt"/>
                <a:cs typeface="+mn-lt"/>
              </a:rPr>
              <a:t> | 3 </a:t>
            </a:r>
            <a:r>
              <a:rPr lang="en-US" sz="1700" i="1" err="1">
                <a:ea typeface="+mn-lt"/>
                <a:cs typeface="+mn-lt"/>
              </a:rPr>
              <a:t>pól</a:t>
            </a:r>
            <a:r>
              <a:rPr lang="en-US" sz="1700" i="1" dirty="0">
                <a:ea typeface="+mn-lt"/>
                <a:cs typeface="+mn-lt"/>
              </a:rPr>
              <a:t> - </a:t>
            </a:r>
            <a:r>
              <a:rPr lang="en-US" sz="1700" i="1" err="1">
                <a:ea typeface="+mn-lt"/>
                <a:cs typeface="+mn-lt"/>
              </a:rPr>
              <a:t>Magazín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plný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pozitivní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energie</a:t>
            </a:r>
            <a:r>
              <a:rPr lang="en-US" sz="1700" dirty="0">
                <a:ea typeface="+mn-lt"/>
                <a:cs typeface="+mn-lt"/>
              </a:rPr>
              <a:t> [online]. Copyright © </a:t>
            </a:r>
            <a:r>
              <a:rPr lang="en-US" sz="1700" err="1">
                <a:ea typeface="+mn-lt"/>
                <a:cs typeface="+mn-lt"/>
              </a:rPr>
              <a:t>Třípól</a:t>
            </a:r>
            <a:r>
              <a:rPr lang="en-US" sz="1700" dirty="0">
                <a:ea typeface="+mn-lt"/>
                <a:cs typeface="+mn-lt"/>
              </a:rPr>
              <a:t> [cit. 17.12.2019].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8"/>
              </a:rPr>
              <a:t>https://www.3pol.cz/cz/rubriky/studenti/1426-fuzor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Inerciální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elektrostatické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udržení</a:t>
            </a:r>
            <a:r>
              <a:rPr lang="en-US" sz="1700" dirty="0">
                <a:ea typeface="+mn-lt"/>
                <a:cs typeface="+mn-lt"/>
              </a:rPr>
              <a:t> | 3 </a:t>
            </a:r>
            <a:r>
              <a:rPr lang="en-US" sz="1700" err="1">
                <a:ea typeface="+mn-lt"/>
                <a:cs typeface="+mn-lt"/>
              </a:rPr>
              <a:t>pól</a:t>
            </a:r>
            <a:r>
              <a:rPr lang="en-US" sz="1700" dirty="0">
                <a:ea typeface="+mn-lt"/>
                <a:cs typeface="+mn-lt"/>
              </a:rPr>
              <a:t> - </a:t>
            </a:r>
            <a:r>
              <a:rPr lang="en-US" sz="1700" err="1">
                <a:ea typeface="+mn-lt"/>
                <a:cs typeface="+mn-lt"/>
              </a:rPr>
              <a:t>Magazín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plný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pozitivní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energie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i="1" err="1">
                <a:ea typeface="+mn-lt"/>
                <a:cs typeface="+mn-lt"/>
              </a:rPr>
              <a:t>Úvod</a:t>
            </a:r>
            <a:r>
              <a:rPr lang="en-US" sz="1700" i="1" dirty="0">
                <a:ea typeface="+mn-lt"/>
                <a:cs typeface="+mn-lt"/>
              </a:rPr>
              <a:t> | 3 </a:t>
            </a:r>
            <a:r>
              <a:rPr lang="en-US" sz="1700" i="1" err="1">
                <a:ea typeface="+mn-lt"/>
                <a:cs typeface="+mn-lt"/>
              </a:rPr>
              <a:t>pól</a:t>
            </a:r>
            <a:r>
              <a:rPr lang="en-US" sz="1700" i="1" dirty="0">
                <a:ea typeface="+mn-lt"/>
                <a:cs typeface="+mn-lt"/>
              </a:rPr>
              <a:t> - </a:t>
            </a:r>
            <a:r>
              <a:rPr lang="en-US" sz="1700" i="1" err="1">
                <a:ea typeface="+mn-lt"/>
                <a:cs typeface="+mn-lt"/>
              </a:rPr>
              <a:t>Magazín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plný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pozitivní</a:t>
            </a:r>
            <a:r>
              <a:rPr lang="en-US" sz="1700" i="1" dirty="0">
                <a:ea typeface="+mn-lt"/>
                <a:cs typeface="+mn-lt"/>
              </a:rPr>
              <a:t> </a:t>
            </a:r>
            <a:r>
              <a:rPr lang="en-US" sz="1700" i="1" err="1">
                <a:ea typeface="+mn-lt"/>
                <a:cs typeface="+mn-lt"/>
              </a:rPr>
              <a:t>energie</a:t>
            </a:r>
            <a:r>
              <a:rPr lang="en-US" sz="1700" dirty="0">
                <a:ea typeface="+mn-lt"/>
                <a:cs typeface="+mn-lt"/>
              </a:rPr>
              <a:t> [online]. Copyright © </a:t>
            </a:r>
            <a:r>
              <a:rPr lang="en-US" sz="1700" err="1">
                <a:ea typeface="+mn-lt"/>
                <a:cs typeface="+mn-lt"/>
              </a:rPr>
              <a:t>Třípól</a:t>
            </a:r>
            <a:r>
              <a:rPr lang="en-US" sz="1700" dirty="0">
                <a:ea typeface="+mn-lt"/>
                <a:cs typeface="+mn-lt"/>
              </a:rPr>
              <a:t> [cit. 17.12.2019].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9"/>
              </a:rPr>
              <a:t>https://www.3pol.cz/cz/rubriky/jaderna-fyzika-a-energetika/560-inercialni-elektrostaticke-udrzeni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Vývěva</a:t>
            </a:r>
            <a:r>
              <a:rPr lang="en-US" sz="1700" dirty="0">
                <a:ea typeface="+mn-lt"/>
                <a:cs typeface="+mn-lt"/>
              </a:rPr>
              <a:t> – </a:t>
            </a:r>
            <a:r>
              <a:rPr lang="en-US" sz="1700" err="1">
                <a:ea typeface="+mn-lt"/>
                <a:cs typeface="+mn-lt"/>
              </a:rPr>
              <a:t>Wikipedie</a:t>
            </a:r>
            <a:r>
              <a:rPr lang="en-US" sz="1700" dirty="0">
                <a:ea typeface="+mn-lt"/>
                <a:cs typeface="+mn-lt"/>
              </a:rPr>
              <a:t>. [online].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10"/>
              </a:rPr>
              <a:t>https://cs.wikipedia.org/wiki/V%C3%BDv%C4%9Bva</a:t>
            </a:r>
            <a:endParaRPr lang="en-US" sz="170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1700" dirty="0">
                <a:ea typeface="+mn-lt"/>
                <a:cs typeface="+mn-lt"/>
              </a:rPr>
              <a:t>My Farnsworth-Hirsch-Meeks Fusor - A Homemade Demo Ionic Fusion Reactor - YouTube. </a:t>
            </a:r>
            <a:r>
              <a:rPr lang="en-US" sz="1700" i="1" dirty="0">
                <a:ea typeface="+mn-lt"/>
                <a:cs typeface="+mn-lt"/>
              </a:rPr>
              <a:t>YouTube</a:t>
            </a:r>
            <a:r>
              <a:rPr lang="en-US" sz="1700" dirty="0">
                <a:ea typeface="+mn-lt"/>
                <a:cs typeface="+mn-lt"/>
              </a:rPr>
              <a:t> [online]. </a:t>
            </a:r>
            <a:r>
              <a:rPr lang="en-US" sz="1700" err="1">
                <a:ea typeface="+mn-lt"/>
                <a:cs typeface="+mn-lt"/>
              </a:rPr>
              <a:t>Dostupné</a:t>
            </a:r>
            <a:r>
              <a:rPr lang="en-US" sz="1700" dirty="0">
                <a:ea typeface="+mn-lt"/>
                <a:cs typeface="+mn-lt"/>
              </a:rPr>
              <a:t> z: </a:t>
            </a:r>
            <a:r>
              <a:rPr lang="en-US" sz="1700" dirty="0">
                <a:ea typeface="+mn-lt"/>
                <a:cs typeface="+mn-lt"/>
                <a:hlinkClick r:id="rId11"/>
              </a:rPr>
              <a:t>https://www.youtube.com/watch?v=Yq6jazuQ89I&amp;fbclid=IwAR3cMq4XWB9X0-nDLo14Dmnzlkhn9kd9bnj-pUcpTe6nrNmXTSnMq9Ci4tk?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700">
                <a:ea typeface="+mn-lt"/>
                <a:cs typeface="+mn-lt"/>
              </a:rPr>
              <a:t>Nuclear Fusion : WNA - World Nuclear Association. </a:t>
            </a:r>
            <a:r>
              <a:rPr lang="en-US" sz="1700" i="1">
                <a:ea typeface="+mn-lt"/>
                <a:cs typeface="+mn-lt"/>
              </a:rPr>
              <a:t>World Nuclear Association - World Nuclear Association</a:t>
            </a:r>
            <a:r>
              <a:rPr lang="en-US" sz="1700">
                <a:ea typeface="+mn-lt"/>
                <a:cs typeface="+mn-lt"/>
              </a:rPr>
              <a:t> [online]. Copyright © 2016 [cit. 18.12.2019]. Dostupné z: </a:t>
            </a:r>
            <a:r>
              <a:rPr lang="en-US" sz="1700" dirty="0">
                <a:ea typeface="+mn-lt"/>
                <a:cs typeface="+mn-lt"/>
                <a:hlinkClick r:id="rId12"/>
              </a:rPr>
              <a:t>https://www.world-nuclear.org/information-library/current-and-future-generation/nuclear-fusion-power.aspx?fbclid=IwAR1KSiOZH0mHVWJowxEA_7-sTqn5vKhWZAnwsX35CJVAMUAHtdRf10v9CgE</a:t>
            </a:r>
            <a:endParaRPr lang="en-US" sz="1700" dirty="0">
              <a:cs typeface="Calibri"/>
            </a:endParaRPr>
          </a:p>
          <a:p>
            <a:pPr>
              <a:buFont typeface="Arial"/>
              <a:buChar char="•"/>
            </a:pPr>
            <a:endParaRPr lang="en-US" sz="1700" dirty="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436984-585D-40CC-8E7F-4C5A4B8C9236}"/>
              </a:ext>
            </a:extLst>
          </p:cNvPr>
          <p:cNvSpPr txBox="1"/>
          <p:nvPr/>
        </p:nvSpPr>
        <p:spPr>
          <a:xfrm>
            <a:off x="513957" y="-10492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480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56049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F01361F-C2A3-4219-B0CF-BC3AC3EF2BE4}"/>
              </a:ext>
            </a:extLst>
          </p:cNvPr>
          <p:cNvSpPr txBox="1"/>
          <p:nvPr/>
        </p:nvSpPr>
        <p:spPr>
          <a:xfrm>
            <a:off x="116681" y="-2382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4800"/>
              <a:t>OBRÁZKY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103BB1-1118-449D-B7D3-D5F4DEC16216}"/>
              </a:ext>
            </a:extLst>
          </p:cNvPr>
          <p:cNvSpPr txBox="1"/>
          <p:nvPr/>
        </p:nvSpPr>
        <p:spPr>
          <a:xfrm>
            <a:off x="109269" y="655608"/>
            <a:ext cx="12102859" cy="615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Orb1:[online]. </a:t>
            </a:r>
            <a:r>
              <a:rPr lang="cs-CZ" i="1" dirty="0" err="1">
                <a:ea typeface="+mn-lt"/>
                <a:cs typeface="+mn-lt"/>
              </a:rPr>
              <a:t>Rex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Research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Archives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Home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Page</a:t>
            </a:r>
            <a:r>
              <a:rPr lang="cs-CZ" dirty="0">
                <a:ea typeface="+mn-lt"/>
                <a:cs typeface="+mn-lt"/>
              </a:rPr>
              <a:t> [online]. Dostupné z: </a:t>
            </a:r>
            <a:r>
              <a:rPr lang="cs-CZ" dirty="0">
                <a:ea typeface="+mn-lt"/>
                <a:cs typeface="+mn-lt"/>
                <a:hlinkClick r:id="rId2"/>
              </a:rPr>
              <a:t>http://www.rexresearch.com/farnsworth/1fusor.jpeg</a:t>
            </a:r>
            <a:endParaRPr lang="cs-CZ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Obr2:[online]. Dostupné z: </a:t>
            </a:r>
            <a:r>
              <a:rPr lang="cs-CZ" dirty="0">
                <a:ea typeface="+mn-lt"/>
                <a:cs typeface="+mn-lt"/>
                <a:hlinkClick r:id="rId3"/>
              </a:rPr>
              <a:t>http://blog.history.in.gov/wp-content/uploads/2017/05/fusion.png</a:t>
            </a:r>
            <a:endParaRPr lang="cs-CZ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Obr3:[online]. Copyright © [cit. 17.12.2019]. Dostupné z: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https://upload.wikimedia.org/wikipedia/commons/4/4e/Philo_T_Farnsworth.jpg</a:t>
            </a:r>
            <a:endParaRPr lang="cs-CZ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Obr4:</a:t>
            </a:r>
            <a:r>
              <a:rPr lang="cs-CZ" dirty="0">
                <a:ea typeface="+mn-lt"/>
                <a:cs typeface="+mn-lt"/>
              </a:rPr>
              <a:t>[online]. </a:t>
            </a:r>
            <a:r>
              <a:rPr lang="en-US" i="1" dirty="0">
                <a:ea typeface="+mn-lt"/>
                <a:cs typeface="+mn-lt"/>
              </a:rPr>
              <a:t>College of Engineering</a:t>
            </a:r>
            <a:r>
              <a:rPr lang="en-US" dirty="0">
                <a:ea typeface="+mn-lt"/>
                <a:cs typeface="+mn-lt"/>
              </a:rPr>
              <a:t> 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5"/>
              </a:rPr>
              <a:t>https://ws.engr.illinois.edu/blogs/viewphoto.aspx?id=8376&amp;s=350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Obr5:</a:t>
            </a:r>
            <a:r>
              <a:rPr lang="en-US" dirty="0">
                <a:ea typeface="+mn-lt"/>
                <a:cs typeface="+mn-lt"/>
              </a:rPr>
              <a:t>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 </a:t>
            </a:r>
            <a:r>
              <a:rPr lang="en-US" dirty="0">
                <a:ea typeface="+mn-lt"/>
                <a:cs typeface="+mn-lt"/>
                <a:hlinkClick r:id="rId6"/>
              </a:rPr>
              <a:t>https://images.hellogiggles.com/uploads/2017/03/17064341/video-undefined-243EDFFC00000578-49_636x358.jpg</a:t>
            </a:r>
            <a:br>
              <a:rPr lang="en-US" dirty="0"/>
            </a:br>
            <a:r>
              <a:rPr lang="en-US" dirty="0">
                <a:ea typeface="+mn-lt"/>
                <a:cs typeface="+mn-lt"/>
              </a:rPr>
              <a:t>Obr6:[online].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7"/>
              </a:rPr>
              <a:t>https://static.sciencelearn.org.nz/images/images/000/000/245/full/D-T-fusion20150924-22473-1mrbm17.jpg?1522293288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Obr7-9 a 13-15 + 19</a:t>
            </a:r>
            <a:r>
              <a:rPr lang="en-US" dirty="0">
                <a:ea typeface="+mn-lt"/>
                <a:cs typeface="+mn-lt"/>
              </a:rPr>
              <a:t> 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 </a:t>
            </a:r>
            <a:r>
              <a:rPr lang="en-US" dirty="0">
                <a:ea typeface="+mn-lt"/>
                <a:cs typeface="+mn-lt"/>
                <a:hlinkClick r:id="rId8"/>
              </a:rPr>
              <a:t>https://photos.app.goo.gl/W2svtPWBmGJE4HEH7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Obr10:[online].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9"/>
              </a:rPr>
              <a:t>https://upload.wikimedia.org/wikipedia/commons/thumb/c/c1/Fusor_running.jpg/330px-Fusor_running.jpg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Obr11:[online].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10"/>
              </a:rPr>
              <a:t>https://upload.wikimedia.org/wikipedia/en/thumb/a/a1/Deuterium_Ionized.JPG/550px-Deuterium_Ionized.JPG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Obr12:[online].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11"/>
              </a:rPr>
              <a:t>https://i2.wp.com/cdn.makezine.com/uploads/2013/10/nuker_diagram_v4.jpg?resize=620%2C465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Obr16</a:t>
            </a:r>
            <a:r>
              <a:rPr lang="en-US" dirty="0">
                <a:ea typeface="+mn-lt"/>
                <a:cs typeface="+mn-lt"/>
              </a:rPr>
              <a:t>:[online]. Copyright © [cit. 18.12.2019].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 </a:t>
            </a:r>
            <a:r>
              <a:rPr lang="en-US" dirty="0">
                <a:ea typeface="+mn-lt"/>
                <a:cs typeface="+mn-lt"/>
                <a:hlinkClick r:id="rId12"/>
              </a:rPr>
              <a:t>https://services.electrolux-medialibrary.com/KWDzt7raQ5kLtT863PcZjYWVBJeb9MBh3nA5MhuJZvVcZ/view/PR/PSGBAP190PP0043E.jpg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Obr</a:t>
            </a:r>
            <a:r>
              <a:rPr lang="en-US" dirty="0">
                <a:ea typeface="+mn-lt"/>
                <a:cs typeface="+mn-lt"/>
              </a:rPr>
              <a:t> 17:[online].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 </a:t>
            </a:r>
            <a:r>
              <a:rPr lang="en-US" dirty="0">
                <a:ea typeface="+mn-lt"/>
                <a:cs typeface="+mn-lt"/>
                <a:hlinkClick r:id="rId13"/>
              </a:rPr>
              <a:t>https://i.ytimg.com/vi/xz2CopIS4e8/maxresdefault.jpg</a:t>
            </a:r>
            <a:endParaRPr lang="en-US"/>
          </a:p>
          <a:p>
            <a:r>
              <a:rPr lang="en-US" dirty="0" err="1">
                <a:cs typeface="Calibri"/>
              </a:rPr>
              <a:t>Obr</a:t>
            </a:r>
            <a:r>
              <a:rPr lang="en-US" dirty="0">
                <a:cs typeface="Calibri"/>
              </a:rPr>
              <a:t> 18 : </a:t>
            </a:r>
            <a:r>
              <a:rPr lang="en-US" dirty="0">
                <a:ea typeface="+mn-lt"/>
                <a:cs typeface="+mn-lt"/>
              </a:rPr>
              <a:t>[online].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 </a:t>
            </a:r>
            <a:r>
              <a:rPr lang="en-US" dirty="0">
                <a:ea typeface="+mn-lt"/>
                <a:cs typeface="+mn-lt"/>
                <a:hlinkClick r:id="rId14"/>
              </a:rPr>
              <a:t>http://www.tzb-info.cz/docu/clanky/0100/010069o1.png?fbclid=IwAR3uPddsU_es0cbwGwLHXmbDDHT9o76dU3Fu1_i5eWtcgYO_vHTNwpOHclM</a:t>
            </a:r>
            <a:endParaRPr lang="en-US" dirty="0">
              <a:cs typeface="Calibri"/>
            </a:endParaRPr>
          </a:p>
          <a:p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17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7CD0-4D1D-4A7E-AF99-739D4B6E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66" y="734992"/>
            <a:ext cx="10131425" cy="1456267"/>
          </a:xfrm>
        </p:spPr>
        <p:txBody>
          <a:bodyPr/>
          <a:lstStyle/>
          <a:p>
            <a:r>
              <a:rPr lang="en-US" sz="4800" err="1">
                <a:cs typeface="Calibri Light"/>
              </a:rPr>
              <a:t>něco</a:t>
            </a:r>
            <a:r>
              <a:rPr lang="en-US" sz="4800">
                <a:cs typeface="Calibri Light"/>
              </a:rPr>
              <a:t> </a:t>
            </a:r>
            <a:r>
              <a:rPr lang="en-US" sz="4800" err="1">
                <a:cs typeface="Calibri Light"/>
              </a:rPr>
              <a:t>málo</a:t>
            </a:r>
            <a:r>
              <a:rPr lang="en-US" sz="4800">
                <a:cs typeface="Calibri Light"/>
              </a:rPr>
              <a:t> z </a:t>
            </a:r>
            <a:r>
              <a:rPr lang="en-US" sz="4800" err="1">
                <a:cs typeface="Calibri Light"/>
              </a:rPr>
              <a:t>historie</a:t>
            </a:r>
            <a:endParaRPr lang="en-US" sz="4800">
              <a:cs typeface="Calibri Ligh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D3F541-D6DA-4FC5-BE47-AFFDBA42C725}"/>
              </a:ext>
            </a:extLst>
          </p:cNvPr>
          <p:cNvSpPr txBox="1"/>
          <p:nvPr/>
        </p:nvSpPr>
        <p:spPr>
          <a:xfrm>
            <a:off x="914400" y="2107721"/>
            <a:ext cx="9644332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 dirty="0">
                <a:cs typeface="Calibri"/>
              </a:rPr>
              <a:t>1. návrh </a:t>
            </a:r>
            <a:r>
              <a:rPr lang="cs" sz="2000" dirty="0" err="1"/>
              <a:t>Philo</a:t>
            </a:r>
            <a:r>
              <a:rPr lang="cs" sz="2000" dirty="0"/>
              <a:t> T. </a:t>
            </a:r>
            <a:r>
              <a:rPr lang="cs" sz="2000" dirty="0" err="1"/>
              <a:t>Farnsworth</a:t>
            </a:r>
            <a:r>
              <a:rPr lang="cs" sz="2000" dirty="0"/>
              <a:t> spolu s kolegou </a:t>
            </a:r>
            <a:r>
              <a:rPr lang="en" sz="2000" dirty="0" err="1"/>
              <a:t>Robertem</a:t>
            </a:r>
            <a:r>
              <a:rPr lang="en" sz="2000" dirty="0"/>
              <a:t> L. </a:t>
            </a:r>
            <a:r>
              <a:rPr lang="en" sz="2000" dirty="0" err="1"/>
              <a:t>Hirschem</a:t>
            </a:r>
            <a:r>
              <a:rPr lang="cs" sz="2000" dirty="0"/>
              <a:t>  (pozdní 60. Léta 20. stol) </a:t>
            </a:r>
            <a:endParaRPr lang="cs-CZ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" sz="2000" b="1" u="sng" dirty="0">
                <a:ea typeface="+mn-lt"/>
                <a:cs typeface="+mn-lt"/>
              </a:rPr>
              <a:t>Philo Taylor Farnsworth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byl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talentovaný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vědec</a:t>
            </a:r>
            <a:r>
              <a:rPr lang="en" sz="2000" dirty="0">
                <a:ea typeface="+mn-lt"/>
                <a:cs typeface="+mn-lt"/>
              </a:rPr>
              <a:t> a </a:t>
            </a:r>
            <a:r>
              <a:rPr lang="en" sz="2000" dirty="0" err="1">
                <a:ea typeface="+mn-lt"/>
                <a:cs typeface="+mn-lt"/>
              </a:rPr>
              <a:t>vynálezce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již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od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mladého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věku</a:t>
            </a:r>
            <a:endParaRPr lang="en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" sz="2000" dirty="0" err="1">
                <a:ea typeface="+mn-lt"/>
                <a:cs typeface="+mn-lt"/>
              </a:rPr>
              <a:t>Během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hodiny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chemie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navrhnul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myšlenku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vakuové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trubice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jež</a:t>
            </a:r>
            <a:r>
              <a:rPr lang="en" sz="2000" dirty="0">
                <a:ea typeface="+mn-lt"/>
                <a:cs typeface="+mn-lt"/>
              </a:rPr>
              <a:t> by </a:t>
            </a:r>
            <a:r>
              <a:rPr lang="en" sz="2000" dirty="0" err="1">
                <a:ea typeface="+mn-lt"/>
                <a:cs typeface="+mn-lt"/>
              </a:rPr>
              <a:t>způsobila</a:t>
            </a:r>
            <a:r>
              <a:rPr lang="en" sz="2000" dirty="0">
                <a:ea typeface="+mn-lt"/>
                <a:cs typeface="+mn-lt"/>
              </a:rPr>
              <a:t> “</a:t>
            </a:r>
            <a:r>
              <a:rPr lang="en" sz="2000" dirty="0" err="1">
                <a:ea typeface="+mn-lt"/>
                <a:cs typeface="+mn-lt"/>
              </a:rPr>
              <a:t>televizní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revoluci</a:t>
            </a:r>
            <a:r>
              <a:rPr lang="en" sz="2000" dirty="0">
                <a:ea typeface="+mn-lt"/>
                <a:cs typeface="+mn-lt"/>
              </a:rPr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" sz="2000" dirty="0">
                <a:ea typeface="+mn-lt"/>
                <a:cs typeface="+mn-lt"/>
              </a:rPr>
              <a:t>Po </a:t>
            </a:r>
            <a:r>
              <a:rPr lang="en" sz="2000" dirty="0" err="1">
                <a:ea typeface="+mn-lt"/>
                <a:cs typeface="+mn-lt"/>
              </a:rPr>
              <a:t>několika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letech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však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představil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svůj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prototyp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plne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elektronické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televize</a:t>
            </a:r>
            <a:endParaRPr lang="en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000" dirty="0" err="1">
                <a:ea typeface="+mn-lt"/>
                <a:cs typeface="+mn-lt"/>
              </a:rPr>
              <a:t>Známým</a:t>
            </a:r>
            <a:r>
              <a:rPr lang="en" sz="2000" dirty="0">
                <a:ea typeface="+mn-lt"/>
                <a:cs typeface="+mn-lt"/>
              </a:rPr>
              <a:t> se </a:t>
            </a:r>
            <a:r>
              <a:rPr lang="en" sz="2000" dirty="0" err="1">
                <a:ea typeface="+mn-lt"/>
                <a:cs typeface="+mn-lt"/>
              </a:rPr>
              <a:t>stal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právě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díky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tomuto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svému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vynálezu</a:t>
            </a:r>
            <a:endParaRPr lang="en" sz="2000" dirty="0">
              <a:cs typeface="Calibri" panose="020F0502020204030204"/>
            </a:endParaRPr>
          </a:p>
          <a:p>
            <a:endParaRPr lang="en" sz="2000">
              <a:cs typeface="Calibri" panose="020F0502020204030204"/>
            </a:endParaRPr>
          </a:p>
          <a:p>
            <a:endParaRPr lang="en" sz="20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" sz="2000" b="1" u="sng" dirty="0">
                <a:ea typeface="+mn-lt"/>
                <a:cs typeface="+mn-lt"/>
              </a:rPr>
              <a:t>Dr. Robert Hirsch</a:t>
            </a:r>
            <a:br>
              <a:rPr lang="en" sz="2000" b="1" u="sng" dirty="0">
                <a:ea typeface="+mn-lt"/>
                <a:cs typeface="+mn-lt"/>
              </a:rPr>
            </a:b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získal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svůj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první</a:t>
            </a:r>
            <a:r>
              <a:rPr lang="en" sz="2000" dirty="0">
                <a:ea typeface="+mn-lt"/>
                <a:cs typeface="+mn-lt"/>
              </a:rPr>
              <a:t> PHD </a:t>
            </a:r>
            <a:r>
              <a:rPr lang="en" sz="2000" dirty="0" err="1">
                <a:ea typeface="+mn-lt"/>
                <a:cs typeface="+mn-lt"/>
              </a:rPr>
              <a:t>titul</a:t>
            </a:r>
            <a:r>
              <a:rPr lang="en" sz="2000" dirty="0">
                <a:ea typeface="+mn-lt"/>
                <a:cs typeface="+mn-lt"/>
              </a:rPr>
              <a:t> v </a:t>
            </a:r>
            <a:r>
              <a:rPr lang="en" sz="2000" dirty="0" err="1">
                <a:ea typeface="+mn-lt"/>
                <a:cs typeface="+mn-lt"/>
              </a:rPr>
              <a:t>oboru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jaderného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inženýrství</a:t>
            </a:r>
            <a:r>
              <a:rPr lang="en" sz="2000" dirty="0">
                <a:ea typeface="+mn-lt"/>
                <a:cs typeface="+mn-lt"/>
              </a:rPr>
              <a:t> a </a:t>
            </a:r>
            <a:r>
              <a:rPr lang="en" sz="2000" dirty="0" err="1">
                <a:ea typeface="+mn-lt"/>
                <a:cs typeface="+mn-lt"/>
              </a:rPr>
              <a:t>velice</a:t>
            </a:r>
            <a:r>
              <a:rPr lang="en" sz="2000" dirty="0">
                <a:ea typeface="+mn-lt"/>
                <a:cs typeface="+mn-lt"/>
              </a:rPr>
              <a:t> se </a:t>
            </a:r>
            <a:r>
              <a:rPr lang="en" sz="2000" dirty="0" err="1">
                <a:ea typeface="+mn-lt"/>
                <a:cs typeface="+mn-lt"/>
              </a:rPr>
              <a:t>zajímal</a:t>
            </a:r>
            <a:r>
              <a:rPr lang="en" sz="2000" dirty="0">
                <a:ea typeface="+mn-lt"/>
                <a:cs typeface="+mn-lt"/>
              </a:rPr>
              <a:t> o </a:t>
            </a:r>
            <a:r>
              <a:rPr lang="en" sz="2000" dirty="0" err="1">
                <a:ea typeface="+mn-lt"/>
                <a:cs typeface="+mn-lt"/>
              </a:rPr>
              <a:t>fúzi</a:t>
            </a:r>
          </a:p>
          <a:p>
            <a:pPr marL="285750" indent="-285750">
              <a:buFont typeface="Arial"/>
              <a:buChar char="•"/>
            </a:pPr>
            <a:r>
              <a:rPr lang="en" sz="2000" dirty="0" err="1">
                <a:ea typeface="+mn-lt"/>
                <a:cs typeface="+mn-lt"/>
              </a:rPr>
              <a:t>dnes</a:t>
            </a:r>
            <a:r>
              <a:rPr lang="en" sz="2000" dirty="0">
                <a:ea typeface="+mn-lt"/>
                <a:cs typeface="+mn-lt"/>
              </a:rPr>
              <a:t> je </a:t>
            </a:r>
            <a:r>
              <a:rPr lang="en" sz="2000" dirty="0" err="1">
                <a:ea typeface="+mn-lt"/>
                <a:cs typeface="+mn-lt"/>
              </a:rPr>
              <a:t>bývalým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vedoucí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kontrolor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energetického</a:t>
            </a:r>
            <a:r>
              <a:rPr lang="en" sz="2000" dirty="0">
                <a:ea typeface="+mn-lt"/>
                <a:cs typeface="+mn-lt"/>
              </a:rPr>
              <a:t> </a:t>
            </a:r>
            <a:r>
              <a:rPr lang="en" sz="2000" dirty="0" err="1">
                <a:ea typeface="+mn-lt"/>
                <a:cs typeface="+mn-lt"/>
              </a:rPr>
              <a:t>programu</a:t>
            </a:r>
            <a:r>
              <a:rPr lang="en" sz="2000" dirty="0">
                <a:ea typeface="+mn-lt"/>
                <a:cs typeface="+mn-lt"/>
              </a:rPr>
              <a:t> pro Science Applications International Corporation</a:t>
            </a:r>
            <a:r>
              <a:rPr lang="en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" sz="2000" dirty="0">
                <a:ea typeface="+mn-lt"/>
                <a:cs typeface="+mn-lt"/>
              </a:rPr>
              <a:t>(</a:t>
            </a:r>
            <a:r>
              <a:rPr lang="en" sz="2000" dirty="0" err="1">
                <a:ea typeface="+mn-lt"/>
                <a:cs typeface="+mn-lt"/>
              </a:rPr>
              <a:t>něco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jako</a:t>
            </a:r>
            <a:r>
              <a:rPr lang="en" sz="2000" dirty="0">
                <a:ea typeface="+mn-lt"/>
                <a:cs typeface="+mn-lt"/>
              </a:rPr>
              <a:t> u </a:t>
            </a:r>
            <a:r>
              <a:rPr lang="en" sz="2000" dirty="0" err="1">
                <a:ea typeface="+mn-lt"/>
                <a:cs typeface="+mn-lt"/>
              </a:rPr>
              <a:t>nás</a:t>
            </a:r>
            <a:r>
              <a:rPr lang="en" sz="2000" dirty="0">
                <a:ea typeface="+mn-lt"/>
                <a:cs typeface="+mn-lt"/>
              </a:rPr>
              <a:t> p. </a:t>
            </a:r>
            <a:r>
              <a:rPr lang="en" sz="2000" dirty="0" err="1">
                <a:ea typeface="+mn-lt"/>
                <a:cs typeface="+mn-lt"/>
              </a:rPr>
              <a:t>Drábová</a:t>
            </a:r>
            <a:r>
              <a:rPr lang="en" sz="2000" dirty="0">
                <a:ea typeface="+mn-lt"/>
                <a:cs typeface="+mn-lt"/>
              </a:rPr>
              <a:t>...)</a:t>
            </a:r>
            <a:endParaRPr lang="en" sz="20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cs-CZ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cs-CZ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cs-CZ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28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69F36892-5781-439D-A7AF-C2F2148C0E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26788" y="705251"/>
            <a:ext cx="2073385" cy="2543217"/>
          </a:xfrm>
          <a:prstGeom prst="rect">
            <a:avLst/>
          </a:prstGeom>
        </p:spPr>
      </p:pic>
      <p:cxnSp>
        <p:nvCxnSpPr>
          <p:cNvPr id="14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Obr.2">
            <a:extLst>
              <a:ext uri="{FF2B5EF4-FFF2-40B4-BE49-F238E27FC236}">
                <a16:creationId xmlns:a16="http://schemas.microsoft.com/office/drawing/2014/main" id="{214CC123-CC41-45E0-8DDB-50D1C54E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702260"/>
            <a:ext cx="4732940" cy="2425631"/>
          </a:xfrm>
          <a:prstGeom prst="rect">
            <a:avLst/>
          </a:prstGeom>
        </p:spPr>
      </p:pic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0E09898-9D26-4606-9EAA-5380ECA5A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1183"/>
          <a:stretch/>
        </p:blipFill>
        <p:spPr>
          <a:xfrm>
            <a:off x="7546403" y="3480816"/>
            <a:ext cx="2457728" cy="2545862"/>
          </a:xfrm>
          <a:prstGeom prst="rect">
            <a:avLst/>
          </a:prstGeom>
        </p:spPr>
      </p:pic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38C6520-9E1C-4373-9F4E-5370E14882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23521"/>
          <a:stretch/>
        </p:blipFill>
        <p:spPr>
          <a:xfrm>
            <a:off x="2259962" y="3480003"/>
            <a:ext cx="2462279" cy="255346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2BF1D5C-56B1-4D95-9A79-F20B1003A929}"/>
              </a:ext>
            </a:extLst>
          </p:cNvPr>
          <p:cNvSpPr txBox="1"/>
          <p:nvPr/>
        </p:nvSpPr>
        <p:spPr>
          <a:xfrm>
            <a:off x="6562862" y="309175"/>
            <a:ext cx="429317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/>
              <a:t>Obr.: 2 Vědecký tým pracující na </a:t>
            </a:r>
            <a:r>
              <a:rPr lang="cs-CZ" sz="1400" err="1"/>
              <a:t>fúzoru</a:t>
            </a:r>
            <a:endParaRPr lang="cs-CZ" sz="140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216B52-AF52-4C7D-97C6-2A2CC93CD91B}"/>
              </a:ext>
            </a:extLst>
          </p:cNvPr>
          <p:cNvSpPr txBox="1"/>
          <p:nvPr/>
        </p:nvSpPr>
        <p:spPr>
          <a:xfrm>
            <a:off x="2192527" y="273399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/>
              <a:t>Obr.: 1 </a:t>
            </a:r>
            <a:r>
              <a:rPr lang="cs" sz="1400" err="1"/>
              <a:t>Philo</a:t>
            </a:r>
            <a:r>
              <a:rPr lang="cs" sz="1400"/>
              <a:t> </a:t>
            </a:r>
            <a:r>
              <a:rPr lang="cs" sz="1400" err="1"/>
              <a:t>Farnsworth</a:t>
            </a:r>
            <a:endParaRPr lang="cs-CZ" sz="1400">
              <a:cs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6168FD-3AB4-4C7E-AC0F-9A4BC28F9917}"/>
              </a:ext>
            </a:extLst>
          </p:cNvPr>
          <p:cNvSpPr txBox="1"/>
          <p:nvPr/>
        </p:nvSpPr>
        <p:spPr>
          <a:xfrm>
            <a:off x="2192867" y="623993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3 </a:t>
            </a:r>
            <a:r>
              <a:rPr lang="cs" sz="1400" err="1">
                <a:ea typeface="+mn-lt"/>
                <a:cs typeface="+mn-lt"/>
              </a:rPr>
              <a:t>Philo</a:t>
            </a:r>
            <a:r>
              <a:rPr lang="cs" sz="1400">
                <a:ea typeface="+mn-lt"/>
                <a:cs typeface="+mn-lt"/>
              </a:rPr>
              <a:t> Farnsworth 2</a:t>
            </a:r>
            <a:endParaRPr lang="cs-CZ" sz="1400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019E56F-AA00-4F6F-B77B-0C0942AF54C3}"/>
              </a:ext>
            </a:extLst>
          </p:cNvPr>
          <p:cNvSpPr txBox="1"/>
          <p:nvPr/>
        </p:nvSpPr>
        <p:spPr>
          <a:xfrm>
            <a:off x="7408333" y="6239933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4 </a:t>
            </a:r>
            <a:r>
              <a:rPr lang="en" sz="1400"/>
              <a:t>Robert L. Hirsch</a:t>
            </a:r>
            <a:endParaRPr lang="cs-CZ" sz="1400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47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16AA-021A-4E98-BB1E-EC7CF233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28" y="56367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Co je to fůze</a:t>
            </a:r>
          </a:p>
        </p:txBody>
      </p:sp>
      <p:pic>
        <p:nvPicPr>
          <p:cNvPr id="8" name="Picture 8" descr="A person posing for the camera&#10;&#10;Description generated with high confidence">
            <a:extLst>
              <a:ext uri="{FF2B5EF4-FFF2-40B4-BE49-F238E27FC236}">
                <a16:creationId xmlns:a16="http://schemas.microsoft.com/office/drawing/2014/main" id="{9D7CF4CC-7796-46FF-928E-17A5313A9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74" r="-30" b="8745"/>
          <a:stretch/>
        </p:blipFill>
        <p:spPr>
          <a:xfrm>
            <a:off x="4105803" y="1191816"/>
            <a:ext cx="7688951" cy="46916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71C5B8-1CA8-46CE-B239-3128426BC1C0}"/>
              </a:ext>
            </a:extLst>
          </p:cNvPr>
          <p:cNvSpPr txBox="1"/>
          <p:nvPr/>
        </p:nvSpPr>
        <p:spPr>
          <a:xfrm>
            <a:off x="396875" y="1199515"/>
            <a:ext cx="3556000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Přirozený proces ve hvězdách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Atomy vodíku se fúzují na helium – to pokračuje až k železu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Plasma - ionizovaný plyn, elektrony oddělené od jader atomů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Překonání coulombova zákona -&gt; fúze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V podmínkách na Zemi mnohem obtížnější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6" name="Obrázek 6" descr="Obsah obrázku oranžová, žlutá, držení, voda&#10;&#10;Popis vygenerovaný s velmi vysokou mírou spolehlivosti">
            <a:extLst>
              <a:ext uri="{FF2B5EF4-FFF2-40B4-BE49-F238E27FC236}">
                <a16:creationId xmlns:a16="http://schemas.microsoft.com/office/drawing/2014/main" id="{5073CF98-15ED-4CA7-96B9-D4FEF0F4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898" y="1193606"/>
            <a:ext cx="7696199" cy="468509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636ECE-18F8-4918-A40E-11383DC766F4}"/>
              </a:ext>
            </a:extLst>
          </p:cNvPr>
          <p:cNvSpPr txBox="1"/>
          <p:nvPr/>
        </p:nvSpPr>
        <p:spPr>
          <a:xfrm>
            <a:off x="3943390" y="6124914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5 sluníčko          Obr.:6 fúze</a:t>
            </a:r>
            <a:endParaRPr lang="en" sz="1400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3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9" descr="Obsah obrázku hrníček, sklo, fotka, vsedě&#10;&#10;Popis vygenerovaný s velmi vysokou mírou spolehlivosti">
            <a:extLst>
              <a:ext uri="{FF2B5EF4-FFF2-40B4-BE49-F238E27FC236}">
                <a16:creationId xmlns:a16="http://schemas.microsoft.com/office/drawing/2014/main" id="{67ADB1C3-77E9-4B90-89B4-3126F14D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329" y="3319381"/>
            <a:ext cx="5227967" cy="2942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6387F-9527-4FC2-B047-45B9D4F5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err="1">
                <a:cs typeface="Calibri Light"/>
              </a:rPr>
              <a:t>Fúzor</a:t>
            </a:r>
            <a:r>
              <a:rPr lang="en-US" sz="4800">
                <a:cs typeface="Calibri Light"/>
              </a:rPr>
              <a:t> -co to </a:t>
            </a:r>
            <a:r>
              <a:rPr lang="en-US" sz="4800" err="1">
                <a:cs typeface="Calibri Light"/>
              </a:rPr>
              <a:t>vlastně</a:t>
            </a:r>
            <a:r>
              <a:rPr lang="en-US" sz="4800">
                <a:cs typeface="Calibri Light"/>
              </a:rPr>
              <a:t> 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C87C88-C542-4ECB-886C-79B5640F888A}"/>
              </a:ext>
            </a:extLst>
          </p:cNvPr>
          <p:cNvSpPr txBox="1"/>
          <p:nvPr/>
        </p:nvSpPr>
        <p:spPr>
          <a:xfrm>
            <a:off x="685800" y="2133600"/>
            <a:ext cx="1038013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/>
              <a:t>Jednoduché fúzní zařízení</a:t>
            </a: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cs typeface="Calibri"/>
              </a:rPr>
              <a:t>Nízký tlak</a:t>
            </a:r>
          </a:p>
          <a:p>
            <a:pPr marL="285750" indent="-285750">
              <a:buFont typeface="Arial"/>
              <a:buChar char="•"/>
            </a:pPr>
            <a:r>
              <a:rPr lang="cs-CZ" sz="2000">
                <a:cs typeface="Calibri"/>
              </a:rPr>
              <a:t>Dvě elektrody</a:t>
            </a:r>
          </a:p>
          <a:p>
            <a:pPr marL="285750" indent="-285750">
              <a:buFont typeface="Arial"/>
              <a:buChar char="•"/>
            </a:pPr>
            <a:r>
              <a:rPr lang="cs-CZ" sz="2000">
                <a:cs typeface="Calibri"/>
              </a:rPr>
              <a:t>Odděluje elektrony od jádra atomů (mění je v plazma )</a:t>
            </a:r>
          </a:p>
          <a:p>
            <a:pPr marL="285750" indent="-285750">
              <a:buFont typeface="Arial"/>
              <a:buChar char="•"/>
            </a:pPr>
            <a:r>
              <a:rPr lang="cs-CZ" sz="2000">
                <a:cs typeface="Calibri"/>
              </a:rPr>
              <a:t>Akceleruje částice ke středu záporné elekrody</a:t>
            </a:r>
          </a:p>
          <a:p>
            <a:pPr marL="285750" indent="-285750">
              <a:buFont typeface="Arial"/>
              <a:buChar char="•"/>
            </a:pPr>
            <a:r>
              <a:rPr lang="cs-CZ" sz="2000">
                <a:cs typeface="Calibri"/>
              </a:rPr>
              <a:t>Produkty kolizí (S deuteriem jakožto palivem)</a:t>
            </a:r>
          </a:p>
          <a:p>
            <a:pPr marL="742950" lvl="1" indent="-28575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 </a:t>
            </a:r>
            <a:r>
              <a:rPr lang="cs-CZ" sz="2000" baseline="30000">
                <a:ea typeface="+mn-lt"/>
                <a:cs typeface="+mn-lt"/>
              </a:rPr>
              <a:t>3</a:t>
            </a:r>
            <a:r>
              <a:rPr lang="cs-CZ" sz="2000">
                <a:ea typeface="+mn-lt"/>
                <a:cs typeface="+mn-lt"/>
              </a:rPr>
              <a:t>He + Neutron</a:t>
            </a:r>
          </a:p>
          <a:p>
            <a:pPr marL="742950" lvl="1" indent="-285750">
              <a:buFont typeface="Arial"/>
              <a:buChar char="•"/>
            </a:pPr>
            <a:r>
              <a:rPr lang="cs-CZ" sz="2000" baseline="30000">
                <a:ea typeface="+mn-lt"/>
                <a:cs typeface="+mn-lt"/>
              </a:rPr>
              <a:t>4</a:t>
            </a:r>
            <a:r>
              <a:rPr lang="cs-CZ" sz="2000">
                <a:ea typeface="+mn-lt"/>
                <a:cs typeface="+mn-lt"/>
              </a:rPr>
              <a:t>He</a:t>
            </a:r>
            <a:r>
              <a:rPr lang="cs-CZ" sz="2000">
                <a:cs typeface="Calibri"/>
              </a:rPr>
              <a:t> + Gama záření</a:t>
            </a:r>
            <a:endParaRPr lang="cs-CZ" sz="20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2000">
                <a:cs typeface="Calibri"/>
              </a:rPr>
              <a:t>Tritium (</a:t>
            </a:r>
            <a:r>
              <a:rPr lang="cs-CZ" sz="2000" baseline="30000">
                <a:ea typeface="+mn-lt"/>
                <a:cs typeface="+mn-lt"/>
              </a:rPr>
              <a:t>3</a:t>
            </a:r>
            <a:r>
              <a:rPr lang="cs-CZ" sz="2000">
                <a:ea typeface="+mn-lt"/>
                <a:cs typeface="+mn-lt"/>
              </a:rPr>
              <a:t>H) + Proton</a:t>
            </a:r>
            <a:endParaRPr lang="cs-CZ" sz="20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cs-CZ" sz="20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sz="2000">
              <a:cs typeface="Calibri"/>
            </a:endParaRPr>
          </a:p>
        </p:txBody>
      </p:sp>
      <p:pic>
        <p:nvPicPr>
          <p:cNvPr id="7" name="Obrázek 7" descr="Obsah obrázku hrníček, sklo, hrnek&#10;&#10;Popis vygenerovaný s velmi vysokou mírou spolehlivosti">
            <a:extLst>
              <a:ext uri="{FF2B5EF4-FFF2-40B4-BE49-F238E27FC236}">
                <a16:creationId xmlns:a16="http://schemas.microsoft.com/office/drawing/2014/main" id="{5BDE920C-C7DC-4C08-A358-B4A5FB12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146" y="3322797"/>
            <a:ext cx="5227967" cy="2942507"/>
          </a:xfrm>
          <a:prstGeom prst="rect">
            <a:avLst/>
          </a:prstGeom>
        </p:spPr>
      </p:pic>
      <p:pic>
        <p:nvPicPr>
          <p:cNvPr id="5" name="Obrázek 5" descr="Obsah obrázku sklo, hrníček, vsedě, hrnek&#10;&#10;Popis vygenerovaný s velmi vysokou mírou spolehlivosti">
            <a:extLst>
              <a:ext uri="{FF2B5EF4-FFF2-40B4-BE49-F238E27FC236}">
                <a16:creationId xmlns:a16="http://schemas.microsoft.com/office/drawing/2014/main" id="{393285F7-0E39-4FE9-9D4D-A6754B299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665" y="3323316"/>
            <a:ext cx="5227967" cy="294012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08A76B7-D685-46F7-9050-997F68722C6A}"/>
              </a:ext>
            </a:extLst>
          </p:cNvPr>
          <p:cNvSpPr txBox="1"/>
          <p:nvPr/>
        </p:nvSpPr>
        <p:spPr>
          <a:xfrm>
            <a:off x="6833239" y="632619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7-9 Model fúzoru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itting, light, red, man&#10;&#10;Description generated with very high confidence">
            <a:extLst>
              <a:ext uri="{FF2B5EF4-FFF2-40B4-BE49-F238E27FC236}">
                <a16:creationId xmlns:a16="http://schemas.microsoft.com/office/drawing/2014/main" id="{B98B844A-A967-484E-9FFC-8A029F43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7" y="393055"/>
            <a:ext cx="5217090" cy="3295286"/>
          </a:xfrm>
          <a:prstGeom prst="rect">
            <a:avLst/>
          </a:prstGeom>
        </p:spPr>
      </p:pic>
      <p:pic>
        <p:nvPicPr>
          <p:cNvPr id="6" name="Picture 6" descr="A picture containing indoor, car, sitting, red&#10;&#10;Description generated with very high confidence">
            <a:extLst>
              <a:ext uri="{FF2B5EF4-FFF2-40B4-BE49-F238E27FC236}">
                <a16:creationId xmlns:a16="http://schemas.microsoft.com/office/drawing/2014/main" id="{F4F2D83F-8868-47E8-86AF-64AFAB37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84" y="2442053"/>
            <a:ext cx="5321473" cy="399893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C8942A-5043-411C-9E9F-F6B412112ED4}"/>
              </a:ext>
            </a:extLst>
          </p:cNvPr>
          <p:cNvSpPr txBox="1"/>
          <p:nvPr/>
        </p:nvSpPr>
        <p:spPr>
          <a:xfrm>
            <a:off x="490105" y="369396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Obr.: 10 fúzor</a:t>
            </a:r>
            <a:endParaRPr lang="cs-CZ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4D1DDD-69F9-4854-B2F1-737838525250}"/>
              </a:ext>
            </a:extLst>
          </p:cNvPr>
          <p:cNvSpPr txBox="1"/>
          <p:nvPr/>
        </p:nvSpPr>
        <p:spPr>
          <a:xfrm>
            <a:off x="6232044" y="6490855"/>
            <a:ext cx="36237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Obr.: 11 fúzor po injekci deuteria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43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70CD8830-F01A-49CB-B830-1E7C00A3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050" y="486857"/>
            <a:ext cx="7732174" cy="581478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C5B9DE6-84B1-4B4E-93BC-8877E1A11939}"/>
              </a:ext>
            </a:extLst>
          </p:cNvPr>
          <p:cNvSpPr txBox="1"/>
          <p:nvPr/>
        </p:nvSpPr>
        <p:spPr>
          <a:xfrm>
            <a:off x="7322069" y="6426839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solidFill>
                  <a:schemeClr val="bg1"/>
                </a:solidFill>
                <a:ea typeface="+mn-lt"/>
                <a:cs typeface="+mn-lt"/>
              </a:rPr>
              <a:t>Obr.: 12 </a:t>
            </a:r>
            <a:r>
              <a:rPr lang="en" sz="1400">
                <a:solidFill>
                  <a:schemeClr val="bg1"/>
                </a:solidFill>
              </a:rPr>
              <a:t>Schéma fúzoru</a:t>
            </a:r>
            <a:endParaRPr lang="cs-CZ" sz="140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cs-CZ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57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:a16="http://schemas.microsoft.com/office/drawing/2014/main" id="{E5AA88FA-FA9B-40A0-AB33-86E7729D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E9250-2BDC-4D97-90E2-5F263716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6654" y="-1303760"/>
            <a:ext cx="5076230" cy="2601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Náš fúzorek</a:t>
            </a:r>
          </a:p>
        </p:txBody>
      </p:sp>
      <p:pic>
        <p:nvPicPr>
          <p:cNvPr id="6" name="Obrázek 6" descr="Obsah obrázku stůl, interiér, jídlo, hrníček&#10;&#10;Popis vygenerovaný s velmi vysokou mírou spolehlivosti">
            <a:extLst>
              <a:ext uri="{FF2B5EF4-FFF2-40B4-BE49-F238E27FC236}">
                <a16:creationId xmlns:a16="http://schemas.microsoft.com/office/drawing/2014/main" id="{7908B6B4-5414-498F-AD04-321621E78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03" r="1538" b="18840"/>
          <a:stretch/>
        </p:blipFill>
        <p:spPr>
          <a:xfrm>
            <a:off x="5112448" y="555754"/>
            <a:ext cx="2227093" cy="2692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10" descr="Obsah obrázku tmavé, světlo, vsedě, osvětlené&#10;&#10;Popis vygenerovaný s velmi vysokou mírou spolehlivosti">
            <a:extLst>
              <a:ext uri="{FF2B5EF4-FFF2-40B4-BE49-F238E27FC236}">
                <a16:creationId xmlns:a16="http://schemas.microsoft.com/office/drawing/2014/main" id="{8A4C0561-D2F1-4E70-832B-8B9C41EA7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63" y="3711895"/>
            <a:ext cx="4733660" cy="269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8" descr="Obsah obrázku interiér, kuchyně, okno, stůl&#10;&#10;Popis vygenerovaný s velmi vysokou mírou spolehlivosti">
            <a:extLst>
              <a:ext uri="{FF2B5EF4-FFF2-40B4-BE49-F238E27FC236}">
                <a16:creationId xmlns:a16="http://schemas.microsoft.com/office/drawing/2014/main" id="{7EAB8B7A-773F-48AB-B638-853560DA00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95" t="12800" r="13677" b="2800"/>
          <a:stretch/>
        </p:blipFill>
        <p:spPr>
          <a:xfrm>
            <a:off x="7714082" y="557456"/>
            <a:ext cx="4034631" cy="268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9A50D9-6F65-47F5-8336-5786FC913A67}"/>
              </a:ext>
            </a:extLst>
          </p:cNvPr>
          <p:cNvSpPr txBox="1"/>
          <p:nvPr/>
        </p:nvSpPr>
        <p:spPr>
          <a:xfrm>
            <a:off x="307181" y="1712118"/>
            <a:ext cx="57316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cs-CZ">
                <a:cs typeface="Calibri"/>
              </a:rPr>
              <a:t>Konstrukce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cs typeface="Calibri"/>
              </a:rPr>
              <a:t>Problémy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cs typeface="Calibri"/>
              </a:rPr>
              <a:t>Chyby</a:t>
            </a:r>
          </a:p>
        </p:txBody>
      </p:sp>
      <p:pic>
        <p:nvPicPr>
          <p:cNvPr id="14" name="Obrázek 15" descr="Obsah obrázku interiér, stůl, počítač, pracovní stůl&#10;&#10;Popis vygenerovaný s velmi vysokou mírou spolehlivosti">
            <a:extLst>
              <a:ext uri="{FF2B5EF4-FFF2-40B4-BE49-F238E27FC236}">
                <a16:creationId xmlns:a16="http://schemas.microsoft.com/office/drawing/2014/main" id="{E264E4A8-5204-4EF0-BFCA-DDB95104F9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71" r="39714" b="12371"/>
          <a:stretch/>
        </p:blipFill>
        <p:spPr>
          <a:xfrm>
            <a:off x="3582074" y="3645692"/>
            <a:ext cx="2521007" cy="285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Obrázek 24" descr="Obsah obrázku box, kousek, vsedě, stůl&#10;&#10;Popis vygenerovaný s velmi vysokou mírou spolehlivosti">
            <a:extLst>
              <a:ext uri="{FF2B5EF4-FFF2-40B4-BE49-F238E27FC236}">
                <a16:creationId xmlns:a16="http://schemas.microsoft.com/office/drawing/2014/main" id="{AC3FEF91-808A-4559-8338-A173BCF98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700462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686327E2-BBB0-43E6-8F34-B633B91279D7}"/>
              </a:ext>
            </a:extLst>
          </p:cNvPr>
          <p:cNvSpPr txBox="1"/>
          <p:nvPr/>
        </p:nvSpPr>
        <p:spPr>
          <a:xfrm>
            <a:off x="5007314" y="335008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13 elektrody fúzoru</a:t>
            </a:r>
            <a:endParaRPr lang="en" sz="1400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09D5D8F9-A03C-43A4-B55D-8D6454826997}"/>
              </a:ext>
            </a:extLst>
          </p:cNvPr>
          <p:cNvSpPr txBox="1"/>
          <p:nvPr/>
        </p:nvSpPr>
        <p:spPr>
          <a:xfrm>
            <a:off x="8040937" y="335008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14 fúzor ve vakuové komoře</a:t>
            </a:r>
            <a:endParaRPr lang="en" sz="1400">
              <a:ea typeface="+mn-lt"/>
              <a:cs typeface="+mn-lt"/>
            </a:endParaRP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C0255C46-7C8C-431F-99BB-0A6B157C35D7}"/>
              </a:ext>
            </a:extLst>
          </p:cNvPr>
          <p:cNvSpPr txBox="1"/>
          <p:nvPr/>
        </p:nvSpPr>
        <p:spPr>
          <a:xfrm>
            <a:off x="6560069" y="649872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15 fúzor za běhu</a:t>
            </a:r>
            <a:endParaRPr lang="en" sz="1400">
              <a:ea typeface="+mn-lt"/>
              <a:cs typeface="+mn-lt"/>
            </a:endParaRP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C4976EF-A4F0-4AD0-9E4C-9CDC2AC8391D}"/>
              </a:ext>
            </a:extLst>
          </p:cNvPr>
          <p:cNvSpPr txBox="1"/>
          <p:nvPr/>
        </p:nvSpPr>
        <p:spPr>
          <a:xfrm>
            <a:off x="-67894" y="6498725"/>
            <a:ext cx="341893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16 transformátor z mikrovlnné trouby</a:t>
            </a:r>
            <a:endParaRPr lang="en" sz="1400">
              <a:ea typeface="+mn-lt"/>
              <a:cs typeface="+mn-lt"/>
            </a:endParaRP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B3AA4787-2D52-47C5-9070-6EF0AF4621B4}"/>
              </a:ext>
            </a:extLst>
          </p:cNvPr>
          <p:cNvSpPr txBox="1"/>
          <p:nvPr/>
        </p:nvSpPr>
        <p:spPr>
          <a:xfrm>
            <a:off x="3627088" y="649872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17 usměrňovací můstek</a:t>
            </a:r>
            <a:endParaRPr lang="en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allAtOnce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997131-B863-4186-83C7-3F79CDE38B00}"/>
              </a:ext>
            </a:extLst>
          </p:cNvPr>
          <p:cNvSpPr txBox="1"/>
          <p:nvPr/>
        </p:nvSpPr>
        <p:spPr>
          <a:xfrm>
            <a:off x="5424258" y="606740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Obr.: 18 a 19 vývoj fúzních objektů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A9ED-4892-46E3-BA37-5AC3D72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 čemu to je/bylo?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B83750-CFF2-4C94-8C02-94977C50CFA8}"/>
              </a:ext>
            </a:extLst>
          </p:cNvPr>
          <p:cNvSpPr txBox="1"/>
          <p:nvPr/>
        </p:nvSpPr>
        <p:spPr>
          <a:xfrm>
            <a:off x="1327255" y="2142067"/>
            <a:ext cx="4099947" cy="36491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Významně ovlivnil další vývoj výzkumu jaderné fúze</a:t>
            </a:r>
          </a:p>
          <a:p>
            <a:pPr marL="2857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Započal proces</a:t>
            </a:r>
          </a:p>
          <a:p>
            <a:pPr marL="2857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Důkaz fúzní reakce</a:t>
            </a:r>
          </a:p>
          <a:p>
            <a:pPr marL="285750" indent="-28575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Zdroj neutronů</a:t>
            </a:r>
          </a:p>
          <a:p>
            <a:pPr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/>
          </a:p>
        </p:txBody>
      </p:sp>
      <p:pic>
        <p:nvPicPr>
          <p:cNvPr id="7" name="Picture 7" descr="A picture containing sitting, clock&#10;&#10;Description generated with very high confidence">
            <a:extLst>
              <a:ext uri="{FF2B5EF4-FFF2-40B4-BE49-F238E27FC236}">
                <a16:creationId xmlns:a16="http://schemas.microsoft.com/office/drawing/2014/main" id="{DEAEF477-3E44-4BB0-B3A2-C8E2246FA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08" y="865316"/>
            <a:ext cx="6329492" cy="5121299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3" descr="Obsah obrázku osoba&#10;&#10;Popis vygenerovaný s velmi vysokou mírou spolehlivosti">
            <a:extLst>
              <a:ext uri="{FF2B5EF4-FFF2-40B4-BE49-F238E27FC236}">
                <a16:creationId xmlns:a16="http://schemas.microsoft.com/office/drawing/2014/main" id="{B1C071D5-F699-49B4-93D0-4CEC38A9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" y="116923"/>
            <a:ext cx="12074029" cy="6621486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5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Širokoúhlá obrazovka</PresentationFormat>
  <Slides>11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Celestial</vt:lpstr>
      <vt:lpstr>Farnsworth-Hirsch Fusor </vt:lpstr>
      <vt:lpstr>něco málo z historie</vt:lpstr>
      <vt:lpstr>Prezentace aplikace PowerPoint</vt:lpstr>
      <vt:lpstr>Co je to fůze</vt:lpstr>
      <vt:lpstr>Fúzor -co to vlastně je</vt:lpstr>
      <vt:lpstr>Prezentace aplikace PowerPoint</vt:lpstr>
      <vt:lpstr>Prezentace aplikace PowerPoint</vt:lpstr>
      <vt:lpstr>Náš fúzorek</vt:lpstr>
      <vt:lpstr>K čemu to je/bylo?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116</cp:revision>
  <dcterms:created xsi:type="dcterms:W3CDTF">2019-12-09T20:34:35Z</dcterms:created>
  <dcterms:modified xsi:type="dcterms:W3CDTF">2019-12-18T01:31:00Z</dcterms:modified>
</cp:coreProperties>
</file>