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9.png" ContentType="image/png"/>
  <Override PartName="/ppt/media/image7.png" ContentType="image/png"/>
  <Override PartName="/ppt/media/image2.jpeg" ContentType="image/jpeg"/>
  <Override PartName="/ppt/media/image8.png" ContentType="image/png"/>
  <Override PartName="/ppt/media/image1.jpeg" ContentType="image/jpeg"/>
  <Override PartName="/ppt/media/image6.png" ContentType="image/png"/>
  <Override PartName="/ppt/media/image3.jpeg" ContentType="image/jpeg"/>
  <Override PartName="/ppt/media/image4.png" ContentType="image/png"/>
  <Override PartName="/ppt/media/image5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4BBD95D3-6ADD-4C97-9B66-FE4434F216A9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640"/>
          </a:xfrm>
          <a:prstGeom prst="rect">
            <a:avLst/>
          </a:prstGeom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</a:rPr>
              <a:t>Fotky pod komorou + fotka komory</a:t>
            </a: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64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ymbol" charset="2"/>
              <a:buChar char=""/>
            </a:pPr>
            <a:r>
              <a:rPr b="0" lang="en-US" sz="1100" spc="-1" strike="noStrike">
                <a:latin typeface="Arial"/>
              </a:rPr>
              <a:t>video s balónkem</a:t>
            </a: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640"/>
          </a:xfrm>
          <a:prstGeom prst="rect">
            <a:avLst/>
          </a:prstGeom>
        </p:spPr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</a:rPr>
              <a:t>Co je fázový diagram, jak vzniká!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</a:rPr>
              <a:t>konec 19. stol.</a:t>
            </a: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640"/>
          </a:xfrm>
          <a:prstGeom prst="rect">
            <a:avLst/>
          </a:prstGeom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p>
            <a:pPr marL="457200" indent="-304560">
              <a:lnSpc>
                <a:spcPct val="100000"/>
              </a:lnSpc>
              <a:buClr>
                <a:srgbClr val="000000"/>
              </a:buClr>
              <a:buFont typeface="Times New Roman"/>
              <a:buChar char="+"/>
            </a:pPr>
            <a:r>
              <a:rPr b="0" lang="en-US" sz="1200" spc="-1" strike="noStrike">
                <a:latin typeface="Times New Roman"/>
                <a:ea typeface="Times New Roman"/>
              </a:rPr>
              <a:t>dodělat proč se voda přeměnila v led - Sara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200" spc="-1" strike="noStrike">
                <a:latin typeface="Times New Roman"/>
                <a:ea typeface="Times New Roman"/>
              </a:rPr>
              <a:t>m ... hmotnost vody</a:t>
            </a:r>
            <a:br/>
            <a:r>
              <a:rPr b="0" lang="en-US" sz="1200" spc="-1" strike="noStrike">
                <a:latin typeface="Times New Roman"/>
                <a:ea typeface="Times New Roman"/>
              </a:rPr>
              <a:t>T1... počáteční teplota vody</a:t>
            </a:r>
            <a:br/>
            <a:r>
              <a:rPr b="0" lang="en-US" sz="1200" spc="-1" strike="noStrike">
                <a:latin typeface="Times New Roman"/>
                <a:ea typeface="Times New Roman"/>
              </a:rPr>
              <a:t>Tv... teplota vypařování (varu) vody</a:t>
            </a:r>
            <a:br/>
            <a:r>
              <a:rPr b="0" lang="en-US" sz="1200" spc="-1" strike="noStrike">
                <a:latin typeface="Times New Roman"/>
                <a:ea typeface="Times New Roman"/>
              </a:rPr>
              <a:t>Cv... měrná tepelná kapacita vody</a:t>
            </a:r>
            <a:br/>
            <a:r>
              <a:rPr b="0" lang="en-US" sz="1200" spc="-1" strike="noStrike">
                <a:latin typeface="Times New Roman"/>
                <a:ea typeface="Times New Roman"/>
              </a:rPr>
              <a:t>Lv... měrné skupenské teplo vypařování (varu) vody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5188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3144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7196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5188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3144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71960" y="738720"/>
            <a:ext cx="8221680" cy="355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5188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31440" y="191916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7196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5188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31440" y="3334680"/>
            <a:ext cx="26470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71960" y="738720"/>
            <a:ext cx="8221680" cy="355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285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>
            <a:off x="8246520" y="4245840"/>
            <a:ext cx="897120" cy="89712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8246520" y="4245840"/>
            <a:ext cx="897120" cy="89712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tIns="91440" bIns="91440" anchor="b"/>
          <a:p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B08A36E6-56B1-454C-B9DC-0726D1FE4595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285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 flipH="1" rot="10800000">
            <a:off x="9143280" y="5143680"/>
            <a:ext cx="9143640" cy="3457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0" y="1685880"/>
            <a:ext cx="9143640" cy="10836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tIns="91440" bIns="91440" anchor="b"/>
          <a:p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tIns="91440" bIns="9144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87C31E2A-0213-4F69-A970-DFA326B68D13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ww.britannica.com/editor/The-Editors-of-Encyclopaedia-Britannica/4419" TargetMode="External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5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slideLayout" Target="../slideLayouts/slideLayout15.xml"/><Relationship Id="rId7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www.britannica.com/editor/The-Editors-of-Encyclopaedia-Britannica/4419" TargetMode="External"/><Relationship Id="rId2" Type="http://schemas.openxmlformats.org/officeDocument/2006/relationships/hyperlink" Target="https://www.britannica.com/science/vacuum-physics" TargetMode="External"/><Relationship Id="rId3" Type="http://schemas.openxmlformats.org/officeDocument/2006/relationships/hyperlink" Target="https://www.estav.cz/cz/1311.zaklady-fyziky-vlhkeho-vzduchu-prehledne-a-srozumitelne" TargetMode="External"/><Relationship Id="rId4" Type="http://schemas.openxmlformats.org/officeDocument/2006/relationships/hyperlink" Target="http://uchp.icpf.cas.cz/ehlt/oscht/Leitner_KS2010.pdf" TargetMode="External"/><Relationship Id="rId5" Type="http://schemas.openxmlformats.org/officeDocument/2006/relationships/hyperlink" Target="http://uchp.icpf.cas.cz/ehlt/oscht/Kalsem_2017_Maskova.pdf" TargetMode="External"/><Relationship Id="rId6" Type="http://schemas.openxmlformats.org/officeDocument/2006/relationships/hyperlink" Target="https://physics.mff.cuni.cz/kfpp/skripta/kurz_fyziky_pro_DS/display.php/molekul/8_3" TargetMode="External"/><Relationship Id="rId7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90600" y="1819440"/>
            <a:ext cx="8221680" cy="93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4800" spc="-1" strike="noStrike">
                <a:solidFill>
                  <a:srgbClr val="ffffff"/>
                </a:solidFill>
                <a:latin typeface="Roboto"/>
                <a:ea typeface="Roboto"/>
              </a:rPr>
              <a:t>Var studené vody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311760" y="2834280"/>
            <a:ext cx="8520120" cy="15066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Roboto"/>
                <a:ea typeface="Roboto"/>
              </a:rPr>
              <a:t>Ghadir Alterkawi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Roboto"/>
                <a:ea typeface="Roboto"/>
              </a:rPr>
              <a:t>Sara Sorger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Roboto"/>
                <a:ea typeface="Roboto"/>
              </a:rPr>
              <a:t>FYZSEM 13. 11. 2019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Vyrobit vákuum a v něm přivést k varu vodu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Co je vákuum?</a:t>
            </a:r>
            <a:r>
              <a:rPr b="0" lang="en-US" sz="1800" spc="-1" strike="noStrike" baseline="30000">
                <a:solidFill>
                  <a:srgbClr val="737373"/>
                </a:solidFill>
                <a:latin typeface="Roboto"/>
                <a:ea typeface="Roboto"/>
              </a:rPr>
              <a:t>(1)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Hypotéza: vyrobit podtlak pomocí pumpičky na kolo s otočeným těsněním.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Problémy: Těsnění, dostatečný tlak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Řešení: Svoboda &amp; praktikum FJFI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Cíl experimentu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471960" y="4588920"/>
            <a:ext cx="3867840" cy="30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marL="457200" indent="-298080">
              <a:lnSpc>
                <a:spcPct val="100000"/>
              </a:lnSpc>
              <a:buClr>
                <a:srgbClr val="999999"/>
              </a:buClr>
              <a:buFont typeface="Roboto"/>
              <a:buAutoNum type="arabicParenR"/>
            </a:pPr>
            <a:r>
              <a:rPr b="0" lang="en-US" sz="1100" spc="-1" strike="noStrike" u="sng">
                <a:solidFill>
                  <a:srgbClr val="4fc3f7"/>
                </a:solidFill>
                <a:uFillTx/>
                <a:latin typeface="Roboto"/>
                <a:ea typeface="Roboto"/>
                <a:hlinkClick r:id="rId1"/>
              </a:rPr>
              <a:t>The Editors of Encyclopaedia Britannica</a:t>
            </a:r>
            <a:r>
              <a:rPr b="0" lang="en-US" sz="1100" spc="-1" strike="noStrike">
                <a:solidFill>
                  <a:srgbClr val="999999"/>
                </a:solidFill>
                <a:latin typeface="Roboto"/>
                <a:ea typeface="Roboto"/>
              </a:rPr>
              <a:t>. Vacuum</a:t>
            </a:r>
            <a:endParaRPr b="0" lang="en-US" sz="11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Příprava experimentu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Utěsnění všech otvorů na kostce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Připojit kostku ke kompresoru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Nezapomenout na ventil!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Google Shape;82;p15" descr=""/>
          <p:cNvPicPr/>
          <p:nvPr/>
        </p:nvPicPr>
        <p:blipFill>
          <a:blip r:embed="rId1"/>
          <a:stretch/>
        </p:blipFill>
        <p:spPr>
          <a:xfrm>
            <a:off x="4357080" y="2377800"/>
            <a:ext cx="2032200" cy="2709720"/>
          </a:xfrm>
          <a:prstGeom prst="rect">
            <a:avLst/>
          </a:prstGeom>
          <a:ln>
            <a:noFill/>
          </a:ln>
        </p:spPr>
      </p:pic>
      <p:pic>
        <p:nvPicPr>
          <p:cNvPr id="96" name="Google Shape;83;p15" descr=""/>
          <p:cNvPicPr/>
          <p:nvPr/>
        </p:nvPicPr>
        <p:blipFill>
          <a:blip r:embed="rId2"/>
          <a:stretch/>
        </p:blipFill>
        <p:spPr>
          <a:xfrm>
            <a:off x="715680" y="3002400"/>
            <a:ext cx="2821680" cy="2140920"/>
          </a:xfrm>
          <a:prstGeom prst="rect">
            <a:avLst/>
          </a:prstGeom>
          <a:ln>
            <a:noFill/>
          </a:ln>
        </p:spPr>
      </p:pic>
      <p:pic>
        <p:nvPicPr>
          <p:cNvPr id="97" name="Google Shape;84;p15" descr=""/>
          <p:cNvPicPr/>
          <p:nvPr/>
        </p:nvPicPr>
        <p:blipFill>
          <a:blip r:embed="rId3"/>
          <a:stretch/>
        </p:blipFill>
        <p:spPr>
          <a:xfrm>
            <a:off x="6964920" y="2374920"/>
            <a:ext cx="2032200" cy="2712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Průběh experimentu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Balónek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737373"/>
              </a:buClr>
              <a:buFont typeface="Roboto"/>
              <a:buChar char="○"/>
            </a:pPr>
            <a:r>
              <a:rPr b="0" lang="en-US" sz="1400" spc="-1" strike="noStrike">
                <a:solidFill>
                  <a:srgbClr val="737373"/>
                </a:solidFill>
                <a:latin typeface="Roboto"/>
                <a:ea typeface="Roboto"/>
              </a:rPr>
              <a:t>Ověření funkčnosti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737373"/>
              </a:buClr>
              <a:buFont typeface="Roboto"/>
              <a:buChar char="○"/>
            </a:pPr>
            <a:r>
              <a:rPr b="0" lang="en-US" sz="1400" spc="-1" strike="noStrike">
                <a:solidFill>
                  <a:srgbClr val="737373"/>
                </a:solidFill>
                <a:latin typeface="Roboto"/>
                <a:ea typeface="Roboto"/>
              </a:rPr>
              <a:t>nafouknutí balónku</a:t>
            </a:r>
            <a:r>
              <a:rPr b="0" lang="en-US" sz="1400" spc="-1" strike="noStrike" baseline="30000">
                <a:solidFill>
                  <a:srgbClr val="737373"/>
                </a:solidFill>
                <a:latin typeface="Roboto"/>
                <a:ea typeface="Roboto"/>
              </a:rPr>
              <a:t>(2)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Voda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737373"/>
              </a:buClr>
              <a:buFont typeface="Roboto"/>
              <a:buChar char="○"/>
            </a:pPr>
            <a:r>
              <a:rPr b="0" lang="en-US" sz="1400" spc="-1" strike="noStrike">
                <a:solidFill>
                  <a:srgbClr val="737373"/>
                </a:solidFill>
                <a:latin typeface="Roboto"/>
                <a:ea typeface="Roboto"/>
              </a:rPr>
              <a:t>pozorování chování vody v závislosti na tlaku a teplotě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Ukázka experimentu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1" name="Table 2"/>
          <p:cNvGraphicFramePr/>
          <p:nvPr/>
        </p:nvGraphicFramePr>
        <p:xfrm>
          <a:off x="297720" y="1677960"/>
          <a:ext cx="3879360" cy="2501280"/>
        </p:xfrm>
        <a:graphic>
          <a:graphicData uri="http://schemas.openxmlformats.org/drawingml/2006/table">
            <a:tbl>
              <a:tblPr/>
              <a:tblGrid>
                <a:gridCol w="1293120"/>
                <a:gridCol w="1293120"/>
                <a:gridCol w="1293120"/>
              </a:tblGrid>
              <a:tr h="46620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Přibližná teplota [°C]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přibližný tlak [Pa]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Stav vody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32436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10 000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normální voda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620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6 000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první bublinky, pokles teploty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620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1 000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var přestal, občasné záchvěvy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60804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záchvěvy přestaly, klesání teploty pokračuje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620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250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zmrznutí povrchu (rázem)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6200"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mrznutí celé kapaliny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" name="Google Shape;97;p17" descr=""/>
          <p:cNvPicPr/>
          <p:nvPr/>
        </p:nvPicPr>
        <p:blipFill>
          <a:blip r:embed="rId1"/>
          <a:stretch/>
        </p:blipFill>
        <p:spPr>
          <a:xfrm>
            <a:off x="4931640" y="1694880"/>
            <a:ext cx="3191760" cy="2464200"/>
          </a:xfrm>
          <a:prstGeom prst="rect">
            <a:avLst/>
          </a:prstGeom>
          <a:ln>
            <a:noFill/>
          </a:ln>
        </p:spPr>
      </p:pic>
      <p:sp>
        <p:nvSpPr>
          <p:cNvPr id="103" name="CustomShape 3"/>
          <p:cNvSpPr/>
          <p:nvPr/>
        </p:nvSpPr>
        <p:spPr>
          <a:xfrm>
            <a:off x="5148000" y="4295880"/>
            <a:ext cx="3312720" cy="79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Roboto"/>
                <a:ea typeface="Roboto"/>
              </a:rPr>
              <a:t>Fázový diagram vody [obr. 1]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Roboto"/>
                <a:ea typeface="Roboto"/>
              </a:rPr>
              <a:t>(3) Leitner - Konstrukce a interpretace fázových diagramů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Roboto"/>
                <a:ea typeface="Roboto"/>
              </a:rPr>
              <a:t>(4) Mašková - Krása fázových diagramů - jak je sestrojit a číst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9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Naše otázky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Proč začal klesat tlak?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Proč se voda začala vařit?</a:t>
            </a:r>
            <a:r>
              <a:rPr b="0" lang="en-US" sz="1800" spc="-1" strike="noStrike" baseline="30000">
                <a:solidFill>
                  <a:srgbClr val="737373"/>
                </a:solidFill>
                <a:latin typeface="Roboto"/>
                <a:ea typeface="Roboto"/>
              </a:rPr>
              <a:t>(5)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Proč začala klesat teplota?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Proč se voda proměnila v led?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Google Shape;105;p18" descr=""/>
          <p:cNvPicPr/>
          <p:nvPr/>
        </p:nvPicPr>
        <p:blipFill>
          <a:blip r:embed="rId1"/>
          <a:stretch/>
        </p:blipFill>
        <p:spPr>
          <a:xfrm>
            <a:off x="5351760" y="2583360"/>
            <a:ext cx="3028680" cy="304560"/>
          </a:xfrm>
          <a:prstGeom prst="rect">
            <a:avLst/>
          </a:prstGeom>
          <a:ln>
            <a:noFill/>
          </a:ln>
        </p:spPr>
      </p:pic>
      <p:pic>
        <p:nvPicPr>
          <p:cNvPr id="107" name="Google Shape;106;p18" descr=""/>
          <p:cNvPicPr/>
          <p:nvPr/>
        </p:nvPicPr>
        <p:blipFill>
          <a:blip r:embed="rId2"/>
          <a:stretch/>
        </p:blipFill>
        <p:spPr>
          <a:xfrm>
            <a:off x="5298480" y="2980080"/>
            <a:ext cx="2999880" cy="304560"/>
          </a:xfrm>
          <a:prstGeom prst="rect">
            <a:avLst/>
          </a:prstGeom>
          <a:ln>
            <a:noFill/>
          </a:ln>
        </p:spPr>
      </p:pic>
      <p:pic>
        <p:nvPicPr>
          <p:cNvPr id="108" name="Google Shape;107;p18" descr=""/>
          <p:cNvPicPr/>
          <p:nvPr/>
        </p:nvPicPr>
        <p:blipFill>
          <a:blip r:embed="rId3"/>
          <a:stretch/>
        </p:blipFill>
        <p:spPr>
          <a:xfrm>
            <a:off x="3198600" y="3888720"/>
            <a:ext cx="1952280" cy="228240"/>
          </a:xfrm>
          <a:prstGeom prst="rect">
            <a:avLst/>
          </a:prstGeom>
          <a:ln>
            <a:noFill/>
          </a:ln>
        </p:spPr>
      </p:pic>
      <p:pic>
        <p:nvPicPr>
          <p:cNvPr id="109" name="Google Shape;108;p18" descr=""/>
          <p:cNvPicPr/>
          <p:nvPr/>
        </p:nvPicPr>
        <p:blipFill>
          <a:blip r:embed="rId4"/>
          <a:stretch/>
        </p:blipFill>
        <p:spPr>
          <a:xfrm>
            <a:off x="3198600" y="3553200"/>
            <a:ext cx="2447640" cy="228240"/>
          </a:xfrm>
          <a:prstGeom prst="rect">
            <a:avLst/>
          </a:prstGeom>
          <a:ln>
            <a:noFill/>
          </a:ln>
        </p:spPr>
      </p:pic>
      <p:pic>
        <p:nvPicPr>
          <p:cNvPr id="110" name="Google Shape;109;p18" descr=""/>
          <p:cNvPicPr/>
          <p:nvPr/>
        </p:nvPicPr>
        <p:blipFill>
          <a:blip r:embed="rId5"/>
          <a:stretch/>
        </p:blipFill>
        <p:spPr>
          <a:xfrm>
            <a:off x="3228840" y="4228200"/>
            <a:ext cx="1952280" cy="228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Led ve vákuu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Provedení experimentu s ledem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Občasný var na povrchu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8" dur="indefinite" restart="never" nodeType="tmRoot">
          <p:childTnLst>
            <p:seq>
              <p:cTn id="3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Prostor na Vaše dotazy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71960" y="1919160"/>
            <a:ext cx="8221680" cy="270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  <a:spcAft>
                <a:spcPts val="1599"/>
              </a:spcAft>
            </a:pPr>
            <a:r>
              <a:rPr b="0" lang="en-US" sz="3000" spc="-1" strike="noStrike">
                <a:solidFill>
                  <a:srgbClr val="737373"/>
                </a:solidFill>
                <a:latin typeface="Roboto"/>
                <a:ea typeface="Roboto"/>
              </a:rPr>
              <a:t>Děkujeme za pozornost!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40" dur="indefinite" restart="never" nodeType="tmRoot">
          <p:childTnLst>
            <p:seq>
              <p:cTn id="4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Zdroje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60800" y="1837080"/>
            <a:ext cx="8221680" cy="32241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Internetové zdroje: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(1) </a:t>
            </a:r>
            <a:r>
              <a:rPr b="0" lang="en-US" sz="1000" spc="-1" strike="noStrike" u="sng">
                <a:solidFill>
                  <a:srgbClr val="4fc3f7"/>
                </a:solidFill>
                <a:uFillTx/>
                <a:latin typeface="Roboto"/>
                <a:ea typeface="Roboto"/>
                <a:hlinkClick r:id="rId1"/>
              </a:rPr>
              <a:t>The Editors of Encyclopaedia Britannica</a:t>
            </a: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, </a:t>
            </a:r>
            <a:r>
              <a:rPr b="0" i="1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Vacuum</a:t>
            </a: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 [online]. [cit. 5. 11. 2019] Dostupné z </a:t>
            </a:r>
            <a:r>
              <a:rPr b="0" lang="en-US" sz="1100" spc="-1" strike="noStrike" u="sng">
                <a:solidFill>
                  <a:srgbClr val="4fc3f7"/>
                </a:solidFill>
                <a:uFillTx/>
                <a:latin typeface="Arial"/>
                <a:ea typeface="Arial"/>
                <a:hlinkClick r:id="rId2"/>
              </a:rPr>
              <a:t>https://www.britannica.com/science/vacuum-physics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(2) Neznámý. Základy fyziky vlhkého vzduchu přehledně a srozumitelně [online]. [cit. 9. 11. 2019]. Dostupné z </a:t>
            </a:r>
            <a:r>
              <a:rPr b="0" lang="en-US" sz="1100" spc="-1" strike="noStrike" u="sng">
                <a:solidFill>
                  <a:srgbClr val="4fc3f7"/>
                </a:solidFill>
                <a:uFillTx/>
                <a:latin typeface="Arial"/>
                <a:ea typeface="Arial"/>
                <a:hlinkClick r:id="rId3"/>
              </a:rPr>
              <a:t>https://www.estav.cz/cz/1311.zaklady-fyziky-vlhkeho-vzduchu-prehledne-a-srozumitelne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(3) Leitner, J. </a:t>
            </a:r>
            <a:r>
              <a:rPr b="0" i="1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Konstrukce a interpretace fázových diagramů</a:t>
            </a: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 [online]. [cit. 5. 11. 2019] Dostupné z </a:t>
            </a:r>
            <a:r>
              <a:rPr b="0" lang="en-US" sz="1100" spc="-1" strike="noStrike" u="sng">
                <a:solidFill>
                  <a:srgbClr val="4fc3f7"/>
                </a:solidFill>
                <a:uFillTx/>
                <a:latin typeface="Arial"/>
                <a:ea typeface="Arial"/>
                <a:hlinkClick r:id="rId4"/>
              </a:rPr>
              <a:t>http://uchp.icpf.cas.cz/ehlt/oscht/Leitner_KS2010.pdf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(4) MAŠKOVÁ, Silvie. </a:t>
            </a:r>
            <a:r>
              <a:rPr b="0" i="1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Krása fázových diagramů - jak je sestrojit a číst </a:t>
            </a: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[online]. [cit. 31. 10. 2019] Dostupné z </a:t>
            </a:r>
            <a:r>
              <a:rPr b="0" lang="en-US" sz="1100" spc="-1" strike="noStrike" u="sng">
                <a:solidFill>
                  <a:srgbClr val="4fc3f7"/>
                </a:solidFill>
                <a:uFillTx/>
                <a:latin typeface="Arial"/>
                <a:ea typeface="Arial"/>
                <a:hlinkClick r:id="rId5"/>
              </a:rPr>
              <a:t>http://uchp.icpf.cas.cz/ehlt/oscht/Kalsem_2017_Maskova.pdf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(5) Neznámý. Kurz Fyziky pro DS, kapitola 8.3, skupenská tepla [online]. [cit. 5. 11. 2019] Dostupné z </a:t>
            </a:r>
            <a:r>
              <a:rPr b="0" lang="en-US" sz="1100" spc="-1" strike="noStrike" u="sng">
                <a:solidFill>
                  <a:srgbClr val="4fc3f7"/>
                </a:solidFill>
                <a:uFillTx/>
                <a:latin typeface="Arial"/>
                <a:ea typeface="Arial"/>
                <a:hlinkClick r:id="rId6"/>
              </a:rPr>
              <a:t>https://physics.mff.cuni.cz/kfpp/skripta/kurz_fyziky_pro_DS/display.php/molekul/8_3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r>
              <a:rPr b="0" lang="en-US" sz="1800" spc="-1" strike="noStrike">
                <a:solidFill>
                  <a:srgbClr val="737373"/>
                </a:solidFill>
                <a:latin typeface="Roboto"/>
                <a:ea typeface="Roboto"/>
              </a:rPr>
              <a:t>Zdroje obrázků: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291600">
              <a:lnSpc>
                <a:spcPct val="115000"/>
              </a:lnSpc>
              <a:buClr>
                <a:srgbClr val="737373"/>
              </a:buClr>
              <a:buFont typeface="Roboto"/>
              <a:buChar char="●"/>
            </a:pPr>
            <a:r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[obr. 1] MAŠKOVÁ, Silvie. uchp.icpf.cas.cz: Krása fázových diagramů - jak je sestrojit a číst [online]. [cit. 31.10.2019]. Dostupný na http://uchp.icpf.cas.cz/ehlt/oscht/Kalsem_2017_Maskova.pdf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42" dur="indefinite" restart="never" nodeType="tmRoot">
          <p:childTnLst>
            <p:seq>
              <p:cTn id="4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LibreOffice/6.0.6.2$Linux_X86_64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