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cs-CZ" sz="60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A04E200-89CD-4E94-8C1E-F11F01E89431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5. 11. 2021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B4F12F7-4349-474C-8AB9-E5C73F885B7F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 kliknutí můžete upravovat styly textu v předloze.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8565F36-965F-49C2-99A4-1A8468257AD1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5. 11. 2021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470B626-D14A-4280-9AA7-1DCE8986B811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groundzeroshelters.com/assets/uploads/image/science-of-tornados.jpg" TargetMode="External"/><Relationship Id="rId2" Type="http://schemas.openxmlformats.org/officeDocument/2006/relationships/hyperlink" Target="https://www.bozp.cz/content/news/fujitova-stupnice-tornada.jpg" TargetMode="External"/><Relationship Id="rId3" Type="http://schemas.openxmlformats.org/officeDocument/2006/relationships/hyperlink" Target="https://ars.els-cdn.com/content/image/1-s2.0-S0167610508000834-gr1.jpg" TargetMode="External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ufa.cas.cz/category/videa/" TargetMode="External"/><Relationship Id="rId2" Type="http://schemas.openxmlformats.org/officeDocument/2006/relationships/hyperlink" Target="https://www.sciencedirect.com/science/article/pii/S0167610508000834?via%3Dihub" TargetMode="External"/><Relationship Id="rId3" Type="http://schemas.openxmlformats.org/officeDocument/2006/relationships/hyperlink" Target="https://www.tornada-cz.cz/definice/" TargetMode="External"/><Relationship Id="rId4" Type="http://schemas.openxmlformats.org/officeDocument/2006/relationships/hyperlink" Target="https://www.nasa.gov/centers/langley/pdf/245889main_MeteorologyTeacherRes-Ch13.r3.pdf" TargetMode="External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cs-CZ" sz="6000" spc="-1" strike="noStrike">
                <a:solidFill>
                  <a:srgbClr val="ffffff"/>
                </a:solidFill>
                <a:latin typeface="Calibri Light"/>
              </a:rPr>
              <a:t>Tornádo v krabici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ffffff"/>
                </a:solidFill>
                <a:latin typeface="Calibri"/>
              </a:rPr>
              <a:t>Vendula Růžičková</a:t>
            </a:r>
            <a:endParaRPr b="0" lang="cs-CZ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ffffff"/>
                </a:solidFill>
                <a:latin typeface="Calibri"/>
              </a:rPr>
              <a:t>FJFI</a:t>
            </a:r>
            <a:endParaRPr b="0" lang="cs-CZ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ffffff"/>
                </a:solidFill>
                <a:latin typeface="Calibri"/>
              </a:rPr>
              <a:t>Fyzikální seminář 2021</a:t>
            </a:r>
            <a:endParaRPr b="0" lang="cs-CZ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ffffff"/>
                </a:solidFill>
                <a:latin typeface="Calibri"/>
              </a:rPr>
              <a:t>5. 11. 2021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Zdroje obrázků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212529"/>
                </a:solidFill>
                <a:latin typeface="Open Sans"/>
              </a:rPr>
              <a:t>How Tornados Are Formed. </a:t>
            </a:r>
            <a:r>
              <a:rPr b="0" i="1" lang="en-US" sz="2800" spc="-1" strike="noStrike">
                <a:solidFill>
                  <a:srgbClr val="212529"/>
                </a:solidFill>
                <a:latin typeface="Open Sans"/>
              </a:rPr>
              <a:t>Ground Zero Shelters, Co</a:t>
            </a:r>
            <a:r>
              <a:rPr b="0" lang="en-US" sz="2800" spc="-1" strike="noStrike">
                <a:solidFill>
                  <a:srgbClr val="212529"/>
                </a:solidFill>
                <a:latin typeface="Open Sans"/>
              </a:rPr>
              <a:t> [online]. [cit. 2021-11-01]. Dostupné z: </a:t>
            </a:r>
            <a:r>
              <a:rPr b="0" lang="en-US" sz="2800" spc="-1" strike="noStrike" u="sng">
                <a:solidFill>
                  <a:srgbClr val="0563c1"/>
                </a:solidFill>
                <a:uFillTx/>
                <a:latin typeface="Open Sans"/>
                <a:hlinkClick r:id="rId1"/>
              </a:rPr>
              <a:t>https://www.groundzeroshelters.com/assets/uploads/image/science-of-tornados.jpg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212529"/>
                </a:solidFill>
                <a:latin typeface="Open Sans"/>
              </a:rPr>
              <a:t>Co je tornádo? </a:t>
            </a:r>
            <a:r>
              <a:rPr b="0" i="1" lang="pl-PL" sz="2800" spc="-1" strike="noStrike">
                <a:solidFill>
                  <a:srgbClr val="212529"/>
                </a:solidFill>
                <a:latin typeface="Open Sans"/>
              </a:rPr>
              <a:t>BOZP.cz</a:t>
            </a:r>
            <a:r>
              <a:rPr b="0" lang="pl-PL" sz="2800" spc="-1" strike="noStrike">
                <a:solidFill>
                  <a:srgbClr val="212529"/>
                </a:solidFill>
                <a:latin typeface="Open Sans"/>
              </a:rPr>
              <a:t> [online]. 2021 [cit. 2021-11-01]. Dostupné z: </a:t>
            </a:r>
            <a:r>
              <a:rPr b="0" lang="pl-PL" sz="2800" spc="-1" strike="noStrike" u="sng">
                <a:solidFill>
                  <a:srgbClr val="0563c1"/>
                </a:solidFill>
                <a:uFillTx/>
                <a:latin typeface="Open Sans"/>
                <a:hlinkClick r:id="rId2"/>
              </a:rPr>
              <a:t>https://www.bozp.cz/content/news/fujitova-stupnice-tornada.jpg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12529"/>
                </a:solidFill>
                <a:latin typeface="Open Sans"/>
              </a:rPr>
              <a:t>Texas Tech University vortex simulator II (TTU-VSII). </a:t>
            </a:r>
            <a:r>
              <a:rPr b="0" i="1" lang="cs-CZ" sz="2800" spc="-1" strike="noStrike">
                <a:solidFill>
                  <a:srgbClr val="212529"/>
                </a:solidFill>
                <a:latin typeface="Open Sans"/>
              </a:rPr>
              <a:t>ScienceDirect</a:t>
            </a:r>
            <a:r>
              <a:rPr b="0" lang="cs-CZ" sz="2800" spc="-1" strike="noStrike">
                <a:solidFill>
                  <a:srgbClr val="212529"/>
                </a:solidFill>
                <a:latin typeface="Open Sans"/>
              </a:rPr>
              <a:t> [online]. Journal of Wind Engineering and Industrial Aerodynamics, 2008, 23 April 2008 [cit. 2021-11-04]. Dostupné z: </a:t>
            </a:r>
            <a:r>
              <a:rPr b="0" lang="cs-CZ" sz="2800" spc="-1" strike="noStrike" u="sng">
                <a:solidFill>
                  <a:srgbClr val="0563c1"/>
                </a:solidFill>
                <a:uFillTx/>
                <a:latin typeface="Open Sans"/>
                <a:hlinkClick r:id="rId3"/>
              </a:rPr>
              <a:t>https://ars.els-cdn.com/content/image/1-s2.0-S0167610508000834-gr1.jpg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Tornádo"/>
          <p:cNvPicPr/>
          <p:nvPr/>
        </p:nvPicPr>
        <p:blipFill>
          <a:blip r:embed="rId1"/>
          <a:srcRect l="0" t="23391" r="9091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336960" y="321120"/>
            <a:ext cx="7197480" cy="5896440"/>
          </a:xfrm>
          <a:prstGeom prst="rect">
            <a:avLst/>
          </a:prstGeom>
          <a:solidFill>
            <a:schemeClr val="bg1">
              <a:alpha val="90000"/>
            </a:schemeClr>
          </a:solidFill>
          <a:ln cap="sq" w="1270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TextShape 2"/>
          <p:cNvSpPr txBox="1"/>
          <p:nvPr/>
        </p:nvSpPr>
        <p:spPr>
          <a:xfrm>
            <a:off x="594720" y="640440"/>
            <a:ext cx="6619320" cy="1344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Obsah 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594000" y="2121840"/>
            <a:ext cx="6620040" cy="3772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Tornáda v přírodě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Představení a předvedení experimentu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Význam profesionálních simulátorů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TextShape 2"/>
          <p:cNvSpPr txBox="1"/>
          <p:nvPr/>
        </p:nvSpPr>
        <p:spPr>
          <a:xfrm>
            <a:off x="836640" y="723960"/>
            <a:ext cx="6001920" cy="1495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Vznik tornáda (mezocyklonální)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36640" y="2405160"/>
            <a:ext cx="6001920" cy="3728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Konvektivní oblačnost (cumulonimbus)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Stoupavý proud teplého vzduchu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Bazén studeného vzduchu pod mrakem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Nárůst rychlosti větru s výškou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Mezocyklóna, supercela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Obrázek 4" descr="Obsah obrázku příroda, mraky&#10;&#10;Popis byl vytvořen automaticky"/>
          <p:cNvPicPr/>
          <p:nvPr/>
        </p:nvPicPr>
        <p:blipFill>
          <a:blip r:embed="rId1"/>
          <a:srcRect l="0" t="0" r="8311" b="0"/>
          <a:stretch/>
        </p:blipFill>
        <p:spPr>
          <a:xfrm rot="5400000">
            <a:off x="6267240" y="932400"/>
            <a:ext cx="6857640" cy="499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Zástupný obsah 4" descr=""/>
          <p:cNvPicPr/>
          <p:nvPr/>
        </p:nvPicPr>
        <p:blipFill>
          <a:blip r:embed="rId1"/>
          <a:stretch/>
        </p:blipFill>
        <p:spPr>
          <a:xfrm>
            <a:off x="1558800" y="643320"/>
            <a:ext cx="9073800" cy="5570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Intenzita tornáda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Zástupný obsah 4" descr=""/>
          <p:cNvPicPr/>
          <p:nvPr/>
        </p:nvPicPr>
        <p:blipFill>
          <a:blip r:embed="rId1"/>
          <a:stretch/>
        </p:blipFill>
        <p:spPr>
          <a:xfrm>
            <a:off x="838080" y="2016000"/>
            <a:ext cx="10515240" cy="3970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 descr="Tornádo"/>
          <p:cNvPicPr/>
          <p:nvPr/>
        </p:nvPicPr>
        <p:blipFill>
          <a:blip r:embed="rId1"/>
          <a:srcRect l="0" t="15730" r="0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0" y="5320080"/>
            <a:ext cx="12191760" cy="7362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TextShape 2"/>
          <p:cNvSpPr txBox="1"/>
          <p:nvPr/>
        </p:nvSpPr>
        <p:spPr>
          <a:xfrm>
            <a:off x="523800" y="5317200"/>
            <a:ext cx="11210400" cy="744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Calibri Light"/>
              </a:rPr>
              <a:t>Představení aparatury a experimentu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Line 3"/>
          <p:cNvSpPr/>
          <p:nvPr/>
        </p:nvSpPr>
        <p:spPr>
          <a:xfrm>
            <a:off x="0" y="5241960"/>
            <a:ext cx="12191760" cy="0"/>
          </a:xfrm>
          <a:prstGeom prst="line">
            <a:avLst/>
          </a:prstGeom>
          <a:ln w="4140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Line 4"/>
          <p:cNvSpPr/>
          <p:nvPr/>
        </p:nvSpPr>
        <p:spPr>
          <a:xfrm>
            <a:off x="0" y="6134760"/>
            <a:ext cx="12191760" cy="0"/>
          </a:xfrm>
          <a:prstGeom prst="line">
            <a:avLst/>
          </a:prstGeom>
          <a:ln w="4140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Profesionální simulátory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Zástupný obsah 4" descr=""/>
          <p:cNvPicPr/>
          <p:nvPr/>
        </p:nvPicPr>
        <p:blipFill>
          <a:blip r:embed="rId1"/>
          <a:stretch/>
        </p:blipFill>
        <p:spPr>
          <a:xfrm>
            <a:off x="2718000" y="1690560"/>
            <a:ext cx="6755400" cy="426204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2718000" y="6123600"/>
            <a:ext cx="6467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323232"/>
                </a:solidFill>
                <a:latin typeface="NexusSerif"/>
              </a:rPr>
              <a:t>Texas Tech University vortex simulator II (TTU-VSII)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4" descr="Tornádo"/>
          <p:cNvPicPr/>
          <p:nvPr/>
        </p:nvPicPr>
        <p:blipFill>
          <a:blip r:embed="rId1"/>
          <a:srcRect l="0" t="23391" r="9091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336960" y="321120"/>
            <a:ext cx="5735160" cy="5896440"/>
          </a:xfrm>
          <a:prstGeom prst="rect">
            <a:avLst/>
          </a:prstGeom>
          <a:solidFill>
            <a:schemeClr val="bg1">
              <a:alpha val="90000"/>
            </a:schemeClr>
          </a:solidFill>
          <a:ln cap="sq" w="1270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TextShape 2"/>
          <p:cNvSpPr txBox="1"/>
          <p:nvPr/>
        </p:nvSpPr>
        <p:spPr>
          <a:xfrm>
            <a:off x="594720" y="640440"/>
            <a:ext cx="5221080" cy="1344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Závěr</a:t>
            </a:r>
            <a:r>
              <a:rPr b="0" lang="cs-CZ" sz="40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594000" y="2121840"/>
            <a:ext cx="5235120" cy="3772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Vizuálně zajímavý experiment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Nelze dojít k přesvědčivým výsledkům s primitivním simulátorem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Zdroje 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6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12529"/>
                </a:solidFill>
                <a:latin typeface="Open Sans"/>
              </a:rPr>
              <a:t>ZACHAROV, Petr. </a:t>
            </a:r>
            <a:r>
              <a:rPr b="0" i="1" lang="cs-CZ" sz="2800" spc="-1" strike="noStrike">
                <a:solidFill>
                  <a:srgbClr val="212529"/>
                </a:solidFill>
                <a:latin typeface="Open Sans"/>
              </a:rPr>
              <a:t>Všechno, co jste chtěli vědět o tornádech: záznam webináře</a:t>
            </a:r>
            <a:r>
              <a:rPr b="0" lang="cs-CZ" sz="2800" spc="-1" strike="noStrike">
                <a:solidFill>
                  <a:srgbClr val="212529"/>
                </a:solidFill>
                <a:latin typeface="Open Sans"/>
              </a:rPr>
              <a:t> [online]. In: . 30. 9. 2021 [cit. 2021-11-01]. Dostupné z: </a:t>
            </a:r>
            <a:r>
              <a:rPr b="0" lang="cs-CZ" sz="2800" spc="-1" strike="noStrike" u="sng">
                <a:solidFill>
                  <a:srgbClr val="0563c1"/>
                </a:solidFill>
                <a:uFillTx/>
                <a:latin typeface="Open Sans"/>
                <a:hlinkClick r:id="rId1"/>
              </a:rPr>
              <a:t>https://www.ufa.cas.cz/category/videa/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12529"/>
                </a:solidFill>
                <a:latin typeface="Open Sans"/>
              </a:rPr>
              <a:t>MISHRA, Amit R., Darryl L. JAMES a Chris. W. LETCHFORD. Physical simulation of a single-celled tornado-like vortex, Part A: Flow field characterization. </a:t>
            </a:r>
            <a:r>
              <a:rPr b="0" i="1" lang="cs-CZ" sz="2800" spc="-1" strike="noStrike">
                <a:solidFill>
                  <a:srgbClr val="212529"/>
                </a:solidFill>
                <a:latin typeface="Open Sans"/>
              </a:rPr>
              <a:t>Journal of Wind Engineering and Industrial Aerodynamics</a:t>
            </a:r>
            <a:r>
              <a:rPr b="0" lang="cs-CZ" sz="2800" spc="-1" strike="noStrike">
                <a:solidFill>
                  <a:srgbClr val="212529"/>
                </a:solidFill>
                <a:latin typeface="Open Sans"/>
              </a:rPr>
              <a:t> [online]. 23 April 2008, </a:t>
            </a:r>
            <a:r>
              <a:rPr b="1" lang="cs-CZ" sz="2800" spc="-1" strike="noStrike">
                <a:solidFill>
                  <a:srgbClr val="212529"/>
                </a:solidFill>
                <a:latin typeface="Open Sans"/>
              </a:rPr>
              <a:t>2008</a:t>
            </a:r>
            <a:r>
              <a:rPr b="0" lang="cs-CZ" sz="2800" spc="-1" strike="noStrike">
                <a:solidFill>
                  <a:srgbClr val="212529"/>
                </a:solidFill>
                <a:latin typeface="Open Sans"/>
              </a:rPr>
              <a:t>(96) [cit. 2021-11-04]. ISSN 0167-6105. Dostupné z: </a:t>
            </a:r>
            <a:r>
              <a:rPr b="0" lang="cs-CZ" sz="2800" spc="-1" strike="noStrike" u="sng">
                <a:solidFill>
                  <a:srgbClr val="0563c1"/>
                </a:solidFill>
                <a:uFillTx/>
                <a:latin typeface="Open Sans"/>
                <a:hlinkClick r:id="rId2"/>
              </a:rPr>
              <a:t>https://www.sciencedirect.com/science/article/pii/S0167610508000834?via%3Dihub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12529"/>
                </a:solidFill>
                <a:latin typeface="Open Sans"/>
              </a:rPr>
              <a:t>ČHMÚ, AMS-O.S. Definice a popis tornáda. </a:t>
            </a:r>
            <a:r>
              <a:rPr b="0" i="1" lang="cs-CZ" sz="2800" spc="-1" strike="noStrike">
                <a:solidFill>
                  <a:srgbClr val="212529"/>
                </a:solidFill>
                <a:latin typeface="Open Sans"/>
              </a:rPr>
              <a:t>Tornáda: ...a jevy příbuzné na území České republiky</a:t>
            </a:r>
            <a:r>
              <a:rPr b="0" lang="cs-CZ" sz="2800" spc="-1" strike="noStrike">
                <a:solidFill>
                  <a:srgbClr val="212529"/>
                </a:solidFill>
                <a:latin typeface="Open Sans"/>
              </a:rPr>
              <a:t> [online]. Český hydrometeorologický ústav a Amatérská meteorologická společnost - o.s. [cit. 2021-11-01]. Dostupné z: </a:t>
            </a:r>
            <a:r>
              <a:rPr b="0" lang="cs-CZ" sz="2800" spc="-1" strike="noStrike" u="sng">
                <a:solidFill>
                  <a:srgbClr val="0563c1"/>
                </a:solidFill>
                <a:uFillTx/>
                <a:latin typeface="Open Sans"/>
                <a:hlinkClick r:id="rId3"/>
              </a:rPr>
              <a:t>https://www.tornada-cz.cz/definice/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12529"/>
                </a:solidFill>
                <a:latin typeface="Open Sans"/>
              </a:rPr>
              <a:t>Chapter 13. Tornado In a Box (TIB) or Cyclone in a Box (CIB). In: </a:t>
            </a:r>
            <a:r>
              <a:rPr b="0" i="1" lang="cs-CZ" sz="2800" spc="-1" strike="noStrike">
                <a:solidFill>
                  <a:srgbClr val="212529"/>
                </a:solidFill>
                <a:latin typeface="Open Sans"/>
              </a:rPr>
              <a:t>Meteorology Activities for Grades 5-9</a:t>
            </a:r>
            <a:r>
              <a:rPr b="0" lang="cs-CZ" sz="2800" spc="-1" strike="noStrike">
                <a:solidFill>
                  <a:srgbClr val="212529"/>
                </a:solidFill>
                <a:latin typeface="Open Sans"/>
              </a:rPr>
              <a:t> [online]. 2006, 2006 [cit. 2021-11-01]. Dostupné z: </a:t>
            </a:r>
            <a:r>
              <a:rPr b="0" lang="cs-CZ" sz="2800" spc="-1" strike="noStrike" u="sng">
                <a:solidFill>
                  <a:srgbClr val="0563c1"/>
                </a:solidFill>
                <a:uFillTx/>
                <a:latin typeface="Open Sans"/>
                <a:hlinkClick r:id="rId4"/>
              </a:rPr>
              <a:t>https://www.nasa.gov/centers/langley/pdf/245889main_MeteorologyTeacherRes-Ch13.r3.pdf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Application>LibreOffice/6.4.7.2$Linux_X86_64 LibreOffice_project/40$Build-2</Application>
  <Words>444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2021-11-01T18:03:40Z</dcterms:created>
  <dc:creator>Ruzickova, Vendula</dc:creator>
  <dc:description/>
  <dc:language>cs-CZ</dc:language>
  <cp:lastModifiedBy>Ruzickova, Vendula</cp:lastModifiedBy>
  <dcterms:modified xsi:type="dcterms:W3CDTF">2021-11-04T21:01:23Z</dcterms:modified>
  <cp:revision>20</cp:revision>
  <dc:subject/>
  <dc:title>Tornádo v krabici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