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0" r:id="rId6"/>
    <p:sldId id="262" r:id="rId7"/>
    <p:sldId id="263" r:id="rId8"/>
    <p:sldId id="273" r:id="rId9"/>
    <p:sldId id="264" r:id="rId10"/>
    <p:sldId id="267" r:id="rId11"/>
    <p:sldId id="268" r:id="rId12"/>
    <p:sldId id="269" r:id="rId13"/>
    <p:sldId id="270" r:id="rId14"/>
    <p:sldId id="271" r:id="rId15"/>
    <p:sldId id="272" r:id="rId16"/>
    <p:sldId id="265" r:id="rId17"/>
    <p:sldId id="266" r:id="rId18"/>
    <p:sldId id="274" r:id="rId19"/>
    <p:sldId id="258" r:id="rId20"/>
    <p:sldId id="275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5DFF9D4F-4563-4F1B-90AF-2FF12B13348D}" type="datetimeFigureOut">
              <a:rPr lang="cs-CZ" smtClean="0"/>
              <a:t>29.10.2019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FC79B4F8-B9CE-43FB-90FD-A1CD8D57E0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6142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9D4F-4563-4F1B-90AF-2FF12B13348D}" type="datetimeFigureOut">
              <a:rPr lang="cs-CZ" smtClean="0"/>
              <a:t>29.10.2019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B4F8-B9CE-43FB-90FD-A1CD8D57E0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3154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DFF9D4F-4563-4F1B-90AF-2FF12B13348D}" type="datetimeFigureOut">
              <a:rPr lang="cs-CZ" smtClean="0"/>
              <a:t>29.10.2019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C79B4F8-B9CE-43FB-90FD-A1CD8D57E0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4084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DFF9D4F-4563-4F1B-90AF-2FF12B13348D}" type="datetimeFigureOut">
              <a:rPr lang="cs-CZ" smtClean="0"/>
              <a:t>29.10.2019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C79B4F8-B9CE-43FB-90FD-A1CD8D57E077}" type="slidenum">
              <a:rPr lang="cs-CZ" smtClean="0"/>
              <a:t>‹#›</a:t>
            </a:fld>
            <a:endParaRPr lang="cs-CZ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4986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DFF9D4F-4563-4F1B-90AF-2FF12B13348D}" type="datetimeFigureOut">
              <a:rPr lang="cs-CZ" smtClean="0"/>
              <a:t>29.10.2019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C79B4F8-B9CE-43FB-90FD-A1CD8D57E0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9903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9D4F-4563-4F1B-90AF-2FF12B13348D}" type="datetimeFigureOut">
              <a:rPr lang="cs-CZ" smtClean="0"/>
              <a:t>29.10.2019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B4F8-B9CE-43FB-90FD-A1CD8D57E0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8112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9D4F-4563-4F1B-90AF-2FF12B13348D}" type="datetimeFigureOut">
              <a:rPr lang="cs-CZ" smtClean="0"/>
              <a:t>29.10.2019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B4F8-B9CE-43FB-90FD-A1CD8D57E0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1179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9D4F-4563-4F1B-90AF-2FF12B13348D}" type="datetimeFigureOut">
              <a:rPr lang="cs-CZ" smtClean="0"/>
              <a:t>29.10.2019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B4F8-B9CE-43FB-90FD-A1CD8D57E0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9406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DFF9D4F-4563-4F1B-90AF-2FF12B13348D}" type="datetimeFigureOut">
              <a:rPr lang="cs-CZ" smtClean="0"/>
              <a:t>29.10.2019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C79B4F8-B9CE-43FB-90FD-A1CD8D57E0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5090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9D4F-4563-4F1B-90AF-2FF12B13348D}" type="datetimeFigureOut">
              <a:rPr lang="cs-CZ" smtClean="0"/>
              <a:t>29.10.2019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B4F8-B9CE-43FB-90FD-A1CD8D57E0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8964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DFF9D4F-4563-4F1B-90AF-2FF12B13348D}" type="datetimeFigureOut">
              <a:rPr lang="cs-CZ" smtClean="0"/>
              <a:t>29.10.2019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C79B4F8-B9CE-43FB-90FD-A1CD8D57E0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3470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9D4F-4563-4F1B-90AF-2FF12B13348D}" type="datetimeFigureOut">
              <a:rPr lang="cs-CZ" smtClean="0"/>
              <a:t>29.10.2019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B4F8-B9CE-43FB-90FD-A1CD8D57E0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142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9D4F-4563-4F1B-90AF-2FF12B13348D}" type="datetimeFigureOut">
              <a:rPr lang="cs-CZ" smtClean="0"/>
              <a:t>29.10.2019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B4F8-B9CE-43FB-90FD-A1CD8D57E0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0622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9D4F-4563-4F1B-90AF-2FF12B13348D}" type="datetimeFigureOut">
              <a:rPr lang="cs-CZ" smtClean="0"/>
              <a:t>29.10.2019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B4F8-B9CE-43FB-90FD-A1CD8D57E0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6375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9D4F-4563-4F1B-90AF-2FF12B13348D}" type="datetimeFigureOut">
              <a:rPr lang="cs-CZ" smtClean="0"/>
              <a:t>29.10.2019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B4F8-B9CE-43FB-90FD-A1CD8D57E0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1239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9D4F-4563-4F1B-90AF-2FF12B13348D}" type="datetimeFigureOut">
              <a:rPr lang="cs-CZ" smtClean="0"/>
              <a:t>29.10.2019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B4F8-B9CE-43FB-90FD-A1CD8D57E0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3660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9D4F-4563-4F1B-90AF-2FF12B13348D}" type="datetimeFigureOut">
              <a:rPr lang="cs-CZ" smtClean="0"/>
              <a:t>29.10.2019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B4F8-B9CE-43FB-90FD-A1CD8D57E0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6974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F9D4F-4563-4F1B-90AF-2FF12B13348D}" type="datetimeFigureOut">
              <a:rPr lang="cs-CZ" smtClean="0"/>
              <a:t>29.10.2019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9B4F8-B9CE-43FB-90FD-A1CD8D57E0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13390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vnuf.cz/sbornik/prispevky/13-14-Konecny.html" TargetMode="External"/><Relationship Id="rId2" Type="http://schemas.openxmlformats.org/officeDocument/2006/relationships/hyperlink" Target="https://edu.techmania.cz/cs/encyklopedie/fyzika/kvanta/luminiscenc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s.wikipedia.org/wiki/Luminiscence" TargetMode="External"/><Relationship Id="rId4" Type="http://schemas.openxmlformats.org/officeDocument/2006/relationships/hyperlink" Target="https://kdf.mff.cuni.cz/heureka/sborniky/DilnyHeureky_2013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Luminiscence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Jaroslav </a:t>
            </a:r>
            <a:r>
              <a:rPr lang="cs-CZ" dirty="0" err="1" smtClean="0"/>
              <a:t>Schaffer</a:t>
            </a:r>
            <a:r>
              <a:rPr lang="cs-CZ" dirty="0" smtClean="0"/>
              <a:t>, FJFI ČVUT Praha</a:t>
            </a:r>
          </a:p>
          <a:p>
            <a:r>
              <a:rPr lang="cs-CZ" dirty="0" smtClean="0"/>
              <a:t>30.10.2019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4845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Pokus 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dirty="0"/>
              <a:t>t</a:t>
            </a:r>
            <a:r>
              <a:rPr lang="cs-CZ" dirty="0" smtClean="0"/>
              <a:t>onik x voda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9767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Pokus 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dirty="0"/>
              <a:t>r</a:t>
            </a:r>
            <a:r>
              <a:rPr lang="cs-CZ" dirty="0" smtClean="0"/>
              <a:t>ůzné barvy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2830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Pokus 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dirty="0"/>
              <a:t>o</a:t>
            </a:r>
            <a:r>
              <a:rPr lang="cs-CZ" dirty="0" smtClean="0"/>
              <a:t>chranné prvky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7491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Pokus 5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dirty="0"/>
              <a:t>a</a:t>
            </a:r>
            <a:r>
              <a:rPr lang="cs-CZ" dirty="0" smtClean="0"/>
              <a:t>ceton + zelené listy</a:t>
            </a:r>
          </a:p>
          <a:p>
            <a:pPr marL="0" indent="0" algn="ctr">
              <a:buNone/>
            </a:pPr>
            <a:r>
              <a:rPr lang="cs-CZ" dirty="0" smtClean="0"/>
              <a:t>(chlorofyl – </a:t>
            </a:r>
            <a:r>
              <a:rPr lang="cs-CZ" dirty="0" err="1" smtClean="0"/>
              <a:t>luminuje</a:t>
            </a:r>
            <a:r>
              <a:rPr lang="cs-CZ" dirty="0" smtClean="0"/>
              <a:t> červeně)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1236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Pokus 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dirty="0"/>
              <a:t>c</a:t>
            </a:r>
            <a:r>
              <a:rPr lang="cs-CZ" dirty="0" smtClean="0"/>
              <a:t>ukr + kleště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316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Pokus 7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dirty="0" smtClean="0"/>
              <a:t>kyvadlo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0496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Výskyt a použití luminiscence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zářivky</a:t>
            </a:r>
          </a:p>
          <a:p>
            <a:r>
              <a:rPr lang="cs-CZ" dirty="0" smtClean="0"/>
              <a:t>světlušky</a:t>
            </a:r>
          </a:p>
          <a:p>
            <a:r>
              <a:rPr lang="cs-CZ" dirty="0" smtClean="0"/>
              <a:t>medúzy</a:t>
            </a:r>
          </a:p>
          <a:p>
            <a:r>
              <a:rPr lang="cs-CZ" dirty="0"/>
              <a:t>v</a:t>
            </a:r>
            <a:r>
              <a:rPr lang="cs-CZ" dirty="0" smtClean="0"/>
              <a:t>áclavka obecná (houba)</a:t>
            </a:r>
          </a:p>
          <a:p>
            <a:r>
              <a:rPr lang="cs-CZ" dirty="0"/>
              <a:t>o</a:t>
            </a:r>
            <a:r>
              <a:rPr lang="cs-CZ" dirty="0" smtClean="0"/>
              <a:t>brazovky televizorů</a:t>
            </a:r>
          </a:p>
          <a:p>
            <a:r>
              <a:rPr lang="cs-CZ" dirty="0"/>
              <a:t>d</a:t>
            </a:r>
            <a:r>
              <a:rPr lang="cs-CZ" dirty="0" smtClean="0"/>
              <a:t>iagnóza onemocnění (např.: AIDS)</a:t>
            </a:r>
          </a:p>
          <a:p>
            <a:r>
              <a:rPr lang="cs-CZ" dirty="0"/>
              <a:t>k</a:t>
            </a:r>
            <a:r>
              <a:rPr lang="cs-CZ" dirty="0" smtClean="0"/>
              <a:t>riminalistika (stopy krve)</a:t>
            </a:r>
          </a:p>
          <a:p>
            <a:r>
              <a:rPr lang="cs-CZ" dirty="0"/>
              <a:t>m</a:t>
            </a:r>
            <a:r>
              <a:rPr lang="cs-CZ" dirty="0" smtClean="0"/>
              <a:t>apování podzemních toků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730" y="1692763"/>
            <a:ext cx="3578470" cy="268385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971692" y="4376615"/>
            <a:ext cx="36497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zdroj:</a:t>
            </a:r>
          </a:p>
          <a:p>
            <a:r>
              <a:rPr lang="cs-CZ" dirty="0" smtClean="0"/>
              <a:t>https</a:t>
            </a:r>
            <a:r>
              <a:rPr lang="cs-CZ" dirty="0"/>
              <a:t>://cs.wikipedia.org/wiki/V%C3%A1clavka_obecn%C3%A1#/media/Soubor:Armillaria_mellea_lt.jpg</a:t>
            </a:r>
          </a:p>
        </p:txBody>
      </p:sp>
    </p:spTree>
    <p:extLst>
      <p:ext uri="{BB962C8B-B14F-4D97-AF65-F5344CB8AC3E}">
        <p14:creationId xmlns:p14="http://schemas.microsoft.com/office/powerpoint/2010/main" val="59142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Výskyt a použití luminiscence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</a:t>
            </a:r>
            <a:r>
              <a:rPr lang="cs-CZ" dirty="0" smtClean="0"/>
              <a:t>luorescenční mikroskopy</a:t>
            </a:r>
          </a:p>
          <a:p>
            <a:r>
              <a:rPr lang="cs-CZ" dirty="0" smtClean="0"/>
              <a:t>skenery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892" y="1772091"/>
            <a:ext cx="3585308" cy="358530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010770" y="5357399"/>
            <a:ext cx="3681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zdroj:</a:t>
            </a:r>
          </a:p>
          <a:p>
            <a:r>
              <a:rPr lang="cs-CZ" dirty="0" smtClean="0"/>
              <a:t>https</a:t>
            </a:r>
            <a:r>
              <a:rPr lang="cs-CZ" dirty="0"/>
              <a:t>://www.mikroskopy-optika.cz/produkt/fluorescencni-mikroskop-model-b-383fl</a:t>
            </a:r>
          </a:p>
        </p:txBody>
      </p:sp>
    </p:spTree>
    <p:extLst>
      <p:ext uri="{BB962C8B-B14F-4D97-AF65-F5344CB8AC3E}">
        <p14:creationId xmlns:p14="http://schemas.microsoft.com/office/powerpoint/2010/main" val="3060166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Poděkování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Mgr. Kateřině </a:t>
            </a:r>
            <a:r>
              <a:rPr lang="cs-CZ" dirty="0" err="1" smtClean="0"/>
              <a:t>Liprtové</a:t>
            </a:r>
            <a:r>
              <a:rPr lang="cs-CZ" dirty="0" smtClean="0"/>
              <a:t> – za zapůjčení pomůcek a mnoho cenných rad a připomínek</a:t>
            </a:r>
          </a:p>
          <a:p>
            <a:endParaRPr lang="cs-CZ" dirty="0"/>
          </a:p>
          <a:p>
            <a:r>
              <a:rPr lang="cs-CZ" dirty="0" smtClean="0"/>
              <a:t>Danielu Fišerovi za pomoc s transportem kyvadla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7048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683240" cy="4351338"/>
          </a:xfrm>
        </p:spPr>
        <p:txBody>
          <a:bodyPr>
            <a:normAutofit/>
          </a:bodyPr>
          <a:lstStyle/>
          <a:p>
            <a:r>
              <a:rPr lang="cs-CZ" dirty="0" smtClean="0">
                <a:hlinkClick r:id="rId2"/>
              </a:rPr>
              <a:t>https://edu.techmania.cz/cs/encyklopedie/fyzika/kvanta/luminiscence</a:t>
            </a:r>
            <a:r>
              <a:rPr lang="en-US" dirty="0" smtClean="0"/>
              <a:t> [cit. 28.10.2019]</a:t>
            </a:r>
            <a:endParaRPr lang="cs-CZ" dirty="0" smtClean="0"/>
          </a:p>
          <a:p>
            <a:r>
              <a:rPr lang="en-US" dirty="0" smtClean="0">
                <a:hlinkClick r:id="rId3"/>
              </a:rPr>
              <a:t>http://vnuf.cz/sbornik/prispevky/13-14-Konecny.html</a:t>
            </a:r>
            <a:endParaRPr lang="cs-CZ" dirty="0" smtClean="0"/>
          </a:p>
          <a:p>
            <a:pPr marL="0" indent="0">
              <a:buNone/>
            </a:pPr>
            <a:r>
              <a:rPr lang="en-US" dirty="0" smtClean="0"/>
              <a:t>   [cit. 28.10.2019]</a:t>
            </a:r>
          </a:p>
          <a:p>
            <a:r>
              <a:rPr lang="en-US" dirty="0" smtClean="0">
                <a:hlinkClick r:id="rId4"/>
              </a:rPr>
              <a:t>https://kdf.mff.cuni.cz/heureka/sborniky/DilnyHeureky_2013.pdf</a:t>
            </a:r>
            <a:endParaRPr lang="cs-CZ" dirty="0" smtClean="0"/>
          </a:p>
          <a:p>
            <a:r>
              <a:rPr lang="en-US" dirty="0" smtClean="0"/>
              <a:t>[cit. str. 106 -118]</a:t>
            </a:r>
            <a:endParaRPr lang="cs-CZ" dirty="0" smtClean="0"/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cs.wikipedia.org/wiki/Luminiscence</a:t>
            </a:r>
            <a:endParaRPr lang="cs-CZ" dirty="0" smtClean="0"/>
          </a:p>
          <a:p>
            <a:pPr marL="0" indent="0">
              <a:buNone/>
            </a:pPr>
            <a:r>
              <a:rPr lang="en-US" dirty="0" smtClean="0"/>
              <a:t>[cit. 28.10.2019]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0148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Trocha historie 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1220938" cy="4351338"/>
          </a:xfrm>
        </p:spPr>
        <p:txBody>
          <a:bodyPr/>
          <a:lstStyle/>
          <a:p>
            <a:r>
              <a:rPr lang="cs-CZ" dirty="0"/>
              <a:t>n</a:t>
            </a:r>
            <a:r>
              <a:rPr lang="cs-CZ" dirty="0" smtClean="0"/>
              <a:t>ejstarší zmínky v indických a arabských pověstech</a:t>
            </a:r>
          </a:p>
          <a:p>
            <a:r>
              <a:rPr lang="cs-CZ" dirty="0"/>
              <a:t>v</a:t>
            </a:r>
            <a:r>
              <a:rPr lang="cs-CZ" dirty="0" smtClean="0"/>
              <a:t> 10. stol.</a:t>
            </a:r>
            <a:r>
              <a:rPr lang="en-US" dirty="0" smtClean="0"/>
              <a:t> </a:t>
            </a:r>
            <a:r>
              <a:rPr lang="en-US" dirty="0" err="1" smtClean="0"/>
              <a:t>lumin</a:t>
            </a:r>
            <a:r>
              <a:rPr lang="cs-CZ" dirty="0" smtClean="0"/>
              <a:t>i</a:t>
            </a:r>
            <a:r>
              <a:rPr lang="en-US" dirty="0" err="1" smtClean="0"/>
              <a:t>scence</a:t>
            </a:r>
            <a:r>
              <a:rPr lang="en-US" dirty="0" smtClean="0"/>
              <a:t> </a:t>
            </a:r>
            <a:r>
              <a:rPr lang="en-US" dirty="0" err="1" smtClean="0"/>
              <a:t>poz</a:t>
            </a:r>
            <a:r>
              <a:rPr lang="cs-CZ" dirty="0" err="1" smtClean="0"/>
              <a:t>orována</a:t>
            </a:r>
            <a:r>
              <a:rPr lang="cs-CZ" dirty="0" smtClean="0"/>
              <a:t> v </a:t>
            </a:r>
            <a:r>
              <a:rPr lang="cs-CZ" dirty="0" smtClean="0"/>
              <a:t>Číně</a:t>
            </a:r>
          </a:p>
          <a:p>
            <a:r>
              <a:rPr lang="cs-CZ" dirty="0" smtClean="0"/>
              <a:t>1602 žíhání těživce               </a:t>
            </a:r>
            <a:r>
              <a:rPr lang="cs-CZ" dirty="0" err="1" smtClean="0"/>
              <a:t>bononský</a:t>
            </a:r>
            <a:r>
              <a:rPr lang="cs-CZ" dirty="0" smtClean="0"/>
              <a:t> magický kámen</a:t>
            </a:r>
            <a:endParaRPr lang="cs-CZ" dirty="0" smtClean="0"/>
          </a:p>
          <a:p>
            <a:r>
              <a:rPr lang="cs-CZ" dirty="0" smtClean="0"/>
              <a:t>1674 Christian Adolf </a:t>
            </a:r>
            <a:r>
              <a:rPr lang="cs-CZ" dirty="0" err="1" smtClean="0"/>
              <a:t>Balduin</a:t>
            </a:r>
            <a:r>
              <a:rPr lang="cs-CZ" dirty="0" smtClean="0"/>
              <a:t> objevil světélkování fosforu</a:t>
            </a:r>
          </a:p>
          <a:p>
            <a:r>
              <a:rPr lang="cs-CZ" dirty="0" smtClean="0"/>
              <a:t>systematický výzkum: Gabriel </a:t>
            </a:r>
            <a:r>
              <a:rPr lang="cs-CZ" dirty="0" err="1" smtClean="0"/>
              <a:t>Stokes</a:t>
            </a:r>
            <a:r>
              <a:rPr lang="cs-CZ" dirty="0" smtClean="0"/>
              <a:t>, Jacques Becquerel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845" y="77176"/>
            <a:ext cx="2251654" cy="337185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9675446" y="3610708"/>
            <a:ext cx="23260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z</a:t>
            </a:r>
            <a:r>
              <a:rPr lang="cs-CZ" i="1" dirty="0" smtClean="0"/>
              <a:t>droj: https</a:t>
            </a:r>
            <a:r>
              <a:rPr lang="cs-CZ" i="1" dirty="0"/>
              <a:t>://www.3pol.cz/cz/rubriky/biografie/2393-irsky-matematik-a-fyzik-george-gabriel-stokes</a:t>
            </a:r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3812354" y="2875069"/>
            <a:ext cx="847725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85196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440" y="1797540"/>
            <a:ext cx="6923313" cy="4621312"/>
          </a:xfrm>
        </p:spPr>
      </p:pic>
      <p:sp>
        <p:nvSpPr>
          <p:cNvPr id="5" name="TextovéPole 4"/>
          <p:cNvSpPr txBox="1"/>
          <p:nvPr/>
        </p:nvSpPr>
        <p:spPr>
          <a:xfrm>
            <a:off x="2094523" y="5556739"/>
            <a:ext cx="2868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zdroj</a:t>
            </a:r>
            <a:r>
              <a:rPr lang="cs-CZ" dirty="0"/>
              <a:t>: https://www.prirodovedci.cz/fotogalerie/57</a:t>
            </a:r>
          </a:p>
        </p:txBody>
      </p:sp>
    </p:spTree>
    <p:extLst>
      <p:ext uri="{BB962C8B-B14F-4D97-AF65-F5344CB8AC3E}">
        <p14:creationId xmlns:p14="http://schemas.microsoft.com/office/powerpoint/2010/main" val="2378396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Co je luminiscence?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kvantový</a:t>
            </a:r>
            <a:r>
              <a:rPr lang="en-US" dirty="0" smtClean="0"/>
              <a:t> </a:t>
            </a:r>
            <a:r>
              <a:rPr lang="cs-CZ" dirty="0" smtClean="0"/>
              <a:t>jev</a:t>
            </a:r>
            <a:endParaRPr lang="en-US" dirty="0" smtClean="0"/>
          </a:p>
          <a:p>
            <a:r>
              <a:rPr lang="cs-CZ" dirty="0" smtClean="0"/>
              <a:t>samovolné záření</a:t>
            </a:r>
          </a:p>
          <a:p>
            <a:r>
              <a:rPr lang="cs-CZ" dirty="0" err="1" smtClean="0"/>
              <a:t>exitace</a:t>
            </a:r>
            <a:r>
              <a:rPr lang="cs-CZ" dirty="0" smtClean="0"/>
              <a:t> částic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6732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Jak to funguje?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</a:t>
            </a:r>
            <a:r>
              <a:rPr lang="cs-CZ" dirty="0" smtClean="0"/>
              <a:t>ybuzení atomu do excitovaného stavu              návrat do základního </a:t>
            </a:r>
            <a:r>
              <a:rPr lang="cs-CZ" smtClean="0"/>
              <a:t>stavu              vyzáření fotonů      </a:t>
            </a:r>
            <a:endParaRPr lang="cs-CZ" dirty="0" smtClean="0"/>
          </a:p>
          <a:p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6491008" y="2434006"/>
            <a:ext cx="847725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>
            <a:off x="11257180" y="2426512"/>
            <a:ext cx="847725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5163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Fluorescence x Fosforescence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Fluorescence</a:t>
            </a:r>
            <a:r>
              <a:rPr lang="en-US" dirty="0" smtClean="0"/>
              <a:t> </a:t>
            </a:r>
            <a:r>
              <a:rPr lang="cs-CZ" dirty="0" smtClean="0"/>
              <a:t>– přechod mezi tzv. povolenými stavy atomu, vypuštění fotonů za nanosekundy</a:t>
            </a:r>
          </a:p>
          <a:p>
            <a:endParaRPr lang="cs-CZ" dirty="0"/>
          </a:p>
          <a:p>
            <a:r>
              <a:rPr lang="cs-CZ" b="1" u="sng" dirty="0" smtClean="0"/>
              <a:t>Fosforescence</a:t>
            </a:r>
            <a:r>
              <a:rPr lang="cs-CZ" dirty="0"/>
              <a:t> </a:t>
            </a:r>
            <a:r>
              <a:rPr lang="cs-CZ" dirty="0" smtClean="0"/>
              <a:t>– tzv. zakázaný přechod (potenciálová bariéra), duální charakter částic + princip neurčitosti, pravděpodobnost vyzáření fotonu roste s časem, který částice stráví </a:t>
            </a:r>
            <a:r>
              <a:rPr lang="cs-CZ" dirty="0"/>
              <a:t>v excitovaném </a:t>
            </a:r>
            <a:r>
              <a:rPr lang="cs-CZ" dirty="0" smtClean="0"/>
              <a:t>stavu          </a:t>
            </a:r>
          </a:p>
          <a:p>
            <a:pPr marL="0" indent="0">
              <a:buNone/>
            </a:pPr>
            <a:r>
              <a:rPr lang="cs-CZ" dirty="0" smtClean="0"/>
              <a:t>                                      doba vyzařování i několik minut</a:t>
            </a:r>
            <a:endParaRPr lang="cs-CZ" dirty="0"/>
          </a:p>
        </p:txBody>
      </p:sp>
      <p:cxnSp>
        <p:nvCxnSpPr>
          <p:cNvPr id="4" name="Přímá spojnice se šipkou 3"/>
          <p:cNvCxnSpPr/>
          <p:nvPr/>
        </p:nvCxnSpPr>
        <p:spPr>
          <a:xfrm>
            <a:off x="2731991" y="4583284"/>
            <a:ext cx="847725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454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Druhy luminiscence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(dle </a:t>
            </a:r>
            <a:r>
              <a:rPr lang="cs-CZ" dirty="0"/>
              <a:t>z</a:t>
            </a:r>
            <a:r>
              <a:rPr lang="cs-CZ" dirty="0" smtClean="0"/>
              <a:t>působu </a:t>
            </a:r>
            <a:r>
              <a:rPr lang="cs-CZ" dirty="0" err="1" smtClean="0"/>
              <a:t>exitace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A) fotoluminiscence (elektromagnetické záření)</a:t>
            </a:r>
          </a:p>
          <a:p>
            <a:r>
              <a:rPr lang="cs-CZ" dirty="0" smtClean="0"/>
              <a:t>B) elektroluminiscence (elektrické pole)</a:t>
            </a:r>
          </a:p>
          <a:p>
            <a:r>
              <a:rPr lang="cs-CZ" dirty="0" smtClean="0"/>
              <a:t>C) </a:t>
            </a:r>
            <a:r>
              <a:rPr lang="cs-CZ" dirty="0" err="1" smtClean="0"/>
              <a:t>katodoluminiscence</a:t>
            </a:r>
            <a:r>
              <a:rPr lang="cs-CZ" dirty="0" smtClean="0"/>
              <a:t> (dopadající elektrony)</a:t>
            </a:r>
          </a:p>
          <a:p>
            <a:r>
              <a:rPr lang="cs-CZ" dirty="0" smtClean="0"/>
              <a:t>D) </a:t>
            </a:r>
            <a:r>
              <a:rPr lang="cs-CZ" dirty="0" err="1" smtClean="0"/>
              <a:t>chemoluminiscence</a:t>
            </a:r>
            <a:r>
              <a:rPr lang="cs-CZ" dirty="0" smtClean="0"/>
              <a:t> (chemická reakce)</a:t>
            </a:r>
          </a:p>
          <a:p>
            <a:r>
              <a:rPr lang="cs-CZ" dirty="0" smtClean="0"/>
              <a:t>E) bioluminiscence (chemická reakce – živé organismy)</a:t>
            </a:r>
          </a:p>
          <a:p>
            <a:r>
              <a:rPr lang="cs-CZ" dirty="0" smtClean="0"/>
              <a:t>F) termoluminiscence (vzrůst teploty)</a:t>
            </a:r>
          </a:p>
          <a:p>
            <a:r>
              <a:rPr lang="cs-CZ" dirty="0" smtClean="0"/>
              <a:t>G) radioluminiscence (jaderné záření)</a:t>
            </a:r>
          </a:p>
          <a:p>
            <a:r>
              <a:rPr lang="cs-CZ" dirty="0" smtClean="0"/>
              <a:t>H) </a:t>
            </a:r>
            <a:r>
              <a:rPr lang="cs-CZ" dirty="0" err="1" smtClean="0"/>
              <a:t>mechanoluminiscence</a:t>
            </a:r>
            <a:r>
              <a:rPr lang="cs-CZ" dirty="0" smtClean="0"/>
              <a:t> (mechanická energie)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4611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Druhy luminiscence</a:t>
            </a:r>
            <a:br>
              <a:rPr lang="cs-CZ" dirty="0"/>
            </a:br>
            <a:r>
              <a:rPr lang="cs-CZ" dirty="0"/>
              <a:t>(dle způsobu </a:t>
            </a:r>
            <a:r>
              <a:rPr lang="cs-CZ" dirty="0" err="1"/>
              <a:t>exitace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I) triboluminiscence (tření)</a:t>
            </a:r>
          </a:p>
          <a:p>
            <a:r>
              <a:rPr lang="cs-CZ" dirty="0" smtClean="0"/>
              <a:t>J) </a:t>
            </a:r>
            <a:r>
              <a:rPr lang="cs-CZ" dirty="0" err="1" smtClean="0"/>
              <a:t>sonoluminiscence</a:t>
            </a:r>
            <a:r>
              <a:rPr lang="cs-CZ" dirty="0" smtClean="0"/>
              <a:t> (zvukové vlnění)</a:t>
            </a:r>
          </a:p>
          <a:p>
            <a:r>
              <a:rPr lang="cs-CZ" dirty="0" smtClean="0"/>
              <a:t>K) </a:t>
            </a:r>
            <a:r>
              <a:rPr lang="cs-CZ" dirty="0" err="1" smtClean="0"/>
              <a:t>fraktoluminiscence</a:t>
            </a:r>
            <a:r>
              <a:rPr lang="cs-CZ" dirty="0" smtClean="0"/>
              <a:t> (lámání)</a:t>
            </a:r>
          </a:p>
          <a:p>
            <a:r>
              <a:rPr lang="cs-CZ" dirty="0" smtClean="0"/>
              <a:t>L) </a:t>
            </a:r>
            <a:r>
              <a:rPr lang="cs-CZ" dirty="0" err="1" smtClean="0"/>
              <a:t>piezoluminiscence</a:t>
            </a:r>
            <a:r>
              <a:rPr lang="cs-CZ" dirty="0" smtClean="0"/>
              <a:t> (tlakem – elastická deformace)</a:t>
            </a:r>
          </a:p>
          <a:p>
            <a:pPr marL="0" indent="0">
              <a:buNone/>
            </a:pPr>
            <a:r>
              <a:rPr lang="cs-CZ" dirty="0" smtClean="0"/>
              <a:t>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0207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Teorie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014" y="1648818"/>
            <a:ext cx="4349050" cy="2131035"/>
          </a:xfrm>
        </p:spPr>
      </p:pic>
      <p:sp>
        <p:nvSpPr>
          <p:cNvPr id="5" name="TextovéPole 4"/>
          <p:cNvSpPr txBox="1"/>
          <p:nvPr/>
        </p:nvSpPr>
        <p:spPr>
          <a:xfrm>
            <a:off x="7948246" y="3735756"/>
            <a:ext cx="431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zdroj: wikipedia.org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648678" y="1375508"/>
            <a:ext cx="68228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E = </a:t>
            </a:r>
            <a:r>
              <a:rPr lang="cs-CZ" sz="2800" dirty="0" err="1" smtClean="0"/>
              <a:t>h.f</a:t>
            </a:r>
            <a:endParaRPr lang="cs-CZ" sz="2800" dirty="0" smtClean="0"/>
          </a:p>
          <a:p>
            <a:endParaRPr lang="cs-CZ" sz="2800" dirty="0"/>
          </a:p>
          <a:p>
            <a:r>
              <a:rPr lang="cs-CZ" sz="2800" dirty="0" smtClean="0"/>
              <a:t>h=Planckova konstanta= </a:t>
            </a:r>
            <a:r>
              <a:rPr lang="cs-CZ" sz="2800" dirty="0"/>
              <a:t>6,62607015×10</a:t>
            </a:r>
            <a:r>
              <a:rPr lang="cs-CZ" sz="2800" baseline="30000" dirty="0"/>
              <a:t>−34</a:t>
            </a:r>
            <a:r>
              <a:rPr lang="cs-CZ" sz="2800" dirty="0"/>
              <a:t> </a:t>
            </a:r>
            <a:r>
              <a:rPr lang="cs-CZ" sz="2800" dirty="0" err="1"/>
              <a:t>J⋅s</a:t>
            </a:r>
            <a:endParaRPr lang="cs-CZ" sz="2800" dirty="0" smtClean="0"/>
          </a:p>
          <a:p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 </a:t>
            </a:r>
            <a:r>
              <a:rPr lang="cs-CZ" sz="2800" dirty="0"/>
              <a:t>l</a:t>
            </a:r>
            <a:r>
              <a:rPr lang="cs-CZ" sz="2800" dirty="0" smtClean="0"/>
              <a:t>uminiscence je vždy na menší frekvenci, než kterou má zdroj</a:t>
            </a:r>
            <a:endParaRPr lang="cs-CZ" sz="28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059" y="4105088"/>
            <a:ext cx="3414930" cy="257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277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Pokus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dirty="0"/>
              <a:t>u</a:t>
            </a:r>
            <a:r>
              <a:rPr lang="cs-CZ" dirty="0" smtClean="0"/>
              <a:t>ranové sklo x koule s fosforescenční látkou x sklo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9672375"/>
      </p:ext>
    </p:extLst>
  </p:cSld>
  <p:clrMapOvr>
    <a:masterClrMapping/>
  </p:clrMapOvr>
</p:sld>
</file>

<file path=ppt/theme/theme1.xml><?xml version="1.0" encoding="utf-8"?>
<a:theme xmlns:a="http://schemas.openxmlformats.org/drawingml/2006/main" name="Kondenzační stopa">
  <a:themeElements>
    <a:clrScheme name="Kondenzační stop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Kondenzační stop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denzační stop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TM04033937[[fn=Kondenzační stopa]]</Template>
  <TotalTime>316</TotalTime>
  <Words>414</Words>
  <Application>Microsoft Office PowerPoint</Application>
  <PresentationFormat>Širokoúhlá obrazovka</PresentationFormat>
  <Paragraphs>91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3" baseType="lpstr">
      <vt:lpstr>Arial</vt:lpstr>
      <vt:lpstr>Century Gothic</vt:lpstr>
      <vt:lpstr>Kondenzační stopa</vt:lpstr>
      <vt:lpstr>Luminiscence</vt:lpstr>
      <vt:lpstr>Trocha historie …</vt:lpstr>
      <vt:lpstr>Co je luminiscence?</vt:lpstr>
      <vt:lpstr>Jak to funguje?</vt:lpstr>
      <vt:lpstr>Fluorescence x Fosforescence</vt:lpstr>
      <vt:lpstr>Druhy luminiscence (dle způsobu exitace)</vt:lpstr>
      <vt:lpstr>Druhy luminiscence (dle způsobu exitace)</vt:lpstr>
      <vt:lpstr>Teorie</vt:lpstr>
      <vt:lpstr>Pokus 1</vt:lpstr>
      <vt:lpstr>Pokus 2</vt:lpstr>
      <vt:lpstr>Pokus 3</vt:lpstr>
      <vt:lpstr>Pokus 4</vt:lpstr>
      <vt:lpstr>Pokus 5</vt:lpstr>
      <vt:lpstr>Pokus 6</vt:lpstr>
      <vt:lpstr>Pokus 7</vt:lpstr>
      <vt:lpstr>Výskyt a použití luminiscence</vt:lpstr>
      <vt:lpstr>Výskyt a použití luminiscence</vt:lpstr>
      <vt:lpstr>Poděkování</vt:lpstr>
      <vt:lpstr>Zdroje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Luminiscence</dc:title>
  <dc:creator>Jára</dc:creator>
  <cp:lastModifiedBy>Jára</cp:lastModifiedBy>
  <cp:revision>24</cp:revision>
  <dcterms:created xsi:type="dcterms:W3CDTF">2019-10-29T06:18:00Z</dcterms:created>
  <dcterms:modified xsi:type="dcterms:W3CDTF">2019-10-29T20:06:35Z</dcterms:modified>
</cp:coreProperties>
</file>