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65" r:id="rId5"/>
    <p:sldId id="257" r:id="rId6"/>
    <p:sldId id="258" r:id="rId7"/>
    <p:sldId id="259" r:id="rId8"/>
    <p:sldId id="260" r:id="rId9"/>
    <p:sldId id="267" r:id="rId10"/>
    <p:sldId id="268" r:id="rId11"/>
    <p:sldId id="263" r:id="rId12"/>
    <p:sldId id="262" r:id="rId13"/>
    <p:sldId id="264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ěch Bartoš" initials="VB" lastIdx="1" clrIdx="0">
    <p:extLst>
      <p:ext uri="{19B8F6BF-5375-455C-9EA6-DF929625EA0E}">
        <p15:presenceInfo xmlns:p15="http://schemas.microsoft.com/office/powerpoint/2012/main" userId="d9afdd5fd3db3c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commentAuthors" Target="commentAuthor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6T12:49:27.478" idx="1">
    <p:pos x="10" y="10"/>
    <p:text>tlak = 45kPa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4A27B-DCF7-415C-8FE0-46C3D5210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2C910E-EC5F-4AEC-95EA-0386247A1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CA8DD9-C02B-4ADB-B78B-4C81E5C1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10D379-B486-47C2-943D-4EF72983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857E5E-649E-4FA7-ADAB-56704CCD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43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38301-DC01-4D57-AB52-143D0001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DABD50-0EF8-4CEC-8DF2-636156481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195E50-6E2F-4902-80DF-51848B8E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A4AA07-81F5-4070-A2C4-F62962D1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056232-6092-467A-B3FA-176A4514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78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8C391F-DC11-4160-9B16-A718B8A61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C640F1-B6DB-41D1-92B2-6571ADB0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56248-1011-4F6B-A484-362B49EE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3D59A9-CB27-4DCD-A8B2-F31C3EB3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B99FFF-71F0-4592-8797-BA346116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34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6FE5A-A107-46C5-A33A-682F81A3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09A80-35B3-4D33-9F13-AA8FFAA28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00E43C-9961-408A-BCF9-34BC2CAD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D80CD8-092F-4848-9D3A-0F1E0808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BF6A1-7FF7-45C9-ABA7-6B2B8253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39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7F243-0189-4C2A-BA9D-0D04E882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C6D1AB-2991-4F5A-B47C-20F0922BA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4E1246-B07C-4D41-9440-78EC1969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79B46F-9642-43D2-A371-BA7CD947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DA4076-4102-4F18-ADF2-2BA8D362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76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F28B0-F20B-4BE3-ADDC-20934CF3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1D9E8-4133-4609-9DFA-F69C42B80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A3A3C1-43A6-4181-8CF7-C89C85E0A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F31142-4107-45ED-A789-FB9B195B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9EE47D-AA55-4031-BE92-0690AA55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5447E3-B8C1-4852-9F70-ABB56A98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41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60C48-AFB0-4256-BD79-E4FC1AA0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CB810F-096E-4B68-843F-9AD73DE0B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0D93F7-4139-4697-948C-700A65D45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5B8F9A-D55E-4508-B63C-CADE5611E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06E9D3-F2A8-4D4F-BFCF-D47A4F9A4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853C2B8-D0D5-4D52-ADCC-366F5338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C5E6682-D002-446D-A42C-0490F714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163A36D-DCC3-4C47-8C45-EB97374E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26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18FF3-75E1-4086-B39A-53671B4F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CCBD5E-9C9D-4B85-A2F0-9DF11F7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8A1A2A-EADC-466B-B3B4-ABC6E72E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B9834D-72A9-4615-AF7E-BCA9C66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79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F7C740C-D9C6-4D4D-AF70-40EEA36E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633926-F83D-4225-8225-6D8EFB1B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34B0B2-F6DB-4FA9-B1AD-78D04902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90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B6154-1836-4540-8FB7-D621F5D9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D59DA0-3FD2-46E8-9C9B-71EBA9BD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6244A1-EC1D-4D44-865D-37AEBD8AC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4A7068-04E3-46F0-BC80-276C9C5F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E93D95-9E0E-4460-8603-8CC3CA37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6DB0E7-3C07-49C9-B53F-F5D4CACE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71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7E697-EF37-403A-BA7D-DFF9D94E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49BD233-3E41-44A1-8EBA-57D7F40C52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1C64C63-03C9-4121-A26F-8E54D0DA6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C00D39-4CBC-4EF0-9B4B-54CC1D3D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364294-DEED-4845-BBDA-A8446B1E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5E3C3A-089A-4D55-BB9F-CF73FD5A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25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8957CA6-6B0A-4608-87B0-EF569E60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1C8020-F2AA-43C8-BD1C-18236A909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66CE73-9DF5-4EC4-BD8E-EA9035FBF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63C8E-1174-4A46-9485-EA690E6D0D68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5F3183-F37D-4807-B512-E7CB3B653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691ED8-8250-45C9-847B-04512479B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6D8E-63A0-49E5-BCF3-D3948398C3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29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1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hyperlink" Target="https://www.thesnellgroup.com/storage/fck/File/thinkthermally/ThinkThermally_2007_Winter.pdf" TargetMode="External" /><Relationship Id="rId7" Type="http://schemas.openxmlformats.org/officeDocument/2006/relationships/image" Target="../media/image14.png" /><Relationship Id="rId2" Type="http://schemas.openxmlformats.org/officeDocument/2006/relationships/image" Target="../media/image11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hyperlink" Target="https://en.wikipedia.org/wiki/Body_surface_area#cite_note-Du_Bois1916-4" TargetMode="Externa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19.png" /><Relationship Id="rId2" Type="http://schemas.openxmlformats.org/officeDocument/2006/relationships/hyperlink" Target="https://books.google.cz/books?id=XcRPQcc0vU0C&amp;pg=PA22&amp;lpg=PA22&amp;dq=human+heat+watts+exercise&amp;redir_esc=y#v=onepage&amp;q&amp;f=false" TargetMode="Externa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hyperlink" Target="https://stc.fs.cvut.cz/history/2009/sbornik/Papers/pdf/NedelovaHana-319654.pdf" TargetMode="External" /><Relationship Id="rId4" Type="http://schemas.openxmlformats.org/officeDocument/2006/relationships/image" Target="../media/image17.png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7" Type="http://schemas.openxmlformats.org/officeDocument/2006/relationships/image" Target="../media/image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jpeg" /><Relationship Id="rId5" Type="http://schemas.openxmlformats.org/officeDocument/2006/relationships/hyperlink" Target="https://owlcation.com/stem/Drag-Force-and-the-Terminal-Velocity-of-a-Human" TargetMode="External" /><Relationship Id="rId4" Type="http://schemas.openxmlformats.org/officeDocument/2006/relationships/image" Target="../media/image50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comments" Target="../comments/comment1.xml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34FAF-FA04-43B7-A284-EB9DD3E37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1229"/>
            <a:ext cx="9144000" cy="2387600"/>
          </a:xfrm>
        </p:spPr>
        <p:txBody>
          <a:bodyPr/>
          <a:lstStyle/>
          <a:p>
            <a:r>
              <a:rPr lang="en-US" dirty="0" err="1"/>
              <a:t>Fyzika</a:t>
            </a:r>
            <a:r>
              <a:rPr lang="en-US" dirty="0"/>
              <a:t> v </a:t>
            </a:r>
            <a:r>
              <a:rPr lang="en-US" dirty="0" err="1"/>
              <a:t>Hollywoodu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86EFF4-A3F9-482B-9E97-AD1B07E1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9863"/>
            <a:ext cx="9144000" cy="3048893"/>
          </a:xfrm>
        </p:spPr>
        <p:txBody>
          <a:bodyPr>
            <a:normAutofit/>
          </a:bodyPr>
          <a:lstStyle/>
          <a:p>
            <a:r>
              <a:rPr lang="en-US" dirty="0" err="1"/>
              <a:t>Vojt</a:t>
            </a:r>
            <a:r>
              <a:rPr lang="cs-CZ" dirty="0" err="1"/>
              <a:t>ěch</a:t>
            </a:r>
            <a:r>
              <a:rPr lang="cs-CZ" dirty="0"/>
              <a:t> Bartoš</a:t>
            </a:r>
          </a:p>
          <a:p>
            <a:r>
              <a:rPr lang="cs-CZ" dirty="0"/>
              <a:t>David Pluhař</a:t>
            </a:r>
          </a:p>
          <a:p>
            <a:endParaRPr lang="cs-CZ" dirty="0"/>
          </a:p>
          <a:p>
            <a:r>
              <a:rPr lang="cs-CZ" dirty="0"/>
              <a:t>ČVUT FJFI </a:t>
            </a:r>
            <a:r>
              <a:rPr lang="en-US" dirty="0"/>
              <a:t>– </a:t>
            </a:r>
            <a:r>
              <a:rPr lang="en-US" dirty="0" err="1"/>
              <a:t>fyzik</a:t>
            </a:r>
            <a:r>
              <a:rPr lang="cs-CZ" dirty="0" err="1"/>
              <a:t>ální</a:t>
            </a:r>
            <a:r>
              <a:rPr lang="cs-CZ" dirty="0"/>
              <a:t> seminář</a:t>
            </a:r>
          </a:p>
          <a:p>
            <a:endParaRPr lang="cs-CZ" dirty="0"/>
          </a:p>
          <a:p>
            <a:r>
              <a:rPr lang="cs-CZ" sz="1800" dirty="0"/>
              <a:t>18. 12. 2019</a:t>
            </a:r>
          </a:p>
        </p:txBody>
      </p:sp>
    </p:spTree>
    <p:extLst>
      <p:ext uri="{BB962C8B-B14F-4D97-AF65-F5344CB8AC3E}">
        <p14:creationId xmlns:p14="http://schemas.microsoft.com/office/powerpoint/2010/main" val="3397714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B7E3B-47AC-5543-B29C-2C8262A3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Screen_Recording_20191217-220122_1.mp4">
            <a:hlinkClick r:id="" action="ppaction://media"/>
            <a:extLst>
              <a:ext uri="{FF2B5EF4-FFF2-40B4-BE49-F238E27FC236}">
                <a16:creationId xmlns:a16="http://schemas.microsoft.com/office/drawing/2014/main" id="{406ECDFC-FF83-784E-ACAD-C0D927E5D6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6922" y="-645296"/>
            <a:ext cx="14355998" cy="8075066"/>
          </a:xfrm>
        </p:spPr>
      </p:pic>
    </p:spTree>
    <p:extLst>
      <p:ext uri="{BB962C8B-B14F-4D97-AF65-F5344CB8AC3E}">
        <p14:creationId xmlns:p14="http://schemas.microsoft.com/office/powerpoint/2010/main" val="85796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52792CC-61BB-4D85-A648-F8E956C7A922}"/>
              </a:ext>
            </a:extLst>
          </p:cNvPr>
          <p:cNvSpPr txBox="1"/>
          <p:nvPr/>
        </p:nvSpPr>
        <p:spPr>
          <a:xfrm>
            <a:off x="2043953" y="3013501"/>
            <a:ext cx="810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Zmrznut</a:t>
            </a:r>
            <a:r>
              <a:rPr lang="cs-CZ" sz="4800" b="1" dirty="0"/>
              <a:t>í ve vesmíru</a:t>
            </a:r>
          </a:p>
        </p:txBody>
      </p:sp>
    </p:spTree>
    <p:extLst>
      <p:ext uri="{BB962C8B-B14F-4D97-AF65-F5344CB8AC3E}">
        <p14:creationId xmlns:p14="http://schemas.microsoft.com/office/powerpoint/2010/main" val="217910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FDED4C7-506B-46AE-9CDB-2091A398193D}"/>
              </a:ext>
            </a:extLst>
          </p:cNvPr>
          <p:cNvSpPr txBox="1"/>
          <p:nvPr/>
        </p:nvSpPr>
        <p:spPr>
          <a:xfrm>
            <a:off x="1005952" y="550415"/>
            <a:ext cx="5090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Stefanův–</a:t>
            </a:r>
            <a:r>
              <a:rPr lang="cs-CZ" sz="3200" dirty="0" err="1"/>
              <a:t>Boltzmannův</a:t>
            </a:r>
            <a:r>
              <a:rPr lang="cs-CZ" sz="3200" dirty="0"/>
              <a:t> zákon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022DE0E-CEC4-49FB-AD01-5F9CE538870E}"/>
                  </a:ext>
                </a:extLst>
              </p:cNvPr>
              <p:cNvSpPr txBox="1"/>
              <p:nvPr/>
            </p:nvSpPr>
            <p:spPr>
              <a:xfrm>
                <a:off x="6457176" y="1667353"/>
                <a:ext cx="44081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022DE0E-CEC4-49FB-AD01-5F9CE5388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176" y="1667353"/>
                <a:ext cx="4408194" cy="369332"/>
              </a:xfrm>
              <a:prstGeom prst="rect">
                <a:avLst/>
              </a:prstGeom>
              <a:blipFill>
                <a:blip r:embed="rId2"/>
                <a:stretch>
                  <a:fillRect l="-1107" t="-1667" b="-1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104AFEBC-1F87-4745-B39B-5205910FD100}"/>
                  </a:ext>
                </a:extLst>
              </p:cNvPr>
              <p:cNvSpPr txBox="1"/>
              <p:nvPr/>
            </p:nvSpPr>
            <p:spPr>
              <a:xfrm>
                <a:off x="1005952" y="1579036"/>
                <a:ext cx="8976112" cy="3426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dirty="0"/>
                  <a:t>I</a:t>
                </a:r>
                <a:r>
                  <a:rPr lang="cs-CZ" dirty="0"/>
                  <a:t> – celková intenzita záření [W·m</a:t>
                </a:r>
                <a:r>
                  <a:rPr lang="cs-CZ" baseline="30000" dirty="0"/>
                  <a:t>-2</a:t>
                </a:r>
                <a:r>
                  <a:rPr lang="cs-CZ" dirty="0"/>
                  <a:t>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cs-CZ" dirty="0"/>
                  <a:t>–</a:t>
                </a:r>
                <a:r>
                  <a:rPr lang="en-US" dirty="0"/>
                  <a:t> v</a:t>
                </a:r>
                <a:r>
                  <a:rPr lang="cs-CZ" dirty="0" err="1"/>
                  <a:t>ýkon</a:t>
                </a:r>
                <a:r>
                  <a:rPr lang="cs-CZ" dirty="0"/>
                  <a:t> záření [W]</a:t>
                </a:r>
                <a:endParaRPr lang="en-US" dirty="0"/>
              </a:p>
              <a:p>
                <a:r>
                  <a:rPr lang="el-GR" dirty="0"/>
                  <a:t>ε</a:t>
                </a:r>
                <a:r>
                  <a:rPr lang="en-US" dirty="0"/>
                  <a:t> – </a:t>
                </a:r>
                <a:r>
                  <a:rPr lang="en-US" dirty="0" err="1">
                    <a:hlinkClick r:id="rId3"/>
                  </a:rPr>
                  <a:t>emisivita</a:t>
                </a:r>
                <a:r>
                  <a:rPr lang="en-US" dirty="0">
                    <a:hlinkClick r:id="rId3"/>
                  </a:rPr>
                  <a:t> </a:t>
                </a:r>
                <a:r>
                  <a:rPr lang="en-US" dirty="0" err="1">
                    <a:hlinkClick r:id="rId3"/>
                  </a:rPr>
                  <a:t>povrchu</a:t>
                </a:r>
                <a:r>
                  <a:rPr lang="en-US" dirty="0">
                    <a:hlinkClick r:id="rId3"/>
                  </a:rPr>
                  <a:t> t</a:t>
                </a:r>
                <a:r>
                  <a:rPr lang="cs-CZ" dirty="0" err="1">
                    <a:hlinkClick r:id="rId3"/>
                  </a:rPr>
                  <a:t>ělesa</a:t>
                </a:r>
                <a:r>
                  <a:rPr lang="cs-CZ" dirty="0">
                    <a:hlinkClick r:id="rId3"/>
                  </a:rPr>
                  <a:t> </a:t>
                </a:r>
                <a:endParaRPr lang="cs-CZ" dirty="0"/>
              </a:p>
              <a:p>
                <a:r>
                  <a:rPr lang="cs-CZ" dirty="0"/>
                  <a:t>	pro lidské tělo má hodnotu 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=0,98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=5,6704∙</m:t>
                    </m:r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cs-CZ" dirty="0"/>
                  <a:t>Stefanova-</a:t>
                </a:r>
                <a:r>
                  <a:rPr lang="cs-CZ" dirty="0" err="1"/>
                  <a:t>Boltzmannova</a:t>
                </a:r>
                <a:r>
                  <a:rPr lang="cs-CZ" dirty="0"/>
                  <a:t> konstanta</a:t>
                </a:r>
                <a:endParaRPr lang="en-US" dirty="0"/>
              </a:p>
              <a:p>
                <a:r>
                  <a:rPr lang="cs-CZ" i="1" dirty="0"/>
                  <a:t>T</a:t>
                </a:r>
                <a:r>
                  <a:rPr lang="cs-CZ" dirty="0"/>
                  <a:t> – termodynamická teplota [K]</a:t>
                </a:r>
                <a:endParaRPr lang="en-US" dirty="0"/>
              </a:p>
              <a:p>
                <a:r>
                  <a:rPr lang="en-US" dirty="0"/>
                  <a:t>A – </a:t>
                </a:r>
                <a:r>
                  <a:rPr lang="en-US" dirty="0" err="1"/>
                  <a:t>Obsah</a:t>
                </a:r>
                <a:r>
                  <a:rPr lang="en-US" dirty="0"/>
                  <a:t> </a:t>
                </a:r>
                <a:r>
                  <a:rPr lang="en-US" dirty="0" err="1"/>
                  <a:t>povrch</a:t>
                </a:r>
                <a:r>
                  <a:rPr lang="cs-CZ" dirty="0"/>
                  <a:t>u [m</a:t>
                </a:r>
                <a:r>
                  <a:rPr lang="cs-CZ" baseline="30000" dirty="0"/>
                  <a:t>2</a:t>
                </a:r>
                <a:r>
                  <a:rPr lang="cs-CZ" dirty="0"/>
                  <a:t>]</a:t>
                </a:r>
              </a:p>
              <a:p>
                <a:r>
                  <a:rPr lang="cs-CZ" dirty="0"/>
                  <a:t>	</a:t>
                </a:r>
                <a:r>
                  <a:rPr lang="cs-CZ" dirty="0" err="1">
                    <a:hlinkClick r:id="rId4"/>
                  </a:rPr>
                  <a:t>Mostellerův</a:t>
                </a:r>
                <a:r>
                  <a:rPr lang="cs-CZ" dirty="0">
                    <a:hlinkClick r:id="rId4"/>
                  </a:rPr>
                  <a:t> vzorec </a:t>
                </a:r>
                <a:r>
                  <a:rPr lang="cs-CZ" dirty="0"/>
                  <a:t>pro BSA (body </a:t>
                </a:r>
                <a:r>
                  <a:rPr lang="cs-CZ" dirty="0" err="1"/>
                  <a:t>surface</a:t>
                </a:r>
                <a:r>
                  <a:rPr lang="cs-CZ" dirty="0"/>
                  <a:t> area) (m </a:t>
                </a:r>
                <a:r>
                  <a:rPr lang="en-US" dirty="0"/>
                  <a:t>– </a:t>
                </a:r>
                <a:r>
                  <a:rPr lang="en-US" dirty="0" err="1"/>
                  <a:t>hmotnost</a:t>
                </a:r>
                <a:r>
                  <a:rPr lang="en-US" dirty="0"/>
                  <a:t> v kg; h –</a:t>
                </a:r>
                <a:r>
                  <a:rPr lang="cs-CZ" dirty="0"/>
                  <a:t> výška v cm)</a:t>
                </a:r>
              </a:p>
              <a:p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3600</m:t>
                            </m:r>
                          </m:den>
                        </m:f>
                      </m:e>
                    </m:rad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80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∙192</m:t>
                            </m:r>
                          </m:num>
                          <m:den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3600</m:t>
                            </m:r>
                          </m:den>
                        </m:f>
                      </m:e>
                    </m:rad>
                    <m:r>
                      <a:rPr lang="cs-CZ" b="0" i="1" smtClean="0">
                        <a:latin typeface="Cambria Math" panose="02040503050406030204" pitchFamily="18" charset="0"/>
                      </a:rPr>
                      <m:t>=2,066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endParaRPr lang="en-US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104AFEBC-1F87-4745-B39B-5205910FD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2" y="1579036"/>
                <a:ext cx="8976112" cy="3426002"/>
              </a:xfrm>
              <a:prstGeom prst="rect">
                <a:avLst/>
              </a:prstGeom>
              <a:blipFill>
                <a:blip r:embed="rId5"/>
                <a:stretch>
                  <a:fillRect l="-543" t="-8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03D19EB5-8157-4A3E-9B74-74C4DA1A5ABB}"/>
                  </a:ext>
                </a:extLst>
              </p:cNvPr>
              <p:cNvSpPr txBox="1"/>
              <p:nvPr/>
            </p:nvSpPr>
            <p:spPr>
              <a:xfrm>
                <a:off x="1005952" y="4949961"/>
                <a:ext cx="2650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Pro t=37</a:t>
                </a:r>
                <a:r>
                  <a:rPr lang="cs-CZ" dirty="0"/>
                  <a:t>°C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1062,32 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03D19EB5-8157-4A3E-9B74-74C4DA1A5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2" y="4949961"/>
                <a:ext cx="2650534" cy="276999"/>
              </a:xfrm>
              <a:prstGeom prst="rect">
                <a:avLst/>
              </a:prstGeom>
              <a:blipFill>
                <a:blip r:embed="rId6"/>
                <a:stretch>
                  <a:fillRect l="-5287" t="-28889" r="-2069" b="-5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036CB8CB-4553-45C2-B17D-791C0CC9C09F}"/>
                  </a:ext>
                </a:extLst>
              </p:cNvPr>
              <p:cNvSpPr txBox="1"/>
              <p:nvPr/>
            </p:nvSpPr>
            <p:spPr>
              <a:xfrm>
                <a:off x="1005952" y="5448884"/>
                <a:ext cx="2405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Pro t=</a:t>
                </a:r>
                <a:r>
                  <a:rPr lang="cs-CZ" dirty="0"/>
                  <a:t>0°C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639,11 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036CB8CB-4553-45C2-B17D-791C0CC9C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2" y="5448884"/>
                <a:ext cx="2405274" cy="276999"/>
              </a:xfrm>
              <a:prstGeom prst="rect">
                <a:avLst/>
              </a:prstGeom>
              <a:blipFill>
                <a:blip r:embed="rId7"/>
                <a:stretch>
                  <a:fillRect l="-5823" t="-28889" r="-2278" b="-5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AB6EB750-9051-4752-A085-971D01989431}"/>
                  </a:ext>
                </a:extLst>
              </p:cNvPr>
              <p:cNvSpPr/>
              <p:nvPr/>
            </p:nvSpPr>
            <p:spPr>
              <a:xfrm>
                <a:off x="7428001" y="5048131"/>
                <a:ext cx="22150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acc>
                      <m:r>
                        <a:rPr lang="cs-CZ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b="1" i="1" smtClean="0">
                          <a:latin typeface="Cambria Math" panose="02040503050406030204" pitchFamily="18" charset="0"/>
                        </a:rPr>
                        <m:t>𝟖𝟓𝟎</m:t>
                      </m:r>
                      <m:r>
                        <a:rPr lang="cs-CZ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24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cs-CZ" sz="2400" b="1" dirty="0"/>
              </a:p>
            </p:txBody>
          </p:sp>
        </mc:Choice>
        <mc:Fallback xmlns=""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AB6EB750-9051-4752-A085-971D01989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001" y="5048131"/>
                <a:ext cx="221503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5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896A997-0430-4915-AF53-E71F9808B62D}"/>
              </a:ext>
            </a:extLst>
          </p:cNvPr>
          <p:cNvSpPr txBox="1"/>
          <p:nvPr/>
        </p:nvSpPr>
        <p:spPr>
          <a:xfrm>
            <a:off x="838986" y="904973"/>
            <a:ext cx="434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Výkon těla </a:t>
            </a:r>
            <a:r>
              <a:rPr lang="en-US" sz="2400" dirty="0"/>
              <a:t>-</a:t>
            </a:r>
            <a:r>
              <a:rPr lang="cs-CZ" sz="2400" dirty="0"/>
              <a:t>  </a:t>
            </a:r>
            <a:r>
              <a:rPr lang="en-US" sz="2400" dirty="0">
                <a:hlinkClick r:id="rId2"/>
              </a:rPr>
              <a:t>v</a:t>
            </a:r>
            <a:r>
              <a:rPr lang="cs-CZ" sz="2400" dirty="0" err="1">
                <a:hlinkClick r:id="rId2"/>
              </a:rPr>
              <a:t>ýkon</a:t>
            </a:r>
            <a:r>
              <a:rPr lang="cs-CZ" sz="2400" dirty="0">
                <a:hlinkClick r:id="rId2"/>
              </a:rPr>
              <a:t> metabolismu</a:t>
            </a:r>
            <a:endParaRPr lang="cs-CZ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EF71B060-CE5D-44C0-8E54-AD857207319E}"/>
                  </a:ext>
                </a:extLst>
              </p:cNvPr>
              <p:cNvSpPr txBox="1"/>
              <p:nvPr/>
            </p:nvSpPr>
            <p:spPr>
              <a:xfrm>
                <a:off x="1866508" y="1638330"/>
                <a:ext cx="12347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EF71B060-CE5D-44C0-8E54-AD8572073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08" y="1638330"/>
                <a:ext cx="1234762" cy="276999"/>
              </a:xfrm>
              <a:prstGeom prst="rect">
                <a:avLst/>
              </a:prstGeom>
              <a:blipFill>
                <a:blip r:embed="rId3"/>
                <a:stretch>
                  <a:fillRect l="-3941" r="-3941" b="-1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6B8A309F-B5A9-4D87-8674-E76668915BA1}"/>
                  </a:ext>
                </a:extLst>
              </p:cNvPr>
              <p:cNvSpPr txBox="1"/>
              <p:nvPr/>
            </p:nvSpPr>
            <p:spPr>
              <a:xfrm>
                <a:off x="1866508" y="2270893"/>
                <a:ext cx="21084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750,7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6B8A309F-B5A9-4D87-8674-E76668915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08" y="2270893"/>
                <a:ext cx="2108462" cy="276999"/>
              </a:xfrm>
              <a:prstGeom prst="rect">
                <a:avLst/>
              </a:prstGeom>
              <a:blipFill>
                <a:blip r:embed="rId4"/>
                <a:stretch>
                  <a:fillRect l="-2023" r="-2601" b="-1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916DC9E4-26C5-48EC-A98C-BFDBDFF6CCFF}"/>
                  </a:ext>
                </a:extLst>
              </p:cNvPr>
              <p:cNvSpPr txBox="1"/>
              <p:nvPr/>
            </p:nvSpPr>
            <p:spPr>
              <a:xfrm>
                <a:off x="838986" y="3096013"/>
                <a:ext cx="6749412" cy="1846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Zm</a:t>
                </a:r>
                <a:r>
                  <a:rPr lang="cs-CZ" sz="2400" dirty="0" err="1"/>
                  <a:t>ěna</a:t>
                </a:r>
                <a:r>
                  <a:rPr lang="cs-CZ" sz="2400" dirty="0"/>
                  <a:t> teploty  (37°C 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cs-CZ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sz="2400" dirty="0"/>
                  <a:t>°C)</a:t>
                </a:r>
              </a:p>
              <a:p>
                <a:r>
                  <a:rPr lang="cs-CZ" sz="2400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=3016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𝐾𝑔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  </a:t>
                </a:r>
                <a:r>
                  <a:rPr lang="cs-CZ" dirty="0">
                    <a:hlinkClick r:id="rId5"/>
                  </a:rPr>
                  <a:t>měrná tepelná kapacita lidského těla</a:t>
                </a:r>
                <a:endParaRPr lang="cs-CZ" dirty="0"/>
              </a:p>
              <a:p>
                <a:r>
                  <a:rPr lang="cs-CZ" sz="24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=80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b="0" dirty="0"/>
                  <a:t>hmotnost</a:t>
                </a:r>
              </a:p>
              <a:p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=37</m:t>
                    </m:r>
                  </m:oMath>
                </a14:m>
                <a:r>
                  <a:rPr lang="en-US" b="0" dirty="0"/>
                  <a:t> </a:t>
                </a:r>
                <a:endParaRPr lang="cs-CZ" b="0" dirty="0"/>
              </a:p>
              <a:p>
                <a:r>
                  <a:rPr lang="cs-CZ" sz="2400" dirty="0"/>
                  <a:t>	 </a:t>
                </a: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916DC9E4-26C5-48EC-A98C-BFDBDFF6C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86" y="3096013"/>
                <a:ext cx="6749412" cy="1846659"/>
              </a:xfrm>
              <a:prstGeom prst="rect">
                <a:avLst/>
              </a:prstGeom>
              <a:blipFill>
                <a:blip r:embed="rId6"/>
                <a:stretch>
                  <a:fillRect l="-1445" t="-26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AF372DDE-8413-455B-8AFE-4E10E01B0340}"/>
                  </a:ext>
                </a:extLst>
              </p:cNvPr>
              <p:cNvSpPr txBox="1"/>
              <p:nvPr/>
            </p:nvSpPr>
            <p:spPr>
              <a:xfrm>
                <a:off x="1376314" y="5215942"/>
                <a:ext cx="8696868" cy="549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∆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∙∆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3016∙80∙37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750,7</m:t>
                          </m:r>
                        </m:den>
                      </m:f>
                      <m:r>
                        <a:rPr lang="cs-CZ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=11 892 </m:t>
                      </m:r>
                      <m:r>
                        <m:rPr>
                          <m:sty m:val="p"/>
                        </m:rPr>
                        <a:rPr lang="cs-CZ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𝒉𝒐𝒅</m:t>
                      </m:r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AF372DDE-8413-455B-8AFE-4E10E01B0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314" y="5215942"/>
                <a:ext cx="8696868" cy="5497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809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FDE4F4D-DCF3-7F43-B670-407E29CB2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Děkujeme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3DAFF4C-C98D-8A4B-8342-021FBD8C0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Prostor pro vaše dotazy.</a:t>
            </a:r>
          </a:p>
        </p:txBody>
      </p:sp>
    </p:spTree>
    <p:extLst>
      <p:ext uri="{BB962C8B-B14F-4D97-AF65-F5344CB8AC3E}">
        <p14:creationId xmlns:p14="http://schemas.microsoft.com/office/powerpoint/2010/main" val="295705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07FF0-6648-3949-AA68-0B47E240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756A6-B968-5340-A3C7-EEA1EF41F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Avengers: Infinity War (2018)</a:t>
            </a:r>
          </a:p>
          <a:p>
            <a:r>
              <a:rPr lang="cs-CZ"/>
              <a:t>Vesničko má středisková (1985)</a:t>
            </a:r>
          </a:p>
          <a:p>
            <a:r>
              <a:rPr lang="cs-CZ"/>
              <a:t>Superman (1978)</a:t>
            </a:r>
          </a:p>
          <a:p>
            <a:r>
              <a:rPr lang="cs-CZ"/>
              <a:t>Sharknado (2013)</a:t>
            </a:r>
          </a:p>
        </p:txBody>
      </p:sp>
    </p:spTree>
    <p:extLst>
      <p:ext uri="{BB962C8B-B14F-4D97-AF65-F5344CB8AC3E}">
        <p14:creationId xmlns:p14="http://schemas.microsoft.com/office/powerpoint/2010/main" val="26737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783CE-3C21-4437-A8A9-485D959B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Galileiho princip relativity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065CB-F64F-4082-AE9E-E083D0A5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Zákony mechaniky mají stejný tvar ve všech inerciálních vztažných soustavách.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14221D-7B89-4511-B662-EBCC23896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10" y="1863801"/>
            <a:ext cx="6627979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Vesničko má středisková</a:t>
            </a:r>
            <a:endParaRPr lang="en-US" dirty="0"/>
          </a:p>
        </p:txBody>
      </p:sp>
      <p:pic>
        <p:nvPicPr>
          <p:cNvPr id="1026" name="Picture 2" descr="Výsledek obrázku pro drápalík kombaj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078" y="1857709"/>
            <a:ext cx="4440721" cy="423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7709"/>
            <a:ext cx="5798386" cy="423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2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Vesničko má středisková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Celková hmotnost kombajnu i s lištou je 6880 kg, tomu odpovídá tíhová síla 68 800 N. </a:t>
                </a:r>
              </a:p>
              <a:p>
                <a:r>
                  <a:rPr lang="cs-CZ" dirty="0"/>
                  <a:t>Na přední nápravu připadají ⅔</a:t>
                </a:r>
                <a:r>
                  <a:rPr lang="or-IN" dirty="0"/>
                  <a:t> </a:t>
                </a:r>
                <a:r>
                  <a:rPr lang="cs-CZ" dirty="0"/>
                  <a:t>této síly, tj. jedno kolo přední nápravy tlačí silou 23 000 N. </a:t>
                </a:r>
              </a:p>
              <a:p>
                <a:r>
                  <a:rPr lang="cs-CZ" dirty="0"/>
                  <a:t>Styčná plocha S je 0,05m².(30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50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1/3)</a:t>
                </a:r>
              </a:p>
              <a:p>
                <a:r>
                  <a:rPr lang="cs-CZ" dirty="0"/>
                  <a:t>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23000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0,05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=0,46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𝑀𝑃𝑎</m:t>
                    </m:r>
                  </m:oMath>
                </a14:m>
                <a:endParaRPr lang="cs-CZ" dirty="0"/>
              </a:p>
              <a:p>
                <a:r>
                  <a:rPr lang="cs-CZ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=0,8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𝑀𝑃𝑎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h𝑙𝑜𝑢𝑏𝑘𝑎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80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𝑝𝑜𝑑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h𝑙𝑎𝑑𝑖𝑛𝑜𝑢</m:t>
                        </m:r>
                      </m:e>
                    </m:d>
                  </m:oMath>
                </a14:m>
                <a:endParaRPr lang="cs-CZ" b="0" dirty="0">
                  <a:ea typeface="Cambria Math" panose="02040503050406030204" pitchFamily="18" charset="0"/>
                </a:endParaRPr>
              </a:p>
              <a:p>
                <a:r>
                  <a:rPr lang="cs-CZ" dirty="0"/>
                  <a:t>Drápalík to přežít mohl, ale rozhodně by nebyl bez šrámů.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0551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52792CC-61BB-4D85-A648-F8E956C7A922}"/>
              </a:ext>
            </a:extLst>
          </p:cNvPr>
          <p:cNvSpPr txBox="1"/>
          <p:nvPr/>
        </p:nvSpPr>
        <p:spPr>
          <a:xfrm>
            <a:off x="2043953" y="3013501"/>
            <a:ext cx="810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/>
              <a:t>Superman 1978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85368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erman do prezentace">
            <a:hlinkClick r:id="" action="ppaction://media"/>
            <a:extLst>
              <a:ext uri="{FF2B5EF4-FFF2-40B4-BE49-F238E27FC236}">
                <a16:creationId xmlns:a16="http://schemas.microsoft.com/office/drawing/2014/main" id="{DCEA8778-1D37-4033-AE5B-111A7E03F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C61C19-D580-45DC-9062-42C5B44890EF}"/>
              </a:ext>
            </a:extLst>
          </p:cNvPr>
          <p:cNvSpPr txBox="1"/>
          <p:nvPr/>
        </p:nvSpPr>
        <p:spPr>
          <a:xfrm>
            <a:off x="412376" y="28687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Superman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C808DDD0-03FE-4ABF-B925-A8028EEF15AF}"/>
                  </a:ext>
                </a:extLst>
              </p:cNvPr>
              <p:cNvSpPr txBox="1"/>
              <p:nvPr/>
            </p:nvSpPr>
            <p:spPr>
              <a:xfrm>
                <a:off x="1457244" y="1261218"/>
                <a:ext cx="19479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=29,97 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𝑓𝑝𝑠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C808DDD0-03FE-4ABF-B925-A8028EEF1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244" y="1261218"/>
                <a:ext cx="1947969" cy="369332"/>
              </a:xfrm>
              <a:prstGeom prst="rect">
                <a:avLst/>
              </a:prstGeom>
              <a:blipFill>
                <a:blip r:embed="rId2"/>
                <a:stretch>
                  <a:fillRect l="-5000" r="-5000" b="-35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2C66F690-D293-4EE7-8FEB-FA935486E993}"/>
                  </a:ext>
                </a:extLst>
              </p:cNvPr>
              <p:cNvSpPr txBox="1"/>
              <p:nvPr/>
            </p:nvSpPr>
            <p:spPr>
              <a:xfrm>
                <a:off x="6674076" y="2754622"/>
                <a:ext cx="415466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cs-CZ" sz="2400" i="1" dirty="0" smtClean="0"/>
                        <m:t>t</m:t>
                      </m:r>
                      <m:r>
                        <m:rPr>
                          <m:nor/>
                        </m:rPr>
                        <a:rPr lang="en-US" sz="2400" i="1" dirty="0" smtClean="0"/>
                        <m:t> </m:t>
                      </m:r>
                      <m:r>
                        <m:rPr>
                          <m:nor/>
                        </m:rPr>
                        <a:rPr lang="cs-CZ" sz="2400" i="1" dirty="0" smtClean="0"/>
                        <m:t>=</m:t>
                      </m:r>
                      <m:r>
                        <m:rPr>
                          <m:nor/>
                        </m:rPr>
                        <a:rPr lang="en-US" sz="2400" i="1" dirty="0" smtClean="0"/>
                        <m:t> 8:13</m:t>
                      </m:r>
                      <m:r>
                        <m:rPr>
                          <m:nor/>
                        </m:rPr>
                        <a:rPr lang="en-US" sz="2400" i="1" dirty="0" smtClean="0"/>
                        <m:t>f</m:t>
                      </m:r>
                      <m:r>
                        <m:rPr>
                          <m:nor/>
                        </m:rPr>
                        <a:rPr lang="en-US" sz="2400" i="1" dirty="0" smtClean="0"/>
                        <m:t> = 8+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29,97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≅8,434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m:rPr>
                          <m:nor/>
                        </m:rPr>
                        <a:rPr lang="en-US" sz="2400" i="1" dirty="0"/>
                        <m:t> </m:t>
                      </m:r>
                    </m:oMath>
                  </m:oMathPara>
                </a14:m>
                <a:endParaRPr lang="cs-CZ" i="1" dirty="0"/>
              </a:p>
              <a:p>
                <a:endParaRPr lang="cs-CZ" sz="2000" i="1" dirty="0"/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2C66F690-D293-4EE7-8FEB-FA935486E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76" y="2754622"/>
                <a:ext cx="4154663" cy="1040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7CF42713-D3BD-48A1-987E-24184E7F93B8}"/>
                  </a:ext>
                </a:extLst>
              </p:cNvPr>
              <p:cNvSpPr txBox="1"/>
              <p:nvPr/>
            </p:nvSpPr>
            <p:spPr>
              <a:xfrm>
                <a:off x="6096000" y="4115074"/>
                <a:ext cx="5310813" cy="476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Rychlost se ustálí kolem hodnoty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47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7CF42713-D3BD-48A1-987E-24184E7F9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15074"/>
                <a:ext cx="5310813" cy="476669"/>
              </a:xfrm>
              <a:prstGeom prst="rect">
                <a:avLst/>
              </a:prstGeom>
              <a:blipFill>
                <a:blip r:embed="rId4"/>
                <a:stretch>
                  <a:fillRect l="-918" b="-153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usercontent1.hubstatic.com/14700366_f1024.jpg">
            <a:hlinkClick r:id="rId5"/>
            <a:extLst>
              <a:ext uri="{FF2B5EF4-FFF2-40B4-BE49-F238E27FC236}">
                <a16:creationId xmlns:a16="http://schemas.microsoft.com/office/drawing/2014/main" id="{E7E1C596-6884-449A-9D4C-33CC80C0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6" y="2604898"/>
            <a:ext cx="4965891" cy="42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81A7EB7-E5F2-4459-935A-622F30081725}"/>
                  </a:ext>
                </a:extLst>
              </p:cNvPr>
              <p:cNvSpPr txBox="1"/>
              <p:nvPr/>
            </p:nvSpPr>
            <p:spPr>
              <a:xfrm>
                <a:off x="7828396" y="5364960"/>
                <a:ext cx="1906932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cs-CZ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1" i="1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cs-CZ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81A7EB7-E5F2-4459-935A-622F30081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396" y="5364960"/>
                <a:ext cx="1906932" cy="377667"/>
              </a:xfrm>
              <a:prstGeom prst="rect">
                <a:avLst/>
              </a:prstGeom>
              <a:blipFill>
                <a:blip r:embed="rId7"/>
                <a:stretch>
                  <a:fillRect l="-1917" t="-1613" r="-1278" b="-96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>
            <a:extLst>
              <a:ext uri="{FF2B5EF4-FFF2-40B4-BE49-F238E27FC236}">
                <a16:creationId xmlns:a16="http://schemas.microsoft.com/office/drawing/2014/main" id="{0D70E443-5512-4EBF-B597-080BD25A8228}"/>
              </a:ext>
            </a:extLst>
          </p:cNvPr>
          <p:cNvSpPr txBox="1"/>
          <p:nvPr/>
        </p:nvSpPr>
        <p:spPr>
          <a:xfrm>
            <a:off x="8302917" y="799553"/>
            <a:ext cx="896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Pád</a:t>
            </a:r>
          </a:p>
        </p:txBody>
      </p:sp>
    </p:spTree>
    <p:extLst>
      <p:ext uri="{BB962C8B-B14F-4D97-AF65-F5344CB8AC3E}">
        <p14:creationId xmlns:p14="http://schemas.microsoft.com/office/powerpoint/2010/main" val="16042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C61C19-D580-45DC-9062-42C5B44890EF}"/>
              </a:ext>
            </a:extLst>
          </p:cNvPr>
          <p:cNvSpPr txBox="1"/>
          <p:nvPr/>
        </p:nvSpPr>
        <p:spPr>
          <a:xfrm>
            <a:off x="412376" y="28687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Superman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6C16CC-D7AA-43BD-8B33-A3C1DF9A65FC}"/>
              </a:ext>
            </a:extLst>
          </p:cNvPr>
          <p:cNvSpPr txBox="1"/>
          <p:nvPr/>
        </p:nvSpPr>
        <p:spPr>
          <a:xfrm>
            <a:off x="5261348" y="656202"/>
            <a:ext cx="166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Chycení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1A73E4C2-0E51-4208-9922-CDA93D86737A}"/>
                  </a:ext>
                </a:extLst>
              </p:cNvPr>
              <p:cNvSpPr/>
              <p:nvPr/>
            </p:nvSpPr>
            <p:spPr>
              <a:xfrm>
                <a:off x="4312307" y="2146123"/>
                <a:ext cx="3567387" cy="7030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cs-CZ" sz="2000" i="1" dirty="0" smtClean="0"/>
                        <m:t>t</m:t>
                      </m:r>
                      <m:r>
                        <m:rPr>
                          <m:nor/>
                        </m:rPr>
                        <a:rPr lang="en-US" sz="2000" i="1" dirty="0" smtClean="0"/>
                        <m:t> </m:t>
                      </m:r>
                      <m:r>
                        <m:rPr>
                          <m:nor/>
                        </m:rPr>
                        <a:rPr lang="cs-CZ" sz="2000" i="1" dirty="0" smtClean="0"/>
                        <m:t>=</m:t>
                      </m:r>
                      <m:r>
                        <m:rPr>
                          <m:nor/>
                        </m:rPr>
                        <a:rPr lang="en-US" sz="2000" i="1" dirty="0" smtClean="0"/>
                        <m:t> </m:t>
                      </m:r>
                      <m:r>
                        <m:rPr>
                          <m:nor/>
                        </m:rPr>
                        <a:rPr lang="en-US" sz="2000" b="0" i="1" dirty="0" smtClean="0"/>
                        <m:t>1</m:t>
                      </m:r>
                      <m:r>
                        <m:rPr>
                          <m:nor/>
                        </m:rPr>
                        <a:rPr lang="en-US" sz="2000" i="1" dirty="0" smtClean="0"/>
                        <m:t>:1</m:t>
                      </m:r>
                      <m:r>
                        <m:rPr>
                          <m:nor/>
                        </m:rPr>
                        <a:rPr lang="en-US" sz="2000" b="0" i="1" dirty="0" smtClean="0"/>
                        <m:t>1</m:t>
                      </m:r>
                      <m:r>
                        <m:rPr>
                          <m:nor/>
                        </m:rPr>
                        <a:rPr lang="en-US" sz="2000" i="1" dirty="0" smtClean="0"/>
                        <m:t>f</m:t>
                      </m:r>
                      <m:r>
                        <m:rPr>
                          <m:nor/>
                        </m:rPr>
                        <a:rPr lang="en-US" sz="2000" i="1" dirty="0" smtClean="0"/>
                        <m:t> = 1+</m:t>
                      </m:r>
                      <m:f>
                        <m:f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29,97</m:t>
                          </m:r>
                        </m:den>
                      </m:f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367 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m:rPr>
                          <m:nor/>
                        </m:rPr>
                        <a:rPr lang="en-US" sz="2000" i="1" dirty="0"/>
                        <m:t> </m:t>
                      </m:r>
                    </m:oMath>
                  </m:oMathPara>
                </a14:m>
                <a:endParaRPr lang="cs-CZ" i="1" dirty="0"/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1A73E4C2-0E51-4208-9922-CDA93D867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307" y="2146123"/>
                <a:ext cx="3567387" cy="7030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EEEDC3D2-34AF-4ED0-B01E-B088FA9CA79F}"/>
                  </a:ext>
                </a:extLst>
              </p:cNvPr>
              <p:cNvSpPr txBox="1"/>
              <p:nvPr/>
            </p:nvSpPr>
            <p:spPr>
              <a:xfrm>
                <a:off x="3217359" y="3429000"/>
                <a:ext cx="5757282" cy="740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1,367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=32,919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  3,36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EEEDC3D2-34AF-4ED0-B01E-B088FA9CA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359" y="3429000"/>
                <a:ext cx="5757282" cy="7404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94A820B4-85D7-47EF-884F-A71E3D1ED382}"/>
                  </a:ext>
                </a:extLst>
              </p:cNvPr>
              <p:cNvSpPr txBox="1"/>
              <p:nvPr/>
            </p:nvSpPr>
            <p:spPr>
              <a:xfrm>
                <a:off x="1521959" y="4749258"/>
                <a:ext cx="9148082" cy="766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≅55∗32,919=1810,5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1810,5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9,8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=184,7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94A820B4-85D7-47EF-884F-A71E3D1ED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59" y="4749258"/>
                <a:ext cx="9148082" cy="7661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42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9212" y="1065124"/>
            <a:ext cx="10515600" cy="1325563"/>
          </a:xfrm>
        </p:spPr>
        <p:txBody>
          <a:bodyPr/>
          <a:lstStyle/>
          <a:p>
            <a:r>
              <a:rPr lang="cs-CZ" dirty="0" err="1"/>
              <a:t>Žralokonádo</a:t>
            </a:r>
            <a:endParaRPr lang="en-US" dirty="0"/>
          </a:p>
        </p:txBody>
      </p:sp>
      <p:pic>
        <p:nvPicPr>
          <p:cNvPr id="2050" name="Picture 2" descr="Výsledek obrázku pro žralokoná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28" y="3366775"/>
            <a:ext cx="5623311" cy="31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sharkn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8" y="3366775"/>
            <a:ext cx="5623312" cy="31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sharkn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98" y="365125"/>
            <a:ext cx="4845441" cy="27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11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188</Words>
  <Application>Microsoft Office PowerPoint</Application>
  <PresentationFormat>Širokoúhlá obrazovka</PresentationFormat>
  <Paragraphs>54</Paragraphs>
  <Slides>15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Office</vt:lpstr>
      <vt:lpstr>Fyzika v Hollywoodu</vt:lpstr>
      <vt:lpstr>Galileiho princip relativity</vt:lpstr>
      <vt:lpstr>Vesničko má středisková</vt:lpstr>
      <vt:lpstr>Vesničko má středisková</vt:lpstr>
      <vt:lpstr>Prezentace aplikace PowerPoint</vt:lpstr>
      <vt:lpstr>Prezentace aplikace PowerPoint</vt:lpstr>
      <vt:lpstr>Prezentace aplikace PowerPoint</vt:lpstr>
      <vt:lpstr>Prezentace aplikace PowerPoint</vt:lpstr>
      <vt:lpstr>Žralokonádo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 v Hollywoodu</dc:title>
  <dc:creator>Vojtěch Bartoš</dc:creator>
  <cp:lastModifiedBy>David Pluhař</cp:lastModifiedBy>
  <cp:revision>18</cp:revision>
  <dcterms:created xsi:type="dcterms:W3CDTF">2019-12-16T12:19:33Z</dcterms:created>
  <dcterms:modified xsi:type="dcterms:W3CDTF">2019-12-17T21:39:34Z</dcterms:modified>
</cp:coreProperties>
</file>