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52.png" ContentType="image/png"/>
  <Override PartName="/ppt/media/image51.png" ContentType="image/png"/>
  <Override PartName="/ppt/media/image50.png" ContentType="image/png"/>
  <Override PartName="/ppt/media/image48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8.png" ContentType="image/png"/>
  <Override PartName="/ppt/media/image37.png" ContentType="image/png"/>
  <Override PartName="/ppt/media/image39.png" ContentType="image/png"/>
  <Override PartName="/ppt/media/image14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6.png" ContentType="image/png"/>
  <Override PartName="/ppt/media/image9.jpeg" ContentType="image/jpeg"/>
  <Override PartName="/ppt/media/image21.png" ContentType="image/png"/>
  <Override PartName="/ppt/media/image47.png" ContentType="image/png"/>
  <Override PartName="/ppt/media/image22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4.png" ContentType="image/png"/>
  <Override PartName="/ppt/media/image11.png" ContentType="image/png"/>
  <Override PartName="/ppt/media/image36.png" ContentType="image/png"/>
  <Override PartName="/ppt/media/image10.jpeg" ContentType="image/jpe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13.gif" ContentType="image/gif"/>
  <Override PartName="/ppt/media/image12.gif" ContentType="image/gif"/>
  <Override PartName="/ppt/media/image45.png" ContentType="image/png"/>
  <Override PartName="/ppt/media/image20.png" ContentType="image/png"/>
  <Override PartName="/ppt/media/image3.gif" ContentType="image/gif"/>
  <Override PartName="/ppt/media/media23.mp4" ContentType="video/mp4"/>
  <Override PartName="/ppt/media/media33.mp4" ContentType="video/mp4"/>
  <Override PartName="/ppt/media/media35.mp4" ContentType="video/mp4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B5E95EF-1F2D-4365-9FA3-A39459B5297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9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7CE3A6D-C2D8-4994-A33F-9D3970E5F25D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D95E15D-6137-4C42-B92D-DA483598A929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D8E8ACF-AF8A-4302-9606-456360AB636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9704292-7E27-43A4-B55F-897162FD7E47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0218F20-0A7C-4E9A-BCD8-F41EE532993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A3E5FE9-EEA4-4587-9126-2EC3212C15E8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8744F1B-00D7-4642-8E4F-27A314175364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411699E-E63E-493D-B35B-D2B7EC5A6B43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45D3FCE-0ED8-461D-AAF4-04E6AB5DBDA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30CCF89-B2EB-4699-B5CC-9BEC43667FA6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47D81E2-69E9-4278-8B6E-8D2F538DEB8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810ECBD-F483-4143-AEC7-651C15723F24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94D1C27-3B9E-4E9F-8738-5885279E49FD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0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CEEE0DF-F22D-4875-A84D-D68CB4866AE5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ED7D776-CBF8-41CD-8F1E-DD56ED4708CB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21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38A2CA1-E279-4966-9AEF-1397EA0ED0C6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90000"/>
              </a:lnSpc>
            </a:pPr>
            <a:r>
              <a:rPr b="0" lang="cs-CZ" sz="6000" spc="-1" strike="noStrike">
                <a:solidFill>
                  <a:srgbClr val="000000"/>
                </a:solidFill>
                <a:latin typeface="Calibri Light"/>
              </a:rPr>
              <a:t>Kliknutím lze upravit styl.</a:t>
            </a:r>
            <a:endParaRPr b="0" lang="cs-CZ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D1D3536-5F9B-4BC1-9395-117BF3C5441C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12/2/19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8BF4310-BF00-468B-AAB9-8C2D14C1FA5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000000"/>
                </a:solidFill>
                <a:latin typeface="Calibri Light"/>
              </a:rPr>
              <a:t>Kliknutím lze upravit styl.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Po kliknutí můžete upravovat styly textu v předloze.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 b="0" lang="cs-CZ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 b="0" lang="cs-CZ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Čtvrtá úroveň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rgbClr val="000000"/>
                </a:solidFill>
                <a:latin typeface="Calibri"/>
              </a:rPr>
              <a:t>Pátá úroveň</a:t>
            </a:r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C1C77F0-E240-4D8C-A050-AD53A7375BDF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12/2/19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ADB4CFB-4000-4C20-83A0-854AD3660B74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23.mp4"/><Relationship Id="rId2" Type="http://schemas.microsoft.com/office/2007/relationships/media" Target="../media/media23.mp4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../media/media33.mp4"/><Relationship Id="rId2" Type="http://schemas.microsoft.com/office/2007/relationships/media" Target="../media/media33.mp4"/><Relationship Id="rId3" Type="http://schemas.openxmlformats.org/officeDocument/2006/relationships/image" Target="../media/image34.png"/><Relationship Id="rId4" Type="http://schemas.openxmlformats.org/officeDocument/2006/relationships/video" Target="../media/media35.mp4"/><Relationship Id="rId5" Type="http://schemas.microsoft.com/office/2007/relationships/media" Target="../media/media35.mp4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://www.aiecon.org/staff/shc/course/annga/RR/main/How%20Long%20is%20the%20Coast%20of%20Great%20Britain.htm" TargetMode="External"/><Relationship Id="rId2" Type="http://schemas.openxmlformats.org/officeDocument/2006/relationships/hyperlink" Target="https://cs.wikipedia.org/wiki/Kochova_k%C5%99ivka#/media/Soubor:Koch_curve.svg" TargetMode="External"/><Relationship Id="rId3" Type="http://schemas.openxmlformats.org/officeDocument/2006/relationships/hyperlink" Target="https://cs.wikipedia.org/wiki/Romanesco_(zelenina)#/media/Soubor:Fractal_Broccoli.jpg" TargetMode="External"/><Relationship Id="rId4" Type="http://schemas.openxmlformats.org/officeDocument/2006/relationships/hyperlink" Target="https://en.wikipedia.org/wiki/Fractal#/media/File:Frost_patterns_2.jpg" TargetMode="External"/><Relationship Id="rId5" Type="http://schemas.openxmlformats.org/officeDocument/2006/relationships/hyperlink" Target="http://mathfaculty.fullerton.edu/mathews/c2003/ComplexSequenceSeriesMod.html" TargetMode="External"/><Relationship Id="rId6" Type="http://schemas.openxmlformats.org/officeDocument/2006/relationships/hyperlink" Target="https://en.wikipedia.org/wiki/Mandelbrot_set#/media/File:Mandel.png" TargetMode="External"/><Relationship Id="rId7" Type="http://schemas.openxmlformats.org/officeDocument/2006/relationships/hyperlink" Target="https://cs.wikipedia.org/wiki/Juliova_mno%C5%BEina#/media/Soubor:Map_of_221_Julia_Sets_by_Pidi_2007.png" TargetMode="External"/><Relationship Id="rId8" Type="http://schemas.openxmlformats.org/officeDocument/2006/relationships/hyperlink" Target="https://en.wikipedia.org/wiki/Newton%27s_method#/media/File:NewtonIteration_Ani.gif" TargetMode="External"/><Relationship Id="rId9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gB9n2gHsHN4" TargetMode="External"/><Relationship Id="rId2" Type="http://schemas.openxmlformats.org/officeDocument/2006/relationships/hyperlink" Target="https://en.wikipedia.org/w/index.php?title=Julia_set&amp;oldid=921796724" TargetMode="External"/><Relationship Id="rId3" Type="http://schemas.openxmlformats.org/officeDocument/2006/relationships/hyperlink" Target="https://en.wikipedia.org/w/index.php?title=Mandelbrot_set&amp;oldid=926122791" TargetMode="External"/><Relationship Id="rId4" Type="http://schemas.openxmlformats.org/officeDocument/2006/relationships/hyperlink" Target="https://cs.wikipedia.org/w/index.php?title=Frakt%C3%A1l_Newton&amp;oldid=14398250" TargetMode="External"/><Relationship Id="rId5" Type="http://schemas.openxmlformats.org/officeDocument/2006/relationships/hyperlink" Target="https://cs.wikipedia.org/w/index.php?title=Frakt%C3%A1l_Newton&amp;oldid=14398250" TargetMode="External"/><Relationship Id="rId6" Type="http://schemas.openxmlformats.org/officeDocument/2006/relationships/hyperlink" Target="https://cs.wikipedia.org/w/index.php?title=Frakt%C3%A1l_Newton&amp;oldid=14398250" TargetMode="External"/><Relationship Id="rId7" Type="http://schemas.openxmlformats.org/officeDocument/2006/relationships/hyperlink" Target="http://math.bu.edu/DYSYS/chaos-game/node6.html" TargetMode="External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g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gif"/><Relationship Id="rId2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TextShape 2"/>
          <p:cNvSpPr txBox="1"/>
          <p:nvPr/>
        </p:nvSpPr>
        <p:spPr>
          <a:xfrm>
            <a:off x="7848720" y="1122480"/>
            <a:ext cx="4023000" cy="3203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cs-CZ" sz="4800" spc="-1" strike="noStrike">
                <a:solidFill>
                  <a:srgbClr val="000000"/>
                </a:solidFill>
                <a:latin typeface="Calibri Light"/>
              </a:rPr>
              <a:t>Fraktály</a:t>
            </a:r>
            <a:endParaRPr b="0" lang="cs-CZ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TextShape 3"/>
          <p:cNvSpPr txBox="1"/>
          <p:nvPr/>
        </p:nvSpPr>
        <p:spPr>
          <a:xfrm>
            <a:off x="7848720" y="4872960"/>
            <a:ext cx="4023000" cy="1207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Filip Koňařík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91" name="Obrázek 4" descr=""/>
          <p:cNvPicPr/>
          <p:nvPr/>
        </p:nvPicPr>
        <p:blipFill>
          <a:blip r:embed="rId1"/>
          <a:stretch/>
        </p:blipFill>
        <p:spPr>
          <a:xfrm>
            <a:off x="660600" y="169560"/>
            <a:ext cx="6365880" cy="6365880"/>
          </a:xfrm>
          <a:prstGeom prst="rect">
            <a:avLst/>
          </a:prstGeom>
          <a:ln>
            <a:noFill/>
          </a:ln>
        </p:spPr>
      </p:pic>
      <p:sp>
        <p:nvSpPr>
          <p:cNvPr id="92" name="CustomShape 4"/>
          <p:cNvSpPr/>
          <p:nvPr/>
        </p:nvSpPr>
        <p:spPr>
          <a:xfrm rot="5400000">
            <a:off x="813096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5"/>
          <p:cNvSpPr/>
          <p:nvPr/>
        </p:nvSpPr>
        <p:spPr>
          <a:xfrm>
            <a:off x="7851600" y="4546800"/>
            <a:ext cx="4023000" cy="1800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cs-CZ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1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3468240" y="426240"/>
            <a:ext cx="6005160" cy="600516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565200" y="2952000"/>
            <a:ext cx="27658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mbria Math"/>
              </a:rPr>
              <a:t>Obecná mocnina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(2;5)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585360" y="2952000"/>
            <a:ext cx="2725200" cy="953640"/>
          </a:xfrm>
          <a:prstGeom prst="rect">
            <a:avLst/>
          </a:prstGeom>
          <a:blipFill rotWithShape="0">
            <a:blip r:embed="rId4"/>
            <a:stretch>
              <a:fillRect l="-3798" t="-6362" r="-4018" b="-17168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4" name="Formula 4"/>
              <p:cNvSpPr txBox="1"/>
              <p:nvPr/>
            </p:nvSpPr>
            <p:spPr>
              <a:xfrm>
                <a:off x="662760" y="2428560"/>
                <a:ext cx="2405520" cy="530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𝑧</m:t>
                        </m:r>
                      </m:e>
                      <m:sub>
                        <m:r>
                          <m:t xml:space="preserve">𝑛</m:t>
                        </m:r>
                        <m:r>
                          <m:t xml:space="preserve">+</m:t>
                        </m:r>
                        <m:r>
                          <m:t xml:space="preserve">1</m:t>
                        </m:r>
                      </m:sub>
                    </m:sSub>
                    <m:r>
                      <m:t xml:space="preserve">=</m:t>
                    </m:r>
                    <m:sSubSup>
                      <m:e>
                        <m:r>
                          <m:t xml:space="preserve">𝑧</m:t>
                        </m:r>
                      </m:e>
                      <m:sub>
                        <m:r>
                          <m:t xml:space="preserve">𝑛</m:t>
                        </m:r>
                      </m:sub>
                      <m:sup>
                        <m:r>
                          <m:t xml:space="preserve">𝑘</m:t>
                        </m:r>
                      </m:sup>
                    </m:sSubSup>
                    <m:r>
                      <m:t xml:space="preserve">+</m:t>
                    </m:r>
                    <m:r>
                      <m:t xml:space="preserve">𝑐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45" name="CustomShape 5"/>
          <p:cNvSpPr/>
          <p:nvPr/>
        </p:nvSpPr>
        <p:spPr>
          <a:xfrm>
            <a:off x="662760" y="2428560"/>
            <a:ext cx="2405520" cy="530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9958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25" restart="whenNotActive" nodeType="interactiveSeq" fill="hold"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Juliovy množiny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c – konstanta společná pro všechny body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TextShape 3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latin typeface="Calibri"/>
              </a:rPr>
              <a:t> 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" name="Obrázek 4" descr=""/>
          <p:cNvPicPr/>
          <p:nvPr/>
        </p:nvPicPr>
        <p:blipFill>
          <a:blip r:embed="rId2"/>
          <a:stretch/>
        </p:blipFill>
        <p:spPr>
          <a:xfrm>
            <a:off x="6440400" y="2764080"/>
            <a:ext cx="4390560" cy="4390560"/>
          </a:xfrm>
          <a:prstGeom prst="rect">
            <a:avLst/>
          </a:prstGeom>
          <a:ln>
            <a:noFill/>
          </a:ln>
        </p:spPr>
      </p:pic>
      <p:pic>
        <p:nvPicPr>
          <p:cNvPr id="150" name="Picture 2" descr=""/>
          <p:cNvPicPr/>
          <p:nvPr/>
        </p:nvPicPr>
        <p:blipFill>
          <a:blip r:embed="rId3"/>
          <a:stretch/>
        </p:blipFill>
        <p:spPr>
          <a:xfrm>
            <a:off x="1698480" y="3250800"/>
            <a:ext cx="3807000" cy="2925720"/>
          </a:xfrm>
          <a:prstGeom prst="rect">
            <a:avLst/>
          </a:prstGeom>
          <a:ln>
            <a:noFill/>
          </a:ln>
        </p:spPr>
      </p:pic>
      <p:sp>
        <p:nvSpPr>
          <p:cNvPr id="151" name="CustomShape 4"/>
          <p:cNvSpPr/>
          <p:nvPr/>
        </p:nvSpPr>
        <p:spPr>
          <a:xfrm>
            <a:off x="1979640" y="6154200"/>
            <a:ext cx="3245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[7]Mapa 221 Juliových množin</a:t>
            </a:r>
            <a:endParaRPr b="0" lang="en-US" sz="16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Obrázek 8" descr=""/>
          <p:cNvPicPr/>
          <p:nvPr/>
        </p:nvPicPr>
        <p:blipFill>
          <a:blip r:embed="rId1"/>
          <a:stretch/>
        </p:blipFill>
        <p:spPr>
          <a:xfrm>
            <a:off x="2516760" y="-189360"/>
            <a:ext cx="7158240" cy="4026240"/>
          </a:xfrm>
          <a:prstGeom prst="rect">
            <a:avLst/>
          </a:prstGeom>
          <a:ln>
            <a:noFill/>
          </a:ln>
        </p:spPr>
      </p:pic>
      <p:pic>
        <p:nvPicPr>
          <p:cNvPr id="153" name="Obrázek 4" descr=""/>
          <p:cNvPicPr/>
          <p:nvPr/>
        </p:nvPicPr>
        <p:blipFill>
          <a:blip r:embed="rId2"/>
          <a:stretch/>
        </p:blipFill>
        <p:spPr>
          <a:xfrm>
            <a:off x="605520" y="2552040"/>
            <a:ext cx="4122720" cy="4122720"/>
          </a:xfrm>
          <a:prstGeom prst="rect">
            <a:avLst/>
          </a:prstGeom>
          <a:ln>
            <a:noFill/>
          </a:ln>
        </p:spPr>
      </p:pic>
      <p:pic>
        <p:nvPicPr>
          <p:cNvPr id="154" name="Obrázek 6" descr=""/>
          <p:cNvPicPr/>
          <p:nvPr/>
        </p:nvPicPr>
        <p:blipFill>
          <a:blip r:embed="rId3"/>
          <a:stretch/>
        </p:blipFill>
        <p:spPr>
          <a:xfrm>
            <a:off x="6743160" y="2369160"/>
            <a:ext cx="4488480" cy="448848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8720" y="90720"/>
            <a:ext cx="5965560" cy="5965560"/>
          </a:xfrm>
          <a:prstGeom prst="rect">
            <a:avLst/>
          </a:prstGeom>
          <a:ln>
            <a:noFill/>
          </a:ln>
        </p:spPr>
      </p:pic>
      <p:pic>
        <p:nvPicPr>
          <p:cNvPr id="156" name="Picture 2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5965920" y="173160"/>
            <a:ext cx="6093000" cy="609300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2892240" y="5999400"/>
            <a:ext cx="1810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1868760" y="5999400"/>
            <a:ext cx="2228040" cy="6458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8949960" y="5630040"/>
            <a:ext cx="1810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7829640" y="5630040"/>
            <a:ext cx="2421720" cy="923040"/>
          </a:xfrm>
          <a:prstGeom prst="rect">
            <a:avLst/>
          </a:prstGeom>
          <a:blipFill rotWithShape="0">
            <a:blip r:embed="rId8"/>
            <a:stretch>
              <a:fillRect l="0" t="0" r="0" b="-1956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5" dur="6999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9" dur="19958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0" restart="whenNotActive" nodeType="interactiveSeq" fill="hold"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45" restart="whenNotActive" nodeType="interactiveSeq" fill="hold"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Newtonovy fraktály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Newtonova metoda výpočtu kořenů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latin typeface="Calibri"/>
              </a:rPr>
              <a:t> 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4" name="Zástupný obsah 7" descr=""/>
          <p:cNvPicPr/>
          <p:nvPr/>
        </p:nvPicPr>
        <p:blipFill>
          <a:blip r:embed="rId2"/>
          <a:stretch/>
        </p:blipFill>
        <p:spPr>
          <a:xfrm>
            <a:off x="7375680" y="3429000"/>
            <a:ext cx="4095000" cy="2920680"/>
          </a:xfrm>
          <a:prstGeom prst="rect">
            <a:avLst/>
          </a:prstGeom>
          <a:ln>
            <a:noFill/>
          </a:ln>
        </p:spPr>
      </p:pic>
      <p:sp>
        <p:nvSpPr>
          <p:cNvPr id="165" name="CustomShape 4"/>
          <p:cNvSpPr/>
          <p:nvPr/>
        </p:nvSpPr>
        <p:spPr>
          <a:xfrm>
            <a:off x="7909560" y="6338160"/>
            <a:ext cx="3027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[8] Newtonův algoritmus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Obrázek 3" descr=""/>
          <p:cNvPicPr/>
          <p:nvPr/>
        </p:nvPicPr>
        <p:blipFill>
          <a:blip r:embed="rId1"/>
          <a:stretch/>
        </p:blipFill>
        <p:spPr>
          <a:xfrm>
            <a:off x="121680" y="90720"/>
            <a:ext cx="6666120" cy="66661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67" name="Formula 1"/>
              <p:cNvSpPr txBox="1"/>
              <p:nvPr/>
            </p:nvSpPr>
            <p:spPr>
              <a:xfrm>
                <a:off x="7183440" y="3162240"/>
                <a:ext cx="1249920" cy="522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3</m:t>
                        </m:r>
                      </m:sup>
                    </m:sSup>
                    <m:r>
                      <m:t xml:space="preserve">−</m:t>
                    </m:r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68" name="CustomShape 2"/>
          <p:cNvSpPr/>
          <p:nvPr/>
        </p:nvSpPr>
        <p:spPr>
          <a:xfrm>
            <a:off x="7183440" y="3162240"/>
            <a:ext cx="1249920" cy="5227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brázek 4" descr=""/>
          <p:cNvPicPr/>
          <p:nvPr/>
        </p:nvPicPr>
        <p:blipFill>
          <a:blip r:embed="rId1"/>
          <a:stretch/>
        </p:blipFill>
        <p:spPr>
          <a:xfrm>
            <a:off x="187560" y="255240"/>
            <a:ext cx="3822120" cy="3822120"/>
          </a:xfrm>
          <a:prstGeom prst="rect">
            <a:avLst/>
          </a:prstGeom>
          <a:ln>
            <a:noFill/>
          </a:ln>
        </p:spPr>
      </p:pic>
      <p:pic>
        <p:nvPicPr>
          <p:cNvPr id="170" name="Obrázek 6" descr=""/>
          <p:cNvPicPr/>
          <p:nvPr/>
        </p:nvPicPr>
        <p:blipFill>
          <a:blip r:embed="rId2"/>
          <a:stretch/>
        </p:blipFill>
        <p:spPr>
          <a:xfrm>
            <a:off x="4178520" y="255240"/>
            <a:ext cx="3822120" cy="3822120"/>
          </a:xfrm>
          <a:prstGeom prst="rect">
            <a:avLst/>
          </a:prstGeom>
          <a:ln>
            <a:noFill/>
          </a:ln>
        </p:spPr>
      </p:pic>
      <p:pic>
        <p:nvPicPr>
          <p:cNvPr id="171" name="Obrázek 10" descr=""/>
          <p:cNvPicPr/>
          <p:nvPr/>
        </p:nvPicPr>
        <p:blipFill>
          <a:blip r:embed="rId3"/>
          <a:stretch/>
        </p:blipFill>
        <p:spPr>
          <a:xfrm>
            <a:off x="8165880" y="255240"/>
            <a:ext cx="3822120" cy="382212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72" name="Formula 1"/>
              <p:cNvSpPr txBox="1"/>
              <p:nvPr/>
            </p:nvSpPr>
            <p:spPr>
              <a:xfrm>
                <a:off x="1216800" y="4146840"/>
                <a:ext cx="176328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8</m:t>
                        </m:r>
                      </m:sup>
                    </m:sSup>
                    <m:r>
                      <m:t xml:space="preserve">+</m:t>
                    </m:r>
                    <m:r>
                      <m:t xml:space="preserve">15</m:t>
                    </m:r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4</m:t>
                        </m:r>
                      </m:sup>
                    </m:sSup>
                    <m:r>
                      <m:t xml:space="preserve">−</m:t>
                    </m:r>
                    <m:r>
                      <m:t xml:space="preserve">16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73" name="CustomShape 2"/>
          <p:cNvSpPr/>
          <p:nvPr/>
        </p:nvSpPr>
        <p:spPr>
          <a:xfrm>
            <a:off x="1216800" y="4146840"/>
            <a:ext cx="1763280" cy="369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74" name="Formula 3"/>
              <p:cNvSpPr txBox="1"/>
              <p:nvPr/>
            </p:nvSpPr>
            <p:spPr>
              <a:xfrm>
                <a:off x="5653800" y="4114080"/>
                <a:ext cx="87192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8</m:t>
                        </m:r>
                      </m:sup>
                    </m:sSup>
                    <m:r>
                      <m:t xml:space="preserve">−</m:t>
                    </m:r>
                    <m:r>
                      <m:t xml:space="preserve">1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75" name="CustomShape 4"/>
          <p:cNvSpPr/>
          <p:nvPr/>
        </p:nvSpPr>
        <p:spPr>
          <a:xfrm>
            <a:off x="5653800" y="4114080"/>
            <a:ext cx="871920" cy="369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76" name="Formula 5"/>
              <p:cNvSpPr txBox="1"/>
              <p:nvPr/>
            </p:nvSpPr>
            <p:spPr>
              <a:xfrm>
                <a:off x="9063360" y="4114080"/>
                <a:ext cx="2026800" cy="371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5</m:t>
                        </m:r>
                      </m:sup>
                    </m:sSup>
                    <m:r>
                      <m:t xml:space="preserve">−</m:t>
                    </m:r>
                    <m:r>
                      <m:t xml:space="preserve">4</m:t>
                    </m:r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3</m:t>
                        </m:r>
                      </m:sup>
                    </m:sSup>
                    <m:r>
                      <m:t xml:space="preserve">+</m:t>
                    </m:r>
                    <m:r>
                      <m:t xml:space="preserve">2</m:t>
                    </m:r>
                    <m:r>
                      <m:t xml:space="preserve">𝑧</m:t>
                    </m:r>
                    <m:r>
                      <m:t xml:space="preserve">−</m:t>
                    </m:r>
                    <m:r>
                      <m:t xml:space="preserve">9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77" name="CustomShape 6"/>
          <p:cNvSpPr/>
          <p:nvPr/>
        </p:nvSpPr>
        <p:spPr>
          <a:xfrm>
            <a:off x="9063360" y="4114080"/>
            <a:ext cx="2026800" cy="3718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rázek 4" descr=""/>
          <p:cNvPicPr/>
          <p:nvPr/>
        </p:nvPicPr>
        <p:blipFill>
          <a:blip r:embed="rId1"/>
          <a:stretch/>
        </p:blipFill>
        <p:spPr>
          <a:xfrm>
            <a:off x="1224720" y="245160"/>
            <a:ext cx="4713840" cy="4713840"/>
          </a:xfrm>
          <a:prstGeom prst="rect">
            <a:avLst/>
          </a:prstGeom>
          <a:ln>
            <a:noFill/>
          </a:ln>
        </p:spPr>
      </p:pic>
      <p:pic>
        <p:nvPicPr>
          <p:cNvPr id="179" name="Obrázek 6" descr=""/>
          <p:cNvPicPr/>
          <p:nvPr/>
        </p:nvPicPr>
        <p:blipFill>
          <a:blip r:embed="rId2"/>
          <a:stretch/>
        </p:blipFill>
        <p:spPr>
          <a:xfrm>
            <a:off x="6422760" y="245160"/>
            <a:ext cx="4713840" cy="47138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180" name="Formula 1"/>
              <p:cNvSpPr txBox="1"/>
              <p:nvPr/>
            </p:nvSpPr>
            <p:spPr>
              <a:xfrm>
                <a:off x="2115360" y="5078160"/>
                <a:ext cx="2932560" cy="399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4</m:t>
                        </m:r>
                      </m:sup>
                    </m:sSup>
                    <m:r>
                      <m:t xml:space="preserve">−</m:t>
                    </m:r>
                    <m:r>
                      <m:t xml:space="preserve">5</m:t>
                    </m:r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3</m:t>
                        </m:r>
                      </m:sup>
                    </m:sSup>
                    <m:r>
                      <m:t xml:space="preserve">+</m:t>
                    </m:r>
                    <m:r>
                      <m:t xml:space="preserve">3</m:t>
                    </m:r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  <m:r>
                      <m:t xml:space="preserve">+</m:t>
                    </m:r>
                    <m:r>
                      <m:t xml:space="preserve">𝑧</m:t>
                    </m:r>
                    <m:r>
                      <m:t xml:space="preserve">−</m:t>
                    </m:r>
                    <m:r>
                      <m:t xml:space="preserve">14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81" name="CustomShape 2"/>
          <p:cNvSpPr/>
          <p:nvPr/>
        </p:nvSpPr>
        <p:spPr>
          <a:xfrm>
            <a:off x="2115360" y="5078160"/>
            <a:ext cx="2932560" cy="3996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82" name="Formula 3"/>
              <p:cNvSpPr txBox="1"/>
              <p:nvPr/>
            </p:nvSpPr>
            <p:spPr>
              <a:xfrm>
                <a:off x="7882920" y="5041800"/>
                <a:ext cx="1793880" cy="399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6</m:t>
                        </m:r>
                      </m:sup>
                    </m:sSup>
                    <m:r>
                      <m:t xml:space="preserve">−</m:t>
                    </m:r>
                    <m:r>
                      <m:t xml:space="preserve">14</m:t>
                    </m:r>
                    <m:sSup>
                      <m:e>
                        <m:r>
                          <m:t xml:space="preserve">𝑧</m:t>
                        </m:r>
                      </m:e>
                      <m:sup>
                        <m:r>
                          <m:t xml:space="preserve">3</m:t>
                        </m:r>
                      </m:sup>
                    </m:sSup>
                    <m:r>
                      <m:t xml:space="preserve">+</m:t>
                    </m:r>
                    <m:r>
                      <m:t xml:space="preserve">9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83" name="CustomShape 4"/>
          <p:cNvSpPr/>
          <p:nvPr/>
        </p:nvSpPr>
        <p:spPr>
          <a:xfrm>
            <a:off x="7882920" y="5041800"/>
            <a:ext cx="1793880" cy="3996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838080" y="27662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cs-CZ" sz="6000" spc="-1" strike="noStrike">
                <a:solidFill>
                  <a:srgbClr val="4472c4"/>
                </a:solidFill>
                <a:latin typeface="Calibri Light"/>
              </a:rPr>
              <a:t>Děkuji za pozornost</a:t>
            </a:r>
            <a:endParaRPr b="0" lang="cs-CZ" sz="6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Obrázky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838080" y="1825560"/>
            <a:ext cx="10515240" cy="4667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[1] The coastline of Great Britain In: aiecon.org [online] cit. 18.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http://www.aiecon.org/staff/shc/course/annga/RR/main/How%20Long%20is%20the%20Coast%20of%20Great%20Britain.htm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[2] Kochova křivka In wikipedia.org [online] 22.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https://cs.wikipedia.org/wiki/Kochova_k%C5%99ivka#/media/Soubor:Koch_curve.svg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[3]Romanesko In wikipedia.org [online] 22.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3"/>
              </a:rPr>
              <a:t>https://cs.wikipedia.org/wiki/Romanesco_(zelenina)#/media/Soubor:Fractal_Broccoli.jpg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[4] Frost crystals occurring naturally on cold glass form fractal patterns In: wikipedia.org [online] 22.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4"/>
              </a:rPr>
              <a:t>https://en.wikipedia.org/wiki/Fractal#/media/File:Frost_patterns_2.jpg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[5] Sequences In: mathfaculty.fullerton.edu [online] cit. 18.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5"/>
              </a:rPr>
              <a:t>http://mathfaculty.fullerton.edu/mathews/c2003/ComplexSequenceSeriesMod.html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[6] The first published picture of the Mandelbrot set, by Robert W. Brooks and Peter Matelski in 1978 In: wikipedia.org [online] cit. 18.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6"/>
              </a:rPr>
              <a:t>https://en.wikipedia.org/wiki/Mandelbrot_set#/media/File:Mandel.png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[7] Mapa 221 Juliových množin, In: wikipedia.org [online] cit. 22.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7"/>
              </a:rPr>
              <a:t>https://cs.wikipedia.org/wiki/Juliova_mno%C5%BEina#/media/Soubor:Map_of_221_Julia_Sets_by_Pidi_2007.png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[8] Newton’s method In: wikipedia.org [online] 22. 11. 2019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8"/>
              </a:rPr>
              <a:t>https://en.wikipedia.org/wiki/Newton%27s_method#/media/File:NewtonIteration_Ani.gif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Osnova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Definice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Příklady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Escape time fractals a jejich vykreslování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Zdroje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cs-CZ" sz="1600" spc="-1" strike="noStrike">
                <a:solidFill>
                  <a:srgbClr val="000000"/>
                </a:solidFill>
                <a:latin typeface="Calibri"/>
              </a:rPr>
              <a:t>Grant Sanderson 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In: Youtube [online]. 27. 1. 2017 [cit. 18. 11. 2019]. Dostupné z: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https://www.youtube.com/watch?v=gB9n2gHsHN4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 Kanál uživatele 3Blue1Brown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cs-CZ" sz="1600" spc="-1" strike="noStrike">
                <a:solidFill>
                  <a:srgbClr val="000000"/>
                </a:solidFill>
                <a:latin typeface="Calibri"/>
              </a:rPr>
              <a:t>Wikipedia contributors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. (2019, October 17). Julia set. In Wikipedia, The Free Encyclopedia. Retrieved 15:04, November 22, 2019, from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https://en.wikipedia.org/w/index.php?title=Julia_set&amp;oldid=921796724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cs-CZ" sz="1600" spc="-1" strike="noStrike">
                <a:solidFill>
                  <a:srgbClr val="000000"/>
                </a:solidFill>
                <a:latin typeface="Calibri"/>
              </a:rPr>
              <a:t>Wikipedia contributors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. (2019, November 14). Mandelbrot set. In Wikipedia, The Free Encyclopedia. Retrieved 15:05, November 22, 2019, from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3"/>
              </a:rPr>
              <a:t>https://en.wikipedia.org/w/index.php?title=Mandelbrot_set&amp;oldid=926122791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cs-CZ" sz="1600" spc="-1" strike="noStrike">
                <a:solidFill>
                  <a:srgbClr val="000000"/>
                </a:solidFill>
                <a:latin typeface="Calibri"/>
              </a:rPr>
              <a:t>Fraktál Newton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. (6. 12. 2016). Wikipedie: Otevřená encyklopedie. Získáno 15:05, 22. 11. 2019 z 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4"/>
              </a:rPr>
              <a:t>https://cs.wikipedia.org/w/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5"/>
              </a:rPr>
              <a:t>index.php?title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6"/>
              </a:rPr>
              <a:t>=Frakt%C3%A1l_Newton&amp;oldid=14398250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cs-CZ" sz="1600" spc="-1" strike="noStrike">
                <a:solidFill>
                  <a:srgbClr val="000000"/>
                </a:solidFill>
                <a:latin typeface="Calibri"/>
              </a:rPr>
              <a:t>Robert L. Devaney</a:t>
            </a:r>
            <a:r>
              <a:rPr b="0" lang="cs-CZ" sz="1600" spc="-1" strike="noStrike">
                <a:solidFill>
                  <a:srgbClr val="000000"/>
                </a:solidFill>
                <a:latin typeface="Calibri"/>
              </a:rPr>
              <a:t>, Fractal dimension, 1995 [online]  [cit. 22. 11. 2019] Dostupné z:</a:t>
            </a:r>
            <a:r>
              <a:rPr b="0" lang="cs-CZ" sz="1600" spc="-1" strike="noStrike" u="sng">
                <a:solidFill>
                  <a:srgbClr val="0563c1"/>
                </a:solidFill>
                <a:uFillTx/>
                <a:latin typeface="Calibri"/>
                <a:hlinkClick r:id="rId7"/>
              </a:rPr>
              <a:t>http://math.bu.edu/DYSYS/chaos-game/node6.html</a:t>
            </a: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Definice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Více různých definic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Soběpodobnost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Nekonečně členitý útvar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Útvary jejichž fraktální dimenze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je ostře větší než topologická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8" name="Obrázek 4" descr=""/>
          <p:cNvPicPr/>
          <p:nvPr/>
        </p:nvPicPr>
        <p:blipFill>
          <a:blip r:embed="rId1"/>
          <a:stretch/>
        </p:blipFill>
        <p:spPr>
          <a:xfrm>
            <a:off x="8034480" y="2787120"/>
            <a:ext cx="3863160" cy="3100680"/>
          </a:xfrm>
          <a:prstGeom prst="rect">
            <a:avLst/>
          </a:prstGeom>
          <a:ln>
            <a:noFill/>
          </a:ln>
        </p:spPr>
      </p:pic>
      <p:pic>
        <p:nvPicPr>
          <p:cNvPr id="99" name="Picture 2" descr=""/>
          <p:cNvPicPr/>
          <p:nvPr/>
        </p:nvPicPr>
        <p:blipFill>
          <a:blip r:embed="rId2"/>
          <a:stretch/>
        </p:blipFill>
        <p:spPr>
          <a:xfrm>
            <a:off x="5801400" y="3062880"/>
            <a:ext cx="1686960" cy="2872080"/>
          </a:xfrm>
          <a:prstGeom prst="rect">
            <a:avLst/>
          </a:prstGeom>
          <a:ln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5583960" y="5928480"/>
            <a:ext cx="21211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[1] Pobřeží Británie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01" name="CustomShape 4"/>
          <p:cNvSpPr/>
          <p:nvPr/>
        </p:nvSpPr>
        <p:spPr>
          <a:xfrm>
            <a:off x="8657640" y="5928480"/>
            <a:ext cx="26179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Sierpińského trojúhelník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Fraktální dimenze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" name="Zástupný obsah 12" descr=""/>
          <p:cNvPicPr/>
          <p:nvPr/>
        </p:nvPicPr>
        <p:blipFill>
          <a:blip r:embed="rId1"/>
          <a:stretch/>
        </p:blipFill>
        <p:spPr>
          <a:xfrm>
            <a:off x="2817360" y="1540440"/>
            <a:ext cx="3063960" cy="4816440"/>
          </a:xfrm>
          <a:prstGeom prst="rect">
            <a:avLst/>
          </a:prstGeom>
          <a:ln>
            <a:noFill/>
          </a:ln>
        </p:spPr>
      </p:pic>
      <p:sp>
        <p:nvSpPr>
          <p:cNvPr id="104" name="CustomShape 2"/>
          <p:cNvSpPr/>
          <p:nvPr/>
        </p:nvSpPr>
        <p:spPr>
          <a:xfrm>
            <a:off x="6745680" y="1866600"/>
            <a:ext cx="543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4 2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6489720" y="1866600"/>
            <a:ext cx="1056240" cy="369000"/>
          </a:xfrm>
          <a:prstGeom prst="rect">
            <a:avLst/>
          </a:prstGeom>
          <a:blipFill rotWithShape="0">
            <a:blip r:embed="rId2"/>
            <a:stretch>
              <a:fillRect l="-5187" t="-8169" r="-4031" b="-2458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>
            <a:off x="6837840" y="3150360"/>
            <a:ext cx="543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16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7" name="CustomShape 5"/>
          <p:cNvSpPr/>
          <p:nvPr/>
        </p:nvSpPr>
        <p:spPr>
          <a:xfrm>
            <a:off x="6489720" y="3150360"/>
            <a:ext cx="1240560" cy="369000"/>
          </a:xfrm>
          <a:prstGeom prst="rect">
            <a:avLst/>
          </a:prstGeom>
          <a:blipFill rotWithShape="0">
            <a:blip r:embed="rId3"/>
            <a:stretch>
              <a:fillRect l="-4428" t="-9942" r="0" b="-2665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8" name="Formula 6"/>
              <p:cNvSpPr txBox="1"/>
              <p:nvPr/>
            </p:nvSpPr>
            <p:spPr>
              <a:xfrm>
                <a:off x="7982640" y="2553840"/>
                <a:ext cx="3296880" cy="655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𝑁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=</m:t>
                    </m:r>
                    <m:sSup>
                      <m:e>
                        <m:r>
                          <m:t xml:space="preserve">2</m:t>
                        </m:r>
                      </m:e>
                      <m:sup>
                        <m:sSub>
                          <m:e>
                            <m:r>
                              <m:t xml:space="preserve">𝐷</m:t>
                            </m:r>
                          </m:e>
                          <m:sub>
                            <m:r>
                              <m:t xml:space="preserve">𝐹</m:t>
                            </m:r>
                          </m:sub>
                        </m:sSub>
                      </m:sup>
                    </m:sSup>
                    <m:r>
                      <m:t xml:space="preserve">∙</m:t>
                    </m:r>
                    <m:sSub>
                      <m:e>
                        <m:r>
                          <m:t xml:space="preserve">𝑁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→</m:t>
                    </m:r>
                    <m:sSub>
                      <m:e>
                        <m:r>
                          <m:t xml:space="preserve">𝐷</m:t>
                        </m:r>
                      </m:e>
                      <m:sub>
                        <m:r>
                          <m:t xml:space="preserve">𝐹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log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f>
                      <m:num>
                        <m:sSub>
                          <m:e>
                            <m:r>
                              <m:t xml:space="preserve">𝑁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𝑁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</m:sSub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09" name="CustomShape 7"/>
          <p:cNvSpPr/>
          <p:nvPr/>
        </p:nvSpPr>
        <p:spPr>
          <a:xfrm>
            <a:off x="7982640" y="2553840"/>
            <a:ext cx="3296880" cy="6559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10" name="Formula 8"/>
              <p:cNvSpPr txBox="1"/>
              <p:nvPr/>
            </p:nvSpPr>
            <p:spPr>
              <a:xfrm>
                <a:off x="6489720" y="4844160"/>
                <a:ext cx="2246760" cy="655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𝐷</m:t>
                        </m:r>
                      </m:e>
                      <m:sub>
                        <m:r>
                          <m:t xml:space="preserve">𝐹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log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f>
                      <m:num>
                        <m:sSub>
                          <m:e>
                            <m:r>
                              <m:t xml:space="preserve">𝑁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𝑁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</m:sSub>
                      </m:den>
                    </m:f>
                    <m:r>
                      <m:t xml:space="preserve">≈</m:t>
                    </m:r>
                    <m:r>
                      <m:t xml:space="preserve">1.25</m:t>
                    </m:r>
                  </m:oMath>
                </a14:m>
              </a:p>
            </p:txBody>
          </p:sp>
        </mc:Choice>
        <mc:Fallback/>
      </mc:AlternateContent>
      <p:sp>
        <p:nvSpPr>
          <p:cNvPr id="111" name="CustomShape 9"/>
          <p:cNvSpPr/>
          <p:nvPr/>
        </p:nvSpPr>
        <p:spPr>
          <a:xfrm>
            <a:off x="6489720" y="4844160"/>
            <a:ext cx="2246760" cy="6559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Příklady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Picture 4" descr=""/>
          <p:cNvPicPr/>
          <p:nvPr/>
        </p:nvPicPr>
        <p:blipFill>
          <a:blip r:embed="rId1"/>
          <a:stretch/>
        </p:blipFill>
        <p:spPr>
          <a:xfrm>
            <a:off x="937080" y="2862360"/>
            <a:ext cx="4352760" cy="3264480"/>
          </a:xfrm>
          <a:prstGeom prst="rect">
            <a:avLst/>
          </a:prstGeom>
          <a:ln>
            <a:noFill/>
          </a:ln>
        </p:spPr>
      </p:pic>
      <p:pic>
        <p:nvPicPr>
          <p:cNvPr id="114" name="Picture 6" descr=""/>
          <p:cNvPicPr/>
          <p:nvPr/>
        </p:nvPicPr>
        <p:blipFill>
          <a:blip r:embed="rId2"/>
          <a:stretch/>
        </p:blipFill>
        <p:spPr>
          <a:xfrm>
            <a:off x="5853960" y="2901600"/>
            <a:ext cx="4835520" cy="3225240"/>
          </a:xfrm>
          <a:prstGeom prst="rect">
            <a:avLst/>
          </a:prstGeom>
          <a:ln>
            <a:noFill/>
          </a:ln>
        </p:spPr>
      </p:pic>
      <p:pic>
        <p:nvPicPr>
          <p:cNvPr id="115" name="Picture 8" descr=""/>
          <p:cNvPicPr/>
          <p:nvPr/>
        </p:nvPicPr>
        <p:blipFill>
          <a:blip r:embed="rId3"/>
          <a:stretch/>
        </p:blipFill>
        <p:spPr>
          <a:xfrm>
            <a:off x="4040280" y="317880"/>
            <a:ext cx="6649560" cy="1928880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6375600" y="2298600"/>
            <a:ext cx="2237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[2]Kochova křivka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2201400" y="6127200"/>
            <a:ext cx="1824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[3]Romanesko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7413120" y="6176520"/>
            <a:ext cx="1999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[4]Krystaly ledu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Escape time fractals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Množina komplexních (nebo i jiných) čísel, pro které je daná posloupnost omezená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2601000" y="2900520"/>
            <a:ext cx="3276360" cy="3276360"/>
          </a:xfrm>
          <a:prstGeom prst="rect">
            <a:avLst/>
          </a:prstGeom>
          <a:ln>
            <a:noFill/>
          </a:ln>
        </p:spPr>
      </p:pic>
      <p:pic>
        <p:nvPicPr>
          <p:cNvPr id="122" name="Picture 4" descr=""/>
          <p:cNvPicPr/>
          <p:nvPr/>
        </p:nvPicPr>
        <p:blipFill>
          <a:blip r:embed="rId2"/>
          <a:stretch/>
        </p:blipFill>
        <p:spPr>
          <a:xfrm>
            <a:off x="6060960" y="2900520"/>
            <a:ext cx="3276360" cy="3276360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3698280" y="6142680"/>
            <a:ext cx="4358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[5] Konvergující a divergující posloupnost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Mandelbrotova množina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90000"/>
              </a:lnSpc>
              <a:spcBef>
                <a:spcPts val="1001"/>
              </a:spcBef>
            </a:pP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Pojmenována po Benoîtu Mandelbrotovi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Shape 3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latin typeface="Calibri"/>
              </a:rPr>
              <a:t> 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Picture 2" descr=""/>
          <p:cNvPicPr/>
          <p:nvPr/>
        </p:nvPicPr>
        <p:blipFill>
          <a:blip r:embed="rId2"/>
          <a:stretch/>
        </p:blipFill>
        <p:spPr>
          <a:xfrm>
            <a:off x="7131960" y="2768040"/>
            <a:ext cx="4128840" cy="3303000"/>
          </a:xfrm>
          <a:prstGeom prst="rect">
            <a:avLst/>
          </a:prstGeom>
          <a:ln>
            <a:noFill/>
          </a:ln>
        </p:spPr>
      </p:pic>
      <p:sp>
        <p:nvSpPr>
          <p:cNvPr id="128" name="CustomShape 4"/>
          <p:cNvSpPr/>
          <p:nvPr/>
        </p:nvSpPr>
        <p:spPr>
          <a:xfrm>
            <a:off x="7919280" y="5884560"/>
            <a:ext cx="32641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[6] První publikovaný obrázek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Mandelbrotovy množiny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cs-CZ" sz="4400" spc="-1" strike="noStrike">
                <a:solidFill>
                  <a:srgbClr val="4472c4"/>
                </a:solidFill>
                <a:latin typeface="Calibri Light"/>
              </a:rPr>
              <a:t>Vykreslování</a:t>
            </a:r>
            <a:endParaRPr b="0" lang="cs-CZ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Pixely snímku představují body Gaussovy roviny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Jestliže  pak diverguje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Podmínku divergence testujeme pro prvních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m členů. S rostoucím m je obrázek přesnější, 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cs-CZ" sz="2800" spc="-1" strike="noStrike">
                <a:solidFill>
                  <a:srgbClr val="000000"/>
                </a:solidFill>
                <a:latin typeface="Calibri"/>
              </a:rPr>
              <a:t>ale výpočet trvá déle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TextShape 3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latin typeface="Calibri"/>
              </a:rPr>
              <a:t> </a:t>
            </a:r>
            <a:endParaRPr b="0" lang="cs-CZ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Zástupný obsah 4" descr=""/>
          <p:cNvPicPr/>
          <p:nvPr/>
        </p:nvPicPr>
        <p:blipFill>
          <a:blip r:embed="rId2"/>
          <a:stretch/>
        </p:blipFill>
        <p:spPr>
          <a:xfrm>
            <a:off x="7669440" y="2278440"/>
            <a:ext cx="4862160" cy="4862160"/>
          </a:xfrm>
          <a:prstGeom prst="rect">
            <a:avLst/>
          </a:prstGeom>
          <a:ln>
            <a:noFill/>
          </a:ln>
        </p:spPr>
      </p:pic>
      <p:pic>
        <p:nvPicPr>
          <p:cNvPr id="133" name="Obrázek 5" descr=""/>
          <p:cNvPicPr/>
          <p:nvPr/>
        </p:nvPicPr>
        <p:blipFill>
          <a:blip r:embed="rId3"/>
          <a:stretch/>
        </p:blipFill>
        <p:spPr>
          <a:xfrm>
            <a:off x="1374480" y="4728600"/>
            <a:ext cx="2723400" cy="685440"/>
          </a:xfrm>
          <a:prstGeom prst="rect">
            <a:avLst/>
          </a:prstGeom>
          <a:ln>
            <a:noFill/>
          </a:ln>
        </p:spPr>
      </p:pic>
      <p:sp>
        <p:nvSpPr>
          <p:cNvPr id="134" name="CustomShape 4"/>
          <p:cNvSpPr/>
          <p:nvPr/>
        </p:nvSpPr>
        <p:spPr>
          <a:xfrm rot="16200000">
            <a:off x="2269440" y="4598280"/>
            <a:ext cx="275760" cy="206604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5"/>
          <p:cNvSpPr/>
          <p:nvPr/>
        </p:nvSpPr>
        <p:spPr>
          <a:xfrm>
            <a:off x="1295280" y="5807520"/>
            <a:ext cx="2214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Nenáleží množině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 4" descr=""/>
          <p:cNvPicPr/>
          <p:nvPr/>
        </p:nvPicPr>
        <p:blipFill>
          <a:blip r:embed="rId1"/>
          <a:stretch/>
        </p:blipFill>
        <p:spPr>
          <a:xfrm>
            <a:off x="1177920" y="205560"/>
            <a:ext cx="3204000" cy="3204000"/>
          </a:xfrm>
          <a:prstGeom prst="rect">
            <a:avLst/>
          </a:prstGeom>
          <a:ln>
            <a:noFill/>
          </a:ln>
        </p:spPr>
      </p:pic>
      <p:pic>
        <p:nvPicPr>
          <p:cNvPr id="137" name="Obrázek 2" descr=""/>
          <p:cNvPicPr/>
          <p:nvPr/>
        </p:nvPicPr>
        <p:blipFill>
          <a:blip r:embed="rId2"/>
          <a:stretch/>
        </p:blipFill>
        <p:spPr>
          <a:xfrm>
            <a:off x="4617360" y="224640"/>
            <a:ext cx="6408720" cy="3204000"/>
          </a:xfrm>
          <a:prstGeom prst="rect">
            <a:avLst/>
          </a:prstGeom>
          <a:ln>
            <a:noFill/>
          </a:ln>
        </p:spPr>
      </p:pic>
      <p:pic>
        <p:nvPicPr>
          <p:cNvPr id="138" name="Obrázek 7" descr=""/>
          <p:cNvPicPr/>
          <p:nvPr/>
        </p:nvPicPr>
        <p:blipFill>
          <a:blip r:embed="rId3"/>
          <a:stretch/>
        </p:blipFill>
        <p:spPr>
          <a:xfrm>
            <a:off x="1177920" y="3535920"/>
            <a:ext cx="6408720" cy="3204000"/>
          </a:xfrm>
          <a:prstGeom prst="rect">
            <a:avLst/>
          </a:prstGeom>
          <a:ln>
            <a:noFill/>
          </a:ln>
        </p:spPr>
      </p:pic>
      <p:pic>
        <p:nvPicPr>
          <p:cNvPr id="139" name="Obrázek 9" descr=""/>
          <p:cNvPicPr/>
          <p:nvPr/>
        </p:nvPicPr>
        <p:blipFill>
          <a:blip r:embed="rId4"/>
          <a:stretch/>
        </p:blipFill>
        <p:spPr>
          <a:xfrm>
            <a:off x="7809480" y="3535920"/>
            <a:ext cx="3204000" cy="320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LibreOffice/6.0.6.2$Linux_X86_64 LibreOffice_project/00m0$Build-2</Application>
  <Words>959</Words>
  <Paragraphs>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2019-11-18T20:18:47Z</dcterms:created>
  <dc:creator>Filip Koňařík</dc:creator>
  <dc:description/>
  <dc:language>en-US</dc:language>
  <cp:lastModifiedBy/>
  <dcterms:modified xsi:type="dcterms:W3CDTF">2019-12-02T07:46:06Z</dcterms:modified>
  <cp:revision>23</cp:revision>
  <dc:subject/>
  <dc:title>Fraktály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3</vt:i4>
  </property>
  <property fmtid="{D5CDD505-2E9C-101B-9397-08002B2CF9AE}" pid="7" name="Notes">
    <vt:i4>16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