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Robo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.fntdata"/><Relationship Id="rId11" Type="http://schemas.openxmlformats.org/officeDocument/2006/relationships/slide" Target="slides/slide6.xml"/><Relationship Id="rId22" Type="http://schemas.openxmlformats.org/officeDocument/2006/relationships/font" Target="fonts/Roboto-boldItalic.fntdata"/><Relationship Id="rId10" Type="http://schemas.openxmlformats.org/officeDocument/2006/relationships/slide" Target="slides/slide5.xml"/><Relationship Id="rId21" Type="http://schemas.openxmlformats.org/officeDocument/2006/relationships/font" Target="fonts/Robot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70a344840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70a344840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70a344840d_1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70a344840d_1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plus rozbor chyb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ten obrázek bych zvětšila. Aby z něj šlo něco poznat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70a344840d_1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70a344840d_1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709e0678d3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709e0678d3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082dc845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082dc845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082dc845c_2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082dc845c_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082dc845c_2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082dc845c_2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 mám spíš jak to funguje, než jak to vypadá.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0a344840d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0a344840d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65aca0062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65aca0062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709e0678d3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709e0678d3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09e0678d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709e0678d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65ab77ac7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65ab77ac7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commons.wikimedia.org/w/index.php?curid=661198" TargetMode="External"/><Relationship Id="rId4" Type="http://schemas.openxmlformats.org/officeDocument/2006/relationships/hyperlink" Target="https://www.wikiskripta.eu/index.php?title=Biofyzika_sluchu&amp;oldid=421398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4" Type="http://schemas.openxmlformats.org/officeDocument/2006/relationships/image" Target="../media/image9.png"/><Relationship Id="rId5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Akustika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František Dostál, Andrea Krouparová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Měření rychlosti zvuku</a:t>
            </a:r>
            <a:endParaRPr/>
          </a:p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Použité nástroje: papírová trubice, mikrofon, počítač, příbor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Použitý software: Soundcard scope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Princip měření: Na jednom konci trubice mikrofon, druhý uzavřený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Mikrofon zaznamená nejprve zvuk vydaný příborem, po nějakém čase zvuk odražený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l = 1,45 m - délka trubice	t = 10ms - naměřený čas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c = l/t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Výsledky měření</a:t>
            </a:r>
            <a:endParaRPr/>
          </a:p>
        </p:txBody>
      </p:sp>
      <p:sp>
        <p:nvSpPr>
          <p:cNvPr id="124" name="Google Shape;124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Tabulková hodnota: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Suchý vzduch ve 20℃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343 m/s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Naměřená hodnota: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	290 m/s</a:t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	</a:t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25" name="Google Shape;12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54075" y="609425"/>
            <a:ext cx="4819001" cy="4051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Děkujeme za pozornost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Zdroje</a:t>
            </a:r>
            <a:endParaRPr/>
          </a:p>
        </p:txBody>
      </p:sp>
      <p:sp>
        <p:nvSpPr>
          <p:cNvPr id="136" name="Google Shape;136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/>
              <a:t>obr. Sluch: </a:t>
            </a:r>
            <a:r>
              <a:rPr lang="cs" sz="1200"/>
              <a:t>Autor: Dan Pickard – The original description page was here. All following user names refer to en.wikipedia., Volné dílo, </a:t>
            </a:r>
            <a:r>
              <a:rPr lang="cs" sz="1200" u="sng">
                <a:solidFill>
                  <a:schemeClr val="hlink"/>
                </a:solidFill>
                <a:hlinkClick r:id="rId3"/>
              </a:rPr>
              <a:t>https://commons.wikimedia.org/w/index.php?curid=6611</a:t>
            </a:r>
            <a:r>
              <a:rPr lang="cs" sz="1200"/>
              <a:t>9</a:t>
            </a:r>
            <a:endParaRPr sz="1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200"/>
              <a:t>REICHL, Jaroslav. Weber - Fechnerův psychofyzikální zákon. Encyklopedie fyziky [online]. , 1 [citováno 2019-11-6]. Dostupné z: fyzika.jreichl.com/main.article/view/210-weber-fechneruv-psychofyzikalni-zakon</a:t>
            </a:r>
            <a:endParaRPr sz="1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200"/>
              <a:t>Přispěvatelé WikiSkript, Biofyzika sluchu [online], , c2019, Datum poslední revize 4. 02. 2019, 20:29 UTC, [citováno 2019-11-6] &lt;</a:t>
            </a:r>
            <a:r>
              <a:rPr lang="cs" sz="1200" u="sng">
                <a:solidFill>
                  <a:schemeClr val="hlink"/>
                </a:solidFill>
                <a:hlinkClick r:id="rId4"/>
              </a:rPr>
              <a:t>https://www.wikiskripta.eu/index.php?title=Biofyzika_sluchu&amp;oldid=421398</a:t>
            </a:r>
            <a:r>
              <a:rPr lang="cs" sz="1200"/>
              <a:t>&gt;</a:t>
            </a:r>
            <a:endParaRPr sz="1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200">
                <a:solidFill>
                  <a:srgbClr val="454545"/>
                </a:solidFill>
                <a:highlight>
                  <a:srgbClr val="FFFFFF"/>
                </a:highlight>
              </a:rPr>
              <a:t>BAJER, Jiří. </a:t>
            </a:r>
            <a:r>
              <a:rPr i="1" lang="cs" sz="1200">
                <a:solidFill>
                  <a:srgbClr val="454545"/>
                </a:solidFill>
                <a:highlight>
                  <a:srgbClr val="FFFFFF"/>
                </a:highlight>
              </a:rPr>
              <a:t>Mechanika</a:t>
            </a:r>
            <a:r>
              <a:rPr lang="cs" sz="1200">
                <a:solidFill>
                  <a:srgbClr val="454545"/>
                </a:solidFill>
                <a:highlight>
                  <a:srgbClr val="FFFFFF"/>
                </a:highlight>
              </a:rPr>
              <a:t>. 3., rozš. a dopl. vyd. Olomouc: Vladimír Chlup, 2012. ISBN 978-80-903958-5-5, [citováno 2019-11-6]</a:t>
            </a:r>
            <a:endParaRPr sz="12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Struktura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"/>
              <a:t>Zvuk a sluch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"/>
              <a:t>Rychlost, intenzita a hlasitost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"/>
              <a:t>Zdroje zvuku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"/>
              <a:t>Měření rychlosti zvuku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Zvuk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9737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Vlnění - jev, body oscilují kolem rovnovážné polohy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Zvuk - mechanické vlnění, v tekutinách se šíří podélně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zvuk(frekvence v rozmezí 20Hz - 20kHz) - </a:t>
            </a:r>
            <a:r>
              <a:rPr b="1" lang="cs"/>
              <a:t>rozeznatelný sluchem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infrazvuk(f &lt; 20Hz)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ultrazvuk(f &gt; 20kHz)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hyperzvuk(f &gt; 1GHz)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Hluk - neperiodické chování, krátký časový interval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Sluch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Ucho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cs" sz="1800"/>
              <a:t>Zevní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cs" sz="1800"/>
              <a:t>Střední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cs" sz="1800"/>
              <a:t>Vnitřní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HumanEar.jpg"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64374" y="1152475"/>
            <a:ext cx="5067925" cy="3857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Weber-Fechnerův zákon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 – intenzita subjektivního vjemu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k – konstanta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I – fyzikální intenzita podnětu působícího na receptor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>
                <a:solidFill>
                  <a:srgbClr val="212529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</a:t>
            </a:r>
            <a:r>
              <a:rPr baseline="-25000" lang="cs">
                <a:solidFill>
                  <a:srgbClr val="212529"/>
                </a:solidFill>
              </a:rPr>
              <a:t>0</a:t>
            </a:r>
            <a:r>
              <a:rPr lang="cs"/>
              <a:t> – prahová intenzita - nejnižší možná intenzita, jakou je schopný jedinec vnímat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83052" y="1582000"/>
            <a:ext cx="1777897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80733" y="1511473"/>
            <a:ext cx="2108941" cy="713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Intenzita a hladina intenzity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Akustická intenzita I - 1 W/m</a:t>
            </a:r>
            <a:r>
              <a:rPr baseline="30000" lang="cs"/>
              <a:t>2</a:t>
            </a:r>
            <a:endParaRPr baseline="300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Hladina intenzity L - 1 dB(decibel)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Prahová akustická intenzita konvenčně nastavena na 10</a:t>
            </a:r>
            <a:r>
              <a:rPr baseline="30000" lang="cs"/>
              <a:t>-12 </a:t>
            </a:r>
            <a:r>
              <a:rPr lang="cs"/>
              <a:t>W/m</a:t>
            </a:r>
            <a:r>
              <a:rPr baseline="30000" lang="cs"/>
              <a:t>2</a:t>
            </a:r>
            <a:endParaRPr baseline="300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L zpravidla nabývá hodnot od 0-140 dB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Vyšší hodnoty jsou pro ucho zpravidla bolestivé</a:t>
            </a:r>
            <a:endParaRPr/>
          </a:p>
        </p:txBody>
      </p:sp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7375" y="2989275"/>
            <a:ext cx="34671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Hlasitost a hladina hlasitosti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Ucho není stejně citlivé na všechny frekvence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Hladina hlasitosti - 1 Ph(fón)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Křivky stejné hlasitosti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Hlasitost - 1 son</a:t>
            </a:r>
            <a:endParaRPr/>
          </a:p>
        </p:txBody>
      </p:sp>
      <p:pic>
        <p:nvPicPr>
          <p:cNvPr id="96" name="Google Shape;9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62775" y="2145412"/>
            <a:ext cx="3967375" cy="2881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63575" y="2464975"/>
            <a:ext cx="2280559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63575" y="3037678"/>
            <a:ext cx="2280550" cy="19895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Zdroje zvuků</a:t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Hlasivky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Struna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Vzduchový sloupec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Napnutá plocha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Ladička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Reproduktor</a:t>
            </a:r>
            <a:endParaRPr/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69850" y="1017725"/>
            <a:ext cx="4719450" cy="1593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Rychlost zvuku v plynech</a:t>
            </a:r>
            <a:endParaRPr/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Rychlost zvuku c - rychlost propagace vlny - teplota, molární hmotnost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Akustická rychlost - okamžitá rychlost částice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Kundtova trubice - trubice naplněná pylem, s posuvným koncem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Délku trubice přizpůsobíme tak, aby odpovídala celočíselnému násobku vlnové délky</a:t>
            </a:r>
            <a:endParaRPr/>
          </a:p>
        </p:txBody>
      </p:sp>
      <p:pic>
        <p:nvPicPr>
          <p:cNvPr id="112" name="Google Shape;11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3225" y="3147625"/>
            <a:ext cx="2821350" cy="113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