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8" r:id="rId7"/>
    <p:sldId id="262" r:id="rId8"/>
    <p:sldId id="257" r:id="rId9"/>
    <p:sldId id="265" r:id="rId10"/>
    <p:sldId id="267" r:id="rId11"/>
    <p:sldId id="273" r:id="rId12"/>
    <p:sldId id="277" r:id="rId13"/>
    <p:sldId id="276" r:id="rId14"/>
    <p:sldId id="278" r:id="rId15"/>
    <p:sldId id="279" r:id="rId16"/>
    <p:sldId id="264" r:id="rId17"/>
    <p:sldId id="268" r:id="rId18"/>
    <p:sldId id="269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F9786-0B6C-4AD4-A878-6D46F135E261}" v="38" dt="2023-10-31T21:49:00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12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666-pokusy-vedouci-ke-specialni-teorii-relativity" TargetMode="External"/><Relationship Id="rId2" Type="http://schemas.openxmlformats.org/officeDocument/2006/relationships/hyperlink" Target="http://fyzika.jreichl.com/main.article/view/167-interference-vln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lileoandeinstein.phys.virginia.edu/more_stuff/Applets/MichelsonMorley/michelsonmorley.html" TargetMode="External"/><Relationship Id="rId5" Type="http://schemas.openxmlformats.org/officeDocument/2006/relationships/hyperlink" Target="https://cs.wikipedia.org/wiki/Michelson%C5%AFv_interferometr" TargetMode="External"/><Relationship Id="rId4" Type="http://schemas.openxmlformats.org/officeDocument/2006/relationships/hyperlink" Target="https://cs.wikipedia.org/wiki/Interferomet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lileoandeinstein.phys.virginia.edu/more_stuff/Applets/MichelsonMorley/michelsonmorle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E39D9-0400-0529-693F-68F9045DE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Michelsonův</a:t>
            </a:r>
            <a:r>
              <a:rPr lang="cs-CZ" dirty="0"/>
              <a:t> interferometr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AF9FDD-2D06-D86C-911D-CC9CE11B3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Jiří </a:t>
            </a:r>
            <a:r>
              <a:rPr lang="cs-CZ" dirty="0" err="1"/>
              <a:t>Bierski</a:t>
            </a:r>
            <a:r>
              <a:rPr lang="cs-CZ" dirty="0"/>
              <a:t>, Jiří Fejtek, Ivana Ferbasová</a:t>
            </a:r>
          </a:p>
        </p:txBody>
      </p:sp>
    </p:spTree>
    <p:extLst>
      <p:ext uri="{BB962C8B-B14F-4D97-AF65-F5344CB8AC3E}">
        <p14:creationId xmlns:p14="http://schemas.microsoft.com/office/powerpoint/2010/main" val="13060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rostor, světlo, červená&#10;&#10;Popis byl vytvořen automaticky">
            <a:extLst>
              <a:ext uri="{FF2B5EF4-FFF2-40B4-BE49-F238E27FC236}">
                <a16:creationId xmlns:a16="http://schemas.microsoft.com/office/drawing/2014/main" id="{F00754A6-2FDE-961E-52E7-B5D319330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9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venku, ve vzduchu, Letecké snímkování&#10;&#10;Popis byl vytvořen automaticky">
            <a:extLst>
              <a:ext uri="{FF2B5EF4-FFF2-40B4-BE49-F238E27FC236}">
                <a16:creationId xmlns:a16="http://schemas.microsoft.com/office/drawing/2014/main" id="{2C9E996E-9D88-4973-95A8-58AC9CD8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Obrázek 4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FD7B26E3-810D-20D4-A86F-3CF0D4E5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398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A3D0CF5-C0A0-4195-804D-B82489B1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kruh, diagram&#10;&#10;Popis byl vytvořen automaticky">
            <a:extLst>
              <a:ext uri="{FF2B5EF4-FFF2-40B4-BE49-F238E27FC236}">
                <a16:creationId xmlns:a16="http://schemas.microsoft.com/office/drawing/2014/main" id="{50BB17E5-D03B-6CD7-64FF-502E42EF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2021"/>
            <a:ext cx="5291666" cy="4153957"/>
          </a:xfrm>
          <a:prstGeom prst="rect">
            <a:avLst/>
          </a:prstGeom>
        </p:spPr>
      </p:pic>
      <p:pic>
        <p:nvPicPr>
          <p:cNvPr id="6" name="Obrázek 5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4F98A774-2ADF-E688-2CE4-F400CF6D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464468"/>
            <a:ext cx="5291666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32CE0-852C-03FF-662F-B3FC3A6A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Náš 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E263E-9698-927B-D8FC-37E7F15A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zrcadla, laser, dělič laserového svazku, čočka (rozptylka), stínítko (zde stěna)</a:t>
            </a:r>
          </a:p>
          <a:p>
            <a:r>
              <a:rPr lang="cs-CZ" dirty="0"/>
              <a:t>Různá velikost dráhy laseru</a:t>
            </a:r>
          </a:p>
          <a:p>
            <a:r>
              <a:rPr lang="cs-CZ" dirty="0"/>
              <a:t>Okolní podmínky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0FCBB42-5617-34E2-6611-2CBC41D28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81418"/>
              </p:ext>
            </p:extLst>
          </p:nvPr>
        </p:nvGraphicFramePr>
        <p:xfrm>
          <a:off x="1564640" y="4351021"/>
          <a:ext cx="10126135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176665200"/>
                    </a:ext>
                  </a:extLst>
                </a:gridCol>
                <a:gridCol w="1815254">
                  <a:extLst>
                    <a:ext uri="{9D8B030D-6E8A-4147-A177-3AD203B41FA5}">
                      <a16:colId xmlns:a16="http://schemas.microsoft.com/office/drawing/2014/main" val="2682441167"/>
                    </a:ext>
                  </a:extLst>
                </a:gridCol>
                <a:gridCol w="2025227">
                  <a:extLst>
                    <a:ext uri="{9D8B030D-6E8A-4147-A177-3AD203B41FA5}">
                      <a16:colId xmlns:a16="http://schemas.microsoft.com/office/drawing/2014/main" val="2609935140"/>
                    </a:ext>
                  </a:extLst>
                </a:gridCol>
                <a:gridCol w="2025227">
                  <a:extLst>
                    <a:ext uri="{9D8B030D-6E8A-4147-A177-3AD203B41FA5}">
                      <a16:colId xmlns:a16="http://schemas.microsoft.com/office/drawing/2014/main" val="1590518194"/>
                    </a:ext>
                  </a:extLst>
                </a:gridCol>
                <a:gridCol w="2025227">
                  <a:extLst>
                    <a:ext uri="{9D8B030D-6E8A-4147-A177-3AD203B41FA5}">
                      <a16:colId xmlns:a16="http://schemas.microsoft.com/office/drawing/2014/main" val="88848377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cs-CZ" dirty="0"/>
                        <a:t>Vzdálenost od děliče svazku (v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První zrcadlo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Druhé zrcadlo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Čočka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Laser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70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Pokus č.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Pokus č.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92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Pokus č.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95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89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hračka, podlaha, červená&#10;&#10;Popis byl vytvořen automaticky">
            <a:extLst>
              <a:ext uri="{FF2B5EF4-FFF2-40B4-BE49-F238E27FC236}">
                <a16:creationId xmlns:a16="http://schemas.microsoft.com/office/drawing/2014/main" id="{FC84A2B0-5467-E52E-FF8A-087386232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4" b="203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zeď, stůl, světlo&#10;&#10;Popis byl vytvořen automaticky">
            <a:extLst>
              <a:ext uri="{FF2B5EF4-FFF2-40B4-BE49-F238E27FC236}">
                <a16:creationId xmlns:a16="http://schemas.microsoft.com/office/drawing/2014/main" id="{323DA05C-27F6-B2F5-599F-613A73E60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4" r="1" b="7750"/>
          <a:stretch/>
        </p:blipFill>
        <p:spPr>
          <a:xfrm>
            <a:off x="20" y="10"/>
            <a:ext cx="6092932" cy="6857990"/>
          </a:xfrm>
          <a:prstGeom prst="rect">
            <a:avLst/>
          </a:prstGeom>
        </p:spPr>
      </p:pic>
      <p:pic>
        <p:nvPicPr>
          <p:cNvPr id="3" name="Obrázek 2" descr="Obsah obrázku červená&#10;&#10;Popis byl vytvořen automaticky">
            <a:extLst>
              <a:ext uri="{FF2B5EF4-FFF2-40B4-BE49-F238E27FC236}">
                <a16:creationId xmlns:a16="http://schemas.microsoft.com/office/drawing/2014/main" id="{8430C123-3EE2-130A-B209-CB7CCF8A7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667"/>
          <a:stretch/>
        </p:blipFill>
        <p:spPr>
          <a:xfrm>
            <a:off x="6092952" y="10"/>
            <a:ext cx="60990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3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96325524_7367161650005002_6656639487686154347_n">
            <a:hlinkClick r:id="" action="ppaction://media"/>
            <a:extLst>
              <a:ext uri="{FF2B5EF4-FFF2-40B4-BE49-F238E27FC236}">
                <a16:creationId xmlns:a16="http://schemas.microsoft.com/office/drawing/2014/main" id="{45606C59-CDE0-AA4F-99E4-885276EDA7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364953" y="-2333462"/>
            <a:ext cx="6310708" cy="109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8E8B4-9511-85BB-EFFE-E95BBA81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26635-3F2E-A0EB-43DA-64831F69C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Zdroje:</a:t>
            </a:r>
          </a:p>
          <a:p>
            <a:pPr lvl="1"/>
            <a:r>
              <a:rPr lang="cs-CZ" dirty="0"/>
              <a:t>Materiály z fyzikálních praktik (Optika, Interference a difrakce světla)</a:t>
            </a:r>
          </a:p>
          <a:p>
            <a:pPr lvl="1"/>
            <a:r>
              <a:rPr lang="cs-CZ" dirty="0">
                <a:hlinkClick r:id="rId2"/>
              </a:rPr>
              <a:t>https://eu.fme.vutbr.cz/file/vomm/0901.htm</a:t>
            </a:r>
          </a:p>
          <a:p>
            <a:pPr lvl="1"/>
            <a:r>
              <a:rPr lang="cs-CZ" dirty="0">
                <a:hlinkClick r:id="rId2"/>
              </a:rPr>
              <a:t>http://fyzika.jreichl.com/main.article/view/167-interference-vlneni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http://fyzika.jreichl.com/main.article/view/666-pokusy-vedouci-ke-specialni-teorii-relativity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https://cs.wikipedia.org/wiki/Interferometr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https://cs.wikipedia.org/wiki/Michelson%C5%AFv_interferometr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https://galileoandeinstein.phys.virginia.edu/more_stuff/Applets/MichelsonMorley/michelsonmorley.html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7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BE5D3-8CA2-8BE5-9204-E7ABD1A9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51F2C-A819-394B-499C-693192F7D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Interference</a:t>
            </a:r>
          </a:p>
          <a:p>
            <a:r>
              <a:rPr lang="cs-CZ" dirty="0" err="1"/>
              <a:t>Michelsonův</a:t>
            </a:r>
            <a:r>
              <a:rPr lang="cs-CZ" dirty="0"/>
              <a:t> interferometr</a:t>
            </a:r>
          </a:p>
          <a:p>
            <a:r>
              <a:rPr lang="cs-CZ" dirty="0"/>
              <a:t>Historie</a:t>
            </a:r>
          </a:p>
          <a:p>
            <a:r>
              <a:rPr lang="cs-CZ" dirty="0"/>
              <a:t>Užití</a:t>
            </a:r>
          </a:p>
          <a:p>
            <a:r>
              <a:rPr lang="cs-CZ" dirty="0"/>
              <a:t>Výzkum</a:t>
            </a:r>
          </a:p>
          <a:p>
            <a:r>
              <a:rPr lang="cs-CZ" dirty="0"/>
              <a:t>Náš experiment</a:t>
            </a:r>
          </a:p>
          <a:p>
            <a:r>
              <a:rPr lang="cs-CZ" dirty="0"/>
              <a:t>Výsledky experimentu</a:t>
            </a:r>
          </a:p>
          <a:p>
            <a:r>
              <a:rPr lang="cs-CZ" dirty="0"/>
              <a:t>Závěr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8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106CA-98A5-0310-2562-1FF04893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630C7-380F-D64A-800C-92D08F28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Fyzikální jev</a:t>
            </a:r>
          </a:p>
          <a:p>
            <a:r>
              <a:rPr lang="cs-CZ" dirty="0"/>
              <a:t>Charakteristická vlastnost vln – skládání</a:t>
            </a:r>
          </a:p>
          <a:p>
            <a:r>
              <a:rPr lang="cs-CZ" dirty="0"/>
              <a:t>Interferenční obrazec</a:t>
            </a:r>
          </a:p>
          <a:p>
            <a:r>
              <a:rPr lang="cs-CZ" dirty="0"/>
              <a:t>Interferenční minimum, maximum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Písmo, řada/pruh, Grafika, design&#10;&#10;Popis byl vytvořen automaticky">
            <a:extLst>
              <a:ext uri="{FF2B5EF4-FFF2-40B4-BE49-F238E27FC236}">
                <a16:creationId xmlns:a16="http://schemas.microsoft.com/office/drawing/2014/main" id="{AB5E26E3-27EA-9318-F49A-78DF2443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12" y="4224867"/>
            <a:ext cx="6709147" cy="22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duha, Barevnost, území, příroda&#10;&#10;Popis byl vytvořen automaticky">
            <a:extLst>
              <a:ext uri="{FF2B5EF4-FFF2-40B4-BE49-F238E27FC236}">
                <a16:creationId xmlns:a16="http://schemas.microsoft.com/office/drawing/2014/main" id="{631C8C0C-9060-B0F5-BA2E-4885AC1E0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r="32731"/>
          <a:stretch/>
        </p:blipFill>
        <p:spPr>
          <a:xfrm>
            <a:off x="20" y="10"/>
            <a:ext cx="6092932" cy="6857990"/>
          </a:xfrm>
          <a:prstGeom prst="rect">
            <a:avLst/>
          </a:prstGeom>
        </p:spPr>
      </p:pic>
      <p:pic>
        <p:nvPicPr>
          <p:cNvPr id="3" name="Obrázek 2" descr="Obsah obrázku bublina, koule, venku, Kapka tekutiny&#10;&#10;Popis byl vytvořen automaticky">
            <a:extLst>
              <a:ext uri="{FF2B5EF4-FFF2-40B4-BE49-F238E27FC236}">
                <a16:creationId xmlns:a16="http://schemas.microsoft.com/office/drawing/2014/main" id="{3C6EE726-337F-B278-4E47-F287686EE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6" r="34230" b="-1"/>
          <a:stretch/>
        </p:blipFill>
        <p:spPr>
          <a:xfrm>
            <a:off x="6092952" y="10"/>
            <a:ext cx="60990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E359D-9D53-61B4-94E1-9DC3BFFD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Michelsonův</a:t>
            </a:r>
            <a:r>
              <a:rPr lang="cs-CZ" dirty="0"/>
              <a:t> interferometr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83EE7-61B3-B8AE-306D-5AAEB27C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Optické zařízení založené na principu interference</a:t>
            </a:r>
          </a:p>
          <a:p>
            <a:r>
              <a:rPr lang="cs-CZ" dirty="0"/>
              <a:t>Druhy interferometrů</a:t>
            </a:r>
          </a:p>
          <a:p>
            <a:r>
              <a:rPr lang="cs-CZ" dirty="0">
                <a:hlinkClick r:id="rId2"/>
              </a:rPr>
              <a:t>Animace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nímek obrazovky, Barevnost, Grafika, design&#10;&#10;Popis byl vytvořen automaticky">
            <a:extLst>
              <a:ext uri="{FF2B5EF4-FFF2-40B4-BE49-F238E27FC236}">
                <a16:creationId xmlns:a16="http://schemas.microsoft.com/office/drawing/2014/main" id="{E7F49FCF-42A0-39C2-1046-1E54DC57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52" y="3118448"/>
            <a:ext cx="4196886" cy="30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96CAC-CFA2-BF48-B2C8-5BA7BEBB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6CB4C-E32C-E70C-8CE1-3EBC679A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Michelson</a:t>
            </a:r>
            <a:r>
              <a:rPr lang="cs-CZ" dirty="0"/>
              <a:t>-Morleyův experiment</a:t>
            </a:r>
          </a:p>
          <a:p>
            <a:r>
              <a:rPr lang="cs-CZ" dirty="0"/>
              <a:t>Snaha změření vlivu éteru na rychlost světla</a:t>
            </a:r>
          </a:p>
          <a:p>
            <a:r>
              <a:rPr lang="cs-CZ" dirty="0"/>
              <a:t>Neměřil rychlost světla přímo v různých směrech</a:t>
            </a:r>
          </a:p>
          <a:p>
            <a:r>
              <a:rPr lang="cs-CZ" dirty="0"/>
              <a:t>Porovnání časových intervalů, za kterou světlo urazí dvě stejné dráhy</a:t>
            </a:r>
          </a:p>
          <a:p>
            <a:r>
              <a:rPr lang="cs-CZ" dirty="0"/>
              <a:t>První sestrojení interferometru – 1881</a:t>
            </a:r>
          </a:p>
          <a:p>
            <a:r>
              <a:rPr lang="cs-CZ" dirty="0"/>
              <a:t>Zpomalení éterem se neprokázalo</a:t>
            </a:r>
          </a:p>
          <a:p>
            <a:r>
              <a:rPr lang="cs-CZ" dirty="0"/>
              <a:t>Vznik STR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fotoaparát, projektor, interiér&#10;&#10;Popis byl vytvořen automaticky">
            <a:extLst>
              <a:ext uri="{FF2B5EF4-FFF2-40B4-BE49-F238E27FC236}">
                <a16:creationId xmlns:a16="http://schemas.microsoft.com/office/drawing/2014/main" id="{64A6D1F3-6058-884A-CFDC-AD9E2EBF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0" y="477520"/>
            <a:ext cx="2296160" cy="27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zeď, interiér, muzeum&#10;&#10;Popis byl vytvořen automaticky">
            <a:extLst>
              <a:ext uri="{FF2B5EF4-FFF2-40B4-BE49-F238E27FC236}">
                <a16:creationId xmlns:a16="http://schemas.microsoft.com/office/drawing/2014/main" id="{87B27B14-35E4-11B2-68AB-0D15BFD0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0" b="7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09F40-91AF-B53A-E2FF-84D8F287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55114-606B-A6BE-36D9-65EE57BE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Topografická měření</a:t>
            </a:r>
          </a:p>
          <a:p>
            <a:r>
              <a:rPr lang="cs-CZ" dirty="0"/>
              <a:t>Měření deformací a posuvů</a:t>
            </a:r>
          </a:p>
          <a:p>
            <a:r>
              <a:rPr lang="cs-CZ" dirty="0"/>
              <a:t>Měření vibrací</a:t>
            </a:r>
          </a:p>
          <a:p>
            <a:r>
              <a:rPr lang="cs-CZ" dirty="0"/>
              <a:t>Určování délek (interferenční komparátory)</a:t>
            </a:r>
          </a:p>
          <a:p>
            <a:r>
              <a:rPr lang="cs-CZ" dirty="0"/>
              <a:t>Určování indexů lomů (interferenční refraktometry)</a:t>
            </a:r>
          </a:p>
        </p:txBody>
      </p:sp>
    </p:spTree>
    <p:extLst>
      <p:ext uri="{BB962C8B-B14F-4D97-AF65-F5344CB8AC3E}">
        <p14:creationId xmlns:p14="http://schemas.microsoft.com/office/powerpoint/2010/main" val="240881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víčka, kruh, hvězda, umění&#10;&#10;Popis byl vytvořen automaticky">
            <a:extLst>
              <a:ext uri="{FF2B5EF4-FFF2-40B4-BE49-F238E27FC236}">
                <a16:creationId xmlns:a16="http://schemas.microsoft.com/office/drawing/2014/main" id="{81EBC16D-563A-B582-5DB1-A21CC230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  <p:pic>
        <p:nvPicPr>
          <p:cNvPr id="5" name="Obrázek 4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AC18F789-2556-CD72-EBBF-61AF4896D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0" y="5231828"/>
            <a:ext cx="2634469" cy="14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0341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CAA1E2F0DF5D47B7DF3721377E0231" ma:contentTypeVersion="7" ma:contentTypeDescription="Vytvoří nový dokument" ma:contentTypeScope="" ma:versionID="8e0e47d8f537b1a10edcd35e9b6e00a5">
  <xsd:schema xmlns:xsd="http://www.w3.org/2001/XMLSchema" xmlns:xs="http://www.w3.org/2001/XMLSchema" xmlns:p="http://schemas.microsoft.com/office/2006/metadata/properties" xmlns:ns3="6117136b-c4f6-465b-8f0a-a8a9d80278f7" xmlns:ns4="59e38e22-7f6b-45d7-886e-744a261ff7cf" targetNamespace="http://schemas.microsoft.com/office/2006/metadata/properties" ma:root="true" ma:fieldsID="b2966a2f8ae2c78e49c54de83db1054d" ns3:_="" ns4:_="">
    <xsd:import namespace="6117136b-c4f6-465b-8f0a-a8a9d80278f7"/>
    <xsd:import namespace="59e38e22-7f6b-45d7-886e-744a261ff7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7136b-c4f6-465b-8f0a-a8a9d8027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38e22-7f6b-45d7-886e-744a261ff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17136b-c4f6-465b-8f0a-a8a9d80278f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8C3C7-F223-4333-AAAA-EE71F501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7136b-c4f6-465b-8f0a-a8a9d80278f7"/>
    <ds:schemaRef ds:uri="59e38e22-7f6b-45d7-886e-744a261ff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E25CB-43A6-4CB9-A0FF-00259E55F340}">
  <ds:schemaRefs>
    <ds:schemaRef ds:uri="http://purl.org/dc/terms/"/>
    <ds:schemaRef ds:uri="59e38e22-7f6b-45d7-886e-744a261ff7c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117136b-c4f6-465b-8f0a-a8a9d80278f7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108B4C-79D3-480C-A7BD-68DBCB84B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616</TotalTime>
  <Words>285</Words>
  <Application>Microsoft Office PowerPoint</Application>
  <PresentationFormat>Širokoúhlá obrazovka</PresentationFormat>
  <Paragraphs>74</Paragraphs>
  <Slides>17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Oříznutí</vt:lpstr>
      <vt:lpstr>Michelsonův interferometr</vt:lpstr>
      <vt:lpstr>Obsah</vt:lpstr>
      <vt:lpstr>Interference</vt:lpstr>
      <vt:lpstr>Prezentace aplikace PowerPoint</vt:lpstr>
      <vt:lpstr>Michelsonův interferometr</vt:lpstr>
      <vt:lpstr>Historie</vt:lpstr>
      <vt:lpstr>Prezentace aplikace PowerPoint</vt:lpstr>
      <vt:lpstr>Užití</vt:lpstr>
      <vt:lpstr>Prezentace aplikace PowerPoint</vt:lpstr>
      <vt:lpstr>Prezentace aplikace PowerPoint</vt:lpstr>
      <vt:lpstr>Prezentace aplikace PowerPoint</vt:lpstr>
      <vt:lpstr>Prezentace aplikace PowerPoint</vt:lpstr>
      <vt:lpstr>Náš experiment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Michelsonův interferometr</dc:title>
  <dc:creator>Fejtek, Jiri</dc:creator>
  <cp:lastModifiedBy>Fejtek, Jiri</cp:lastModifiedBy>
  <cp:revision>3</cp:revision>
  <dcterms:created xsi:type="dcterms:W3CDTF">2023-10-31T11:33:11Z</dcterms:created>
  <dcterms:modified xsi:type="dcterms:W3CDTF">2023-11-01T07:00:27Z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0x010100C2CAA1E2F0DF5D47B7DF3721377E0231</vt:lpwstr>
  </property>
</Properties>
</file>