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8"/>
  </p:notesMasterIdLst>
  <p:sldIdLst>
    <p:sldId id="256" r:id="rId2"/>
    <p:sldId id="262" r:id="rId3"/>
    <p:sldId id="257" r:id="rId4"/>
    <p:sldId id="284" r:id="rId5"/>
    <p:sldId id="258" r:id="rId6"/>
    <p:sldId id="263" r:id="rId7"/>
    <p:sldId id="260" r:id="rId8"/>
    <p:sldId id="269" r:id="rId9"/>
    <p:sldId id="270" r:id="rId10"/>
    <p:sldId id="265" r:id="rId11"/>
    <p:sldId id="266" r:id="rId12"/>
    <p:sldId id="267" r:id="rId13"/>
    <p:sldId id="268" r:id="rId14"/>
    <p:sldId id="271" r:id="rId15"/>
    <p:sldId id="273" r:id="rId16"/>
    <p:sldId id="272" r:id="rId17"/>
    <p:sldId id="274" r:id="rId18"/>
    <p:sldId id="283" r:id="rId19"/>
    <p:sldId id="275" r:id="rId20"/>
    <p:sldId id="278" r:id="rId21"/>
    <p:sldId id="279" r:id="rId22"/>
    <p:sldId id="280" r:id="rId23"/>
    <p:sldId id="281" r:id="rId24"/>
    <p:sldId id="282" r:id="rId25"/>
    <p:sldId id="276" r:id="rId26"/>
    <p:sldId id="277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FF66"/>
    <a:srgbClr val="FFFF5B"/>
    <a:srgbClr val="FFFF7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491FA-71C3-4314-BD5A-5EF46BABBC06}" type="datetimeFigureOut">
              <a:rPr lang="cs-CZ" smtClean="0"/>
              <a:pPr/>
              <a:t>4.11.2008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2B615-1EFC-4A03-849B-C2FDD9F172F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2B615-1EFC-4A03-849B-C2FDD9F172F3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1ACA-C798-4881-90AC-147577DAE855}" type="datetimeFigureOut">
              <a:rPr lang="cs-CZ" smtClean="0"/>
              <a:pPr/>
              <a:t>4.11.2008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5272-EAF3-4228-9DCB-3701685302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1ACA-C798-4881-90AC-147577DAE855}" type="datetimeFigureOut">
              <a:rPr lang="cs-CZ" smtClean="0"/>
              <a:pPr/>
              <a:t>4.11.2008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5272-EAF3-4228-9DCB-3701685302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1ACA-C798-4881-90AC-147577DAE855}" type="datetimeFigureOut">
              <a:rPr lang="cs-CZ" smtClean="0"/>
              <a:pPr/>
              <a:t>4.11.2008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5272-EAF3-4228-9DCB-3701685302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1ACA-C798-4881-90AC-147577DAE855}" type="datetimeFigureOut">
              <a:rPr lang="cs-CZ" smtClean="0"/>
              <a:pPr/>
              <a:t>4.11.2008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5272-EAF3-4228-9DCB-3701685302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1ACA-C798-4881-90AC-147577DAE855}" type="datetimeFigureOut">
              <a:rPr lang="cs-CZ" smtClean="0"/>
              <a:pPr/>
              <a:t>4.11.2008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5272-EAF3-4228-9DCB-3701685302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1ACA-C798-4881-90AC-147577DAE855}" type="datetimeFigureOut">
              <a:rPr lang="cs-CZ" smtClean="0"/>
              <a:pPr/>
              <a:t>4.11.2008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5272-EAF3-4228-9DCB-3701685302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1ACA-C798-4881-90AC-147577DAE855}" type="datetimeFigureOut">
              <a:rPr lang="cs-CZ" smtClean="0"/>
              <a:pPr/>
              <a:t>4.11.2008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5272-EAF3-4228-9DCB-3701685302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1ACA-C798-4881-90AC-147577DAE855}" type="datetimeFigureOut">
              <a:rPr lang="cs-CZ" smtClean="0"/>
              <a:pPr/>
              <a:t>4.11.2008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5272-EAF3-4228-9DCB-3701685302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1ACA-C798-4881-90AC-147577DAE855}" type="datetimeFigureOut">
              <a:rPr lang="cs-CZ" smtClean="0"/>
              <a:pPr/>
              <a:t>4.11.2008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5272-EAF3-4228-9DCB-3701685302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1ACA-C798-4881-90AC-147577DAE855}" type="datetimeFigureOut">
              <a:rPr lang="cs-CZ" smtClean="0"/>
              <a:pPr/>
              <a:t>4.11.2008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5272-EAF3-4228-9DCB-3701685302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1ACA-C798-4881-90AC-147577DAE855}" type="datetimeFigureOut">
              <a:rPr lang="cs-CZ" smtClean="0"/>
              <a:pPr/>
              <a:t>4.11.2008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5272-EAF3-4228-9DCB-3701685302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61ACA-C798-4881-90AC-147577DAE855}" type="datetimeFigureOut">
              <a:rPr lang="cs-CZ" smtClean="0"/>
              <a:pPr/>
              <a:t>4.11.2008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55272-EAF3-4228-9DCB-37016853029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OV00103.3G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MOV00106%20-%20Kopie.3GP" TargetMode="External"/><Relationship Id="rId4" Type="http://schemas.openxmlformats.org/officeDocument/2006/relationships/hyperlink" Target="MOV00104.3GP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fyzweb.cuni.cz/dilna/krouzky/uvod/uvodni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6600" dirty="0" smtClean="0"/>
              <a:t>Neschopné motory</a:t>
            </a:r>
            <a:endParaRPr lang="cs-CZ" sz="6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572000" y="4500570"/>
            <a:ext cx="4129094" cy="17526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Tereza</a:t>
            </a:r>
            <a:r>
              <a:rPr lang="cs-CZ" dirty="0" smtClean="0"/>
              <a:t> </a:t>
            </a:r>
            <a:r>
              <a:rPr lang="cs-CZ" dirty="0" smtClean="0">
                <a:solidFill>
                  <a:schemeClr val="tx1"/>
                </a:solidFill>
              </a:rPr>
              <a:t>Marková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Jitka</a:t>
            </a:r>
            <a:r>
              <a:rPr lang="cs-CZ" dirty="0" smtClean="0"/>
              <a:t> </a:t>
            </a:r>
            <a:r>
              <a:rPr lang="cs-CZ" dirty="0" smtClean="0">
                <a:solidFill>
                  <a:schemeClr val="tx1"/>
                </a:solidFill>
              </a:rPr>
              <a:t>Nejezchlebová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6.</a:t>
            </a:r>
            <a:r>
              <a:rPr lang="cs-CZ" dirty="0" smtClean="0"/>
              <a:t> </a:t>
            </a:r>
            <a:r>
              <a:rPr lang="cs-CZ" dirty="0" smtClean="0">
                <a:solidFill>
                  <a:schemeClr val="tx1"/>
                </a:solidFill>
              </a:rPr>
              <a:t>11.</a:t>
            </a:r>
            <a:r>
              <a:rPr lang="cs-CZ" dirty="0" smtClean="0"/>
              <a:t> </a:t>
            </a:r>
            <a:r>
              <a:rPr lang="cs-CZ" dirty="0" smtClean="0">
                <a:solidFill>
                  <a:schemeClr val="tx1"/>
                </a:solidFill>
              </a:rPr>
              <a:t>2008</a:t>
            </a:r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Průběh experimentu – úpravy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b="0" dirty="0" smtClean="0"/>
              <a:t>Výměna pístu</a:t>
            </a:r>
            <a:endParaRPr lang="cs-CZ" b="0" dirty="0"/>
          </a:p>
        </p:txBody>
      </p:sp>
      <p:pic>
        <p:nvPicPr>
          <p:cNvPr id="5" name="Zástupný symbol pro obsah 4" descr="motory 06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301" y="2635524"/>
            <a:ext cx="4039985" cy="3029989"/>
          </a:xfrm>
        </p:spPr>
      </p:pic>
      <p:sp>
        <p:nvSpPr>
          <p:cNvPr id="8" name="Zástupný symbol pro text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b="0" dirty="0" smtClean="0"/>
              <a:t>Lepší přístup vzduchu</a:t>
            </a:r>
            <a:endParaRPr lang="cs-CZ" b="0" dirty="0"/>
          </a:p>
        </p:txBody>
      </p:sp>
      <p:pic>
        <p:nvPicPr>
          <p:cNvPr id="6" name="Zástupný symbol pro obsah 5" descr="motory 06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920" y="2635524"/>
            <a:ext cx="4039985" cy="30299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Průběh experimentu – konečně úspěch</a:t>
            </a:r>
            <a:endParaRPr lang="cs-CZ" dirty="0"/>
          </a:p>
        </p:txBody>
      </p:sp>
      <p:pic>
        <p:nvPicPr>
          <p:cNvPr id="5" name="Zástupný symbol pro obsah 4" descr="motory 07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Zástupný symbol pro obsah 5" descr="motory 07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sp>
        <p:nvSpPr>
          <p:cNvPr id="9" name="Zástupný symbol pro text 8"/>
          <p:cNvSpPr>
            <a:spLocks noGrp="1"/>
          </p:cNvSpPr>
          <p:nvPr>
            <p:ph type="body" idx="4294967295"/>
          </p:nvPr>
        </p:nvSpPr>
        <p:spPr>
          <a:xfrm>
            <a:off x="0" y="1535113"/>
            <a:ext cx="4040188" cy="63976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2400" dirty="0" smtClean="0"/>
              <a:t>Pohyb pístu</a:t>
            </a:r>
            <a:endParaRPr lang="cs-CZ" sz="24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 je po bitvě</a:t>
            </a:r>
            <a:endParaRPr lang="cs-CZ" dirty="0"/>
          </a:p>
        </p:txBody>
      </p:sp>
      <p:pic>
        <p:nvPicPr>
          <p:cNvPr id="6" name="Zástupný symbol pro obsah 5" descr="motory 0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Výpočet účinnosti parního stroje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 smtClean="0"/>
              <a:t>h = 0,35 m - celková výška výstupu</a:t>
            </a:r>
          </a:p>
          <a:p>
            <a:r>
              <a:rPr lang="cs-CZ" sz="2400" dirty="0" smtClean="0"/>
              <a:t>m</a:t>
            </a:r>
            <a:r>
              <a:rPr lang="cs-CZ" sz="2400" baseline="-25000" dirty="0" smtClean="0"/>
              <a:t>1</a:t>
            </a:r>
            <a:r>
              <a:rPr lang="cs-CZ" sz="2400" dirty="0" smtClean="0"/>
              <a:t> = 0,004 kg - hmotnost pístu</a:t>
            </a:r>
          </a:p>
          <a:p>
            <a:r>
              <a:rPr lang="cs-CZ" sz="2400" dirty="0" smtClean="0"/>
              <a:t> m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 = 0,004 kg – množství použitého lihu</a:t>
            </a:r>
            <a:endParaRPr lang="cs-CZ" sz="2400" baseline="-25000" dirty="0" smtClean="0"/>
          </a:p>
          <a:p>
            <a:r>
              <a:rPr lang="cs-CZ" sz="2400" dirty="0" smtClean="0"/>
              <a:t>výhřevnost denaturovaného lihu = 27,44 MJ/kg</a:t>
            </a:r>
          </a:p>
          <a:p>
            <a:pPr lvl="1">
              <a:buFontTx/>
              <a:buChar char="-"/>
            </a:pPr>
            <a:r>
              <a:rPr lang="cs-CZ" dirty="0" smtClean="0"/>
              <a:t>Získaná mechanická energie (potenciální)</a:t>
            </a:r>
          </a:p>
          <a:p>
            <a:pPr lvl="1">
              <a:buNone/>
            </a:pPr>
            <a:r>
              <a:rPr lang="cs-CZ" dirty="0" smtClean="0"/>
              <a:t>	</a:t>
            </a:r>
            <a:r>
              <a:rPr lang="cs-CZ" sz="2400" dirty="0" err="1" smtClean="0"/>
              <a:t>E</a:t>
            </a:r>
            <a:r>
              <a:rPr lang="cs-CZ" sz="2400" baseline="-25000" dirty="0" err="1" smtClean="0"/>
              <a:t>p</a:t>
            </a:r>
            <a:r>
              <a:rPr lang="cs-CZ" sz="2400" dirty="0" smtClean="0"/>
              <a:t>= m</a:t>
            </a:r>
            <a:r>
              <a:rPr lang="cs-CZ" sz="2400" baseline="-25000" dirty="0" smtClean="0"/>
              <a:t>1</a:t>
            </a:r>
            <a:r>
              <a:rPr lang="cs-CZ" sz="2400" dirty="0" smtClean="0"/>
              <a:t>gh = 0,004 ∙ 9,81 ∙0,35 = 13,74 ∙ 10</a:t>
            </a:r>
            <a:r>
              <a:rPr lang="cs-CZ" sz="2400" baseline="30000" dirty="0" smtClean="0"/>
              <a:t>-3</a:t>
            </a:r>
            <a:r>
              <a:rPr lang="cs-CZ" sz="2400" dirty="0" smtClean="0"/>
              <a:t> J</a:t>
            </a:r>
            <a:endParaRPr lang="cs-CZ" dirty="0" smtClean="0"/>
          </a:p>
          <a:p>
            <a:pPr lvl="1">
              <a:buFontTx/>
              <a:buChar char="-"/>
            </a:pPr>
            <a:r>
              <a:rPr lang="cs-CZ" dirty="0" smtClean="0"/>
              <a:t>Energie získaná hořením lihu </a:t>
            </a:r>
          </a:p>
          <a:p>
            <a:pPr lvl="1">
              <a:buNone/>
            </a:pPr>
            <a:r>
              <a:rPr lang="cs-CZ" sz="2400" dirty="0" smtClean="0"/>
              <a:t>	E = 109 760 J</a:t>
            </a:r>
          </a:p>
          <a:p>
            <a:pPr lvl="1">
              <a:buFontTx/>
              <a:buChar char="-"/>
            </a:pPr>
            <a:r>
              <a:rPr lang="cs-CZ" b="1" dirty="0" smtClean="0"/>
              <a:t>Účinnost  </a:t>
            </a:r>
            <a:r>
              <a:rPr lang="el-GR" b="1" dirty="0" smtClean="0"/>
              <a:t>η</a:t>
            </a:r>
            <a:r>
              <a:rPr lang="cs-CZ" b="1" dirty="0" smtClean="0"/>
              <a:t> = </a:t>
            </a:r>
            <a:r>
              <a:rPr lang="cs-CZ" b="1" dirty="0" err="1" smtClean="0"/>
              <a:t>E</a:t>
            </a:r>
            <a:r>
              <a:rPr lang="cs-CZ" b="1" baseline="-25000" dirty="0" err="1" smtClean="0"/>
              <a:t>p</a:t>
            </a:r>
            <a:r>
              <a:rPr lang="cs-CZ" b="1" dirty="0" smtClean="0"/>
              <a:t>/E = 1,25 ∙ 10</a:t>
            </a:r>
            <a:r>
              <a:rPr lang="cs-CZ" b="1" baseline="30000" dirty="0" smtClean="0"/>
              <a:t>-7 </a:t>
            </a:r>
          </a:p>
          <a:p>
            <a:pPr lvl="1">
              <a:buNone/>
            </a:pPr>
            <a:r>
              <a:rPr lang="cs-CZ" dirty="0" smtClean="0"/>
              <a:t>Tak to je opravdu neschopný motor !</a:t>
            </a:r>
          </a:p>
          <a:p>
            <a:pPr lvl="1">
              <a:buFontTx/>
              <a:buChar char="-"/>
            </a:pPr>
            <a:endParaRPr lang="cs-CZ" baseline="30000" dirty="0" smtClean="0"/>
          </a:p>
          <a:p>
            <a:pPr>
              <a:buNone/>
            </a:pPr>
            <a:endParaRPr lang="cs-CZ" dirty="0" smtClean="0"/>
          </a:p>
          <a:p>
            <a:pPr lvl="2">
              <a:buNone/>
            </a:pPr>
            <a:endParaRPr lang="cs-CZ" dirty="0" smtClean="0"/>
          </a:p>
          <a:p>
            <a:pPr lvl="2">
              <a:buNone/>
            </a:pPr>
            <a:endParaRPr lang="cs-CZ" dirty="0" smtClean="0"/>
          </a:p>
          <a:p>
            <a:pPr lvl="2">
              <a:buNone/>
            </a:pPr>
            <a:endParaRPr lang="cs-CZ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3. Zážehový motor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b="0" dirty="0" smtClean="0"/>
              <a:t>Potřeby</a:t>
            </a:r>
            <a:endParaRPr lang="cs-CZ" b="0" dirty="0"/>
          </a:p>
        </p:txBody>
      </p:sp>
      <p:pic>
        <p:nvPicPr>
          <p:cNvPr id="9" name="Zástupný symbol pro obsah 8" descr="motory 08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42261" y="2571744"/>
            <a:ext cx="4255127" cy="3000395"/>
          </a:xfrm>
        </p:spPr>
      </p:pic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b="0" dirty="0" smtClean="0"/>
              <a:t>Detail</a:t>
            </a:r>
            <a:endParaRPr lang="cs-CZ" b="0" dirty="0"/>
          </a:p>
        </p:txBody>
      </p:sp>
      <p:pic>
        <p:nvPicPr>
          <p:cNvPr id="8" name="Zástupný symbol pro obsah 7" descr="89 detail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00628" y="2571744"/>
            <a:ext cx="3890356" cy="29634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Zážehový motor – počáteční nezdary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1"/>
          </p:nvPr>
        </p:nvSpPr>
        <p:spPr>
          <a:xfrm>
            <a:off x="428596" y="2000240"/>
            <a:ext cx="4038600" cy="4525963"/>
          </a:xfrm>
        </p:spPr>
        <p:txBody>
          <a:bodyPr/>
          <a:lstStyle/>
          <a:p>
            <a:r>
              <a:rPr lang="cs-CZ" dirty="0" smtClean="0"/>
              <a:t>Krátké vodiče</a:t>
            </a:r>
          </a:p>
          <a:p>
            <a:r>
              <a:rPr lang="cs-CZ" dirty="0" smtClean="0"/>
              <a:t>Studený líh</a:t>
            </a:r>
          </a:p>
          <a:p>
            <a:r>
              <a:rPr lang="cs-CZ" dirty="0" smtClean="0"/>
              <a:t>Nedovřená krabička</a:t>
            </a:r>
            <a:endParaRPr lang="cs-CZ" dirty="0"/>
          </a:p>
        </p:txBody>
      </p:sp>
      <p:pic>
        <p:nvPicPr>
          <p:cNvPr id="9" name="Zástupný symbol pro obsah 8" descr="motory 09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000240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 odstranění problémů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>
                <a:hlinkClick r:id="rId3" action="ppaction://hlinkfile"/>
              </a:rPr>
              <a:t>Pokus číslo 1</a:t>
            </a:r>
            <a:endParaRPr lang="cs-CZ" dirty="0" smtClean="0"/>
          </a:p>
          <a:p>
            <a:pPr>
              <a:buNone/>
            </a:pPr>
            <a:r>
              <a:rPr lang="cs-CZ" dirty="0" smtClean="0">
                <a:hlinkClick r:id="rId4" action="ppaction://hlinkfile"/>
              </a:rPr>
              <a:t>Pokus číslo2</a:t>
            </a:r>
            <a:endParaRPr lang="cs-CZ" dirty="0" smtClean="0"/>
          </a:p>
          <a:p>
            <a:pPr>
              <a:buNone/>
            </a:pPr>
            <a:r>
              <a:rPr lang="cs-CZ" dirty="0" smtClean="0">
                <a:hlinkClick r:id="rId5" action="ppaction://hlinkfile"/>
              </a:rPr>
              <a:t>Pokus číslo 3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Výpočet účinnosti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výhřevnost denaturovaného lihu = 27,44 MJ/kg</a:t>
            </a:r>
          </a:p>
          <a:p>
            <a:r>
              <a:rPr lang="cs-CZ" sz="2400" dirty="0" smtClean="0"/>
              <a:t>h = 1,8 m – výška výstupu krabičky</a:t>
            </a:r>
          </a:p>
          <a:p>
            <a:r>
              <a:rPr lang="cs-CZ" sz="2400" dirty="0" smtClean="0"/>
              <a:t>m</a:t>
            </a:r>
            <a:r>
              <a:rPr lang="cs-CZ" sz="2400" baseline="-25000" dirty="0" smtClean="0"/>
              <a:t>1</a:t>
            </a:r>
            <a:r>
              <a:rPr lang="cs-CZ" sz="2400" dirty="0" smtClean="0"/>
              <a:t> = 22 g - hmotnost krabičky  </a:t>
            </a:r>
          </a:p>
          <a:p>
            <a:r>
              <a:rPr lang="cs-CZ" sz="2400" dirty="0" smtClean="0"/>
              <a:t>m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 = 0,119 g  - hmotnost líhu</a:t>
            </a:r>
          </a:p>
          <a:p>
            <a:pPr lvl="1"/>
            <a:r>
              <a:rPr lang="cs-CZ" dirty="0" smtClean="0"/>
              <a:t>Energie získaná hořením lihu</a:t>
            </a:r>
          </a:p>
          <a:p>
            <a:pPr lvl="1">
              <a:buNone/>
            </a:pPr>
            <a:r>
              <a:rPr lang="cs-CZ" dirty="0" smtClean="0"/>
              <a:t>	E = 3265 J</a:t>
            </a:r>
          </a:p>
          <a:p>
            <a:pPr lvl="1"/>
            <a:r>
              <a:rPr lang="cs-CZ" dirty="0" smtClean="0"/>
              <a:t>Získaná mechanická energie (potenciální)</a:t>
            </a:r>
          </a:p>
          <a:p>
            <a:pPr lvl="1">
              <a:buNone/>
            </a:pPr>
            <a:r>
              <a:rPr lang="cs-CZ" dirty="0" smtClean="0"/>
              <a:t>    </a:t>
            </a:r>
            <a:r>
              <a:rPr lang="cs-CZ" dirty="0" err="1" smtClean="0"/>
              <a:t>E</a:t>
            </a:r>
            <a:r>
              <a:rPr lang="cs-CZ" baseline="-25000" dirty="0" err="1" smtClean="0"/>
              <a:t>p</a:t>
            </a:r>
            <a:r>
              <a:rPr lang="cs-CZ" dirty="0" smtClean="0"/>
              <a:t> = m</a:t>
            </a:r>
            <a:r>
              <a:rPr lang="cs-CZ" baseline="-25000" dirty="0" smtClean="0"/>
              <a:t>1</a:t>
            </a:r>
            <a:r>
              <a:rPr lang="cs-CZ" dirty="0" smtClean="0"/>
              <a:t>gh = 0,388 J</a:t>
            </a:r>
          </a:p>
          <a:p>
            <a:pPr lvl="1"/>
            <a:r>
              <a:rPr lang="cs-CZ" b="1" dirty="0" smtClean="0"/>
              <a:t>Účinnost </a:t>
            </a:r>
            <a:r>
              <a:rPr lang="el-GR" b="1" dirty="0" smtClean="0"/>
              <a:t>η</a:t>
            </a:r>
            <a:r>
              <a:rPr lang="cs-CZ" b="1" dirty="0" smtClean="0"/>
              <a:t> = </a:t>
            </a:r>
            <a:r>
              <a:rPr lang="cs-CZ" b="1" dirty="0" err="1" smtClean="0"/>
              <a:t>E</a:t>
            </a:r>
            <a:r>
              <a:rPr lang="cs-CZ" b="1" baseline="-25000" dirty="0" err="1" smtClean="0"/>
              <a:t>p</a:t>
            </a:r>
            <a:r>
              <a:rPr lang="cs-CZ" b="1" dirty="0" smtClean="0"/>
              <a:t>/E = 1,19 ∙ 10</a:t>
            </a:r>
            <a:r>
              <a:rPr lang="cs-CZ" b="1" baseline="30000" dirty="0" smtClean="0"/>
              <a:t>-4</a:t>
            </a:r>
          </a:p>
          <a:p>
            <a:pPr lvl="1">
              <a:buNone/>
            </a:pPr>
            <a:endParaRPr lang="cs-CZ" dirty="0" smtClean="0"/>
          </a:p>
          <a:p>
            <a:pPr lvl="2">
              <a:buNone/>
            </a:pPr>
            <a:endParaRPr lang="cs-CZ" dirty="0" smtClean="0"/>
          </a:p>
          <a:p>
            <a:pPr lvl="2">
              <a:buNone/>
            </a:pPr>
            <a:endParaRPr lang="cs-CZ" dirty="0" smtClean="0"/>
          </a:p>
          <a:p>
            <a:pPr lvl="2"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4. Reaktivní motor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funguje na základě principu akce a reakce</a:t>
            </a:r>
          </a:p>
          <a:p>
            <a:r>
              <a:rPr lang="cs-CZ" dirty="0" smtClean="0"/>
              <a:t>např. proudový motor</a:t>
            </a:r>
          </a:p>
          <a:p>
            <a:pPr>
              <a:buNone/>
            </a:pPr>
            <a:r>
              <a:rPr lang="cs-CZ" dirty="0" smtClean="0"/>
              <a:t>	kompresorem je nasán a stlačen vzduch →</a:t>
            </a:r>
          </a:p>
          <a:p>
            <a:pPr>
              <a:buNone/>
            </a:pPr>
            <a:r>
              <a:rPr lang="cs-CZ" dirty="0" smtClean="0"/>
              <a:t>	nasátí kerosinu → zažehnutí → horké plyny roztáčejí turbínu, která </a:t>
            </a:r>
            <a:r>
              <a:rPr lang="cs-CZ" smtClean="0"/>
              <a:t>přes hřídel </a:t>
            </a:r>
            <a:r>
              <a:rPr lang="cs-CZ" dirty="0" smtClean="0"/>
              <a:t>pohání kompresor → ve výstupní trysce vysoký tlak, tepelná energie se mění v kinetickou → vzniká tah motoru	 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4. Reaktivní motor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b="0" dirty="0" smtClean="0"/>
              <a:t>Demontáž</a:t>
            </a:r>
            <a:endParaRPr lang="cs-CZ" b="0" dirty="0"/>
          </a:p>
        </p:txBody>
      </p:sp>
      <p:pic>
        <p:nvPicPr>
          <p:cNvPr id="8" name="Zástupný symbol pro obsah 7" descr="PA29009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b="0" dirty="0" smtClean="0"/>
              <a:t>To tam jako nic není?!</a:t>
            </a:r>
            <a:endParaRPr lang="cs-CZ" b="0" dirty="0"/>
          </a:p>
        </p:txBody>
      </p:sp>
      <p:pic>
        <p:nvPicPr>
          <p:cNvPr id="9" name="Zástupný symbol pro obsah 8" descr="PA29009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34853"/>
            <a:ext cx="4041774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dnes uvidíte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1. přeměny tepelné energie na mechanickou</a:t>
            </a:r>
          </a:p>
          <a:p>
            <a:r>
              <a:rPr lang="cs-CZ" dirty="0" smtClean="0"/>
              <a:t>2. parní stroj</a:t>
            </a:r>
          </a:p>
          <a:p>
            <a:r>
              <a:rPr lang="cs-CZ" dirty="0" smtClean="0"/>
              <a:t>3. zážehový motor</a:t>
            </a:r>
          </a:p>
          <a:p>
            <a:r>
              <a:rPr lang="cs-CZ" dirty="0" smtClean="0"/>
              <a:t>4. reaktivní motor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Reaktivní motor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b="0" dirty="0" smtClean="0"/>
              <a:t>Zkoušíme to dál</a:t>
            </a:r>
            <a:endParaRPr lang="cs-CZ" b="0" dirty="0"/>
          </a:p>
        </p:txBody>
      </p:sp>
      <p:pic>
        <p:nvPicPr>
          <p:cNvPr id="7" name="Zástupný symbol pro obsah 6" descr="PA29010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b="0" dirty="0" smtClean="0"/>
              <a:t>Tak přece jenom…</a:t>
            </a:r>
            <a:endParaRPr lang="cs-CZ" b="0" dirty="0"/>
          </a:p>
        </p:txBody>
      </p:sp>
      <p:pic>
        <p:nvPicPr>
          <p:cNvPr id="8" name="Zástupný symbol pro obsah 7" descr="PA29010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34853"/>
            <a:ext cx="4041774" cy="30313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Reaktivní motor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b="0" dirty="0" smtClean="0"/>
              <a:t>Materiál ze tří raket</a:t>
            </a:r>
            <a:endParaRPr lang="cs-CZ" b="0" dirty="0"/>
          </a:p>
        </p:txBody>
      </p:sp>
      <p:pic>
        <p:nvPicPr>
          <p:cNvPr id="7" name="Zástupný symbol pro obsah 6" descr="PA29010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b="0" dirty="0" smtClean="0"/>
              <a:t>Raketa se závažím</a:t>
            </a:r>
            <a:endParaRPr lang="cs-CZ" b="0" dirty="0"/>
          </a:p>
        </p:txBody>
      </p:sp>
      <p:pic>
        <p:nvPicPr>
          <p:cNvPr id="8" name="Zástupný symbol pro obsah 7" descr="PA29010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34853"/>
            <a:ext cx="4041774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Reaktivní motor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b="0" dirty="0" smtClean="0"/>
              <a:t>Příprava</a:t>
            </a:r>
            <a:endParaRPr lang="cs-CZ" b="0" dirty="0"/>
          </a:p>
        </p:txBody>
      </p:sp>
      <p:pic>
        <p:nvPicPr>
          <p:cNvPr id="7" name="Zástupný symbol pro obsah 6" descr="PA29010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b="0" dirty="0" smtClean="0"/>
              <a:t>Rychle pryč!</a:t>
            </a:r>
            <a:endParaRPr lang="cs-CZ" b="0" dirty="0"/>
          </a:p>
        </p:txBody>
      </p:sp>
      <p:pic>
        <p:nvPicPr>
          <p:cNvPr id="8" name="Zástupný symbol pro obsah 7" descr="PA29011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Reaktivní motor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b="0" dirty="0" smtClean="0"/>
              <a:t>Start</a:t>
            </a:r>
            <a:endParaRPr lang="cs-CZ" b="0" dirty="0"/>
          </a:p>
        </p:txBody>
      </p:sp>
      <p:pic>
        <p:nvPicPr>
          <p:cNvPr id="7" name="Zástupný symbol pro obsah 6" descr="PA29011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b="0" dirty="0" smtClean="0"/>
              <a:t>Měření výšky</a:t>
            </a:r>
            <a:endParaRPr lang="cs-CZ" b="0" dirty="0"/>
          </a:p>
        </p:txBody>
      </p:sp>
      <p:pic>
        <p:nvPicPr>
          <p:cNvPr id="8" name="Zástupný symbol pro obsah 7" descr="PA29011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Výpočet účinnosti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400" dirty="0" smtClean="0"/>
              <a:t>m</a:t>
            </a:r>
            <a:r>
              <a:rPr lang="cs-CZ" sz="2400" baseline="-25000" dirty="0" smtClean="0"/>
              <a:t>1</a:t>
            </a:r>
            <a:r>
              <a:rPr lang="cs-CZ" sz="2400" dirty="0" smtClean="0"/>
              <a:t> = 9,08 g – hmotnost střelného prachu</a:t>
            </a:r>
          </a:p>
          <a:p>
            <a:r>
              <a:rPr lang="cs-CZ" sz="2400" dirty="0" smtClean="0"/>
              <a:t>m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 = 23,5 g – hmotnost provázku</a:t>
            </a:r>
          </a:p>
          <a:p>
            <a:r>
              <a:rPr lang="cs-CZ" sz="2400" dirty="0" smtClean="0"/>
              <a:t>h = 11,1 m – výška výstupu </a:t>
            </a:r>
          </a:p>
          <a:p>
            <a:r>
              <a:rPr lang="cs-CZ" sz="2400" dirty="0" smtClean="0"/>
              <a:t>m</a:t>
            </a:r>
            <a:r>
              <a:rPr lang="cs-CZ" sz="2400" baseline="-25000" dirty="0" smtClean="0"/>
              <a:t>3</a:t>
            </a:r>
            <a:r>
              <a:rPr lang="cs-CZ" sz="2400" dirty="0" smtClean="0"/>
              <a:t> = 87,6 g – hmotnost rachejtle</a:t>
            </a:r>
          </a:p>
          <a:p>
            <a:r>
              <a:rPr lang="cs-CZ" sz="2400" dirty="0" smtClean="0"/>
              <a:t>Výhřevnost střelného prachu = 2,94 MJ/kg</a:t>
            </a:r>
          </a:p>
          <a:p>
            <a:pPr lvl="1"/>
            <a:r>
              <a:rPr lang="cs-CZ" dirty="0" smtClean="0"/>
              <a:t>Energie získaná ze střelného prachu</a:t>
            </a:r>
          </a:p>
          <a:p>
            <a:pPr lvl="1">
              <a:buNone/>
            </a:pPr>
            <a:r>
              <a:rPr lang="cs-CZ" dirty="0" smtClean="0"/>
              <a:t>	E = 26 695 J</a:t>
            </a:r>
          </a:p>
          <a:p>
            <a:pPr lvl="1"/>
            <a:r>
              <a:rPr lang="cs-CZ" dirty="0" smtClean="0"/>
              <a:t>Získaná mechanická energie</a:t>
            </a:r>
          </a:p>
          <a:p>
            <a:pPr lvl="1">
              <a:buNone/>
            </a:pPr>
            <a:r>
              <a:rPr lang="cs-CZ" dirty="0" smtClean="0"/>
              <a:t>	</a:t>
            </a:r>
            <a:r>
              <a:rPr lang="cs-CZ" dirty="0" err="1" smtClean="0"/>
              <a:t>E</a:t>
            </a:r>
            <a:r>
              <a:rPr lang="cs-CZ" baseline="-25000" dirty="0" err="1" smtClean="0"/>
              <a:t>p</a:t>
            </a:r>
            <a:r>
              <a:rPr lang="cs-CZ" dirty="0" smtClean="0"/>
              <a:t> = m</a:t>
            </a:r>
            <a:r>
              <a:rPr lang="cs-CZ" baseline="-25000" dirty="0" smtClean="0"/>
              <a:t>3</a:t>
            </a:r>
            <a:r>
              <a:rPr lang="cs-CZ" dirty="0" smtClean="0"/>
              <a:t>gh + 0,5∙m</a:t>
            </a:r>
            <a:r>
              <a:rPr lang="cs-CZ" baseline="-25000" dirty="0" smtClean="0"/>
              <a:t>2</a:t>
            </a:r>
            <a:r>
              <a:rPr lang="cs-CZ" dirty="0" smtClean="0"/>
              <a:t>gh= 10,82 J</a:t>
            </a:r>
          </a:p>
          <a:p>
            <a:pPr lvl="2"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400" dirty="0" smtClean="0"/>
              <a:t>	</a:t>
            </a:r>
            <a:r>
              <a:rPr lang="cs-CZ" sz="2800" b="1" dirty="0" smtClean="0"/>
              <a:t>Účinnost  </a:t>
            </a:r>
            <a:r>
              <a:rPr lang="el-GR" sz="2800" b="1" dirty="0" smtClean="0"/>
              <a:t>η</a:t>
            </a:r>
            <a:r>
              <a:rPr lang="cs-CZ" sz="2800" b="1" dirty="0" smtClean="0"/>
              <a:t> = </a:t>
            </a:r>
            <a:r>
              <a:rPr lang="cs-CZ" sz="2800" b="1" dirty="0" err="1" smtClean="0"/>
              <a:t>E</a:t>
            </a:r>
            <a:r>
              <a:rPr lang="cs-CZ" sz="2800" b="1" baseline="-25000" dirty="0" err="1" smtClean="0"/>
              <a:t>p</a:t>
            </a:r>
            <a:r>
              <a:rPr lang="cs-CZ" sz="2800" b="1" dirty="0" smtClean="0"/>
              <a:t>/E = 4 ∙ 10</a:t>
            </a:r>
            <a:r>
              <a:rPr lang="cs-CZ" sz="2800" b="1" baseline="30000" dirty="0" smtClean="0"/>
              <a:t>-4</a:t>
            </a:r>
            <a:endParaRPr lang="cs-CZ" sz="2800" b="1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Ověřili jsme pořadí motorů podle účinnosti:</a:t>
            </a:r>
          </a:p>
          <a:p>
            <a:pPr lvl="1">
              <a:buNone/>
            </a:pPr>
            <a:endParaRPr lang="cs-CZ" sz="5400" dirty="0"/>
          </a:p>
          <a:p>
            <a:pPr lvl="1" algn="ctr">
              <a:buNone/>
            </a:pPr>
            <a:endParaRPr lang="cs-CZ" sz="9600" dirty="0" smtClean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142976" y="3071810"/>
          <a:ext cx="6786609" cy="2632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2203"/>
                <a:gridCol w="2262203"/>
                <a:gridCol w="2262203"/>
              </a:tblGrid>
              <a:tr h="6030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Tabulková </a:t>
                      </a:r>
                      <a:r>
                        <a:rPr lang="el-GR" sz="2400" dirty="0" smtClean="0"/>
                        <a:t>η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/>
                        <a:t>Naše </a:t>
                      </a:r>
                      <a:r>
                        <a:rPr lang="el-GR" sz="2400" dirty="0" smtClean="0"/>
                        <a:t>η</a:t>
                      </a:r>
                      <a:endParaRPr lang="cs-CZ" sz="2400" dirty="0" smtClean="0"/>
                    </a:p>
                    <a:p>
                      <a:pPr algn="ctr"/>
                      <a:endParaRPr lang="cs-CZ" sz="2400" dirty="0"/>
                    </a:p>
                  </a:txBody>
                  <a:tcPr/>
                </a:tc>
              </a:tr>
              <a:tr h="603014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Reaktivní motor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0,50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4 ∙ 10</a:t>
                      </a:r>
                      <a:r>
                        <a:rPr lang="cs-CZ" sz="2400" baseline="30000" dirty="0" smtClean="0"/>
                        <a:t>-4</a:t>
                      </a:r>
                      <a:endParaRPr lang="cs-CZ" sz="2400" baseline="30000" dirty="0"/>
                    </a:p>
                  </a:txBody>
                  <a:tcPr/>
                </a:tc>
              </a:tr>
              <a:tr h="603014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Zážehový motor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0,20 – 0,33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1,25 ∙ 10</a:t>
                      </a:r>
                      <a:r>
                        <a:rPr lang="cs-CZ" sz="2400" baseline="30000" dirty="0" smtClean="0"/>
                        <a:t>-4</a:t>
                      </a:r>
                      <a:endParaRPr lang="cs-CZ" sz="2400" baseline="30000" dirty="0"/>
                    </a:p>
                  </a:txBody>
                  <a:tcPr/>
                </a:tc>
              </a:tr>
              <a:tr h="603014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Parní stroj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0,09 – 0,15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1,25</a:t>
                      </a:r>
                      <a:r>
                        <a:rPr lang="cs-CZ" sz="2400" baseline="0" dirty="0" smtClean="0"/>
                        <a:t> ∙ 10</a:t>
                      </a:r>
                      <a:r>
                        <a:rPr lang="cs-CZ" sz="2400" baseline="30000" dirty="0" smtClean="0"/>
                        <a:t>-7</a:t>
                      </a:r>
                      <a:endParaRPr lang="cs-CZ" sz="2400" baseline="30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Stránky kroužků fyziky na MFF UK </a:t>
            </a:r>
            <a:r>
              <a:rPr lang="cs-CZ" dirty="0" smtClean="0">
                <a:hlinkClick r:id="rId2"/>
              </a:rPr>
              <a:t>http://fyzweb.cuni.cz/dilna/krouzky/uvod/uvodni.htm</a:t>
            </a:r>
            <a:endParaRPr lang="cs-CZ" dirty="0" smtClean="0"/>
          </a:p>
          <a:p>
            <a:r>
              <a:rPr lang="cs-CZ" dirty="0" smtClean="0"/>
              <a:t>Fyzikální tabulky pro střední školy</a:t>
            </a:r>
          </a:p>
          <a:p>
            <a:r>
              <a:rPr lang="cs-CZ" dirty="0" smtClean="0"/>
              <a:t>www.</a:t>
            </a:r>
            <a:r>
              <a:rPr lang="cs-CZ" smtClean="0"/>
              <a:t>wikipedia.cz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právě motory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Cíl naší prezentace</a:t>
            </a:r>
          </a:p>
          <a:p>
            <a:pPr>
              <a:buNone/>
            </a:pPr>
            <a:r>
              <a:rPr lang="cs-CZ" dirty="0" smtClean="0"/>
              <a:t>		- ověření účinností motorů</a:t>
            </a:r>
          </a:p>
          <a:p>
            <a:pPr>
              <a:buNone/>
            </a:pPr>
            <a:r>
              <a:rPr lang="cs-CZ" dirty="0" smtClean="0"/>
              <a:t>		- zkoumání přeměn mechanické energie na 	tepelnou </a:t>
            </a:r>
          </a:p>
          <a:p>
            <a:r>
              <a:rPr lang="cs-CZ" dirty="0" smtClean="0"/>
              <a:t>Rozhodly jsme se udělat modely z věcí, které jsou k dostání v běžných obchodech, takže pro vás můžeme být inspirací pro vaše domácí experimenty.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1. Přeměny tepelné energie na mechanickou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Již dlouho se lidé snažili sestrojit stroje, které by pracovaly za ně.</a:t>
            </a:r>
          </a:p>
          <a:p>
            <a:pPr>
              <a:buNone/>
            </a:pPr>
            <a:r>
              <a:rPr lang="cs-CZ" dirty="0" smtClean="0"/>
              <a:t>	1. parní stroj – </a:t>
            </a:r>
            <a:r>
              <a:rPr lang="cs-CZ" dirty="0" smtClean="0"/>
              <a:t>2. </a:t>
            </a:r>
            <a:r>
              <a:rPr lang="cs-CZ" dirty="0" err="1" smtClean="0"/>
              <a:t>pol</a:t>
            </a:r>
            <a:r>
              <a:rPr lang="cs-CZ" dirty="0" smtClean="0"/>
              <a:t>. 18.stol.</a:t>
            </a:r>
            <a:r>
              <a:rPr lang="cs-CZ" dirty="0" smtClean="0"/>
              <a:t> </a:t>
            </a:r>
            <a:r>
              <a:rPr lang="cs-CZ" dirty="0" smtClean="0"/>
              <a:t>– </a:t>
            </a:r>
            <a:r>
              <a:rPr lang="cs-CZ" dirty="0" err="1" smtClean="0"/>
              <a:t>James</a:t>
            </a:r>
            <a:r>
              <a:rPr lang="cs-CZ" dirty="0" smtClean="0"/>
              <a:t> Watt </a:t>
            </a:r>
          </a:p>
          <a:p>
            <a:pPr>
              <a:buNone/>
            </a:pPr>
            <a:r>
              <a:rPr lang="cs-CZ" dirty="0" smtClean="0"/>
              <a:t>	2. zážehové motory – 1876 </a:t>
            </a:r>
            <a:r>
              <a:rPr lang="cs-CZ" dirty="0" err="1" smtClean="0"/>
              <a:t>Niclaus</a:t>
            </a:r>
            <a:r>
              <a:rPr lang="cs-CZ" dirty="0" smtClean="0"/>
              <a:t> Otto</a:t>
            </a:r>
          </a:p>
          <a:p>
            <a:pPr>
              <a:buNone/>
            </a:pPr>
            <a:r>
              <a:rPr lang="cs-CZ" dirty="0" smtClean="0"/>
              <a:t>	3. vznětové motory – 1880 Rudolf Diesel</a:t>
            </a:r>
          </a:p>
          <a:p>
            <a:pPr>
              <a:buNone/>
            </a:pPr>
            <a:r>
              <a:rPr lang="cs-CZ" dirty="0" smtClean="0"/>
              <a:t>	4. proudový motor – Frank </a:t>
            </a:r>
            <a:r>
              <a:rPr lang="cs-CZ" dirty="0" err="1" smtClean="0"/>
              <a:t>Whittle</a:t>
            </a:r>
            <a:r>
              <a:rPr lang="cs-CZ" dirty="0" smtClean="0"/>
              <a:t>, Hans </a:t>
            </a:r>
            <a:r>
              <a:rPr lang="cs-CZ" dirty="0" err="1" smtClean="0"/>
              <a:t>von</a:t>
            </a:r>
            <a:r>
              <a:rPr lang="cs-CZ" dirty="0" smtClean="0"/>
              <a:t> </a:t>
            </a:r>
            <a:r>
              <a:rPr lang="cs-CZ" dirty="0" err="1" smtClean="0"/>
              <a:t>Ohain</a:t>
            </a:r>
            <a:r>
              <a:rPr lang="cs-CZ" dirty="0" smtClean="0"/>
              <a:t>  	     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1. Přeměny tepelné energie na mechanickou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My jsme se při našich pokusech setkaly s podobnými problémy jako měli vynálezci motorů. </a:t>
            </a:r>
          </a:p>
          <a:p>
            <a:pPr lvl="2"/>
            <a:r>
              <a:rPr lang="cs-CZ" sz="3200" dirty="0" smtClean="0"/>
              <a:t>Nevhodné materiály</a:t>
            </a:r>
          </a:p>
          <a:p>
            <a:pPr lvl="2"/>
            <a:r>
              <a:rPr lang="cs-CZ" sz="3200" dirty="0" smtClean="0"/>
              <a:t>Nepřesné měřící přístroje</a:t>
            </a:r>
          </a:p>
          <a:p>
            <a:pPr lvl="2"/>
            <a:r>
              <a:rPr lang="cs-CZ" sz="3200" dirty="0" smtClean="0"/>
              <a:t>Špatné pracovní podmínky</a:t>
            </a:r>
          </a:p>
          <a:p>
            <a:pPr lvl="2"/>
            <a:r>
              <a:rPr lang="cs-CZ" sz="3200" dirty="0" smtClean="0"/>
              <a:t>Nízké účinnosti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Účinnost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Fyzikální veličina, která udává poměr mezi výkonem a příkonem stroje při vykonávání práce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cs-CZ" dirty="0" smtClean="0"/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cs-CZ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cs-CZ" dirty="0" smtClean="0"/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cs-CZ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cs-CZ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cs-CZ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cs-CZ" dirty="0" smtClean="0">
              <a:ea typeface="Calibri"/>
              <a:cs typeface="Times New Roman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500166" y="3214686"/>
          <a:ext cx="60960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Typ stroje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η</a:t>
                      </a:r>
                      <a:endParaRPr lang="cs-CZ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Parní stroj 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0,09 – 0,15</a:t>
                      </a:r>
                      <a:endParaRPr lang="cs-CZ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Parní turbína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0,25</a:t>
                      </a:r>
                      <a:r>
                        <a:rPr lang="cs-CZ" sz="2400" baseline="0" dirty="0" smtClean="0"/>
                        <a:t> – 0,35</a:t>
                      </a:r>
                      <a:endParaRPr lang="cs-CZ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Čtyřdobý zážehový motor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0,20 – 0,33</a:t>
                      </a:r>
                      <a:endParaRPr lang="cs-CZ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Vznětový motor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0,30 – 0,42</a:t>
                      </a:r>
                      <a:endParaRPr lang="cs-CZ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Raketový motor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0,50</a:t>
                      </a:r>
                      <a:endParaRPr lang="cs-CZ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Parní stroj</a:t>
            </a:r>
            <a:endParaRPr lang="cs-CZ" dirty="0"/>
          </a:p>
        </p:txBody>
      </p:sp>
      <p:pic>
        <p:nvPicPr>
          <p:cNvPr id="4" name="Zástupný symbol pro obsah 3" descr="motory 07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32931"/>
            <a:ext cx="4038600" cy="3660501"/>
          </a:xfrm>
        </p:spPr>
      </p:pic>
      <p:pic>
        <p:nvPicPr>
          <p:cNvPr id="6" name="Zástupný symbol pro obsah 5" descr="parniStroj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57818" y="2071678"/>
            <a:ext cx="3286154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ovéPole 6"/>
          <p:cNvSpPr txBox="1"/>
          <p:nvPr/>
        </p:nvSpPr>
        <p:spPr>
          <a:xfrm>
            <a:off x="1500166" y="5857892"/>
            <a:ext cx="185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Terezin parní stroj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857884" y="5857892"/>
            <a:ext cx="2855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Klasický parní stroj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Průběh experimentu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b="0" dirty="0" smtClean="0"/>
              <a:t>Sladký začátek</a:t>
            </a:r>
            <a:endParaRPr lang="cs-CZ" b="0" dirty="0"/>
          </a:p>
        </p:txBody>
      </p:sp>
      <p:pic>
        <p:nvPicPr>
          <p:cNvPr id="9" name="Zástupný symbol pro obsah 8" descr="motory 04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301" y="2635524"/>
            <a:ext cx="4039985" cy="3029989"/>
          </a:xfrm>
        </p:spPr>
      </p:pic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b="0" dirty="0" smtClean="0"/>
              <a:t>Potřeby</a:t>
            </a:r>
            <a:endParaRPr lang="cs-CZ" b="0" dirty="0"/>
          </a:p>
        </p:txBody>
      </p:sp>
      <p:pic>
        <p:nvPicPr>
          <p:cNvPr id="10" name="Zástupný symbol pro obsah 9" descr="motory 05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920" y="2635524"/>
            <a:ext cx="4039985" cy="30299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Průběh experimentu - příprava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b="0" dirty="0" smtClean="0"/>
              <a:t>Výroba pístu</a:t>
            </a:r>
            <a:endParaRPr lang="cs-CZ" b="0" dirty="0"/>
          </a:p>
        </p:txBody>
      </p:sp>
      <p:pic>
        <p:nvPicPr>
          <p:cNvPr id="7" name="Zástupný symbol pro obsah 6" descr="motory 05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301" y="2635524"/>
            <a:ext cx="4039985" cy="3029989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b="0" dirty="0" smtClean="0"/>
              <a:t>Ohniště</a:t>
            </a:r>
            <a:endParaRPr lang="cs-CZ" b="0" dirty="0"/>
          </a:p>
        </p:txBody>
      </p:sp>
      <p:pic>
        <p:nvPicPr>
          <p:cNvPr id="8" name="Zástupný symbol pro obsah 7" descr="motory 05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920" y="2635524"/>
            <a:ext cx="4039985" cy="30299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1183</TotalTime>
  <Words>426</Words>
  <Application>Microsoft Office PowerPoint</Application>
  <PresentationFormat>Předvádění na obrazovce (4:3)</PresentationFormat>
  <Paragraphs>147</Paragraphs>
  <Slides>26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Motiv sady Office</vt:lpstr>
      <vt:lpstr>Neschopné motory</vt:lpstr>
      <vt:lpstr>Co dnes uvidíte</vt:lpstr>
      <vt:lpstr>Proč právě motory</vt:lpstr>
      <vt:lpstr>1. Přeměny tepelné energie na mechanickou</vt:lpstr>
      <vt:lpstr>1. Přeměny tepelné energie na mechanickou </vt:lpstr>
      <vt:lpstr>Účinnost</vt:lpstr>
      <vt:lpstr>2. Parní stroj</vt:lpstr>
      <vt:lpstr>Průběh experimentu</vt:lpstr>
      <vt:lpstr>Průběh experimentu - příprava</vt:lpstr>
      <vt:lpstr>Průběh experimentu – úpravy</vt:lpstr>
      <vt:lpstr>Průběh experimentu – konečně úspěch</vt:lpstr>
      <vt:lpstr>A je po bitvě</vt:lpstr>
      <vt:lpstr>Výpočet účinnosti parního stroje</vt:lpstr>
      <vt:lpstr>3. Zážehový motor</vt:lpstr>
      <vt:lpstr>Zážehový motor – počáteční nezdary</vt:lpstr>
      <vt:lpstr>Po odstranění problémů</vt:lpstr>
      <vt:lpstr>Výpočet účinnosti </vt:lpstr>
      <vt:lpstr>4. Reaktivní motor</vt:lpstr>
      <vt:lpstr>4. Reaktivní motor</vt:lpstr>
      <vt:lpstr>Reaktivní motor</vt:lpstr>
      <vt:lpstr>Reaktivní motor</vt:lpstr>
      <vt:lpstr>Reaktivní motor</vt:lpstr>
      <vt:lpstr>Reaktivní motor</vt:lpstr>
      <vt:lpstr>Výpočet účinnosti</vt:lpstr>
      <vt:lpstr>Závěr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Neschopné motory</dc:title>
  <dc:creator>Jitka</dc:creator>
  <cp:lastModifiedBy>Jitka</cp:lastModifiedBy>
  <cp:revision>115</cp:revision>
  <dcterms:created xsi:type="dcterms:W3CDTF">2008-10-22T20:25:34Z</dcterms:created>
  <dcterms:modified xsi:type="dcterms:W3CDTF">2008-11-04T19:51:55Z</dcterms:modified>
</cp:coreProperties>
</file>