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1" r:id="rId6"/>
    <p:sldId id="273" r:id="rId7"/>
    <p:sldId id="260" r:id="rId8"/>
    <p:sldId id="262" r:id="rId9"/>
    <p:sldId id="274" r:id="rId10"/>
    <p:sldId id="263" r:id="rId11"/>
    <p:sldId id="264" r:id="rId12"/>
    <p:sldId id="275" r:id="rId13"/>
    <p:sldId id="265" r:id="rId14"/>
    <p:sldId id="266" r:id="rId15"/>
    <p:sldId id="276" r:id="rId16"/>
    <p:sldId id="267" r:id="rId17"/>
    <p:sldId id="268" r:id="rId18"/>
    <p:sldId id="269" r:id="rId19"/>
    <p:sldId id="271" r:id="rId20"/>
    <p:sldId id="272" r:id="rId21"/>
    <p:sldId id="277" r:id="rId2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9306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80" autoAdjust="0"/>
    <p:restoredTop sz="94667" autoAdjust="0"/>
  </p:normalViewPr>
  <p:slideViewPr>
    <p:cSldViewPr>
      <p:cViewPr varScale="1">
        <p:scale>
          <a:sx n="88" d="100"/>
          <a:sy n="88" d="100"/>
        </p:scale>
        <p:origin x="-114" y="-28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A0B318-76E8-4C4D-98A4-83C3B4577E20}" type="doc">
      <dgm:prSet loTypeId="urn:microsoft.com/office/officeart/2005/8/layout/chevron1" loCatId="process" qsTypeId="urn:microsoft.com/office/officeart/2005/8/quickstyle/simple1" qsCatId="simple" csTypeId="urn:microsoft.com/office/officeart/2005/8/colors/accent1_1" csCatId="accent1" phldr="1"/>
      <dgm:spPr/>
    </dgm:pt>
    <dgm:pt modelId="{E1BA8905-CDE8-4EF8-86A4-2B9EEB8C1E4A}">
      <dgm:prSet phldrT="[Text]"/>
      <dgm:spPr/>
      <dgm:t>
        <a:bodyPr/>
        <a:lstStyle/>
        <a:p>
          <a:r>
            <a:rPr lang="cs-CZ" dirty="0" smtClean="0"/>
            <a:t>Zrychlení</a:t>
          </a:r>
          <a:endParaRPr lang="cs-CZ" dirty="0"/>
        </a:p>
      </dgm:t>
    </dgm:pt>
    <dgm:pt modelId="{D25BE1F5-9635-4157-BE8C-968E76A63871}" type="parTrans" cxnId="{C1DB8363-068B-421C-B299-9871FD32F406}">
      <dgm:prSet/>
      <dgm:spPr/>
      <dgm:t>
        <a:bodyPr/>
        <a:lstStyle/>
        <a:p>
          <a:endParaRPr lang="cs-CZ"/>
        </a:p>
      </dgm:t>
    </dgm:pt>
    <dgm:pt modelId="{74E5BEED-514E-486D-A08B-417BF03373D6}" type="sibTrans" cxnId="{C1DB8363-068B-421C-B299-9871FD32F406}">
      <dgm:prSet/>
      <dgm:spPr/>
      <dgm:t>
        <a:bodyPr/>
        <a:lstStyle/>
        <a:p>
          <a:endParaRPr lang="cs-CZ"/>
        </a:p>
      </dgm:t>
    </dgm:pt>
    <dgm:pt modelId="{58986ED9-5775-41EC-AFBC-126E3F7FB007}">
      <dgm:prSet phldrT="[Text]"/>
      <dgm:spPr/>
      <dgm:t>
        <a:bodyPr/>
        <a:lstStyle/>
        <a:p>
          <a:r>
            <a:rPr lang="cs-CZ" dirty="0" smtClean="0"/>
            <a:t>Sklon</a:t>
          </a:r>
          <a:endParaRPr lang="cs-CZ" dirty="0"/>
        </a:p>
      </dgm:t>
    </dgm:pt>
    <dgm:pt modelId="{6A292C28-C44C-4399-877C-7893F9FF72AB}" type="sibTrans" cxnId="{0D0F8ECD-D27C-44A1-9668-192186FAC336}">
      <dgm:prSet/>
      <dgm:spPr/>
      <dgm:t>
        <a:bodyPr/>
        <a:lstStyle/>
        <a:p>
          <a:endParaRPr lang="cs-CZ"/>
        </a:p>
      </dgm:t>
    </dgm:pt>
    <dgm:pt modelId="{EF24876E-BE2C-42F7-9037-F20483C2E08C}" type="parTrans" cxnId="{0D0F8ECD-D27C-44A1-9668-192186FAC336}">
      <dgm:prSet/>
      <dgm:spPr/>
      <dgm:t>
        <a:bodyPr/>
        <a:lstStyle/>
        <a:p>
          <a:endParaRPr lang="cs-CZ"/>
        </a:p>
      </dgm:t>
    </dgm:pt>
    <dgm:pt modelId="{2C48063C-357B-493E-9A7E-8B2953BFAB11}" type="pres">
      <dgm:prSet presAssocID="{5EA0B318-76E8-4C4D-98A4-83C3B4577E20}" presName="Name0" presStyleCnt="0">
        <dgm:presLayoutVars>
          <dgm:dir/>
          <dgm:animLvl val="lvl"/>
          <dgm:resizeHandles val="exact"/>
        </dgm:presLayoutVars>
      </dgm:prSet>
      <dgm:spPr/>
    </dgm:pt>
    <dgm:pt modelId="{85B65D6A-BDA1-4A04-8D1B-9C57130ECDBC}" type="pres">
      <dgm:prSet presAssocID="{E1BA8905-CDE8-4EF8-86A4-2B9EEB8C1E4A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A5DEA7-A43C-49F1-A0FB-0BECF01F1F0A}" type="pres">
      <dgm:prSet presAssocID="{74E5BEED-514E-486D-A08B-417BF03373D6}" presName="parTxOnlySpace" presStyleCnt="0"/>
      <dgm:spPr/>
    </dgm:pt>
    <dgm:pt modelId="{E3631786-7905-48E3-AAEA-246C61585F5A}" type="pres">
      <dgm:prSet presAssocID="{58986ED9-5775-41EC-AFBC-126E3F7FB007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1DB8363-068B-421C-B299-9871FD32F406}" srcId="{5EA0B318-76E8-4C4D-98A4-83C3B4577E20}" destId="{E1BA8905-CDE8-4EF8-86A4-2B9EEB8C1E4A}" srcOrd="0" destOrd="0" parTransId="{D25BE1F5-9635-4157-BE8C-968E76A63871}" sibTransId="{74E5BEED-514E-486D-A08B-417BF03373D6}"/>
    <dgm:cxn modelId="{1E0C419E-5BCC-421D-B053-1B7816F7B97E}" type="presOf" srcId="{5EA0B318-76E8-4C4D-98A4-83C3B4577E20}" destId="{2C48063C-357B-493E-9A7E-8B2953BFAB11}" srcOrd="0" destOrd="0" presId="urn:microsoft.com/office/officeart/2005/8/layout/chevron1"/>
    <dgm:cxn modelId="{A2986F90-BB26-4123-AA50-8402A3758DD3}" type="presOf" srcId="{E1BA8905-CDE8-4EF8-86A4-2B9EEB8C1E4A}" destId="{85B65D6A-BDA1-4A04-8D1B-9C57130ECDBC}" srcOrd="0" destOrd="0" presId="urn:microsoft.com/office/officeart/2005/8/layout/chevron1"/>
    <dgm:cxn modelId="{0D0F8ECD-D27C-44A1-9668-192186FAC336}" srcId="{5EA0B318-76E8-4C4D-98A4-83C3B4577E20}" destId="{58986ED9-5775-41EC-AFBC-126E3F7FB007}" srcOrd="1" destOrd="0" parTransId="{EF24876E-BE2C-42F7-9037-F20483C2E08C}" sibTransId="{6A292C28-C44C-4399-877C-7893F9FF72AB}"/>
    <dgm:cxn modelId="{72BAA989-0046-46BD-839C-66969FB8B8E4}" type="presOf" srcId="{58986ED9-5775-41EC-AFBC-126E3F7FB007}" destId="{E3631786-7905-48E3-AAEA-246C61585F5A}" srcOrd="0" destOrd="0" presId="urn:microsoft.com/office/officeart/2005/8/layout/chevron1"/>
    <dgm:cxn modelId="{B986C975-681C-4600-823D-12329BD306D5}" type="presParOf" srcId="{2C48063C-357B-493E-9A7E-8B2953BFAB11}" destId="{85B65D6A-BDA1-4A04-8D1B-9C57130ECDBC}" srcOrd="0" destOrd="0" presId="urn:microsoft.com/office/officeart/2005/8/layout/chevron1"/>
    <dgm:cxn modelId="{9213DADF-9FC0-4797-9F13-2288B974EF31}" type="presParOf" srcId="{2C48063C-357B-493E-9A7E-8B2953BFAB11}" destId="{A4A5DEA7-A43C-49F1-A0FB-0BECF01F1F0A}" srcOrd="1" destOrd="0" presId="urn:microsoft.com/office/officeart/2005/8/layout/chevron1"/>
    <dgm:cxn modelId="{CC17056B-1FF3-430D-8A5E-558AC0C12D85}" type="presParOf" srcId="{2C48063C-357B-493E-9A7E-8B2953BFAB11}" destId="{E3631786-7905-48E3-AAEA-246C61585F5A}" srcOrd="2" destOrd="0" presId="urn:microsoft.com/office/officeart/2005/8/layout/chevron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A0B318-76E8-4C4D-98A4-83C3B4577E20}" type="doc">
      <dgm:prSet loTypeId="urn:microsoft.com/office/officeart/2005/8/layout/chevron1" loCatId="process" qsTypeId="urn:microsoft.com/office/officeart/2005/8/quickstyle/simple1" qsCatId="simple" csTypeId="urn:microsoft.com/office/officeart/2005/8/colors/accent3_1" csCatId="accent3" phldr="1"/>
      <dgm:spPr/>
    </dgm:pt>
    <dgm:pt modelId="{E1BA8905-CDE8-4EF8-86A4-2B9EEB8C1E4A}">
      <dgm:prSet phldrT="[Text]"/>
      <dgm:spPr/>
      <dgm:t>
        <a:bodyPr/>
        <a:lstStyle/>
        <a:p>
          <a:r>
            <a:rPr lang="cs-CZ" dirty="0" smtClean="0"/>
            <a:t>Vzdálenost v čase</a:t>
          </a:r>
          <a:endParaRPr lang="cs-CZ" dirty="0"/>
        </a:p>
      </dgm:t>
    </dgm:pt>
    <dgm:pt modelId="{D25BE1F5-9635-4157-BE8C-968E76A63871}" type="parTrans" cxnId="{C1DB8363-068B-421C-B299-9871FD32F406}">
      <dgm:prSet/>
      <dgm:spPr/>
      <dgm:t>
        <a:bodyPr/>
        <a:lstStyle/>
        <a:p>
          <a:endParaRPr lang="cs-CZ"/>
        </a:p>
      </dgm:t>
    </dgm:pt>
    <dgm:pt modelId="{74E5BEED-514E-486D-A08B-417BF03373D6}" type="sibTrans" cxnId="{C1DB8363-068B-421C-B299-9871FD32F406}">
      <dgm:prSet/>
      <dgm:spPr/>
      <dgm:t>
        <a:bodyPr/>
        <a:lstStyle/>
        <a:p>
          <a:endParaRPr lang="cs-CZ"/>
        </a:p>
      </dgm:t>
    </dgm:pt>
    <dgm:pt modelId="{58986ED9-5775-41EC-AFBC-126E3F7FB007}">
      <dgm:prSet phldrT="[Text]"/>
      <dgm:spPr/>
      <dgm:t>
        <a:bodyPr/>
        <a:lstStyle/>
        <a:p>
          <a:r>
            <a:rPr lang="cs-CZ" dirty="0" smtClean="0"/>
            <a:t>Rychlost</a:t>
          </a:r>
          <a:endParaRPr lang="cs-CZ" dirty="0"/>
        </a:p>
      </dgm:t>
    </dgm:pt>
    <dgm:pt modelId="{EF24876E-BE2C-42F7-9037-F20483C2E08C}" type="parTrans" cxnId="{0D0F8ECD-D27C-44A1-9668-192186FAC336}">
      <dgm:prSet/>
      <dgm:spPr/>
      <dgm:t>
        <a:bodyPr/>
        <a:lstStyle/>
        <a:p>
          <a:endParaRPr lang="cs-CZ"/>
        </a:p>
      </dgm:t>
    </dgm:pt>
    <dgm:pt modelId="{6A292C28-C44C-4399-877C-7893F9FF72AB}" type="sibTrans" cxnId="{0D0F8ECD-D27C-44A1-9668-192186FAC336}">
      <dgm:prSet/>
      <dgm:spPr/>
      <dgm:t>
        <a:bodyPr/>
        <a:lstStyle/>
        <a:p>
          <a:endParaRPr lang="cs-CZ"/>
        </a:p>
      </dgm:t>
    </dgm:pt>
    <dgm:pt modelId="{2C48063C-357B-493E-9A7E-8B2953BFAB11}" type="pres">
      <dgm:prSet presAssocID="{5EA0B318-76E8-4C4D-98A4-83C3B4577E20}" presName="Name0" presStyleCnt="0">
        <dgm:presLayoutVars>
          <dgm:dir/>
          <dgm:animLvl val="lvl"/>
          <dgm:resizeHandles val="exact"/>
        </dgm:presLayoutVars>
      </dgm:prSet>
      <dgm:spPr/>
    </dgm:pt>
    <dgm:pt modelId="{85B65D6A-BDA1-4A04-8D1B-9C57130ECDBC}" type="pres">
      <dgm:prSet presAssocID="{E1BA8905-CDE8-4EF8-86A4-2B9EEB8C1E4A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A5DEA7-A43C-49F1-A0FB-0BECF01F1F0A}" type="pres">
      <dgm:prSet presAssocID="{74E5BEED-514E-486D-A08B-417BF03373D6}" presName="parTxOnlySpace" presStyleCnt="0"/>
      <dgm:spPr/>
    </dgm:pt>
    <dgm:pt modelId="{E3631786-7905-48E3-AAEA-246C61585F5A}" type="pres">
      <dgm:prSet presAssocID="{58986ED9-5775-41EC-AFBC-126E3F7FB007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1DB8363-068B-421C-B299-9871FD32F406}" srcId="{5EA0B318-76E8-4C4D-98A4-83C3B4577E20}" destId="{E1BA8905-CDE8-4EF8-86A4-2B9EEB8C1E4A}" srcOrd="0" destOrd="0" parTransId="{D25BE1F5-9635-4157-BE8C-968E76A63871}" sibTransId="{74E5BEED-514E-486D-A08B-417BF03373D6}"/>
    <dgm:cxn modelId="{6D511822-D30E-4C43-AEC2-FFF6155EF57C}" type="presOf" srcId="{E1BA8905-CDE8-4EF8-86A4-2B9EEB8C1E4A}" destId="{85B65D6A-BDA1-4A04-8D1B-9C57130ECDBC}" srcOrd="0" destOrd="0" presId="urn:microsoft.com/office/officeart/2005/8/layout/chevron1"/>
    <dgm:cxn modelId="{7A394A88-D592-4EDD-A184-AE2BA6C1F97C}" type="presOf" srcId="{58986ED9-5775-41EC-AFBC-126E3F7FB007}" destId="{E3631786-7905-48E3-AAEA-246C61585F5A}" srcOrd="0" destOrd="0" presId="urn:microsoft.com/office/officeart/2005/8/layout/chevron1"/>
    <dgm:cxn modelId="{0D0F8ECD-D27C-44A1-9668-192186FAC336}" srcId="{5EA0B318-76E8-4C4D-98A4-83C3B4577E20}" destId="{58986ED9-5775-41EC-AFBC-126E3F7FB007}" srcOrd="1" destOrd="0" parTransId="{EF24876E-BE2C-42F7-9037-F20483C2E08C}" sibTransId="{6A292C28-C44C-4399-877C-7893F9FF72AB}"/>
    <dgm:cxn modelId="{5EE64C41-BBB6-44BF-BCE8-A38867A8BD47}" type="presOf" srcId="{5EA0B318-76E8-4C4D-98A4-83C3B4577E20}" destId="{2C48063C-357B-493E-9A7E-8B2953BFAB11}" srcOrd="0" destOrd="0" presId="urn:microsoft.com/office/officeart/2005/8/layout/chevron1"/>
    <dgm:cxn modelId="{718D0001-6076-4D25-A8E0-EFF2392F3398}" type="presParOf" srcId="{2C48063C-357B-493E-9A7E-8B2953BFAB11}" destId="{85B65D6A-BDA1-4A04-8D1B-9C57130ECDBC}" srcOrd="0" destOrd="0" presId="urn:microsoft.com/office/officeart/2005/8/layout/chevron1"/>
    <dgm:cxn modelId="{55DEA40E-6AD7-4166-A28E-5DD0B700458D}" type="presParOf" srcId="{2C48063C-357B-493E-9A7E-8B2953BFAB11}" destId="{A4A5DEA7-A43C-49F1-A0FB-0BECF01F1F0A}" srcOrd="1" destOrd="0" presId="urn:microsoft.com/office/officeart/2005/8/layout/chevron1"/>
    <dgm:cxn modelId="{B85145DC-7DEA-4576-A9FB-EBE7E80DBB1A}" type="presParOf" srcId="{2C48063C-357B-493E-9A7E-8B2953BFAB11}" destId="{E3631786-7905-48E3-AAEA-246C61585F5A}" srcOrd="2" destOrd="0" presId="urn:microsoft.com/office/officeart/2005/8/layout/chevron1"/>
  </dgm:cxnLst>
  <dgm:bg/>
  <dgm:whole>
    <a:ln>
      <a:noFill/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A85F64-C419-4AEF-ADEC-196FD0D2A924}" type="datetimeFigureOut">
              <a:rPr lang="cs-CZ" smtClean="0"/>
              <a:pPr/>
              <a:t>22.11.2007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B7F71-6522-4CF9-B555-63DFF5D1B67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AF7CEC-7539-424A-A3B1-280E5DB3C550}" type="datetimeFigureOut">
              <a:rPr lang="cs-CZ" smtClean="0"/>
              <a:pPr/>
              <a:t>22.11.2007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C115DD-BC98-420F-9F67-CE0A8F8B734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5140842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510358"/>
            <a:ext cx="45720" cy="27432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510358"/>
            <a:ext cx="27432" cy="27432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510358"/>
            <a:ext cx="9144" cy="27432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510358"/>
            <a:ext cx="9144" cy="27432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3257550"/>
            <a:ext cx="7772400" cy="1481328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125980"/>
            <a:ext cx="7772400" cy="113157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3785546"/>
            <a:ext cx="73152" cy="126873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3597614"/>
            <a:ext cx="73152" cy="17145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3478264"/>
            <a:ext cx="73152" cy="10287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3406919"/>
            <a:ext cx="73152" cy="5486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AF7CEC-7539-424A-A3B1-280E5DB3C550}" type="datetimeFigureOut">
              <a:rPr lang="cs-CZ" smtClean="0"/>
              <a:pPr/>
              <a:t>22.11.2007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C115DD-BC98-420F-9F67-CE0A8F8B734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981200" cy="4388644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05980"/>
            <a:ext cx="58674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AF7CEC-7539-424A-A3B1-280E5DB3C550}" type="datetimeFigureOut">
              <a:rPr lang="cs-CZ" smtClean="0"/>
              <a:pPr/>
              <a:t>22.11.2007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C115DD-BC98-420F-9F67-CE0A8F8B734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AF7CEC-7539-424A-A3B1-280E5DB3C550}" type="datetimeFigureOut">
              <a:rPr lang="cs-CZ" smtClean="0"/>
              <a:pPr/>
              <a:t>22.11.2007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C115DD-BC98-420F-9F67-CE0A8F8B734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805416"/>
            <a:ext cx="4322136" cy="4343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4961499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976478" y="964110"/>
            <a:ext cx="30861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3200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3200400"/>
            <a:ext cx="3200400" cy="8572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3200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4" y="3184923"/>
            <a:ext cx="2090737" cy="195857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3200400"/>
            <a:ext cx="1600200" cy="19431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028700"/>
            <a:ext cx="3200400" cy="21717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314450"/>
            <a:ext cx="3200400" cy="18859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3200400"/>
            <a:ext cx="4953000" cy="19431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3200400"/>
            <a:ext cx="5334000" cy="19431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1828800"/>
            <a:ext cx="5638800" cy="1371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1600200"/>
            <a:ext cx="5638800" cy="1600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3200400"/>
            <a:ext cx="1371600" cy="19431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013754"/>
            <a:ext cx="5718048" cy="733115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AF7CEC-7539-424A-A3B1-280E5DB3C550}" type="datetimeFigureOut">
              <a:rPr lang="cs-CZ" smtClean="0"/>
              <a:pPr/>
              <a:t>22.11.2007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C115DD-BC98-420F-9F67-CE0A8F8B734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63160" y="301698"/>
            <a:ext cx="8503920" cy="664699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384048"/>
            <a:ext cx="8156448" cy="58293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510358"/>
            <a:ext cx="27432" cy="27432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510358"/>
            <a:ext cx="27432" cy="27432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510358"/>
            <a:ext cx="9144" cy="27432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510358"/>
            <a:ext cx="9144" cy="27432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510358"/>
            <a:ext cx="36576" cy="27432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4048"/>
            <a:ext cx="8229600" cy="6858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327876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327876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AF7CEC-7539-424A-A3B1-280E5DB3C550}" type="datetimeFigureOut">
              <a:rPr lang="cs-CZ" smtClean="0"/>
              <a:pPr/>
              <a:t>22.11.2007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C115DD-BC98-420F-9F67-CE0A8F8B734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301699"/>
            <a:ext cx="8867080" cy="664699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384048"/>
            <a:ext cx="7772400" cy="6858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57312"/>
            <a:ext cx="4040188" cy="47982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1357312"/>
            <a:ext cx="4041775" cy="47982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844278"/>
            <a:ext cx="4040188" cy="29695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844278"/>
            <a:ext cx="4041775" cy="29695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AF7CEC-7539-424A-A3B1-280E5DB3C550}" type="datetimeFigureOut">
              <a:rPr lang="cs-CZ" smtClean="0"/>
              <a:pPr/>
              <a:t>22.11.2007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C115DD-BC98-420F-9F67-CE0A8F8B734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87790" y="510358"/>
            <a:ext cx="45720" cy="27432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510358"/>
            <a:ext cx="27432" cy="27432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510358"/>
            <a:ext cx="9144" cy="27432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510358"/>
            <a:ext cx="9144" cy="27432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510358"/>
            <a:ext cx="27432" cy="27432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510358"/>
            <a:ext cx="27432" cy="27432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510358"/>
            <a:ext cx="9144" cy="27432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510358"/>
            <a:ext cx="9144" cy="27432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510358"/>
            <a:ext cx="36576" cy="27432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384048"/>
            <a:ext cx="7772400" cy="6858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AF7CEC-7539-424A-A3B1-280E5DB3C550}" type="datetimeFigureOut">
              <a:rPr lang="cs-CZ" smtClean="0"/>
              <a:pPr/>
              <a:t>22.11.2007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C115DD-BC98-420F-9F67-CE0A8F8B734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AF7CEC-7539-424A-A3B1-280E5DB3C550}" type="datetimeFigureOut">
              <a:rPr lang="cs-CZ" smtClean="0"/>
              <a:pPr/>
              <a:t>22.11.2007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C115DD-BC98-420F-9F67-CE0A8F8B734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04787"/>
            <a:ext cx="8229600" cy="871538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076325"/>
            <a:ext cx="2514600" cy="3429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076325"/>
            <a:ext cx="5486400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AF7CEC-7539-424A-A3B1-280E5DB3C550}" type="datetimeFigureOut">
              <a:rPr lang="cs-CZ" smtClean="0"/>
              <a:pPr/>
              <a:t>22.11.2007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C115DD-BC98-420F-9F67-CE0A8F8B734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408528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413771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31177" y="898342"/>
            <a:ext cx="99572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330939"/>
            <a:ext cx="6858000" cy="526312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420336"/>
            <a:ext cx="8778240" cy="372010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862608"/>
            <a:ext cx="6858000" cy="51435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83577" y="1012642"/>
            <a:ext cx="99572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36684" y="1090014"/>
            <a:ext cx="99572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41625"/>
            <a:ext cx="2133600" cy="273844"/>
          </a:xfrm>
        </p:spPr>
        <p:txBody>
          <a:bodyPr/>
          <a:lstStyle>
            <a:extLst/>
          </a:lstStyle>
          <a:p>
            <a:fld id="{2DAF7CEC-7539-424A-A3B1-280E5DB3C550}" type="datetimeFigureOut">
              <a:rPr lang="cs-CZ" smtClean="0"/>
              <a:pPr/>
              <a:t>22.11.2007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41625"/>
            <a:ext cx="5562600" cy="273844"/>
          </a:xfrm>
        </p:spPr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41625"/>
            <a:ext cx="457200" cy="273844"/>
          </a:xfrm>
        </p:spPr>
        <p:txBody>
          <a:bodyPr/>
          <a:lstStyle>
            <a:extLst/>
          </a:lstStyle>
          <a:p>
            <a:fld id="{FCC115DD-BC98-420F-9F67-CE0A8F8B734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shade val="100000"/>
                <a:satMod val="150000"/>
              </a:schemeClr>
            </a:gs>
            <a:gs pos="2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5140842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3785546"/>
            <a:ext cx="73152" cy="126873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3597614"/>
            <a:ext cx="73152" cy="17145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3478264"/>
            <a:ext cx="73152" cy="10287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3406919"/>
            <a:ext cx="73152" cy="5486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510358"/>
            <a:ext cx="45720" cy="27432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510358"/>
            <a:ext cx="27432" cy="27432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510358"/>
            <a:ext cx="9144" cy="27432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510358"/>
            <a:ext cx="9144" cy="27432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384048"/>
            <a:ext cx="7772400" cy="6858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337670"/>
            <a:ext cx="7772400" cy="3429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4812507"/>
            <a:ext cx="2133600" cy="273844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DAF7CEC-7539-424A-A3B1-280E5DB3C550}" type="datetimeFigureOut">
              <a:rPr lang="cs-CZ" smtClean="0"/>
              <a:pPr/>
              <a:t>22.11.2007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4812507"/>
            <a:ext cx="55626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4812507"/>
            <a:ext cx="457200" cy="273844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CC115DD-BC98-420F-9F67-CE0A8F8B734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Městská</a:t>
            </a:r>
            <a:r>
              <a:rPr lang="en-US" dirty="0" smtClean="0"/>
              <a:t> </a:t>
            </a:r>
            <a:r>
              <a:rPr lang="cs-CZ" dirty="0" smtClean="0"/>
              <a:t>hromadná</a:t>
            </a:r>
            <a:r>
              <a:rPr lang="en-US" dirty="0" smtClean="0"/>
              <a:t> </a:t>
            </a:r>
            <a:r>
              <a:rPr lang="cs-CZ" dirty="0" smtClean="0"/>
              <a:t>doprava</a:t>
            </a:r>
            <a:r>
              <a:rPr lang="en-US" dirty="0" smtClean="0"/>
              <a:t> </a:t>
            </a:r>
            <a:r>
              <a:rPr lang="cs-CZ" dirty="0" smtClean="0"/>
              <a:t>očima</a:t>
            </a:r>
            <a:r>
              <a:rPr lang="en-US" dirty="0" smtClean="0"/>
              <a:t> </a:t>
            </a:r>
            <a:r>
              <a:rPr lang="cs-CZ" dirty="0" smtClean="0"/>
              <a:t>fyzika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Tomáš </a:t>
            </a:r>
            <a:r>
              <a:rPr lang="cs-CZ" dirty="0" err="1" smtClean="0"/>
              <a:t>Markovič</a:t>
            </a:r>
            <a:r>
              <a:rPr lang="cs-CZ" dirty="0" smtClean="0"/>
              <a:t>, Jan </a:t>
            </a:r>
            <a:r>
              <a:rPr lang="cs-CZ" dirty="0" err="1" smtClean="0"/>
              <a:t>Hirschner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jsme zjistili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Autobus ujel trasu za 16 minut 30 sekund</a:t>
            </a:r>
          </a:p>
          <a:p>
            <a:r>
              <a:rPr lang="cs-CZ" dirty="0" smtClean="0"/>
              <a:t>V autobuse na nás působí při zatáčkách větší setrvačné síly než při zrychlení / brzdění.</a:t>
            </a:r>
          </a:p>
          <a:p>
            <a:r>
              <a:rPr lang="cs-CZ" dirty="0" smtClean="0"/>
              <a:t>Nastala hrubá chyba měření</a:t>
            </a:r>
          </a:p>
          <a:p>
            <a:r>
              <a:rPr lang="cs-CZ" dirty="0" smtClean="0"/>
              <a:t>Naměřené hodnoty přesto měly výpovědní hodnotu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Měření č. 3 – tramvaj č. 18</a:t>
            </a:r>
            <a:endParaRPr lang="cs-CZ" dirty="0"/>
          </a:p>
        </p:txBody>
      </p:sp>
      <p:pic>
        <p:nvPicPr>
          <p:cNvPr id="4" name="Zástupný symbol pro obsah 3" descr="DSCN197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298" y="1643056"/>
            <a:ext cx="3871996" cy="29039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jsme zjistili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</a:t>
            </a:r>
            <a:r>
              <a:rPr lang="cs-CZ" dirty="0" err="1" smtClean="0"/>
              <a:t>Trojanky</a:t>
            </a:r>
            <a:r>
              <a:rPr lang="cs-CZ" dirty="0" smtClean="0"/>
              <a:t> jsme se na </a:t>
            </a:r>
            <a:r>
              <a:rPr lang="cs-CZ" dirty="0" err="1" smtClean="0"/>
              <a:t>Břehovku</a:t>
            </a:r>
            <a:r>
              <a:rPr lang="cs-CZ" dirty="0" smtClean="0"/>
              <a:t> dostali 18kou za 8 minut 30 sekund.</a:t>
            </a:r>
          </a:p>
          <a:p>
            <a:r>
              <a:rPr lang="cs-CZ" dirty="0" smtClean="0"/>
              <a:t>V tramvaji na nás působí větší setrvačné síly při zrychlování / brzdění než v zatáčkách.</a:t>
            </a:r>
          </a:p>
          <a:p>
            <a:r>
              <a:rPr lang="cs-CZ" dirty="0" smtClean="0"/>
              <a:t>Odhadli jsme, že senzor zrychlení funguje na principu gyroskopu.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Měření č. 4 – autobus č. 217</a:t>
            </a:r>
            <a:endParaRPr lang="cs-CZ" dirty="0"/>
          </a:p>
        </p:txBody>
      </p:sp>
      <p:pic>
        <p:nvPicPr>
          <p:cNvPr id="5" name="Obrázek 4" descr="DSCN197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1785932"/>
            <a:ext cx="4000528" cy="3000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jsme zjistili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Autobus ujel trasu za 6 minut.</a:t>
            </a:r>
          </a:p>
          <a:p>
            <a:r>
              <a:rPr lang="cs-CZ" dirty="0" smtClean="0"/>
              <a:t>V zatáčkách před Strahovem jsme naměřili největší hodnoty zrychlení vůbec.</a:t>
            </a:r>
          </a:p>
          <a:p>
            <a:r>
              <a:rPr lang="cs-CZ" dirty="0" smtClean="0"/>
              <a:t>V autobuse se zřejmě projevuje zpětný ráz po průjezdu zatáčkou.</a:t>
            </a:r>
          </a:p>
          <a:p>
            <a:r>
              <a:rPr lang="cs-CZ" dirty="0" smtClean="0"/>
              <a:t>Díky otřesům a velkým výchylkám je měření dost nejednoznačné.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Měření č. 0 - Eskalátor</a:t>
            </a:r>
            <a:endParaRPr lang="cs-CZ" dirty="0"/>
          </a:p>
        </p:txBody>
      </p:sp>
      <p:pic>
        <p:nvPicPr>
          <p:cNvPr id="4" name="Zástupný symbol pro obsah 3" descr="DSCN1951.JPG"/>
          <p:cNvPicPr>
            <a:picLocks noGrp="1" noChangeAspect="1"/>
          </p:cNvPicPr>
          <p:nvPr>
            <p:ph idx="1"/>
          </p:nvPr>
        </p:nvPicPr>
        <p:blipFill>
          <a:blip r:embed="rId2">
            <a:lum bright="10000" contrast="5000"/>
          </a:blip>
          <a:stretch>
            <a:fillRect/>
          </a:stretch>
        </p:blipFill>
        <p:spPr>
          <a:xfrm rot="5400000">
            <a:off x="1002865" y="2140357"/>
            <a:ext cx="3121152" cy="24123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ázek 4" descr="DSCN1952.JPG"/>
          <p:cNvPicPr>
            <a:picLocks noChangeAspect="1"/>
          </p:cNvPicPr>
          <p:nvPr/>
        </p:nvPicPr>
        <p:blipFill>
          <a:blip r:embed="rId3" cstate="print">
            <a:lum bright="10000" contrast="5000"/>
          </a:blip>
          <a:stretch>
            <a:fillRect/>
          </a:stretch>
        </p:blipFill>
        <p:spPr>
          <a:xfrm>
            <a:off x="5000628" y="1214428"/>
            <a:ext cx="2428892" cy="18216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Obrázek 5" descr="DSCN1953.JPG"/>
          <p:cNvPicPr>
            <a:picLocks noChangeAspect="1"/>
          </p:cNvPicPr>
          <p:nvPr/>
        </p:nvPicPr>
        <p:blipFill>
          <a:blip r:embed="rId4" cstate="print">
            <a:lum bright="5000" contrast="5000"/>
          </a:blip>
          <a:stretch>
            <a:fillRect/>
          </a:stretch>
        </p:blipFill>
        <p:spPr>
          <a:xfrm>
            <a:off x="5000628" y="3071816"/>
            <a:ext cx="2417832" cy="18133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ovéPole 6"/>
          <p:cNvSpPr txBox="1"/>
          <p:nvPr/>
        </p:nvSpPr>
        <p:spPr>
          <a:xfrm>
            <a:off x="1214414" y="1357304"/>
            <a:ext cx="2770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Eskalátory na náměstí Míru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jsme měřili hloubku ?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914400" y="1338263"/>
          <a:ext cx="4014790" cy="1590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/>
        </p:nvGraphicFramePr>
        <p:xfrm>
          <a:off x="928662" y="2500312"/>
          <a:ext cx="4014790" cy="1590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pSp>
        <p:nvGrpSpPr>
          <p:cNvPr id="10" name="Skupina 9"/>
          <p:cNvGrpSpPr/>
          <p:nvPr/>
        </p:nvGrpSpPr>
        <p:grpSpPr>
          <a:xfrm>
            <a:off x="5143504" y="3429006"/>
            <a:ext cx="2109333" cy="843733"/>
            <a:chOff x="1901928" y="373471"/>
            <a:chExt cx="2109333" cy="843733"/>
          </a:xfrm>
        </p:grpSpPr>
        <p:sp>
          <p:nvSpPr>
            <p:cNvPr id="11" name="Dvojitá šipka 10"/>
            <p:cNvSpPr/>
            <p:nvPr/>
          </p:nvSpPr>
          <p:spPr>
            <a:xfrm>
              <a:off x="1901928" y="373471"/>
              <a:ext cx="2109333" cy="843733"/>
            </a:xfrm>
            <a:prstGeom prst="chevron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Dvojitá šipka 4"/>
            <p:cNvSpPr/>
            <p:nvPr/>
          </p:nvSpPr>
          <p:spPr>
            <a:xfrm>
              <a:off x="2323795" y="373471"/>
              <a:ext cx="1265600" cy="8437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010" tIns="25337" rIns="25337" bIns="25337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900" kern="1200" dirty="0" smtClean="0"/>
                <a:t>Dráha uražená na eskalátoru</a:t>
              </a:r>
              <a:endParaRPr lang="cs-CZ" sz="1900" kern="1200" dirty="0"/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2857488" y="4071948"/>
            <a:ext cx="2109333" cy="843733"/>
            <a:chOff x="1901928" y="373471"/>
            <a:chExt cx="2109333" cy="843733"/>
          </a:xfrm>
        </p:grpSpPr>
        <p:sp>
          <p:nvSpPr>
            <p:cNvPr id="14" name="Dvojitá šipka 13"/>
            <p:cNvSpPr/>
            <p:nvPr/>
          </p:nvSpPr>
          <p:spPr>
            <a:xfrm>
              <a:off x="1901928" y="373471"/>
              <a:ext cx="2109333" cy="843733"/>
            </a:xfrm>
            <a:prstGeom prst="chevron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Dvojitá šipka 4"/>
            <p:cNvSpPr/>
            <p:nvPr/>
          </p:nvSpPr>
          <p:spPr>
            <a:xfrm>
              <a:off x="2323795" y="373471"/>
              <a:ext cx="1265600" cy="843733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010" tIns="25337" rIns="25337" bIns="25337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900" dirty="0" smtClean="0"/>
                <a:t>Čas strávený na eskalátoru</a:t>
              </a:r>
              <a:endParaRPr lang="cs-CZ" sz="1900" kern="1200" dirty="0"/>
            </a:p>
          </p:txBody>
        </p:sp>
      </p:grpSp>
      <p:sp>
        <p:nvSpPr>
          <p:cNvPr id="16" name="Šipka doprava 15"/>
          <p:cNvSpPr/>
          <p:nvPr/>
        </p:nvSpPr>
        <p:spPr>
          <a:xfrm rot="2700000">
            <a:off x="4738338" y="3523906"/>
            <a:ext cx="35719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/>
          <p:cNvSpPr/>
          <p:nvPr/>
        </p:nvSpPr>
        <p:spPr>
          <a:xfrm rot="18900000">
            <a:off x="4738339" y="4023973"/>
            <a:ext cx="35719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/>
          <p:cNvSpPr/>
          <p:nvPr/>
        </p:nvSpPr>
        <p:spPr>
          <a:xfrm>
            <a:off x="5000628" y="3786196"/>
            <a:ext cx="35719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Elipsa 18"/>
          <p:cNvSpPr/>
          <p:nvPr/>
        </p:nvSpPr>
        <p:spPr>
          <a:xfrm>
            <a:off x="6786578" y="1857370"/>
            <a:ext cx="1857388" cy="1143008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Hloubka</a:t>
            </a:r>
            <a:endParaRPr lang="cs-CZ" sz="2400" dirty="0"/>
          </a:p>
        </p:txBody>
      </p:sp>
      <p:sp>
        <p:nvSpPr>
          <p:cNvPr id="20" name="Šipka doprava 19"/>
          <p:cNvSpPr/>
          <p:nvPr/>
        </p:nvSpPr>
        <p:spPr>
          <a:xfrm rot="436698">
            <a:off x="5007295" y="2179427"/>
            <a:ext cx="171451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prava 20"/>
          <p:cNvSpPr/>
          <p:nvPr/>
        </p:nvSpPr>
        <p:spPr>
          <a:xfrm rot="19168480">
            <a:off x="6991633" y="3202542"/>
            <a:ext cx="708256" cy="232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jsme měřili hloubku ?</a:t>
            </a:r>
            <a:endParaRPr lang="cs-CZ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2357422" y="3357568"/>
            <a:ext cx="2286016" cy="10001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5400000">
            <a:off x="1858150" y="3857634"/>
            <a:ext cx="999338" cy="7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10800000">
            <a:off x="2357422" y="4357700"/>
            <a:ext cx="214314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>
            <a:off x="2857488" y="3357568"/>
            <a:ext cx="78581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/>
        </p:nvSpPr>
        <p:spPr>
          <a:xfrm rot="1500000">
            <a:off x="2698572" y="3217094"/>
            <a:ext cx="428628" cy="3571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ovací šipka 21"/>
          <p:cNvCxnSpPr/>
          <p:nvPr/>
        </p:nvCxnSpPr>
        <p:spPr>
          <a:xfrm rot="5400000">
            <a:off x="2036745" y="4179105"/>
            <a:ext cx="164228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/>
          <p:nvPr/>
        </p:nvCxnSpPr>
        <p:spPr>
          <a:xfrm rot="5400000">
            <a:off x="2607455" y="3964791"/>
            <a:ext cx="128588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blouk 27"/>
          <p:cNvSpPr/>
          <p:nvPr/>
        </p:nvSpPr>
        <p:spPr>
          <a:xfrm rot="19864157">
            <a:off x="2715142" y="4444885"/>
            <a:ext cx="468385" cy="41837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2786050" y="4429138"/>
            <a:ext cx="314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2428860" y="385763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g</a:t>
            </a:r>
            <a:endParaRPr lang="cs-CZ" dirty="0"/>
          </a:p>
        </p:txBody>
      </p:sp>
      <p:sp>
        <p:nvSpPr>
          <p:cNvPr id="32" name="Oblouk 31"/>
          <p:cNvSpPr/>
          <p:nvPr/>
        </p:nvSpPr>
        <p:spPr>
          <a:xfrm rot="14539634">
            <a:off x="3879377" y="3997002"/>
            <a:ext cx="362596" cy="480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extovéPole 35"/>
          <p:cNvSpPr txBox="1"/>
          <p:nvPr/>
        </p:nvSpPr>
        <p:spPr>
          <a:xfrm>
            <a:off x="3857620" y="4071948"/>
            <a:ext cx="314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3357554" y="328613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3428992" y="400051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gn</a:t>
            </a:r>
            <a:endParaRPr lang="cs-CZ" dirty="0"/>
          </a:p>
        </p:txBody>
      </p:sp>
      <p:cxnSp>
        <p:nvCxnSpPr>
          <p:cNvPr id="40" name="Přímá spojovací šipka 39"/>
          <p:cNvCxnSpPr/>
          <p:nvPr/>
        </p:nvCxnSpPr>
        <p:spPr>
          <a:xfrm>
            <a:off x="3428992" y="3286130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šipka 40"/>
          <p:cNvCxnSpPr/>
          <p:nvPr/>
        </p:nvCxnSpPr>
        <p:spPr>
          <a:xfrm>
            <a:off x="3571868" y="4000510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šipka 41"/>
          <p:cNvCxnSpPr/>
          <p:nvPr/>
        </p:nvCxnSpPr>
        <p:spPr>
          <a:xfrm>
            <a:off x="2571736" y="3857634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928662" y="1285866"/>
            <a:ext cx="7773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 smtClean="0"/>
              <a:t>Naměřili jsme čas a poměr pohybové složky zrychlení ke tíhovému zrychlení.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928662" y="1571618"/>
            <a:ext cx="5095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cs-CZ" dirty="0" smtClean="0"/>
              <a:t>2. 	Pomocí </a:t>
            </a:r>
            <a:r>
              <a:rPr lang="cs-CZ" dirty="0" err="1" smtClean="0"/>
              <a:t>dopplerova</a:t>
            </a:r>
            <a:r>
              <a:rPr lang="cs-CZ" dirty="0" smtClean="0"/>
              <a:t> efektu jsme změřili rychlost.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928662" y="1857370"/>
            <a:ext cx="7571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cs-CZ" dirty="0" smtClean="0"/>
              <a:t>3.	Odvodili jsme vztah mezi úhlem </a:t>
            </a:r>
            <a:r>
              <a:rPr lang="el-GR" dirty="0" smtClean="0"/>
              <a:t>α</a:t>
            </a:r>
            <a:r>
              <a:rPr lang="cs-CZ" dirty="0" smtClean="0"/>
              <a:t> a pohybovou složkou zrychlení.	</a:t>
            </a:r>
            <a:endParaRPr lang="cs-CZ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928662" y="2143122"/>
            <a:ext cx="5385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4.    Odvodili jsme si vzorec pro výpočet hloubky metra.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6715140" y="3500444"/>
            <a:ext cx="844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t=134 s</a:t>
            </a:r>
            <a:endParaRPr lang="cs-CZ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6715140" y="3929072"/>
            <a:ext cx="1591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y=5m/s²=0,5 G</a:t>
            </a:r>
            <a:endParaRPr lang="cs-CZ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6715140" y="3071816"/>
            <a:ext cx="1197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v=0,67 m/s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928662" y="2428874"/>
            <a:ext cx="3818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5.    Dosadili jsme a vypočítali hloubku.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8104933" y="3929072"/>
            <a:ext cx="103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= g*sin </a:t>
            </a:r>
            <a:r>
              <a:rPr lang="el-GR" dirty="0" smtClean="0"/>
              <a:t>α</a:t>
            </a:r>
            <a:endParaRPr lang="cs-CZ" dirty="0"/>
          </a:p>
        </p:txBody>
      </p:sp>
      <p:sp>
        <p:nvSpPr>
          <p:cNvPr id="33" name="Levá složená závorka 32"/>
          <p:cNvSpPr/>
          <p:nvPr/>
        </p:nvSpPr>
        <p:spPr>
          <a:xfrm rot="6900000">
            <a:off x="3468952" y="2405614"/>
            <a:ext cx="252000" cy="2455770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4" name="Levá složená závorka 33"/>
          <p:cNvSpPr/>
          <p:nvPr/>
        </p:nvSpPr>
        <p:spPr>
          <a:xfrm>
            <a:off x="2000232" y="3357568"/>
            <a:ext cx="178595" cy="1000132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3571868" y="3071816"/>
            <a:ext cx="599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accent1"/>
                </a:solidFill>
              </a:rPr>
              <a:t>v*t</a:t>
            </a:r>
            <a:endParaRPr lang="cs-CZ" sz="2400" dirty="0">
              <a:solidFill>
                <a:schemeClr val="accent1"/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571472" y="3643320"/>
            <a:ext cx="1311297" cy="43088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2200" dirty="0" smtClean="0">
                <a:solidFill>
                  <a:schemeClr val="bg1"/>
                </a:solidFill>
              </a:rPr>
              <a:t>v*t*sin</a:t>
            </a:r>
            <a:r>
              <a:rPr lang="el-GR" sz="2200" dirty="0" smtClean="0">
                <a:solidFill>
                  <a:schemeClr val="bg1"/>
                </a:solidFill>
              </a:rPr>
              <a:t>α</a:t>
            </a:r>
            <a:endParaRPr lang="cs-CZ" sz="2200" dirty="0">
              <a:solidFill>
                <a:schemeClr val="bg1"/>
              </a:solidFill>
            </a:endParaRPr>
          </a:p>
        </p:txBody>
      </p:sp>
      <p:graphicFrame>
        <p:nvGraphicFramePr>
          <p:cNvPr id="43" name="Objekt 42"/>
          <p:cNvGraphicFramePr>
            <a:graphicFrameLocks noChangeAspect="1"/>
          </p:cNvGraphicFramePr>
          <p:nvPr/>
        </p:nvGraphicFramePr>
        <p:xfrm>
          <a:off x="2500298" y="3571882"/>
          <a:ext cx="1838325" cy="565150"/>
        </p:xfrm>
        <a:graphic>
          <a:graphicData uri="http://schemas.openxmlformats.org/presentationml/2006/ole">
            <p:oleObj spid="_x0000_s1026" name="Rovnice" r:id="rId3" imgW="1358640" imgH="419040" progId="Equation.3">
              <p:embed/>
            </p:oleObj>
          </a:graphicData>
        </a:graphic>
      </p:graphicFrame>
      <p:graphicFrame>
        <p:nvGraphicFramePr>
          <p:cNvPr id="45" name="Objekt 44"/>
          <p:cNvGraphicFramePr>
            <a:graphicFrameLocks noChangeAspect="1"/>
          </p:cNvGraphicFramePr>
          <p:nvPr/>
        </p:nvGraphicFramePr>
        <p:xfrm>
          <a:off x="4114800" y="2463800"/>
          <a:ext cx="914400" cy="215900"/>
        </p:xfrm>
        <a:graphic>
          <a:graphicData uri="http://schemas.openxmlformats.org/presentationml/2006/ole">
            <p:oleObj spid="_x0000_s1027" name="Rovnice" r:id="rId4" imgW="914400" imgH="215640" progId="Equation.3">
              <p:embed/>
            </p:oleObj>
          </a:graphicData>
        </a:graphic>
      </p:graphicFrame>
      <p:graphicFrame>
        <p:nvGraphicFramePr>
          <p:cNvPr id="52" name="Objekt 51"/>
          <p:cNvGraphicFramePr>
            <a:graphicFrameLocks noChangeAspect="1"/>
          </p:cNvGraphicFramePr>
          <p:nvPr/>
        </p:nvGraphicFramePr>
        <p:xfrm>
          <a:off x="4286248" y="3571882"/>
          <a:ext cx="2005012" cy="571500"/>
        </p:xfrm>
        <a:graphic>
          <a:graphicData uri="http://schemas.openxmlformats.org/presentationml/2006/ole">
            <p:oleObj spid="_x0000_s1028" name="Rovnice" r:id="rId5" imgW="60948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26" presetClass="emph" presetSubtype="0" repeatCount="300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1" dur="500" tmFilter="0, 0; .2, .5; .8, .5; 1, 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2" dur="250" autoRev="1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8" grpId="0" animBg="1"/>
      <p:bldP spid="28" grpId="1" animBg="1"/>
      <p:bldP spid="29" grpId="0"/>
      <p:bldP spid="29" grpId="1"/>
      <p:bldP spid="31" grpId="0"/>
      <p:bldP spid="31" grpId="1"/>
      <p:bldP spid="32" grpId="0" animBg="1"/>
      <p:bldP spid="32" grpId="1" animBg="1"/>
      <p:bldP spid="36" grpId="0"/>
      <p:bldP spid="36" grpId="1"/>
      <p:bldP spid="37" grpId="0"/>
      <p:bldP spid="37" grpId="1"/>
      <p:bldP spid="38" grpId="0"/>
      <p:bldP spid="38" grpId="1"/>
      <p:bldP spid="44" grpId="0"/>
      <p:bldP spid="46" grpId="0"/>
      <p:bldP spid="47" grpId="0"/>
      <p:bldP spid="48" grpId="0"/>
      <p:bldP spid="49" grpId="0"/>
      <p:bldP spid="50" grpId="0"/>
      <p:bldP spid="51" grpId="0"/>
      <p:bldP spid="30" grpId="0" build="allAtOnce"/>
      <p:bldP spid="33" grpId="0" animBg="1"/>
      <p:bldP spid="33" grpId="1" animBg="1"/>
      <p:bldP spid="34" grpId="0" animBg="1"/>
      <p:bldP spid="34" grpId="1" animBg="1"/>
      <p:bldP spid="35" grpId="0"/>
      <p:bldP spid="35" grpId="1"/>
      <p:bldP spid="39" grpId="0" animBg="1"/>
      <p:bldP spid="3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Oči fyzika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1071552"/>
            <a:ext cx="7772400" cy="3857652"/>
          </a:xfrm>
        </p:spPr>
        <p:txBody>
          <a:bodyPr/>
          <a:lstStyle/>
          <a:p>
            <a:r>
              <a:rPr lang="cs-CZ" dirty="0" smtClean="0"/>
              <a:t>“ Vidí to, co je lidským očím odepřeno “</a:t>
            </a:r>
            <a:endParaRPr lang="cs-CZ" dirty="0"/>
          </a:p>
        </p:txBody>
      </p:sp>
      <p:pic>
        <p:nvPicPr>
          <p:cNvPr id="4" name="Obrázek 3" descr="PS2140_L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2143123"/>
            <a:ext cx="1785950" cy="80962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softEdge rad="63500"/>
          </a:effectLst>
        </p:spPr>
      </p:pic>
      <p:pic>
        <p:nvPicPr>
          <p:cNvPr id="5" name="Obrázek 4" descr="PS2128_L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0" y="3714758"/>
            <a:ext cx="1714512" cy="92392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softEdge rad="63500"/>
          </a:effectLst>
        </p:spPr>
      </p:pic>
      <p:pic>
        <p:nvPicPr>
          <p:cNvPr id="6" name="Obrázek 5" descr="PS2118_L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5918" y="3714758"/>
            <a:ext cx="1785950" cy="93345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softEdge rad="63500"/>
          </a:effectLst>
        </p:spPr>
      </p:pic>
      <p:pic>
        <p:nvPicPr>
          <p:cNvPr id="7" name="Obrázek 6" descr="PS2103A_LG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43570" y="1928808"/>
            <a:ext cx="1714512" cy="131445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softEdge rad="63500"/>
          </a:effectLst>
        </p:spPr>
      </p:pic>
      <p:sp>
        <p:nvSpPr>
          <p:cNvPr id="9" name="TextovéPole 8"/>
          <p:cNvSpPr txBox="1"/>
          <p:nvPr/>
        </p:nvSpPr>
        <p:spPr>
          <a:xfrm>
            <a:off x="928667" y="3053956"/>
            <a:ext cx="3653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Teplota, osvětlení, zvuková intenzita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500699" y="3321849"/>
            <a:ext cx="2119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Vzdálenost, rychlost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571604" y="4661312"/>
            <a:ext cx="2478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Zrychlení na dvou osách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357818" y="4661312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Zrychlení na jedné ose</a:t>
            </a:r>
            <a:endParaRPr lang="cs-CZ" dirty="0"/>
          </a:p>
        </p:txBody>
      </p:sp>
      <p:pic>
        <p:nvPicPr>
          <p:cNvPr id="13" name="Obrázek 12" descr="interface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8662" y="1928808"/>
            <a:ext cx="2152929" cy="2809889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softEdge rad="112500"/>
          </a:effectLst>
        </p:spPr>
      </p:pic>
      <p:sp>
        <p:nvSpPr>
          <p:cNvPr id="14" name="TextovéPole 13"/>
          <p:cNvSpPr txBox="1"/>
          <p:nvPr/>
        </p:nvSpPr>
        <p:spPr>
          <a:xfrm>
            <a:off x="3500430" y="2000246"/>
            <a:ext cx="1322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accent3"/>
                </a:solidFill>
              </a:rPr>
              <a:t>Interface</a:t>
            </a:r>
            <a:endParaRPr lang="cs-CZ" sz="2400" dirty="0">
              <a:solidFill>
                <a:schemeClr val="accent3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500430" y="3143254"/>
            <a:ext cx="537390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Ovládací prvek měření</a:t>
            </a:r>
          </a:p>
          <a:p>
            <a:endParaRPr lang="cs-CZ" dirty="0" smtClean="0"/>
          </a:p>
          <a:p>
            <a:r>
              <a:rPr lang="cs-CZ" dirty="0" smtClean="0"/>
              <a:t>Uchovává naměřená data</a:t>
            </a:r>
          </a:p>
          <a:p>
            <a:endParaRPr lang="cs-CZ" dirty="0" smtClean="0"/>
          </a:p>
          <a:p>
            <a:r>
              <a:rPr lang="cs-CZ" dirty="0" smtClean="0"/>
              <a:t>Komunikuje s počítačem pomocí programu </a:t>
            </a:r>
            <a:r>
              <a:rPr lang="cs-CZ" dirty="0" err="1" smtClean="0"/>
              <a:t>Datastudio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4" grpId="0"/>
      <p:bldP spid="14" grpId="1"/>
      <p:bldP spid="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terénu je nutno mít jiný přístup k měření.</a:t>
            </a:r>
          </a:p>
          <a:p>
            <a:r>
              <a:rPr lang="cs-CZ" dirty="0" smtClean="0"/>
              <a:t>Všechny přístroje se ukázaly být spolehlivé a přesné. My ne.</a:t>
            </a:r>
          </a:p>
          <a:p>
            <a:r>
              <a:rPr lang="cs-CZ" dirty="0" smtClean="0"/>
              <a:t>Díky chybě jsme odhadli princip senzoru zrychlení.</a:t>
            </a:r>
          </a:p>
          <a:p>
            <a:r>
              <a:rPr lang="cs-CZ" dirty="0" smtClean="0"/>
              <a:t>Vhodným postupem jsme změřili hloubku eskalátorů na nám. Míru (</a:t>
            </a:r>
            <a:r>
              <a:rPr lang="cs-CZ" dirty="0" smtClean="0">
                <a:latin typeface="+mj-lt"/>
              </a:rPr>
              <a:t>44,89 m</a:t>
            </a:r>
            <a:r>
              <a:rPr lang="cs-CZ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Poděkování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Ing. Vojtěchu Svobodovi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Dopravnímu podniku hlavního města Praha</a:t>
            </a:r>
            <a:endParaRPr lang="cs-CZ" dirty="0"/>
          </a:p>
        </p:txBody>
      </p:sp>
      <p:pic>
        <p:nvPicPr>
          <p:cNvPr id="5" name="Obrázek 4" descr="svobod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357436"/>
            <a:ext cx="2786082" cy="24576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Zástupný symbol pro obsah 3" descr="znicene metr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2428874"/>
            <a:ext cx="1428760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Zástupný symbol pro obsah 5" descr="DSCN197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29454" y="2428873"/>
            <a:ext cx="1428760" cy="10715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Zástupný symbol pro obsah 3" descr="DSCN1977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00760" y="3714758"/>
            <a:ext cx="1500198" cy="11251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a kde jsme měřili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Metro – </a:t>
            </a:r>
            <a:r>
              <a:rPr lang="cs-CZ" dirty="0" smtClean="0">
                <a:solidFill>
                  <a:srgbClr val="039306"/>
                </a:solidFill>
              </a:rPr>
              <a:t>linka A</a:t>
            </a:r>
          </a:p>
          <a:p>
            <a:pPr>
              <a:buNone/>
            </a:pPr>
            <a:r>
              <a:rPr lang="cs-CZ" sz="2400" dirty="0" smtClean="0"/>
              <a:t>Depo Hostivař				Dejvická</a:t>
            </a:r>
          </a:p>
          <a:p>
            <a:r>
              <a:rPr lang="cs-CZ" dirty="0" smtClean="0"/>
              <a:t>Autobusy – linky </a:t>
            </a:r>
            <a:r>
              <a:rPr lang="cs-CZ" dirty="0" smtClean="0">
                <a:latin typeface="+mj-lt"/>
              </a:rPr>
              <a:t>176</a:t>
            </a:r>
            <a:r>
              <a:rPr lang="cs-CZ" dirty="0" smtClean="0"/>
              <a:t> a </a:t>
            </a:r>
            <a:r>
              <a:rPr lang="cs-CZ" dirty="0" smtClean="0">
                <a:latin typeface="+mj-lt"/>
              </a:rPr>
              <a:t>217</a:t>
            </a:r>
          </a:p>
          <a:p>
            <a:pPr>
              <a:buNone/>
            </a:pPr>
            <a:r>
              <a:rPr lang="cs-CZ" sz="2400" dirty="0" smtClean="0">
                <a:latin typeface="+mj-lt"/>
              </a:rPr>
              <a:t>176 Stadion Strahov		Karlovo náměstí</a:t>
            </a:r>
          </a:p>
          <a:p>
            <a:pPr>
              <a:buNone/>
            </a:pPr>
            <a:r>
              <a:rPr lang="cs-CZ" sz="2400" dirty="0" smtClean="0">
                <a:latin typeface="+mj-lt"/>
              </a:rPr>
              <a:t>217 Dejvická			Koleje Strahov</a:t>
            </a:r>
          </a:p>
          <a:p>
            <a:r>
              <a:rPr lang="cs-CZ" dirty="0" smtClean="0"/>
              <a:t>Tramvaj – linka </a:t>
            </a:r>
            <a:r>
              <a:rPr lang="cs-CZ" dirty="0" smtClean="0">
                <a:latin typeface="+mj-lt"/>
              </a:rPr>
              <a:t>18</a:t>
            </a:r>
          </a:p>
          <a:p>
            <a:pPr>
              <a:buNone/>
            </a:pPr>
            <a:r>
              <a:rPr lang="cs-CZ" sz="2400" dirty="0" smtClean="0"/>
              <a:t>Karlovo náměstí			Staroměstská</a:t>
            </a:r>
          </a:p>
          <a:p>
            <a:r>
              <a:rPr lang="cs-CZ" dirty="0" smtClean="0"/>
              <a:t>Eskalátory – stanice Náměstí Míru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3143240" y="1821653"/>
            <a:ext cx="2286016" cy="178595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Šipka doprava 5"/>
          <p:cNvSpPr/>
          <p:nvPr/>
        </p:nvSpPr>
        <p:spPr>
          <a:xfrm>
            <a:off x="4357686" y="2571750"/>
            <a:ext cx="1071570" cy="214314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4357686" y="2893221"/>
            <a:ext cx="1071570" cy="214314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4357686" y="3643320"/>
            <a:ext cx="1071570" cy="214314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Laboratoř vs. terén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/>
                </a:solidFill>
              </a:rPr>
              <a:t>V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accent3"/>
                </a:solidFill>
              </a:rPr>
              <a:t>laboratoři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/>
                </a:solidFill>
              </a:rPr>
              <a:t>V terénu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>
          <a:xfrm>
            <a:off x="4643438" y="1857370"/>
            <a:ext cx="4040188" cy="2969514"/>
          </a:xfrm>
        </p:spPr>
        <p:txBody>
          <a:bodyPr/>
          <a:lstStyle/>
          <a:p>
            <a:r>
              <a:rPr lang="cs-CZ" dirty="0" smtClean="0"/>
              <a:t>Neočekáváme přesné výsledky</a:t>
            </a:r>
          </a:p>
          <a:p>
            <a:r>
              <a:rPr lang="cs-CZ" dirty="0" smtClean="0"/>
              <a:t>Práce pod tlakem času</a:t>
            </a:r>
          </a:p>
          <a:p>
            <a:r>
              <a:rPr lang="cs-CZ" dirty="0" smtClean="0"/>
              <a:t>Zaměřujeme se spíše na konkrétní interpretaci naměřených hodnot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28596" y="1857370"/>
            <a:ext cx="4041775" cy="2969514"/>
          </a:xfrm>
        </p:spPr>
        <p:txBody>
          <a:bodyPr/>
          <a:lstStyle/>
          <a:p>
            <a:r>
              <a:rPr lang="cs-CZ" dirty="0" smtClean="0"/>
              <a:t>Vyžadujeme přesné výsledky</a:t>
            </a:r>
          </a:p>
          <a:p>
            <a:r>
              <a:rPr lang="cs-CZ" dirty="0" smtClean="0"/>
              <a:t>Čas nás většinou netlačí</a:t>
            </a:r>
          </a:p>
          <a:p>
            <a:r>
              <a:rPr lang="cs-CZ" dirty="0" smtClean="0"/>
              <a:t>Větší možnosti použití naměřených hodnot (odvozování, potvrzování teorií, průběh děje …)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3" grpId="0" uiExpand="1" build="p"/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Měření č. 1 – Metro </a:t>
            </a:r>
            <a:r>
              <a:rPr lang="cs-CZ" dirty="0" smtClean="0">
                <a:solidFill>
                  <a:srgbClr val="039306"/>
                </a:solidFill>
              </a:rPr>
              <a:t>linka A</a:t>
            </a:r>
            <a:endParaRPr lang="cs-CZ" dirty="0">
              <a:solidFill>
                <a:srgbClr val="039306"/>
              </a:solidFill>
            </a:endParaRPr>
          </a:p>
        </p:txBody>
      </p:sp>
      <p:pic>
        <p:nvPicPr>
          <p:cNvPr id="4" name="Zástupný symbol pro obsah 3" descr="znicene metr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2428874"/>
            <a:ext cx="3124200" cy="23431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ázek 4" descr="DSCN194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4681922" y="2033200"/>
            <a:ext cx="3121152" cy="23408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ovéPole 5"/>
          <p:cNvSpPr txBox="1"/>
          <p:nvPr/>
        </p:nvSpPr>
        <p:spPr>
          <a:xfrm>
            <a:off x="1500166" y="1571618"/>
            <a:ext cx="2340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Jak to vypadalo ?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785918" y="4643452"/>
            <a:ext cx="1634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(Ilustrační foto)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jsme zjistili 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Metro ujelo trasu za 21 minut 40 s</a:t>
            </a:r>
          </a:p>
          <a:p>
            <a:r>
              <a:rPr lang="cs-CZ" dirty="0" smtClean="0"/>
              <a:t>Nikdy prudce nezatáčelo</a:t>
            </a:r>
          </a:p>
          <a:p>
            <a:r>
              <a:rPr lang="cs-CZ" dirty="0" smtClean="0"/>
              <a:t>Automatika vyrovnává drobná zpoždění</a:t>
            </a:r>
          </a:p>
          <a:p>
            <a:r>
              <a:rPr lang="cs-CZ" dirty="0" smtClean="0"/>
              <a:t>Při otřesech nejsou výstupní hodnoty směrodatné</a:t>
            </a:r>
          </a:p>
          <a:p>
            <a:r>
              <a:rPr lang="cs-CZ" dirty="0" smtClean="0"/>
              <a:t>Ověřili jsme, že naměřené hodnoty korespondují s reálnými pozorováními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Měření č. 2 – autobus č. 176</a:t>
            </a:r>
            <a:endParaRPr lang="cs-CZ" dirty="0"/>
          </a:p>
        </p:txBody>
      </p:sp>
      <p:pic>
        <p:nvPicPr>
          <p:cNvPr id="6" name="Zástupný symbol pro obsah 5" descr="DSCN197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1500180"/>
            <a:ext cx="3871996" cy="29039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1040</TotalTime>
  <Words>454</Words>
  <Application>Microsoft Office PowerPoint</Application>
  <PresentationFormat>Předvádění na obrazovce (16:9)</PresentationFormat>
  <Paragraphs>93</Paragraphs>
  <Slides>21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Metro</vt:lpstr>
      <vt:lpstr>Rovnice</vt:lpstr>
      <vt:lpstr>Městská hromadná doprava očima fyzika</vt:lpstr>
      <vt:lpstr>Oči fyzika</vt:lpstr>
      <vt:lpstr>Co a kde jsme měřili ?</vt:lpstr>
      <vt:lpstr>Laboratoř vs. terén</vt:lpstr>
      <vt:lpstr>Měření č. 1 – Metro linka A</vt:lpstr>
      <vt:lpstr>Snímek 6</vt:lpstr>
      <vt:lpstr>Co jsme zjistili ?</vt:lpstr>
      <vt:lpstr>Měření č. 2 – autobus č. 176</vt:lpstr>
      <vt:lpstr>Snímek 9</vt:lpstr>
      <vt:lpstr>Co jsme zjistili ?</vt:lpstr>
      <vt:lpstr>Měření č. 3 – tramvaj č. 18</vt:lpstr>
      <vt:lpstr>Snímek 12</vt:lpstr>
      <vt:lpstr>Co jsme zjistili ?</vt:lpstr>
      <vt:lpstr>Měření č. 4 – autobus č. 217</vt:lpstr>
      <vt:lpstr>Snímek 15</vt:lpstr>
      <vt:lpstr>Co jsme zjistili ?</vt:lpstr>
      <vt:lpstr>Měření č. 0 - Eskalátor</vt:lpstr>
      <vt:lpstr>Jak jsme měřili hloubku ?</vt:lpstr>
      <vt:lpstr>Jak jsme měřili hloubku ?</vt:lpstr>
      <vt:lpstr>Závěr</vt:lpstr>
      <vt:lpstr>Poděkování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Městská hromadná doprava očima fyzika</dc:title>
  <dc:creator>Jan  Hirschner</dc:creator>
  <cp:lastModifiedBy>Hirsha</cp:lastModifiedBy>
  <cp:revision>99</cp:revision>
  <dcterms:created xsi:type="dcterms:W3CDTF">2007-11-19T18:10:05Z</dcterms:created>
  <dcterms:modified xsi:type="dcterms:W3CDTF">2007-11-22T07:52:13Z</dcterms:modified>
</cp:coreProperties>
</file>