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285" r:id="rId4"/>
    <p:sldId id="278" r:id="rId5"/>
    <p:sldId id="281" r:id="rId6"/>
    <p:sldId id="282" r:id="rId7"/>
    <p:sldId id="265" r:id="rId8"/>
    <p:sldId id="271" r:id="rId9"/>
    <p:sldId id="260" r:id="rId10"/>
    <p:sldId id="258" r:id="rId11"/>
    <p:sldId id="266" r:id="rId12"/>
    <p:sldId id="274" r:id="rId13"/>
    <p:sldId id="267" r:id="rId14"/>
    <p:sldId id="259" r:id="rId15"/>
    <p:sldId id="268" r:id="rId16"/>
    <p:sldId id="261" r:id="rId17"/>
    <p:sldId id="276" r:id="rId18"/>
    <p:sldId id="273" r:id="rId19"/>
    <p:sldId id="277" r:id="rId20"/>
    <p:sldId id="257" r:id="rId21"/>
    <p:sldId id="264" r:id="rId22"/>
    <p:sldId id="283" r:id="rId23"/>
    <p:sldId id="288" r:id="rId24"/>
    <p:sldId id="286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EDEDED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53" y="4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62BB7-1A66-4BE5-A7EF-64D234568BD5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8AB5E-C351-41DE-ACA4-ADD1D32C9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360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AECBE-92F1-4A18-B856-4E724EECA0A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EA23E-9B0B-4329-AADA-B53B0BF54F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524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7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6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D6C-9D0A-4836-A9B7-2E85B1B6A444}" type="datetime1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Phd Event, Praga, Czech Republic, 15-18 November,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E6E2-CD1B-4687-A2BA-07DBA8099578}" type="datetime1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Phd Event, Praga, Czech Republic, 15-18 November,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3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6034-4310-4E41-9CE9-3DE8915B7B16}" type="datetime1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Phd Event, Praga, Czech Republic, 15-18 November,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920C-8283-4559-9DFA-DB6D50A66BB8}" type="datetime1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Phd Event, Praga, Czech Republic, 15-18 November,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69C4-A178-4EEA-9E83-2C0CB7112218}" type="datetime1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Phd Event, Praga, Czech Republic, 15-18 November,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A673-C66C-4B6A-9304-63B3040786FC}" type="datetime1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Phd Event, Praga, Czech Republic, 15-18 November,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2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8E6-3610-4279-A8D7-2F944C1C3BF5}" type="datetime1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Phd Event, Praga, Czech Republic, 15-18 November,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5FC9-4C82-49F9-BC44-EFF1E220A919}" type="datetime1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Phd Event, Praga, Czech Republic, 15-18 November,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8904-79B6-4E51-9B88-A13D8E18F781}" type="datetime1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Phd Event, Praga, Czech Republic, 15-18 November,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ABEA-FD6B-43E4-863D-4E25F78BF2E1}" type="datetime1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Phd Event, Praga, Czech Republic, 15-18 November,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2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90D9-9460-4BD5-84CF-A66BAF02C197}" type="datetime1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Phd Event, Praga, Czech Republic, 15-18 November,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EB1B-1590-4409-A707-B1828825533B}" type="datetime1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4th Phd Event, Praga, Czech Republic, 15-18 November,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0F9D-DE36-4B98-8E86-9B79A453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2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icardofc@ipfn.ist.utl.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4" y="86449"/>
            <a:ext cx="25146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095" y="966635"/>
            <a:ext cx="10079392" cy="1620837"/>
          </a:xfrm>
        </p:spPr>
        <p:txBody>
          <a:bodyPr anchor="ctr"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of Instrumentation for Critical Nuclear Fusion Plasma Control and Data Acquisition Systems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2327" y="5714067"/>
            <a:ext cx="4497684" cy="784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  <a:r>
              <a:rPr lang="pt-P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Paulo Fortuna Carvalho</a:t>
            </a:r>
          </a:p>
          <a:p>
            <a:r>
              <a:rPr lang="pt-PT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pt-P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pricardofc@ipfn.ist.utl.pt</a:t>
            </a:r>
            <a:endParaRPr lang="pt-PT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35" y="2191968"/>
            <a:ext cx="3100068" cy="323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680011" y="6295727"/>
            <a:ext cx="7341905" cy="357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PT" sz="20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pt-PT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 Event, Prague, Czech</a:t>
            </a:r>
            <a:r>
              <a:rPr lang="pt-P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Republic, 15-18 </a:t>
            </a: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November, 2015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552" y="2673368"/>
            <a:ext cx="5996321" cy="3478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0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001000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Management Levels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238"/>
            <a:ext cx="10515600" cy="49179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 reading</a:t>
            </a:r>
          </a:p>
          <a:p>
            <a:pPr marL="457200" lvl="1" indent="0">
              <a:buNone/>
            </a:pPr>
            <a:r>
              <a:rPr lang="pt-PT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Alarm handling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detection and correction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status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events logging</a:t>
            </a:r>
          </a:p>
          <a:p>
            <a:pPr marL="0" indent="0">
              <a:buNone/>
            </a:pP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Hotplug and hotswap capabilities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availability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edundancy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 and serviceability</a:t>
            </a:r>
            <a:endParaRPr lang="pt-PT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Operation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Hardware/software electronic keying (e-keying)</a:t>
            </a:r>
          </a:p>
          <a:p>
            <a:pPr marL="0" indent="0">
              <a:buNone/>
            </a:pP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Inventory</a:t>
            </a:r>
          </a:p>
          <a:p>
            <a:pPr marL="457200" lvl="1" indent="0">
              <a:buNone/>
            </a:pPr>
            <a:r>
              <a:rPr lang="pt-PT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 information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data records</a:t>
            </a:r>
          </a:p>
        </p:txBody>
      </p:sp>
      <p:pic>
        <p:nvPicPr>
          <p:cNvPr id="4" name="Picture 3" descr="C:\Users\pricardofc\Documents\IPFNDocuments\IPFNWorkCurrent\PhD-WorkPlan Project\Other-Files\Outros Documentos\ATCASystem-Managemen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51" y="1486432"/>
            <a:ext cx="6022365" cy="3309670"/>
          </a:xfrm>
          <a:prstGeom prst="roundRect">
            <a:avLst>
              <a:gd name="adj" fmla="val 0"/>
            </a:avLst>
          </a:prstGeom>
          <a:solidFill>
            <a:srgbClr val="EDEDED">
              <a:alpha val="50196"/>
            </a:srgbClr>
          </a:solidFill>
          <a:ln>
            <a:noFill/>
          </a:ln>
          <a:effectLst/>
        </p:spPr>
      </p:pic>
      <p:sp>
        <p:nvSpPr>
          <p:cNvPr id="5" name="TextBox 10"/>
          <p:cNvSpPr txBox="1"/>
          <p:nvPr/>
        </p:nvSpPr>
        <p:spPr>
          <a:xfrm>
            <a:off x="7297128" y="4857554"/>
            <a:ext cx="3228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pt-PT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11</a:t>
            </a: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pt-PT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ATCA</a:t>
            </a: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Management </a:t>
            </a:r>
          </a:p>
          <a:p>
            <a:pPr algn="ctr">
              <a:defRPr/>
            </a:pP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Levels </a:t>
            </a:r>
            <a:r>
              <a:rPr lang="pt-PT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verview. </a:t>
            </a:r>
            <a:endParaRPr lang="pt-PT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001000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Interface Platforms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Platform Management Interface</a:t>
            </a:r>
          </a:p>
          <a:p>
            <a:pPr marL="457200" lvl="1" indent="0">
              <a:buNone/>
            </a:pP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IPMI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library implementation</a:t>
            </a:r>
          </a:p>
          <a:p>
            <a:pPr marL="457200" lvl="1" indent="0">
              <a:buNone/>
            </a:pP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IPMC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firmware interface (Ref. 4)</a:t>
            </a:r>
          </a:p>
          <a:p>
            <a:pPr marL="0" indent="0">
              <a:buNone/>
            </a:pP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Shelf Management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ATCA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MTCA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based instrumentation)</a:t>
            </a:r>
          </a:p>
          <a:p>
            <a:pPr marL="457200" lvl="1" indent="0">
              <a:buNone/>
            </a:pP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ShM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 controllers firmware</a:t>
            </a:r>
          </a:p>
          <a:p>
            <a:pPr marL="0" indent="0">
              <a:buNone/>
            </a:pP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Platform Interface</a:t>
            </a:r>
          </a:p>
          <a:p>
            <a:pPr marL="457200" lvl="1" indent="0">
              <a:buNone/>
            </a:pPr>
            <a:r>
              <a:rPr lang="pt-PT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software architecture model</a:t>
            </a:r>
            <a:endParaRPr lang="pt-P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System Management Application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Java/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EPICS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framework/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user interface (End-User)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distributed and redundant databases and redundant server PCs.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52" name="Rectangle 51"/>
          <p:cNvSpPr/>
          <p:nvPr/>
        </p:nvSpPr>
        <p:spPr>
          <a:xfrm>
            <a:off x="8001000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3" name="Rectangle 52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ATCA Hardware Architecture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145322" y="2748301"/>
            <a:ext cx="2424121" cy="24558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External System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r>
              <a:rPr lang="pt-PT" b="1" dirty="0" smtClean="0">
                <a:solidFill>
                  <a:schemeClr val="tx1"/>
                </a:solidFill>
              </a:rPr>
              <a:t>Manager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01584" y="1967901"/>
            <a:ext cx="1103559" cy="1584583"/>
          </a:xfrm>
          <a:prstGeom prst="roundRect">
            <a:avLst>
              <a:gd name="adj" fmla="val 4472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Shelf Manager 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(Active)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2315" y="1967901"/>
            <a:ext cx="1103559" cy="1584583"/>
          </a:xfrm>
          <a:prstGeom prst="roundRect">
            <a:avLst>
              <a:gd name="adj" fmla="val 4472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Shelf Manager 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(Backup)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08522" y="3015715"/>
            <a:ext cx="889682" cy="358344"/>
          </a:xfrm>
          <a:prstGeom prst="roundRect">
            <a:avLst>
              <a:gd name="adj" fmla="val 94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i="1" dirty="0" smtClean="0">
                <a:solidFill>
                  <a:schemeClr val="tx1"/>
                </a:solidFill>
              </a:rPr>
              <a:t>Shelf Manager Controller</a:t>
            </a:r>
            <a:endParaRPr lang="en-US" sz="900" i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19253" y="3015715"/>
            <a:ext cx="889682" cy="358344"/>
          </a:xfrm>
          <a:prstGeom prst="roundRect">
            <a:avLst>
              <a:gd name="adj" fmla="val 94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i="1" dirty="0" smtClean="0">
                <a:solidFill>
                  <a:schemeClr val="tx1"/>
                </a:solidFill>
              </a:rPr>
              <a:t>Shelf Manager Controller</a:t>
            </a:r>
            <a:endParaRPr lang="en-US" sz="900" i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02315" y="4155066"/>
            <a:ext cx="1103559" cy="1835838"/>
          </a:xfrm>
          <a:prstGeom prst="roundRect">
            <a:avLst>
              <a:gd name="adj" fmla="val 4472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Board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09253" y="4283162"/>
            <a:ext cx="889682" cy="358344"/>
          </a:xfrm>
          <a:prstGeom prst="roundRect">
            <a:avLst>
              <a:gd name="adj" fmla="val 946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smtClean="0">
                <a:solidFill>
                  <a:schemeClr val="tx1"/>
                </a:solidFill>
              </a:rPr>
              <a:t>IPMC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35889" y="4155065"/>
            <a:ext cx="703449" cy="1835838"/>
          </a:xfrm>
          <a:prstGeom prst="roundRect">
            <a:avLst>
              <a:gd name="adj" fmla="val 4472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RTM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43211" y="4155066"/>
            <a:ext cx="1569009" cy="1835838"/>
          </a:xfrm>
          <a:prstGeom prst="roundRect">
            <a:avLst>
              <a:gd name="adj" fmla="val 4472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Board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811581" y="4155066"/>
            <a:ext cx="1103559" cy="1835838"/>
          </a:xfrm>
          <a:prstGeom prst="roundRect">
            <a:avLst>
              <a:gd name="adj" fmla="val 4472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Board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490882" y="1967901"/>
            <a:ext cx="1103559" cy="1584583"/>
          </a:xfrm>
          <a:prstGeom prst="roundRect">
            <a:avLst>
              <a:gd name="adj" fmla="val 4472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Fan Tray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901613" y="1967901"/>
            <a:ext cx="1103559" cy="1584583"/>
          </a:xfrm>
          <a:prstGeom prst="roundRect">
            <a:avLst>
              <a:gd name="adj" fmla="val 4472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PEM Module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547541" y="4155066"/>
            <a:ext cx="703449" cy="1835838"/>
          </a:xfrm>
          <a:prstGeom prst="roundRect">
            <a:avLst>
              <a:gd name="adj" fmla="val 4472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RTM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946342" y="4155065"/>
            <a:ext cx="703449" cy="1835838"/>
          </a:xfrm>
          <a:prstGeom prst="roundRect">
            <a:avLst>
              <a:gd name="adj" fmla="val 4472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RTM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80467" y="4281061"/>
            <a:ext cx="889682" cy="358344"/>
          </a:xfrm>
          <a:prstGeom prst="roundRect">
            <a:avLst>
              <a:gd name="adj" fmla="val 946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smtClean="0">
                <a:solidFill>
                  <a:schemeClr val="tx1"/>
                </a:solidFill>
              </a:rPr>
              <a:t>Carrier</a:t>
            </a:r>
          </a:p>
          <a:p>
            <a:pPr algn="ctr"/>
            <a:r>
              <a:rPr lang="pt-PT" sz="900" dirty="0" smtClean="0">
                <a:solidFill>
                  <a:schemeClr val="tx1"/>
                </a:solidFill>
              </a:rPr>
              <a:t>IPMC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80467" y="4742621"/>
            <a:ext cx="889682" cy="358344"/>
          </a:xfrm>
          <a:prstGeom prst="roundRect">
            <a:avLst>
              <a:gd name="adj" fmla="val 946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t-PT" sz="900" dirty="0" smtClean="0">
                <a:solidFill>
                  <a:schemeClr val="bg1"/>
                </a:solidFill>
              </a:rPr>
              <a:t>AMC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96645" y="5204181"/>
            <a:ext cx="889682" cy="358344"/>
          </a:xfrm>
          <a:prstGeom prst="roundRect">
            <a:avLst>
              <a:gd name="adj" fmla="val 946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t-PT" sz="900" dirty="0" smtClean="0">
                <a:solidFill>
                  <a:schemeClr val="bg1"/>
                </a:solidFill>
              </a:rPr>
              <a:t>AMC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21446" y="4809178"/>
            <a:ext cx="483987" cy="225229"/>
          </a:xfrm>
          <a:prstGeom prst="roundRect">
            <a:avLst>
              <a:gd name="adj" fmla="val 946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smtClean="0">
                <a:solidFill>
                  <a:schemeClr val="tx1"/>
                </a:solidFill>
              </a:rPr>
              <a:t>MMC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21445" y="5270738"/>
            <a:ext cx="483987" cy="225229"/>
          </a:xfrm>
          <a:prstGeom prst="roundRect">
            <a:avLst>
              <a:gd name="adj" fmla="val 946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smtClean="0">
                <a:solidFill>
                  <a:schemeClr val="tx1"/>
                </a:solidFill>
              </a:rPr>
              <a:t>MMC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918366" y="4276922"/>
            <a:ext cx="889682" cy="358344"/>
          </a:xfrm>
          <a:prstGeom prst="roundRect">
            <a:avLst>
              <a:gd name="adj" fmla="val 946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smtClean="0">
                <a:solidFill>
                  <a:schemeClr val="tx1"/>
                </a:solidFill>
              </a:rPr>
              <a:t>Carrier</a:t>
            </a:r>
          </a:p>
          <a:p>
            <a:pPr algn="ctr"/>
            <a:r>
              <a:rPr lang="pt-PT" sz="900" dirty="0" smtClean="0">
                <a:solidFill>
                  <a:schemeClr val="tx1"/>
                </a:solidFill>
              </a:rPr>
              <a:t>IPMC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066948" y="4343479"/>
            <a:ext cx="483987" cy="225229"/>
          </a:xfrm>
          <a:prstGeom prst="roundRect">
            <a:avLst>
              <a:gd name="adj" fmla="val 946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 smtClean="0">
                <a:solidFill>
                  <a:schemeClr val="tx1"/>
                </a:solidFill>
              </a:rPr>
              <a:t>MMC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31" name="Elbow Connector 30"/>
          <p:cNvCxnSpPr>
            <a:stCxn id="13" idx="2"/>
            <a:endCxn id="14" idx="2"/>
          </p:cNvCxnSpPr>
          <p:nvPr/>
        </p:nvCxnSpPr>
        <p:spPr>
          <a:xfrm rot="16200000" flipH="1">
            <a:off x="4258728" y="2668693"/>
            <a:ext cx="12700" cy="1410731"/>
          </a:xfrm>
          <a:prstGeom prst="bentConnector3">
            <a:avLst>
              <a:gd name="adj1" fmla="val 426488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37" idx="2"/>
            <a:endCxn id="38" idx="2"/>
          </p:cNvCxnSpPr>
          <p:nvPr/>
        </p:nvCxnSpPr>
        <p:spPr>
          <a:xfrm rot="16200000" flipH="1">
            <a:off x="9757232" y="2661560"/>
            <a:ext cx="12700" cy="1405022"/>
          </a:xfrm>
          <a:prstGeom prst="bentConnector3">
            <a:avLst>
              <a:gd name="adj1" fmla="val 440396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6" idx="0"/>
            <a:endCxn id="24" idx="0"/>
          </p:cNvCxnSpPr>
          <p:nvPr/>
        </p:nvCxnSpPr>
        <p:spPr>
          <a:xfrm rot="5400000" flipH="1" flipV="1">
            <a:off x="5038651" y="2796505"/>
            <a:ext cx="2101" cy="2971214"/>
          </a:xfrm>
          <a:prstGeom prst="bentConnector3">
            <a:avLst>
              <a:gd name="adj1" fmla="val 176460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9" idx="0"/>
            <a:endCxn id="11" idx="2"/>
          </p:cNvCxnSpPr>
          <p:nvPr/>
        </p:nvCxnSpPr>
        <p:spPr>
          <a:xfrm rot="16200000" flipV="1">
            <a:off x="6096067" y="1009781"/>
            <a:ext cx="724438" cy="580984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8609880" y="3005727"/>
            <a:ext cx="889682" cy="358344"/>
          </a:xfrm>
          <a:prstGeom prst="roundRect">
            <a:avLst>
              <a:gd name="adj" fmla="val 94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i="1" dirty="0" smtClean="0">
                <a:solidFill>
                  <a:schemeClr val="tx1"/>
                </a:solidFill>
              </a:rPr>
              <a:t>IPMC</a:t>
            </a:r>
            <a:endParaRPr lang="en-US" sz="900" i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014902" y="3005727"/>
            <a:ext cx="889682" cy="358344"/>
          </a:xfrm>
          <a:prstGeom prst="roundRect">
            <a:avLst>
              <a:gd name="adj" fmla="val 94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i="1" dirty="0" smtClean="0">
                <a:solidFill>
                  <a:schemeClr val="tx1"/>
                </a:solidFill>
              </a:rPr>
              <a:t>IPMC</a:t>
            </a:r>
            <a:endParaRPr lang="en-US" sz="900" i="1" dirty="0">
              <a:solidFill>
                <a:schemeClr val="tx1"/>
              </a:solidFill>
            </a:endParaRPr>
          </a:p>
        </p:txBody>
      </p:sp>
      <p:cxnSp>
        <p:nvCxnSpPr>
          <p:cNvPr id="39" name="Elbow Connector 38"/>
          <p:cNvCxnSpPr>
            <a:stCxn id="15" idx="2"/>
            <a:endCxn id="9" idx="4"/>
          </p:cNvCxnSpPr>
          <p:nvPr/>
        </p:nvCxnSpPr>
        <p:spPr>
          <a:xfrm rot="5400000" flipH="1">
            <a:off x="2062377" y="4499187"/>
            <a:ext cx="786723" cy="2196712"/>
          </a:xfrm>
          <a:prstGeom prst="bentConnector3">
            <a:avLst>
              <a:gd name="adj1" fmla="val -29057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9" idx="0"/>
            <a:endCxn id="12" idx="0"/>
          </p:cNvCxnSpPr>
          <p:nvPr/>
        </p:nvCxnSpPr>
        <p:spPr>
          <a:xfrm rot="5400000" flipH="1" flipV="1">
            <a:off x="2770539" y="554745"/>
            <a:ext cx="780400" cy="3606712"/>
          </a:xfrm>
          <a:prstGeom prst="bentConnector3">
            <a:avLst>
              <a:gd name="adj1" fmla="val 159492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8" idx="2"/>
            <a:endCxn id="9" idx="4"/>
          </p:cNvCxnSpPr>
          <p:nvPr/>
        </p:nvCxnSpPr>
        <p:spPr>
          <a:xfrm rot="5400000" flipH="1">
            <a:off x="3649188" y="2912377"/>
            <a:ext cx="786723" cy="5370333"/>
          </a:xfrm>
          <a:prstGeom prst="bentConnector3">
            <a:avLst>
              <a:gd name="adj1" fmla="val -29057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9" idx="2"/>
            <a:endCxn id="9" idx="4"/>
          </p:cNvCxnSpPr>
          <p:nvPr/>
        </p:nvCxnSpPr>
        <p:spPr>
          <a:xfrm rot="5400000" flipH="1">
            <a:off x="4967010" y="1594554"/>
            <a:ext cx="786723" cy="8005978"/>
          </a:xfrm>
          <a:prstGeom prst="bentConnector3">
            <a:avLst>
              <a:gd name="adj1" fmla="val -29057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24" idx="3"/>
            <a:endCxn id="26" idx="3"/>
          </p:cNvCxnSpPr>
          <p:nvPr/>
        </p:nvCxnSpPr>
        <p:spPr>
          <a:xfrm>
            <a:off x="6970149" y="4460233"/>
            <a:ext cx="16178" cy="923120"/>
          </a:xfrm>
          <a:prstGeom prst="bentConnector3">
            <a:avLst>
              <a:gd name="adj1" fmla="val 151303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5" idx="3"/>
            <a:endCxn id="26" idx="3"/>
          </p:cNvCxnSpPr>
          <p:nvPr/>
        </p:nvCxnSpPr>
        <p:spPr>
          <a:xfrm>
            <a:off x="6970149" y="4921793"/>
            <a:ext cx="16178" cy="461560"/>
          </a:xfrm>
          <a:prstGeom prst="bentConnector3">
            <a:avLst>
              <a:gd name="adj1" fmla="val 151303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35355" y="4176728"/>
            <a:ext cx="601447" cy="2616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pt-PT" sz="1100" b="1" dirty="0" smtClean="0"/>
              <a:t>IPMB-L</a:t>
            </a:r>
            <a:endParaRPr lang="en-US" sz="11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9359933" y="4626317"/>
            <a:ext cx="601447" cy="2616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pt-PT" sz="1100" b="1" dirty="0" smtClean="0"/>
              <a:t>IPMB-L</a:t>
            </a:r>
            <a:endParaRPr lang="en-US" sz="1100" b="1" dirty="0"/>
          </a:p>
        </p:txBody>
      </p:sp>
      <p:cxnSp>
        <p:nvCxnSpPr>
          <p:cNvPr id="48" name="Straight Connector 47"/>
          <p:cNvCxnSpPr>
            <a:stCxn id="29" idx="3"/>
            <a:endCxn id="30" idx="1"/>
          </p:cNvCxnSpPr>
          <p:nvPr/>
        </p:nvCxnSpPr>
        <p:spPr>
          <a:xfrm>
            <a:off x="9808048" y="4456094"/>
            <a:ext cx="258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726805" y="3433942"/>
            <a:ext cx="2502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cs typeface="Times New Roman" panose="02020603050405020304" pitchFamily="18" charset="0"/>
              </a:rPr>
              <a:t>2x Redundant IPMB-0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40410" y="6311920"/>
            <a:ext cx="3722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cs typeface="Times New Roman" panose="02020603050405020304" pitchFamily="18" charset="0"/>
              </a:rPr>
              <a:t>2x Redundant Ethernet (</a:t>
            </a:r>
            <a:r>
              <a:rPr lang="pt-PT" sz="2000" i="1" dirty="0" smtClean="0">
                <a:cs typeface="Times New Roman" panose="02020603050405020304" pitchFamily="18" charset="0"/>
              </a:rPr>
              <a:t>optional</a:t>
            </a:r>
            <a:r>
              <a:rPr lang="pt-PT" sz="2000" b="1" dirty="0" smtClean="0">
                <a:cs typeface="Times New Roman" panose="02020603050405020304" pitchFamily="18" charset="0"/>
              </a:rPr>
              <a:t>)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cxnSp>
        <p:nvCxnSpPr>
          <p:cNvPr id="67" name="Elbow Connector 66"/>
          <p:cNvCxnSpPr>
            <a:stCxn id="9" idx="0"/>
            <a:endCxn id="11" idx="0"/>
          </p:cNvCxnSpPr>
          <p:nvPr/>
        </p:nvCxnSpPr>
        <p:spPr>
          <a:xfrm rot="5400000" flipH="1" flipV="1">
            <a:off x="2065173" y="1260111"/>
            <a:ext cx="780400" cy="2195981"/>
          </a:xfrm>
          <a:prstGeom prst="bentConnector3">
            <a:avLst>
              <a:gd name="adj1" fmla="val 159492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001000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Modules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382"/>
            <a:ext cx="10515600" cy="5104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  <a:p>
            <a:pPr marL="457200" lvl="1" indent="0">
              <a:buNone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 Device Drivers API</a:t>
            </a:r>
          </a:p>
          <a:p>
            <a:pPr marL="457200" lvl="1" indent="0">
              <a:buNone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Services</a:t>
            </a:r>
          </a:p>
          <a:p>
            <a:pPr marL="457200" lvl="1" indent="0">
              <a:buNone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User Interfaces</a:t>
            </a:r>
          </a:p>
          <a:p>
            <a:pPr marL="914400" lvl="2" indent="0">
              <a:buNone/>
            </a:pP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 Applications</a:t>
            </a:r>
          </a:p>
          <a:p>
            <a:pPr marL="914400" lvl="2" indent="0">
              <a:buNone/>
            </a:pP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System Studio OPIs</a:t>
            </a:r>
          </a:p>
          <a:p>
            <a:pPr marL="914400" lvl="2" indent="0">
              <a:buNone/>
            </a:pP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C/C++ Applications</a:t>
            </a:r>
          </a:p>
          <a:p>
            <a:pPr marL="457200" lvl="1" indent="0">
              <a:buNone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Firmware</a:t>
            </a:r>
          </a:p>
          <a:p>
            <a:pPr marL="457200" lvl="1" indent="0">
              <a:buNone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Console Applications</a:t>
            </a:r>
          </a:p>
          <a:p>
            <a:pPr marL="457200" lvl="1" indent="0">
              <a:buNone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 Scripts</a:t>
            </a:r>
          </a:p>
          <a:p>
            <a:pPr marL="457200" lvl="1" indent="0">
              <a:buNone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ITER-CODAC Interface</a:t>
            </a:r>
          </a:p>
          <a:p>
            <a:pPr marL="457200" lvl="1" indent="0">
              <a:buNone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EPICS Framework</a:t>
            </a:r>
          </a:p>
          <a:p>
            <a:pPr marL="0" indent="0">
              <a:buNone/>
            </a:pP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marL="457200" lvl="1" indent="0">
              <a:buNone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Room Operation</a:t>
            </a:r>
          </a:p>
          <a:p>
            <a:pPr marL="457200" lvl="1" indent="0">
              <a:buNone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Maintenance</a:t>
            </a:r>
          </a:p>
          <a:p>
            <a:pPr marL="457200" lvl="1" indent="0">
              <a:buNone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HW Components 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Monitoring</a:t>
            </a:r>
          </a:p>
          <a:p>
            <a:pPr marL="457200" lvl="1" indent="0">
              <a:buNone/>
            </a:pPr>
            <a:endParaRPr lang="pt-PT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pt-P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5750010" y="4818990"/>
            <a:ext cx="4846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pt-PT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10.</a:t>
            </a: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JET Control Room Monitoring, Control and System Operation.</a:t>
            </a:r>
            <a:endParaRPr lang="pt-PT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13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205" y="1655259"/>
            <a:ext cx="7427681" cy="268221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74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8001000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Protocols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6647404" y="6038323"/>
            <a:ext cx="4527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pt-PT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13</a:t>
            </a: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pt-PT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ATCA</a:t>
            </a: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External </a:t>
            </a: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Manager Software Architecture.</a:t>
            </a:r>
            <a:endParaRPr lang="pt-PT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</a:p>
          <a:p>
            <a:r>
              <a:rPr lang="pt-P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Sys Manager</a:t>
            </a:r>
          </a:p>
          <a:p>
            <a:pPr lvl="1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TCP/IP</a:t>
            </a:r>
          </a:p>
          <a:p>
            <a:pPr lvl="1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IPMI Over LAN</a:t>
            </a:r>
          </a:p>
          <a:p>
            <a:pPr lvl="2"/>
            <a:r>
              <a:rPr lang="pt-PT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Shelf Manager Controller</a:t>
            </a:r>
          </a:p>
          <a:p>
            <a:pPr lvl="3"/>
            <a:r>
              <a:rPr lang="pt-PT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I2C (IPM Controller)</a:t>
            </a:r>
          </a:p>
          <a:p>
            <a:pPr lvl="1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PCI Express </a:t>
            </a:r>
          </a:p>
          <a:p>
            <a:pPr lvl="2"/>
            <a:r>
              <a:rPr lang="pt-PT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Access</a:t>
            </a:r>
          </a:p>
          <a:p>
            <a:pPr lvl="3"/>
            <a:r>
              <a:rPr lang="pt-PT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</a:p>
          <a:p>
            <a:pPr lvl="3"/>
            <a:r>
              <a:rPr lang="pt-PT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 Configuration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14</a:t>
            </a:fld>
            <a:endParaRPr lang="en-US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270" y="1186943"/>
            <a:ext cx="7788413" cy="48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001000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Design</a:t>
            </a:r>
            <a:endParaRPr lang="en-US" b="1" dirty="0"/>
          </a:p>
        </p:txBody>
      </p:sp>
      <p:sp>
        <p:nvSpPr>
          <p:cNvPr id="4" name="TextBox 10"/>
          <p:cNvSpPr txBox="1"/>
          <p:nvPr/>
        </p:nvSpPr>
        <p:spPr>
          <a:xfrm>
            <a:off x="6647404" y="5922060"/>
            <a:ext cx="4527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pt-PT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11.</a:t>
            </a: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Software Architecture Internal Mechanism Block Diagram.</a:t>
            </a:r>
            <a:endParaRPr lang="pt-PT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45303" y="1508125"/>
            <a:ext cx="4508222" cy="5030787"/>
          </a:xfrm>
        </p:spPr>
        <p:txBody>
          <a:bodyPr>
            <a:noAutofit/>
          </a:bodyPr>
          <a:lstStyle/>
          <a:p>
            <a:pPr algn="just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System Manager can use the HPI and IPMI platforms to query the ShMC for system information, status and sensor readings.</a:t>
            </a:r>
          </a:p>
          <a:p>
            <a:pPr algn="just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Waits for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</a:t>
            </a:r>
            <a:r>
              <a:rPr lang="pt-P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IPMCs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inform a control room operator about the system healthy status and notify in case of alarm occurences.</a:t>
            </a:r>
          </a:p>
          <a:p>
            <a:pPr algn="just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realtime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ocurring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P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  to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later analysis and report capabilities.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360" y="568411"/>
            <a:ext cx="6828177" cy="531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001000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Architecture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5734781" y="5780428"/>
            <a:ext cx="5751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pt-PT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12.</a:t>
            </a: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Software Architecture Internal Communication Protocols Block Diagram.</a:t>
            </a:r>
            <a:endParaRPr lang="pt-PT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16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1321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Inter-layer connection </a:t>
            </a: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performed in a </a:t>
            </a:r>
            <a:r>
              <a:rPr lang="pt-P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top-down </a:t>
            </a: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 using the common </a:t>
            </a:r>
            <a:r>
              <a:rPr lang="pt-P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communication protocols </a:t>
            </a: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the </a:t>
            </a:r>
            <a:r>
              <a:rPr lang="pt-P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 specifications</a:t>
            </a:r>
            <a:r>
              <a:rPr lang="pt-P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PT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793" y="1143168"/>
            <a:ext cx="7031207" cy="44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Maintenance</a:t>
            </a:r>
            <a:endParaRPr lang="en-US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amaged Hardware</a:t>
            </a:r>
            <a:endParaRPr lang="pt-P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Replacement Required</a:t>
            </a:r>
            <a:endParaRPr lang="pt-P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HW Availablility Check</a:t>
            </a:r>
            <a:endParaRPr lang="pt-P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System </a:t>
            </a: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</a:p>
          <a:p>
            <a:pPr marL="457200" lvl="1" indent="0">
              <a:buNone/>
            </a:pP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(Reduces Data 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Losses)</a:t>
            </a:r>
          </a:p>
          <a:p>
            <a:pPr marL="457200" lvl="1" indent="0">
              <a:buNone/>
            </a:pP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Proper Termination</a:t>
            </a:r>
          </a:p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</a:t>
            </a: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Redundancy</a:t>
            </a:r>
          </a:p>
          <a:p>
            <a:pPr marL="457200" lvl="1" indent="0">
              <a:buNone/>
            </a:pP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Software Modules</a:t>
            </a:r>
          </a:p>
          <a:p>
            <a:pPr marL="457200" lvl="1" indent="0">
              <a:buNone/>
            </a:pP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Hardware Components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34" y="953752"/>
            <a:ext cx="6484937" cy="504031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61925" y="1484053"/>
            <a:ext cx="2232025" cy="900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AMC</a:t>
            </a:r>
          </a:p>
        </p:txBody>
      </p:sp>
      <p:sp>
        <p:nvSpPr>
          <p:cNvPr id="7" name="Rectangle 6"/>
          <p:cNvSpPr/>
          <p:nvPr/>
        </p:nvSpPr>
        <p:spPr>
          <a:xfrm>
            <a:off x="6261925" y="2448952"/>
            <a:ext cx="2232025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AMC</a:t>
            </a:r>
          </a:p>
        </p:txBody>
      </p:sp>
      <p:sp>
        <p:nvSpPr>
          <p:cNvPr id="8" name="Rectangle 7"/>
          <p:cNvSpPr/>
          <p:nvPr/>
        </p:nvSpPr>
        <p:spPr>
          <a:xfrm>
            <a:off x="6261925" y="3467226"/>
            <a:ext cx="2232025" cy="973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AMC</a:t>
            </a:r>
          </a:p>
        </p:txBody>
      </p:sp>
      <p:sp>
        <p:nvSpPr>
          <p:cNvPr id="9" name="Rectangle 8"/>
          <p:cNvSpPr/>
          <p:nvPr/>
        </p:nvSpPr>
        <p:spPr>
          <a:xfrm>
            <a:off x="6261925" y="4495325"/>
            <a:ext cx="2232025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AMC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89642" y="5796847"/>
            <a:ext cx="2331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pt-PT" sz="1800" i="1" dirty="0" smtClean="0">
                <a:ea typeface="+mn-ea"/>
                <a:cs typeface="+mn-cs"/>
              </a:rPr>
              <a:t>ATCA-PTSW-AMC4</a:t>
            </a:r>
          </a:p>
          <a:p>
            <a:pPr>
              <a:defRPr/>
            </a:pPr>
            <a:r>
              <a:rPr lang="pt-PT" sz="1800" i="1" dirty="0" smtClean="0">
                <a:ea typeface="+mn-ea"/>
                <a:cs typeface="+mn-cs"/>
              </a:rPr>
              <a:t>Time Switch Board</a:t>
            </a:r>
            <a:endParaRPr lang="pt-PT" sz="1800" i="1" dirty="0"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10737814" y="3289242"/>
            <a:ext cx="1654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pt-PT" sz="1800" i="1" dirty="0" smtClean="0">
                <a:ea typeface="+mn-ea"/>
                <a:cs typeface="+mn-cs"/>
              </a:rPr>
              <a:t>RTM Module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04" y="3753856"/>
            <a:ext cx="525228" cy="525228"/>
          </a:xfrm>
          <a:prstGeom prst="rect">
            <a:avLst/>
          </a:prstGeom>
        </p:spPr>
      </p:pic>
      <p:sp>
        <p:nvSpPr>
          <p:cNvPr id="3" name="Cross 2"/>
          <p:cNvSpPr/>
          <p:nvPr/>
        </p:nvSpPr>
        <p:spPr>
          <a:xfrm rot="2628396">
            <a:off x="8657617" y="3559271"/>
            <a:ext cx="914400" cy="914400"/>
          </a:xfrm>
          <a:prstGeom prst="plus">
            <a:avLst>
              <a:gd name="adj" fmla="val 3941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Hotswap Procedure</a:t>
            </a:r>
            <a:endParaRPr lang="en-US" b="1" dirty="0"/>
          </a:p>
        </p:txBody>
      </p:sp>
      <p:pic>
        <p:nvPicPr>
          <p:cNvPr id="5" name="Picture 2" descr="C:\Users\pricardofc\Downloads\IMG_20130617_114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574" y="1690688"/>
            <a:ext cx="1842605" cy="245680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/>
        </p:spPr>
      </p:pic>
      <p:pic>
        <p:nvPicPr>
          <p:cNvPr id="6" name="Picture 3" descr="C:\Users\pricardofc\Downloads\IMG_20130617_114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207" y="1690688"/>
            <a:ext cx="1842605" cy="245680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/>
        </p:spPr>
      </p:pic>
      <p:pic>
        <p:nvPicPr>
          <p:cNvPr id="7" name="Picture 4" descr="C:\Users\pricardofc\Downloads\IMG_20130617_114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1710" y="1690688"/>
            <a:ext cx="1842605" cy="245680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/>
        </p:spPr>
      </p:pic>
      <p:pic>
        <p:nvPicPr>
          <p:cNvPr id="8" name="Picture 7" descr="C:\Users\pricardofc\Documents\IPFNDocuments\IPFNWorkCurrent\PhD-WorkPlan Project\Other-Files\Outros Documentos\A0363-Server-bckpln-ARTM_rltn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973" y="3996629"/>
            <a:ext cx="2367280" cy="27838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/>
          <p:cNvSpPr/>
          <p:nvPr/>
        </p:nvSpPr>
        <p:spPr>
          <a:xfrm>
            <a:off x="943676" y="4290646"/>
            <a:ext cx="914400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309" y="4290646"/>
            <a:ext cx="914400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15812" y="4290646"/>
            <a:ext cx="914400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9574" y="5473058"/>
            <a:ext cx="1842605" cy="95410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P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Card Working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99181" y="5473057"/>
            <a:ext cx="2005031" cy="95410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P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 can be Removed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51709" y="5471746"/>
            <a:ext cx="1842606" cy="95410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P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2nd Card</a:t>
            </a:r>
            <a:endParaRPr lang="pt-P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568" y="517231"/>
            <a:ext cx="2381250" cy="29146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971" y="1596336"/>
            <a:ext cx="1009650" cy="16764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9008155">
            <a:off x="8000752" y="1194875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9879347">
            <a:off x="7558008" y="4806931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945054" y="113506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93643" y="3583987"/>
            <a:ext cx="914400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15" idx="6"/>
            <a:endCxn id="16" idx="2"/>
          </p:cNvCxnSpPr>
          <p:nvPr/>
        </p:nvCxnSpPr>
        <p:spPr>
          <a:xfrm>
            <a:off x="1858076" y="4747846"/>
            <a:ext cx="13772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0"/>
          <p:cNvSpPr txBox="1"/>
          <p:nvPr/>
        </p:nvSpPr>
        <p:spPr>
          <a:xfrm>
            <a:off x="8971163" y="54555"/>
            <a:ext cx="14759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pt-PT" sz="1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Remove</a:t>
            </a:r>
            <a:r>
              <a:rPr lang="pt-PT" sz="1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1st Card</a:t>
            </a:r>
            <a:endParaRPr lang="pt-PT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10"/>
          <p:cNvSpPr txBox="1"/>
          <p:nvPr/>
        </p:nvSpPr>
        <p:spPr>
          <a:xfrm>
            <a:off x="8861224" y="3400374"/>
            <a:ext cx="3034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pt-PT" sz="1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Insert</a:t>
            </a:r>
            <a:r>
              <a:rPr lang="pt-PT" sz="1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2nd Card, </a:t>
            </a:r>
            <a:r>
              <a:rPr lang="pt-PT" sz="1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Switch ON </a:t>
            </a:r>
            <a:r>
              <a:rPr lang="pt-PT" sz="1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Handle, </a:t>
            </a:r>
            <a:r>
              <a:rPr lang="pt-PT" sz="1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Wait </a:t>
            </a:r>
            <a:r>
              <a:rPr lang="pt-PT" sz="1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Green Led</a:t>
            </a:r>
            <a:endParaRPr lang="pt-PT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1702859" y="4167812"/>
            <a:ext cx="16859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pt-PT" sz="1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Switch</a:t>
            </a:r>
            <a:r>
              <a:rPr lang="pt-PT" sz="1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pt-PT" sz="1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OFF </a:t>
            </a:r>
            <a:r>
              <a:rPr lang="pt-PT" sz="1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Handle</a:t>
            </a:r>
          </a:p>
          <a:p>
            <a:pPr algn="ctr">
              <a:defRPr/>
            </a:pPr>
            <a:endParaRPr lang="pt-PT" sz="1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PT" sz="1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Wait</a:t>
            </a:r>
            <a:r>
              <a:rPr lang="pt-PT" sz="1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Hotswap Blue Led</a:t>
            </a:r>
            <a:endParaRPr lang="pt-PT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198230" y="4412274"/>
            <a:ext cx="188259" cy="1722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06095" y="4900419"/>
            <a:ext cx="188259" cy="1722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7189" y="5617190"/>
            <a:ext cx="188259" cy="1722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945054" y="6105335"/>
            <a:ext cx="188259" cy="1722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43 -0.06829 L -0.00052 0.004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08867 -0.075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9" grpId="0" animBg="1"/>
      <p:bldP spid="9" grpId="1" animBg="1"/>
      <p:bldP spid="26" grpId="0" animBg="1"/>
      <p:bldP spid="26" grpId="1" animBg="1"/>
      <p:bldP spid="27" grpId="0" animBg="1"/>
      <p:bldP spid="28" grpId="0" animBg="1"/>
      <p:bldP spid="29" grpId="0"/>
      <p:bldP spid="30" grpId="0"/>
      <p:bldP spid="24" grpId="0"/>
      <p:bldP spid="3" grpId="0" animBg="1"/>
      <p:bldP spid="3" grpId="2" animBg="1"/>
      <p:bldP spid="32" grpId="0" animBg="1"/>
      <p:bldP spid="31" grpId="0" animBg="1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" y="135082"/>
            <a:ext cx="11879429" cy="65731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6311" cy="1325563"/>
          </a:xfrm>
        </p:spPr>
        <p:txBody>
          <a:bodyPr/>
          <a:lstStyle/>
          <a:p>
            <a:pPr algn="r"/>
            <a:r>
              <a:rPr lang="pt-P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Hotswap Benefits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8319" y="3619891"/>
            <a:ext cx="4996993" cy="2642189"/>
          </a:xfrm>
          <a:solidFill>
            <a:schemeClr val="tx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pt-PT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Damaged Unit Replacement</a:t>
            </a:r>
          </a:p>
          <a:p>
            <a:r>
              <a:rPr lang="pt-PT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Entire System Shutdown Required</a:t>
            </a:r>
          </a:p>
          <a:p>
            <a:r>
              <a:rPr lang="pt-PT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Operation</a:t>
            </a:r>
          </a:p>
        </p:txBody>
      </p:sp>
    </p:spTree>
    <p:extLst>
      <p:ext uri="{BB962C8B-B14F-4D97-AF65-F5344CB8AC3E}">
        <p14:creationId xmlns:p14="http://schemas.microsoft.com/office/powerpoint/2010/main" val="17273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8001000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Topics 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532238"/>
            <a:ext cx="10515600" cy="4917989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P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Control in Nuclear Fusion Plasmas</a:t>
            </a:r>
          </a:p>
          <a:p>
            <a:pPr marL="742950" indent="-742950">
              <a:buFont typeface="+mj-lt"/>
              <a:buAutoNum type="arabicPeriod"/>
            </a:pPr>
            <a:r>
              <a:rPr lang="pt-P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  <a:p>
            <a:pPr marL="742950" indent="-742950">
              <a:buFont typeface="+mj-lt"/>
              <a:buAutoNum type="arabicPeriod"/>
            </a:pPr>
            <a:r>
              <a:rPr lang="pt-P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Monitoring?</a:t>
            </a:r>
          </a:p>
          <a:p>
            <a:pPr marL="742950" indent="-742950">
              <a:buFont typeface="+mj-lt"/>
              <a:buAutoNum type="arabicPeriod"/>
            </a:pPr>
            <a:r>
              <a:rPr lang="pt-P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ATCA and uTCA Systems?</a:t>
            </a:r>
          </a:p>
          <a:p>
            <a:pPr marL="742950" indent="-742950">
              <a:buFont typeface="+mj-lt"/>
              <a:buAutoNum type="arabicPeriod"/>
            </a:pPr>
            <a:r>
              <a:rPr lang="pt-P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ATCA Control and Data Acquisition System</a:t>
            </a:r>
            <a:endParaRPr lang="pt-P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pt-P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Components</a:t>
            </a:r>
          </a:p>
          <a:p>
            <a:pPr marL="742950" indent="-742950">
              <a:buFont typeface="+mj-lt"/>
              <a:buAutoNum type="arabicPeriod"/>
            </a:pPr>
            <a:r>
              <a:rPr lang="pt-P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Modules</a:t>
            </a:r>
          </a:p>
          <a:p>
            <a:pPr marL="742950" indent="-742950">
              <a:buFont typeface="+mj-lt"/>
              <a:buAutoNum type="arabicPeriod"/>
            </a:pPr>
            <a:r>
              <a:rPr lang="pt-P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Management</a:t>
            </a:r>
          </a:p>
          <a:p>
            <a:pPr marL="742950" indent="-742950">
              <a:buFont typeface="+mj-lt"/>
              <a:buAutoNum type="arabicPeriod"/>
            </a:pPr>
            <a:r>
              <a:rPr lang="pt-P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System Management</a:t>
            </a:r>
          </a:p>
          <a:p>
            <a:pPr marL="742950" indent="-742950">
              <a:buFont typeface="+mj-lt"/>
              <a:buAutoNum type="arabicPeriod"/>
            </a:pPr>
            <a:r>
              <a:rPr lang="pt-P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742950" indent="-742950">
              <a:buFont typeface="+mj-lt"/>
              <a:buAutoNum type="arabicPeriod"/>
            </a:pPr>
            <a:r>
              <a:rPr lang="pt-P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94" y="135803"/>
            <a:ext cx="11941521" cy="66049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" y="108569"/>
            <a:ext cx="12028602" cy="66458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87383" y="613873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Ref.5)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" y="66192"/>
            <a:ext cx="12028602" cy="672809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976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8001000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Guarantees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response to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cquisition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failures.</a:t>
            </a:r>
          </a:p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 disruptions in nuclear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fusion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tokamak machine components damages.</a:t>
            </a:r>
          </a:p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acquisition transfers with less data losses operating in a non-stop environment.</a:t>
            </a:r>
          </a:p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 information, acquisition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configuration,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simplifies hardware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local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remote software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firmware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upgrades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system databases updates.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fusion power plant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preservation, avoids instrumentation failure, grants people and environment protection.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001000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663"/>
            <a:ext cx="9460832" cy="5089358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fast plant system controller based on ATCA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platform,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Goncalves · J. Sousa · B. B. Carvalho · A Batista · A Neto · B. Santos · A Duarte · D. Valcarcel · D. Alves · M. Correia · [...] · N. Utzel · P. Makijarvi · C Leong · V Bexiga · I C Teixeira · J P Teixeira · A Barbalace · P Lousa · J Godinho · P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Mota, Proc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Nuclear Science Symp. and Medical Imaging Conf. (NSS/MIC); 01/2011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and data acquisition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ATCA/AXIe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designed for high system availability and reliability of nuclear fusion experiments,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A.J.N. Batista · C. Leong · V. Bexiga · A.P. Rodrigues · A. Combo · B.B. Carvalho · P.F. Carvalho · J. Fortunato · B. Santos · P. F. Carvalho · M. Correia · J.P. Teixeira · I.C. Teixeira · J. Sousa · B. Goncalves · C.A.F. Varandas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distribution and synchronization of an ATCA fast controller for fusion devices,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Correia · J. Sousa · B.B. Carvalho · A. Combo · A.P. Rodrigues · A.J.N. Batista · B. Santos · P.F. Carvalho · B. Goncalves · C.M.B.A. Correia · C.A.F. Varandas, Real Time Conference (RT), 2012 18th IEEE-NPSS; 01/2012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 Management Controller Software Architecture in ATCA Modules for Fast Control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P. Rodrigues · Miguel Correia · A. Batista · P. R. Carvalho · Bruno Santos · B. B. Carvalho · J. Sousa · B. Gonçalves · C. M. B. Correia · C. A. F.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Varandas, IEEE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 on Nuclear Science 01/2012; 61(4).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DOI:10.1109/RTC.2012.6418387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 Fast Plant System Controller ATCA prototype Real-Time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Architecture,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Carvalho · B. Santos · P.F. Carvalho · A. Neto · L. Boncagni · A.J.N. Batista · M. Correia · J. Sousa · B.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Gonçalves</a:t>
            </a:r>
            <a:endParaRPr lang="en-US" sz="1600" dirty="0"/>
          </a:p>
          <a:p>
            <a:pPr marL="342900" indent="-342900" algn="just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220308" y="2839915"/>
            <a:ext cx="3543299" cy="914400"/>
          </a:xfrm>
          <a:prstGeom prst="roundRect">
            <a:avLst>
              <a:gd name="adj" fmla="val 7052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369545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4427"/>
            <a:ext cx="9148011" cy="2949146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 System Manager Application for Monitoring and Management of a Control and Data Acquisition System Hardware.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405" y="4508431"/>
            <a:ext cx="3136743" cy="203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8001000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6" name="Rectangle 25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444500" y="0"/>
            <a:ext cx="86995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147" y="4295916"/>
            <a:ext cx="2649537" cy="21679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53" y="4069368"/>
            <a:ext cx="338455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11792239" cy="827865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Fusion Plasmas </a:t>
            </a:r>
            <a:r>
              <a:rPr lang="en-US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Critical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 Operation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 Performance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220083" y="5857004"/>
            <a:ext cx="1238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</a:p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fisa\Desktop\documents\SOFE 2009\gap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5" y="1076362"/>
            <a:ext cx="1968736" cy="295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147" y="1134630"/>
            <a:ext cx="2649537" cy="264953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8" t="47916" r="48245" b="11957"/>
          <a:stretch>
            <a:fillRect/>
          </a:stretch>
        </p:blipFill>
        <p:spPr bwMode="auto">
          <a:xfrm>
            <a:off x="10997827" y="2649239"/>
            <a:ext cx="965200" cy="15113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83416" y="1078646"/>
            <a:ext cx="2996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control</a:t>
            </a:r>
          </a:p>
          <a:p>
            <a:pPr algn="r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Stabilization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6700117" y="1414614"/>
            <a:ext cx="2443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065823" y="5340841"/>
            <a:ext cx="30776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Instabilities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Mitigation &amp; Control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>
            <a:endCxn id="17" idx="0"/>
          </p:cNvCxnSpPr>
          <p:nvPr/>
        </p:nvCxnSpPr>
        <p:spPr>
          <a:xfrm>
            <a:off x="10033748" y="1639589"/>
            <a:ext cx="1446679" cy="100965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oval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7" idx="1"/>
          </p:cNvCxnSpPr>
          <p:nvPr/>
        </p:nvCxnSpPr>
        <p:spPr>
          <a:xfrm flipV="1">
            <a:off x="10366795" y="3404889"/>
            <a:ext cx="631032" cy="21157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oval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03" y="1926361"/>
            <a:ext cx="3275013" cy="34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2504209" y="2668096"/>
            <a:ext cx="6862201" cy="1367163"/>
          </a:xfrm>
          <a:prstGeom prst="roundRect">
            <a:avLst>
              <a:gd name="adj" fmla="val 608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Malfunction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single component may originate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Damage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entire infrastructure!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9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8001000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6" name="Rectangle 25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7" y="628701"/>
            <a:ext cx="3275013" cy="34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fisa\Desktop\documents\SOFE 2009\gap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69" y="780041"/>
            <a:ext cx="1968736" cy="295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3509" y="1773361"/>
            <a:ext cx="2498756" cy="950119"/>
          </a:xfrm>
          <a:prstGeom prst="roundRect">
            <a:avLst>
              <a:gd name="adj" fmla="val 6032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Fusion Plasmas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ehavior Study and  Understanding. </a:t>
            </a:r>
            <a:r>
              <a:rPr lang="pt-PT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>
            <a:stCxn id="6" idx="1"/>
            <a:endCxn id="4" idx="3"/>
          </p:cNvCxnSpPr>
          <p:nvPr/>
        </p:nvCxnSpPr>
        <p:spPr>
          <a:xfrm flipH="1">
            <a:off x="3718750" y="2257474"/>
            <a:ext cx="953719" cy="78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00555" y="4895638"/>
            <a:ext cx="2498756" cy="1520190"/>
          </a:xfrm>
          <a:prstGeom prst="roundRect">
            <a:avLst>
              <a:gd name="adj" fmla="val 6032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t-PT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Management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t-PT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Instrumentation Failure!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4578794"/>
            <a:ext cx="2498756" cy="1805226"/>
          </a:xfrm>
          <a:prstGeom prst="roundRect">
            <a:avLst>
              <a:gd name="adj" fmla="val 6032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Demands </a:t>
            </a:r>
            <a:r>
              <a:rPr lang="pt-PT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Realtime Tasks to </a:t>
            </a:r>
            <a:r>
              <a:rPr lang="pt-PT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P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  <a:r>
              <a:rPr lang="pt-PT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Plasma Termination!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8150" cy="1325563"/>
          </a:xfrm>
        </p:spPr>
        <p:txBody>
          <a:bodyPr/>
          <a:lstStyle/>
          <a:p>
            <a:pPr algn="r"/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Monitoring?</a:t>
            </a:r>
            <a:endParaRPr lang="en-US" b="1" dirty="0"/>
          </a:p>
        </p:txBody>
      </p:sp>
      <p:cxnSp>
        <p:nvCxnSpPr>
          <p:cNvPr id="37" name="Straight Arrow Connector 36"/>
          <p:cNvCxnSpPr>
            <a:stCxn id="27" idx="0"/>
            <a:endCxn id="4" idx="2"/>
          </p:cNvCxnSpPr>
          <p:nvPr/>
        </p:nvCxnSpPr>
        <p:spPr>
          <a:xfrm flipH="1" flipV="1">
            <a:off x="2081244" y="4043181"/>
            <a:ext cx="6334" cy="535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9730575" y="2899963"/>
            <a:ext cx="2392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Control </a:t>
            </a: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Data Acquisition Instrumentation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3" descr="DSCF100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23" y="4026926"/>
            <a:ext cx="3606927" cy="27050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ight Arrow 47"/>
          <p:cNvSpPr/>
          <p:nvPr/>
        </p:nvSpPr>
        <p:spPr>
          <a:xfrm>
            <a:off x="6810791" y="5270900"/>
            <a:ext cx="1007152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0800000">
            <a:off x="3344237" y="5270899"/>
            <a:ext cx="956317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6200000">
            <a:off x="1708496" y="3973635"/>
            <a:ext cx="758166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0800000">
            <a:off x="3576119" y="2015157"/>
            <a:ext cx="1126479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-Right Arrow 52"/>
          <p:cNvSpPr/>
          <p:nvPr/>
        </p:nvSpPr>
        <p:spPr>
          <a:xfrm>
            <a:off x="6661199" y="2003474"/>
            <a:ext cx="1742304" cy="48463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58830" y="3745497"/>
            <a:ext cx="2860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 Shape</a:t>
            </a: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Positioning and Vertical Stabilization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0586" y="119430"/>
            <a:ext cx="2595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Fusion Reactor </a:t>
            </a:r>
          </a:p>
          <a:p>
            <a:pPr algn="ctr"/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(Tokamak)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2930" y="1645825"/>
            <a:ext cx="1368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05311" y="1357143"/>
            <a:ext cx="1578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Fusion Reaction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eft-Right Arrow 37"/>
          <p:cNvSpPr/>
          <p:nvPr/>
        </p:nvSpPr>
        <p:spPr>
          <a:xfrm rot="16200000">
            <a:off x="8989082" y="3119312"/>
            <a:ext cx="1276297" cy="48463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234488" y="3100018"/>
            <a:ext cx="2392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 and Feedback Control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7868058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smtClean="0"/>
              <a:t>s</a:t>
            </a:r>
            <a:endParaRPr lang="pt-PT" dirty="0"/>
          </a:p>
        </p:txBody>
      </p:sp>
      <p:sp>
        <p:nvSpPr>
          <p:cNvPr id="31" name="Rectangle 30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17" y="3620677"/>
            <a:ext cx="2979867" cy="2979867"/>
          </a:xfrm>
          <a:prstGeom prst="rect">
            <a:avLst/>
          </a:prstGeom>
        </p:spPr>
      </p:pic>
      <p:sp>
        <p:nvSpPr>
          <p:cNvPr id="34" name="TextBox 10"/>
          <p:cNvSpPr txBox="1"/>
          <p:nvPr/>
        </p:nvSpPr>
        <p:spPr>
          <a:xfrm>
            <a:off x="4441774" y="6231212"/>
            <a:ext cx="2121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pt-PT" sz="1800" i="1" dirty="0" smtClean="0">
                <a:ea typeface="+mn-ea"/>
                <a:cs typeface="+mn-cs"/>
              </a:rPr>
              <a:t>uATCA</a:t>
            </a:r>
            <a:r>
              <a:rPr lang="pt-PT" sz="1800" i="1" dirty="0">
                <a:ea typeface="+mn-ea"/>
                <a:cs typeface="+mn-cs"/>
              </a:rPr>
              <a:t> </a:t>
            </a:r>
            <a:r>
              <a:rPr lang="pt-PT" sz="1800" i="1" dirty="0" smtClean="0">
                <a:ea typeface="+mn-ea"/>
                <a:cs typeface="+mn-cs"/>
              </a:rPr>
              <a:t>Shelf</a:t>
            </a:r>
          </a:p>
        </p:txBody>
      </p:sp>
      <p:sp>
        <p:nvSpPr>
          <p:cNvPr id="35" name="TextBox 10"/>
          <p:cNvSpPr txBox="1"/>
          <p:nvPr/>
        </p:nvSpPr>
        <p:spPr>
          <a:xfrm>
            <a:off x="4333427" y="3254555"/>
            <a:ext cx="2121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pt-PT" sz="1800" i="1" dirty="0" smtClean="0">
                <a:ea typeface="+mn-ea"/>
                <a:cs typeface="+mn-cs"/>
              </a:rPr>
              <a:t>ATCA 5-slot</a:t>
            </a:r>
          </a:p>
          <a:p>
            <a:pPr algn="ctr">
              <a:defRPr/>
            </a:pPr>
            <a:r>
              <a:rPr lang="pt-PT" sz="1800" i="1" dirty="0" smtClean="0">
                <a:ea typeface="+mn-ea"/>
                <a:cs typeface="+mn-cs"/>
              </a:rPr>
              <a:t>Shelf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91" y="1598142"/>
            <a:ext cx="5767889" cy="1612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0" y="2157002"/>
            <a:ext cx="3229603" cy="337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0"/>
          <p:cNvSpPr txBox="1"/>
          <p:nvPr/>
        </p:nvSpPr>
        <p:spPr>
          <a:xfrm>
            <a:off x="838200" y="5392300"/>
            <a:ext cx="2121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pt-PT" sz="1800" i="1" dirty="0" smtClean="0">
                <a:ea typeface="+mn-ea"/>
                <a:cs typeface="+mn-cs"/>
              </a:rPr>
              <a:t>ATCA 14-slot</a:t>
            </a:r>
          </a:p>
          <a:p>
            <a:pPr algn="ctr">
              <a:defRPr/>
            </a:pPr>
            <a:r>
              <a:rPr lang="pt-PT" sz="1800" i="1" dirty="0" smtClean="0">
                <a:ea typeface="+mn-ea"/>
                <a:cs typeface="+mn-cs"/>
              </a:rPr>
              <a:t>Shelf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7955170" y="1411662"/>
            <a:ext cx="3805364" cy="522371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endParaRPr lang="pt-P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Availability</a:t>
            </a:r>
          </a:p>
          <a:p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Serviceability</a:t>
            </a:r>
          </a:p>
          <a:p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Redundancy</a:t>
            </a:r>
          </a:p>
          <a:p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Reliability</a:t>
            </a:r>
          </a:p>
          <a:p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Modularity</a:t>
            </a: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Data </a:t>
            </a:r>
            <a:r>
              <a:rPr lang="pt-P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Throughput</a:t>
            </a:r>
            <a:endParaRPr lang="pt-P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P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by </a:t>
            </a:r>
            <a:r>
              <a:rPr lang="pt-PT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diagnostics</a:t>
            </a:r>
            <a:r>
              <a:rPr lang="pt-P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PT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t-P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pt-P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t-PT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pt-P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pt-P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t-PT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ATCA and uTCA Systems?</a:t>
            </a:r>
            <a:b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and tests will take place on ATCA platform (Ref.1) but can be used with other form factors such as uTCA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8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8001000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angle 30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6" name="Picture 5" descr="OSS-PCIe-CBL-ACT-x4-10M"/>
          <p:cNvPicPr/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1426616" y="4494153"/>
            <a:ext cx="1831352" cy="1292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ATCA Control and Data Acquisition System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02" y="2436666"/>
            <a:ext cx="2868015" cy="299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928" y="4215010"/>
            <a:ext cx="3057050" cy="2308359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650" y="1607592"/>
            <a:ext cx="2784543" cy="216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03" y="1624785"/>
            <a:ext cx="2600325" cy="1762125"/>
          </a:xfrm>
          <a:prstGeom prst="rect">
            <a:avLst/>
          </a:prstGeom>
          <a:ln>
            <a:noFill/>
          </a:ln>
        </p:spPr>
      </p:pic>
      <p:sp>
        <p:nvSpPr>
          <p:cNvPr id="16" name="Down Arrow 15"/>
          <p:cNvSpPr/>
          <p:nvPr/>
        </p:nvSpPr>
        <p:spPr>
          <a:xfrm>
            <a:off x="1735973" y="3551122"/>
            <a:ext cx="518984" cy="8121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16200000">
            <a:off x="3670685" y="4716244"/>
            <a:ext cx="518984" cy="8484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13837391">
            <a:off x="7528543" y="2947941"/>
            <a:ext cx="518984" cy="8484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8124952">
            <a:off x="7588118" y="4608854"/>
            <a:ext cx="518984" cy="8484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98498" y="2014309"/>
            <a:ext cx="1412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pt-PT" sz="1800" i="1" dirty="0" smtClean="0">
                <a:ea typeface="+mn-ea"/>
                <a:cs typeface="+mn-cs"/>
              </a:rPr>
              <a:t>Host</a:t>
            </a:r>
          </a:p>
          <a:p>
            <a:pPr>
              <a:defRPr/>
            </a:pPr>
            <a:r>
              <a:rPr lang="pt-PT" sz="1800" i="1" dirty="0" smtClean="0">
                <a:ea typeface="+mn-ea"/>
                <a:cs typeface="+mn-cs"/>
              </a:rPr>
              <a:t>Computer</a:t>
            </a:r>
            <a:endParaRPr lang="pt-PT" sz="1800" i="1" dirty="0">
              <a:ea typeface="+mn-ea"/>
              <a:cs typeface="+mn-cs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2254957" y="3934867"/>
            <a:ext cx="1660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pt-PT" sz="1800" i="1" dirty="0" smtClean="0">
                <a:ea typeface="+mn-ea"/>
                <a:cs typeface="+mn-cs"/>
              </a:rPr>
              <a:t>PCI Express</a:t>
            </a:r>
          </a:p>
          <a:p>
            <a:pPr algn="ctr">
              <a:defRPr/>
            </a:pPr>
            <a:r>
              <a:rPr lang="pt-PT" sz="1800" i="1" dirty="0">
                <a:ea typeface="+mn-ea"/>
                <a:cs typeface="+mn-cs"/>
              </a:rPr>
              <a:t>C</a:t>
            </a:r>
            <a:r>
              <a:rPr lang="pt-PT" sz="1800" i="1" dirty="0" smtClean="0">
                <a:ea typeface="+mn-ea"/>
                <a:cs typeface="+mn-cs"/>
              </a:rPr>
              <a:t>able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4822959" y="5338371"/>
            <a:ext cx="2121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pt-PT" sz="1800" i="1" dirty="0" smtClean="0">
                <a:ea typeface="+mn-ea"/>
                <a:cs typeface="+mn-cs"/>
              </a:rPr>
              <a:t>ATCA 14-slot</a:t>
            </a:r>
          </a:p>
          <a:p>
            <a:pPr algn="ctr">
              <a:defRPr/>
            </a:pPr>
            <a:r>
              <a:rPr lang="pt-PT" sz="1800" i="1" dirty="0" smtClean="0">
                <a:ea typeface="+mn-ea"/>
                <a:cs typeface="+mn-cs"/>
              </a:rPr>
              <a:t>Shelf</a:t>
            </a:r>
          </a:p>
        </p:txBody>
      </p:sp>
      <p:sp>
        <p:nvSpPr>
          <p:cNvPr id="25" name="TextBox 10"/>
          <p:cNvSpPr txBox="1"/>
          <p:nvPr/>
        </p:nvSpPr>
        <p:spPr>
          <a:xfrm>
            <a:off x="8672396" y="3609969"/>
            <a:ext cx="2397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pt-PT" sz="1800" i="1" dirty="0" smtClean="0">
                <a:ea typeface="+mn-ea"/>
                <a:cs typeface="+mn-cs"/>
              </a:rPr>
              <a:t>ATCA-PTSW-AMC4</a:t>
            </a:r>
          </a:p>
        </p:txBody>
      </p:sp>
      <p:sp>
        <p:nvSpPr>
          <p:cNvPr id="26" name="TextBox 10"/>
          <p:cNvSpPr txBox="1"/>
          <p:nvPr/>
        </p:nvSpPr>
        <p:spPr>
          <a:xfrm>
            <a:off x="8604083" y="6340384"/>
            <a:ext cx="2853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pt-PT" sz="1800" i="1" dirty="0" smtClean="0">
                <a:ea typeface="+mn-ea"/>
                <a:cs typeface="+mn-cs"/>
              </a:rPr>
              <a:t>ATCA-IO-PROCESSOR</a:t>
            </a:r>
          </a:p>
        </p:txBody>
      </p:sp>
      <p:sp>
        <p:nvSpPr>
          <p:cNvPr id="27" name="TextBox 10"/>
          <p:cNvSpPr txBox="1"/>
          <p:nvPr/>
        </p:nvSpPr>
        <p:spPr>
          <a:xfrm rot="5400000">
            <a:off x="10562093" y="2573290"/>
            <a:ext cx="1654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pt-PT" sz="1800" i="1" dirty="0" smtClean="0">
                <a:ea typeface="+mn-ea"/>
                <a:cs typeface="+mn-cs"/>
              </a:rPr>
              <a:t>RTM Module</a:t>
            </a:r>
          </a:p>
        </p:txBody>
      </p:sp>
      <p:sp>
        <p:nvSpPr>
          <p:cNvPr id="29" name="TextBox 10"/>
          <p:cNvSpPr txBox="1"/>
          <p:nvPr/>
        </p:nvSpPr>
        <p:spPr>
          <a:xfrm rot="5400000">
            <a:off x="10588855" y="5274522"/>
            <a:ext cx="1654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pt-PT" sz="1800" i="1" dirty="0" smtClean="0">
                <a:ea typeface="+mn-ea"/>
                <a:cs typeface="+mn-cs"/>
              </a:rPr>
              <a:t>RTM Module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1" y="3696186"/>
            <a:ext cx="1446630" cy="1519292"/>
          </a:xfrm>
          <a:prstGeom prst="rect">
            <a:avLst/>
          </a:prstGeom>
        </p:spPr>
      </p:pic>
      <p:sp>
        <p:nvSpPr>
          <p:cNvPr id="28" name="TextBox 10"/>
          <p:cNvSpPr txBox="1"/>
          <p:nvPr/>
        </p:nvSpPr>
        <p:spPr>
          <a:xfrm>
            <a:off x="624818" y="5957058"/>
            <a:ext cx="2741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pt-PT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1.</a:t>
            </a: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pt-PT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ATCA</a:t>
            </a: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System Components</a:t>
            </a:r>
            <a:r>
              <a:rPr lang="pt-PT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Overview.</a:t>
            </a:r>
            <a:endParaRPr lang="pt-PT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001000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8" name="Rectangle 17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C&amp;DAQ </a:t>
            </a:r>
            <a:b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(Ref. 2)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t="20061" r="15412" b="20850"/>
          <a:stretch/>
        </p:blipFill>
        <p:spPr bwMode="auto">
          <a:xfrm>
            <a:off x="5321405" y="125498"/>
            <a:ext cx="6754853" cy="5832648"/>
          </a:xfrm>
          <a:prstGeom prst="rect">
            <a:avLst/>
          </a:prstGeom>
          <a:noFill/>
          <a:ln>
            <a:noFill/>
          </a:ln>
          <a:effectLst>
            <a:outerShdw blurRad="127000" dist="76200" dir="318001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4"/>
          <p:cNvSpPr txBox="1"/>
          <p:nvPr/>
        </p:nvSpPr>
        <p:spPr>
          <a:xfrm>
            <a:off x="3361454" y="3783519"/>
            <a:ext cx="3335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600" i="1" dirty="0"/>
              <a:t>ADC module </a:t>
            </a:r>
            <a:r>
              <a:rPr lang="en-US" sz="1600" i="1" dirty="0" smtClean="0"/>
              <a:t>, 1-2 MSPS, 18 bit</a:t>
            </a:r>
            <a:endParaRPr lang="en-US" sz="1600" i="1" dirty="0"/>
          </a:p>
          <a:p>
            <a:pPr>
              <a:defRPr/>
            </a:pPr>
            <a:r>
              <a:rPr lang="en-US" sz="1200" i="1" dirty="0"/>
              <a:t>with ADC x2 and chopper mode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3361454" y="5007991"/>
            <a:ext cx="3335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600" i="1" dirty="0"/>
              <a:t>DAC module </a:t>
            </a:r>
          </a:p>
          <a:p>
            <a:pPr>
              <a:defRPr/>
            </a:pPr>
            <a:r>
              <a:rPr lang="en-US" sz="1200" i="1" dirty="0"/>
              <a:t>with DAC x2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54" y="5535570"/>
            <a:ext cx="3335564" cy="5760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53" y="4359920"/>
            <a:ext cx="3338671" cy="5760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PMC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7" t="5022" r="11264" b="3857"/>
          <a:stretch>
            <a:fillRect/>
          </a:stretch>
        </p:blipFill>
        <p:spPr bwMode="auto">
          <a:xfrm>
            <a:off x="1397390" y="2011362"/>
            <a:ext cx="2075864" cy="173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40009" y="3127919"/>
            <a:ext cx="957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i="1" dirty="0"/>
              <a:t>IPMC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916501" y="1914515"/>
            <a:ext cx="18886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400" i="1" dirty="0"/>
              <a:t>CoreIPM OPMA2368 Module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5272028" y="504697"/>
            <a:ext cx="2331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pt-PT" sz="1800" i="1" dirty="0" smtClean="0">
                <a:ea typeface="+mn-ea"/>
                <a:cs typeface="+mn-cs"/>
              </a:rPr>
              <a:t>ATCA-IO-Processor</a:t>
            </a:r>
          </a:p>
          <a:p>
            <a:pPr>
              <a:defRPr/>
            </a:pPr>
            <a:r>
              <a:rPr lang="pt-PT" sz="1800" i="1" dirty="0" smtClean="0">
                <a:ea typeface="+mn-ea"/>
                <a:cs typeface="+mn-cs"/>
              </a:rPr>
              <a:t>CDaQ Board</a:t>
            </a:r>
            <a:endParaRPr lang="pt-PT" sz="1800" i="1" dirty="0">
              <a:ea typeface="+mn-ea"/>
              <a:cs typeface="+mn-cs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10033686" y="4324786"/>
            <a:ext cx="1179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pt-PT" sz="1800" i="1" dirty="0" smtClean="0">
                <a:ea typeface="+mn-ea"/>
                <a:cs typeface="+mn-cs"/>
              </a:rPr>
              <a:t>RTM Module</a:t>
            </a:r>
            <a:endParaRPr lang="pt-PT" sz="1800" i="1" dirty="0">
              <a:ea typeface="+mn-ea"/>
              <a:cs typeface="+mn-cs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6962241" y="6082783"/>
            <a:ext cx="4527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pt-PT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9.</a:t>
            </a: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pt-PT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ATCA-IO-PROCESSOR</a:t>
            </a: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Control and Data Acquisition Card.</a:t>
            </a:r>
            <a:endParaRPr lang="pt-PT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8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24550" y="3813070"/>
            <a:ext cx="2615624" cy="273496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  <a:p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Channels </a:t>
            </a:r>
          </a:p>
          <a:p>
            <a:pPr lvl="1"/>
            <a:r>
              <a:rPr lang="pt-P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Inputs (Max.)</a:t>
            </a:r>
          </a:p>
          <a:p>
            <a:pPr lvl="1"/>
            <a:r>
              <a:rPr lang="pt-P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Output (Max.)</a:t>
            </a:r>
          </a:p>
          <a:p>
            <a:pPr lvl="1"/>
            <a:r>
              <a:rPr lang="pt-P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Mixed (I/O)</a:t>
            </a:r>
          </a:p>
          <a:p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bits Resolution</a:t>
            </a:r>
          </a:p>
          <a:p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 200MSPS (Max.)</a:t>
            </a:r>
          </a:p>
        </p:txBody>
      </p:sp>
      <p:sp>
        <p:nvSpPr>
          <p:cNvPr id="3" name="Right Arrow 2"/>
          <p:cNvSpPr/>
          <p:nvPr/>
        </p:nvSpPr>
        <p:spPr>
          <a:xfrm rot="21242987">
            <a:off x="3556555" y="2040286"/>
            <a:ext cx="3176223" cy="43874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8585252">
            <a:off x="6074354" y="3624555"/>
            <a:ext cx="3592220" cy="43874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557" r="13047" b="6351"/>
          <a:stretch>
            <a:fillRect/>
          </a:stretch>
        </p:blipFill>
        <p:spPr bwMode="auto">
          <a:xfrm>
            <a:off x="5630323" y="0"/>
            <a:ext cx="6561677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bg1"/>
              </a:gs>
              <a:gs pos="74000">
                <a:schemeClr val="bg1"/>
              </a:gs>
              <a:gs pos="8900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8001000" y="0"/>
            <a:ext cx="367838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1" name="Rectangle 20"/>
          <p:cNvSpPr/>
          <p:nvPr/>
        </p:nvSpPr>
        <p:spPr>
          <a:xfrm>
            <a:off x="2045936" y="1420"/>
            <a:ext cx="59550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Hub Switch</a:t>
            </a:r>
            <a:b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(Ref</a:t>
            </a:r>
            <a:r>
              <a:rPr lang="pt-P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P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Synchronism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914400" lvl="2" indent="0">
              <a:buNone/>
            </a:pP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Hierarchy</a:t>
            </a:r>
          </a:p>
          <a:p>
            <a:pPr marL="914400" lvl="2" indent="0">
              <a:buNone/>
            </a:pPr>
            <a:r>
              <a:rPr lang="pt-PT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</a:p>
          <a:p>
            <a:pPr marL="914400" lvl="2" indent="0">
              <a:buNone/>
            </a:pP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Link</a:t>
            </a: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PCI Express</a:t>
            </a:r>
          </a:p>
          <a:p>
            <a:pPr marL="914400" lvl="2" indent="0">
              <a:buNone/>
            </a:pP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Hotplug</a:t>
            </a:r>
          </a:p>
          <a:p>
            <a:pPr marL="914400" lvl="2" indent="0">
              <a:buNone/>
            </a:pPr>
            <a:r>
              <a:rPr lang="pt-PT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pt-PT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ATCA Hotswap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14" y="161778"/>
            <a:ext cx="6484937" cy="504031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0"/>
          <p:cNvSpPr txBox="1"/>
          <p:nvPr/>
        </p:nvSpPr>
        <p:spPr>
          <a:xfrm>
            <a:off x="7972522" y="5004873"/>
            <a:ext cx="2331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pt-PT" sz="1800" i="1" dirty="0" smtClean="0">
                <a:ea typeface="+mn-ea"/>
                <a:cs typeface="+mn-cs"/>
              </a:rPr>
              <a:t>ATCA-PTSW-AMC4</a:t>
            </a:r>
          </a:p>
          <a:p>
            <a:pPr>
              <a:defRPr/>
            </a:pPr>
            <a:r>
              <a:rPr lang="pt-PT" sz="1800" i="1" dirty="0" smtClean="0">
                <a:ea typeface="+mn-ea"/>
                <a:cs typeface="+mn-cs"/>
              </a:rPr>
              <a:t>Time Switch Board</a:t>
            </a:r>
            <a:endParaRPr lang="pt-PT" sz="1800" i="1" dirty="0">
              <a:ea typeface="+mn-ea"/>
              <a:cs typeface="+mn-cs"/>
            </a:endParaRPr>
          </a:p>
        </p:txBody>
      </p:sp>
      <p:sp>
        <p:nvSpPr>
          <p:cNvPr id="14" name="TextBox 10"/>
          <p:cNvSpPr txBox="1"/>
          <p:nvPr/>
        </p:nvSpPr>
        <p:spPr>
          <a:xfrm rot="5400000">
            <a:off x="10920694" y="2497268"/>
            <a:ext cx="1654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pt-PT" sz="1800" i="1" dirty="0" smtClean="0">
                <a:ea typeface="+mn-ea"/>
                <a:cs typeface="+mn-cs"/>
              </a:rPr>
              <a:t>RTM Module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5336041" y="5853797"/>
            <a:ext cx="4527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pt-PT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8.</a:t>
            </a: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pt-PT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ATCA-PTSW-AMC4</a:t>
            </a: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Time</a:t>
            </a:r>
          </a:p>
          <a:p>
            <a:pPr algn="ctr">
              <a:defRPr/>
            </a:pPr>
            <a:r>
              <a:rPr lang="pt-PT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Switch Card.</a:t>
            </a:r>
            <a:endParaRPr lang="pt-PT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F9D-DE36-4B98-8E86-9B79A453FF1A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43252" y="768175"/>
            <a:ext cx="2232025" cy="900112"/>
            <a:chOff x="3843255" y="790576"/>
            <a:chExt cx="2232025" cy="900112"/>
          </a:xfrm>
        </p:grpSpPr>
        <p:sp>
          <p:nvSpPr>
            <p:cNvPr id="9" name="Rectangle 8"/>
            <p:cNvSpPr/>
            <p:nvPr/>
          </p:nvSpPr>
          <p:spPr>
            <a:xfrm>
              <a:off x="3843255" y="790576"/>
              <a:ext cx="2232025" cy="900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AMC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918282" y="837052"/>
              <a:ext cx="604526" cy="809186"/>
            </a:xfrm>
            <a:prstGeom prst="roundRect">
              <a:avLst>
                <a:gd name="adj" fmla="val 9460"/>
              </a:avLst>
            </a:prstGeom>
            <a:solidFill>
              <a:schemeClr val="bg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900" dirty="0" smtClean="0">
                  <a:solidFill>
                    <a:schemeClr val="tx1"/>
                  </a:solidFill>
                </a:rPr>
                <a:t>FMC</a:t>
              </a:r>
            </a:p>
            <a:p>
              <a:pPr algn="ctr"/>
              <a:r>
                <a:rPr lang="pt-PT" sz="900" dirty="0" smtClean="0">
                  <a:solidFill>
                    <a:schemeClr val="tx1"/>
                  </a:solidFill>
                </a:rPr>
                <a:t>Module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43254" y="1744419"/>
            <a:ext cx="2232025" cy="900112"/>
            <a:chOff x="3843254" y="1760895"/>
            <a:chExt cx="2232025" cy="900112"/>
          </a:xfrm>
        </p:grpSpPr>
        <p:sp>
          <p:nvSpPr>
            <p:cNvPr id="15" name="Rectangle 14"/>
            <p:cNvSpPr/>
            <p:nvPr/>
          </p:nvSpPr>
          <p:spPr>
            <a:xfrm>
              <a:off x="3843254" y="1760895"/>
              <a:ext cx="2232025" cy="900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AMC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918282" y="1804559"/>
              <a:ext cx="604526" cy="809186"/>
            </a:xfrm>
            <a:prstGeom prst="roundRect">
              <a:avLst>
                <a:gd name="adj" fmla="val 9460"/>
              </a:avLst>
            </a:prstGeom>
            <a:solidFill>
              <a:schemeClr val="bg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900" dirty="0" smtClean="0">
                  <a:solidFill>
                    <a:schemeClr val="tx1"/>
                  </a:solidFill>
                </a:rPr>
                <a:t>FMC</a:t>
              </a:r>
            </a:p>
            <a:p>
              <a:pPr algn="ctr"/>
              <a:r>
                <a:rPr lang="pt-PT" sz="900" dirty="0" smtClean="0">
                  <a:solidFill>
                    <a:schemeClr val="tx1"/>
                  </a:solidFill>
                </a:rPr>
                <a:t>Module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43252" y="3694585"/>
            <a:ext cx="2232025" cy="900112"/>
            <a:chOff x="3843252" y="3694585"/>
            <a:chExt cx="2232025" cy="900112"/>
          </a:xfrm>
        </p:grpSpPr>
        <p:sp>
          <p:nvSpPr>
            <p:cNvPr id="17" name="Rectangle 16"/>
            <p:cNvSpPr/>
            <p:nvPr/>
          </p:nvSpPr>
          <p:spPr>
            <a:xfrm>
              <a:off x="3843252" y="3694585"/>
              <a:ext cx="2232025" cy="900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AMC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918282" y="3740048"/>
              <a:ext cx="604526" cy="809186"/>
            </a:xfrm>
            <a:prstGeom prst="roundRect">
              <a:avLst>
                <a:gd name="adj" fmla="val 9460"/>
              </a:avLst>
            </a:prstGeom>
            <a:solidFill>
              <a:schemeClr val="bg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900" dirty="0" smtClean="0">
                  <a:solidFill>
                    <a:schemeClr val="tx1"/>
                  </a:solidFill>
                </a:rPr>
                <a:t>FMC</a:t>
              </a:r>
            </a:p>
            <a:p>
              <a:pPr algn="ctr"/>
              <a:r>
                <a:rPr lang="pt-PT" sz="900" dirty="0" smtClean="0">
                  <a:solidFill>
                    <a:schemeClr val="tx1"/>
                  </a:solidFill>
                </a:rPr>
                <a:t>Module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43252" y="2718341"/>
            <a:ext cx="2232025" cy="900112"/>
            <a:chOff x="3843254" y="1760895"/>
            <a:chExt cx="2232025" cy="900112"/>
          </a:xfrm>
        </p:grpSpPr>
        <p:sp>
          <p:nvSpPr>
            <p:cNvPr id="27" name="Rectangle 26"/>
            <p:cNvSpPr/>
            <p:nvPr/>
          </p:nvSpPr>
          <p:spPr>
            <a:xfrm>
              <a:off x="3843254" y="1760895"/>
              <a:ext cx="2232025" cy="900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AMC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918282" y="1804559"/>
              <a:ext cx="604526" cy="809186"/>
            </a:xfrm>
            <a:prstGeom prst="roundRect">
              <a:avLst>
                <a:gd name="adj" fmla="val 9460"/>
              </a:avLst>
            </a:prstGeom>
            <a:solidFill>
              <a:schemeClr val="bg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900" dirty="0" smtClean="0">
                  <a:solidFill>
                    <a:schemeClr val="tx1"/>
                  </a:solidFill>
                </a:rPr>
                <a:t>FMC</a:t>
              </a:r>
            </a:p>
            <a:p>
              <a:pPr algn="ctr"/>
              <a:r>
                <a:rPr lang="pt-PT" sz="900" dirty="0" smtClean="0">
                  <a:solidFill>
                    <a:schemeClr val="tx1"/>
                  </a:solidFill>
                </a:rPr>
                <a:t>Module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361" y="576909"/>
            <a:ext cx="24288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4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9948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9948 -0.002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19948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19948 -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7386</TotalTime>
  <Words>1315</Words>
  <Application>Microsoft Office PowerPoint</Application>
  <PresentationFormat>Ecrã Panorâmico</PresentationFormat>
  <Paragraphs>288</Paragraphs>
  <Slides>25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ＭＳ Ｐゴシック</vt:lpstr>
      <vt:lpstr>Times New Roman</vt:lpstr>
      <vt:lpstr>Office Theme</vt:lpstr>
      <vt:lpstr>Monitoring of Instrumentation for Critical Nuclear Fusion Plasma Control and Data Acquisition Systems</vt:lpstr>
      <vt:lpstr>Main Topics </vt:lpstr>
      <vt:lpstr>Purpose </vt:lpstr>
      <vt:lpstr>Control in Nuclear Fusion Plasmas is Critical for Safe Operation and to Achieve High Performance</vt:lpstr>
      <vt:lpstr>Why Monitoring?</vt:lpstr>
      <vt:lpstr>Why ATCA and uTCA Systems? Implementation and tests will take place on ATCA platform (Ref.1) but can be used with other form factors such as uTCA.</vt:lpstr>
      <vt:lpstr>ATCA Control and Data Acquisition System</vt:lpstr>
      <vt:lpstr>C&amp;DAQ  (Ref. 2)</vt:lpstr>
      <vt:lpstr>Hub Switch (Ref. 3)</vt:lpstr>
      <vt:lpstr>Hardware Management Levels</vt:lpstr>
      <vt:lpstr>Management Interface Platforms</vt:lpstr>
      <vt:lpstr>ATCA Hardware Architecture</vt:lpstr>
      <vt:lpstr>Software Modules</vt:lpstr>
      <vt:lpstr>Communication Protocols</vt:lpstr>
      <vt:lpstr>Software Design</vt:lpstr>
      <vt:lpstr>Software Architecture</vt:lpstr>
      <vt:lpstr>System Maintenance</vt:lpstr>
      <vt:lpstr>Hotswap Procedure</vt:lpstr>
      <vt:lpstr>Hotswap Benefits</vt:lpstr>
      <vt:lpstr>Apresentação do PowerPoint</vt:lpstr>
      <vt:lpstr>Apresentação do PowerPoint</vt:lpstr>
      <vt:lpstr>Apresentação do PowerPoint</vt:lpstr>
      <vt:lpstr>Conclusions</vt:lpstr>
      <vt:lpstr>References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of Instrumentation for Critical Nuclear Fusion Plasma ATCA Control and Data Acquisition Systems</dc:title>
  <dc:creator>Paulo Ricardo Carvalho</dc:creator>
  <cp:lastModifiedBy>Paulo Ricardo Carvalho</cp:lastModifiedBy>
  <cp:revision>891</cp:revision>
  <dcterms:created xsi:type="dcterms:W3CDTF">2015-09-14T11:01:35Z</dcterms:created>
  <dcterms:modified xsi:type="dcterms:W3CDTF">2015-11-13T15:51:53Z</dcterms:modified>
</cp:coreProperties>
</file>