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2"/>
  </p:notesMasterIdLst>
  <p:handoutMasterIdLst>
    <p:handoutMasterId r:id="rId53"/>
  </p:handoutMasterIdLst>
  <p:sldIdLst>
    <p:sldId id="256" r:id="rId2"/>
    <p:sldId id="498" r:id="rId3"/>
    <p:sldId id="517" r:id="rId4"/>
    <p:sldId id="552" r:id="rId5"/>
    <p:sldId id="592" r:id="rId6"/>
    <p:sldId id="454" r:id="rId7"/>
    <p:sldId id="590" r:id="rId8"/>
    <p:sldId id="457" r:id="rId9"/>
    <p:sldId id="453" r:id="rId10"/>
    <p:sldId id="461" r:id="rId11"/>
    <p:sldId id="562" r:id="rId12"/>
    <p:sldId id="582" r:id="rId13"/>
    <p:sldId id="586" r:id="rId14"/>
    <p:sldId id="589" r:id="rId15"/>
    <p:sldId id="588" r:id="rId16"/>
    <p:sldId id="587" r:id="rId17"/>
    <p:sldId id="580" r:id="rId18"/>
    <p:sldId id="534" r:id="rId19"/>
    <p:sldId id="585" r:id="rId20"/>
    <p:sldId id="532" r:id="rId21"/>
    <p:sldId id="544" r:id="rId22"/>
    <p:sldId id="545" r:id="rId23"/>
    <p:sldId id="541" r:id="rId24"/>
    <p:sldId id="535" r:id="rId25"/>
    <p:sldId id="529" r:id="rId26"/>
    <p:sldId id="526" r:id="rId27"/>
    <p:sldId id="530" r:id="rId28"/>
    <p:sldId id="557" r:id="rId29"/>
    <p:sldId id="536" r:id="rId30"/>
    <p:sldId id="471" r:id="rId31"/>
    <p:sldId id="499" r:id="rId32"/>
    <p:sldId id="513" r:id="rId33"/>
    <p:sldId id="539" r:id="rId34"/>
    <p:sldId id="583" r:id="rId35"/>
    <p:sldId id="546" r:id="rId36"/>
    <p:sldId id="547" r:id="rId37"/>
    <p:sldId id="549" r:id="rId38"/>
    <p:sldId id="558" r:id="rId39"/>
    <p:sldId id="560" r:id="rId40"/>
    <p:sldId id="516" r:id="rId41"/>
    <p:sldId id="591" r:id="rId42"/>
    <p:sldId id="559" r:id="rId43"/>
    <p:sldId id="463" r:id="rId44"/>
    <p:sldId id="466" r:id="rId45"/>
    <p:sldId id="561" r:id="rId46"/>
    <p:sldId id="574" r:id="rId47"/>
    <p:sldId id="469" r:id="rId48"/>
    <p:sldId id="578" r:id="rId49"/>
    <p:sldId id="579" r:id="rId50"/>
    <p:sldId id="581" r:id="rId51"/>
  </p:sldIdLst>
  <p:sldSz cx="9144000" cy="6858000" type="screen4x3"/>
  <p:notesSz cx="7099300" cy="10234613"/>
  <p:defaultTextStyle>
    <a:defPPr>
      <a:defRPr lang="de-DE"/>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9FF76"/>
    <a:srgbClr val="F56565"/>
    <a:srgbClr val="CCFFCC"/>
    <a:srgbClr val="00FF00"/>
    <a:srgbClr val="FCB27A"/>
    <a:srgbClr val="A3CDCC"/>
    <a:srgbClr val="FF7C80"/>
    <a:srgbClr val="B9D9D8"/>
    <a:srgbClr val="00F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5" autoAdjust="0"/>
    <p:restoredTop sz="91597" autoAdjust="0"/>
  </p:normalViewPr>
  <p:slideViewPr>
    <p:cSldViewPr>
      <p:cViewPr varScale="1">
        <p:scale>
          <a:sx n="94" d="100"/>
          <a:sy n="94" d="100"/>
        </p:scale>
        <p:origin x="-1568" y="-11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90" d="100"/>
          <a:sy n="90" d="100"/>
        </p:scale>
        <p:origin x="-3708"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29415-2C06-478B-971C-F7A46898732E}" type="doc">
      <dgm:prSet loTypeId="urn:microsoft.com/office/officeart/2005/8/layout/orgChart1" loCatId="hierarchy" qsTypeId="urn:microsoft.com/office/officeart/2005/8/quickstyle/simple3" qsCatId="simple" csTypeId="urn:microsoft.com/office/officeart/2005/8/colors/accent1_5" csCatId="accent1" phldr="1"/>
      <dgm:spPr/>
    </dgm:pt>
    <dgm:pt modelId="{6CB222F8-ED40-4570-B485-EC95F17A4B70}">
      <dgm:prSet phldrT="[Text]"/>
      <dgm:spPr>
        <a:ln w="3175">
          <a:solidFill>
            <a:schemeClr val="tx1"/>
          </a:solidFill>
        </a:ln>
      </dgm:spPr>
      <dgm:t>
        <a:bodyPr/>
        <a:lstStyle/>
        <a:p>
          <a:r>
            <a:rPr lang="en-GB" noProof="0" dirty="0" smtClean="0"/>
            <a:t>Release of helium coolant inside the Expansion Volume (EV)</a:t>
          </a:r>
          <a:endParaRPr lang="en-GB" noProof="0" dirty="0"/>
        </a:p>
      </dgm:t>
    </dgm:pt>
    <dgm:pt modelId="{EEFB99C5-A3FF-4E09-8AD9-430D18B36BB5}" type="parTrans" cxnId="{A1AD5A36-0206-47FF-B3A3-D8A4AE8E0091}">
      <dgm:prSet/>
      <dgm:spPr/>
      <dgm:t>
        <a:bodyPr/>
        <a:lstStyle/>
        <a:p>
          <a:endParaRPr lang="en-GB"/>
        </a:p>
      </dgm:t>
    </dgm:pt>
    <dgm:pt modelId="{C24AAA66-59AA-425E-A874-5F7EA9D8150F}" type="sibTrans" cxnId="{A1AD5A36-0206-47FF-B3A3-D8A4AE8E0091}">
      <dgm:prSet/>
      <dgm:spPr/>
      <dgm:t>
        <a:bodyPr/>
        <a:lstStyle/>
        <a:p>
          <a:endParaRPr lang="en-GB"/>
        </a:p>
      </dgm:t>
    </dgm:pt>
    <dgm:pt modelId="{34798D50-C4FA-4284-A5EF-152313C885C4}">
      <dgm:prSet phldrT="[Text]"/>
      <dgm:spPr>
        <a:ln w="3175">
          <a:solidFill>
            <a:schemeClr val="tx1"/>
          </a:solidFill>
        </a:ln>
      </dgm:spPr>
      <dgm:t>
        <a:bodyPr/>
        <a:lstStyle/>
        <a:p>
          <a:r>
            <a:rPr lang="en-GB" noProof="0" dirty="0" smtClean="0"/>
            <a:t>Parametric study </a:t>
          </a:r>
          <a:endParaRPr lang="en-GB" noProof="0" dirty="0"/>
        </a:p>
      </dgm:t>
    </dgm:pt>
    <dgm:pt modelId="{3244912E-170E-4F1E-8B8A-5751FAA58DA3}" type="parTrans" cxnId="{60707C9D-9C48-4AE0-9EA0-10B28A9ABDEB}">
      <dgm:prSet/>
      <dgm:spPr/>
      <dgm:t>
        <a:bodyPr/>
        <a:lstStyle/>
        <a:p>
          <a:endParaRPr lang="en-GB"/>
        </a:p>
      </dgm:t>
    </dgm:pt>
    <dgm:pt modelId="{B119584B-28F6-4D57-B3E2-6E54FEF444C0}" type="sibTrans" cxnId="{60707C9D-9C48-4AE0-9EA0-10B28A9ABDEB}">
      <dgm:prSet/>
      <dgm:spPr/>
      <dgm:t>
        <a:bodyPr/>
        <a:lstStyle/>
        <a:p>
          <a:endParaRPr lang="en-GB"/>
        </a:p>
      </dgm:t>
    </dgm:pt>
    <dgm:pt modelId="{FB8055D3-AEF9-48BC-AEA2-BBC4B71587E4}">
      <dgm:prSet phldrT="[Text]"/>
      <dgm:spPr>
        <a:ln w="3175">
          <a:solidFill>
            <a:schemeClr val="tx1"/>
          </a:solidFill>
        </a:ln>
      </dgm:spPr>
      <dgm:t>
        <a:bodyPr/>
        <a:lstStyle/>
        <a:p>
          <a:r>
            <a:rPr lang="en-GB" noProof="0" dirty="0" smtClean="0"/>
            <a:t>Different break position</a:t>
          </a:r>
          <a:endParaRPr lang="en-GB" noProof="0" dirty="0"/>
        </a:p>
      </dgm:t>
    </dgm:pt>
    <dgm:pt modelId="{9C50D314-71CF-45AB-89DD-FE4C8AC323E6}" type="parTrans" cxnId="{D2115AD5-FC2D-4A8E-86E4-22F5DA54DE0D}">
      <dgm:prSet/>
      <dgm:spPr/>
      <dgm:t>
        <a:bodyPr/>
        <a:lstStyle/>
        <a:p>
          <a:endParaRPr lang="en-GB"/>
        </a:p>
      </dgm:t>
    </dgm:pt>
    <dgm:pt modelId="{2EAB4AAC-F6E0-4278-9764-ECA3864EF8B4}" type="sibTrans" cxnId="{D2115AD5-FC2D-4A8E-86E4-22F5DA54DE0D}">
      <dgm:prSet/>
      <dgm:spPr/>
      <dgm:t>
        <a:bodyPr/>
        <a:lstStyle/>
        <a:p>
          <a:endParaRPr lang="en-GB"/>
        </a:p>
      </dgm:t>
    </dgm:pt>
    <dgm:pt modelId="{F3824007-0CCE-40E3-89FA-CDE8BBC36D2D}">
      <dgm:prSet phldrT="[Text]"/>
      <dgm:spPr>
        <a:ln w="3175">
          <a:solidFill>
            <a:schemeClr val="tx1"/>
          </a:solidFill>
        </a:ln>
      </dgm:spPr>
      <dgm:t>
        <a:bodyPr/>
        <a:lstStyle/>
        <a:p>
          <a:r>
            <a:rPr lang="en-GB" noProof="0" dirty="0" smtClean="0"/>
            <a:t>Different rupture area</a:t>
          </a:r>
          <a:endParaRPr lang="en-GB" noProof="0" dirty="0"/>
        </a:p>
      </dgm:t>
    </dgm:pt>
    <dgm:pt modelId="{9CB6A32E-277A-4F6E-BE8C-428255EF82C2}" type="parTrans" cxnId="{6F5AB26E-AA7A-4F9E-BBE7-44BD5E49E851}">
      <dgm:prSet/>
      <dgm:spPr/>
      <dgm:t>
        <a:bodyPr/>
        <a:lstStyle/>
        <a:p>
          <a:endParaRPr lang="en-GB"/>
        </a:p>
      </dgm:t>
    </dgm:pt>
    <dgm:pt modelId="{21EF966B-B623-4055-8FB1-7728499EAA62}" type="sibTrans" cxnId="{6F5AB26E-AA7A-4F9E-BBE7-44BD5E49E851}">
      <dgm:prSet/>
      <dgm:spPr/>
      <dgm:t>
        <a:bodyPr/>
        <a:lstStyle/>
        <a:p>
          <a:endParaRPr lang="en-GB"/>
        </a:p>
      </dgm:t>
    </dgm:pt>
    <dgm:pt modelId="{B018E15A-E850-4F8B-8216-D38C43775D64}">
      <dgm:prSet phldrT="[Text]"/>
      <dgm:spPr>
        <a:ln w="3175">
          <a:solidFill>
            <a:schemeClr val="tx1"/>
          </a:solidFill>
        </a:ln>
      </dgm:spPr>
      <dgm:t>
        <a:bodyPr/>
        <a:lstStyle/>
        <a:p>
          <a:r>
            <a:rPr lang="it-IT" dirty="0" smtClean="0"/>
            <a:t>200 % (LB)</a:t>
          </a:r>
          <a:endParaRPr lang="en-GB" dirty="0"/>
        </a:p>
      </dgm:t>
    </dgm:pt>
    <dgm:pt modelId="{131EBD28-0C8D-4C99-9308-7449F53F4FC6}" type="parTrans" cxnId="{EF3E8E0D-E889-4A7D-BB62-51A48F898243}">
      <dgm:prSet/>
      <dgm:spPr/>
      <dgm:t>
        <a:bodyPr/>
        <a:lstStyle/>
        <a:p>
          <a:endParaRPr lang="en-GB"/>
        </a:p>
      </dgm:t>
    </dgm:pt>
    <dgm:pt modelId="{B9065B12-D4D6-4712-9255-E8771C29466F}" type="sibTrans" cxnId="{EF3E8E0D-E889-4A7D-BB62-51A48F898243}">
      <dgm:prSet/>
      <dgm:spPr/>
      <dgm:t>
        <a:bodyPr/>
        <a:lstStyle/>
        <a:p>
          <a:endParaRPr lang="en-GB"/>
        </a:p>
      </dgm:t>
    </dgm:pt>
    <dgm:pt modelId="{8D54D700-EDED-4CE6-9271-7240A689997E}">
      <dgm:prSet phldrT="[Text]"/>
      <dgm:spPr>
        <a:ln w="3175">
          <a:solidFill>
            <a:schemeClr val="tx1"/>
          </a:solidFill>
        </a:ln>
      </dgm:spPr>
      <dgm:t>
        <a:bodyPr/>
        <a:lstStyle/>
        <a:p>
          <a:r>
            <a:rPr lang="it-IT" dirty="0" smtClean="0"/>
            <a:t>10.0 % (IB)</a:t>
          </a:r>
        </a:p>
      </dgm:t>
    </dgm:pt>
    <dgm:pt modelId="{9E1689B4-35E4-421D-9602-EB2069F0F0FC}" type="parTrans" cxnId="{4EF57597-A6D4-476F-B356-86C5DB699D72}">
      <dgm:prSet/>
      <dgm:spPr/>
      <dgm:t>
        <a:bodyPr/>
        <a:lstStyle/>
        <a:p>
          <a:endParaRPr lang="en-GB"/>
        </a:p>
      </dgm:t>
    </dgm:pt>
    <dgm:pt modelId="{9099A19A-5E1C-451D-A34E-9B9CA6B71216}" type="sibTrans" cxnId="{4EF57597-A6D4-476F-B356-86C5DB699D72}">
      <dgm:prSet/>
      <dgm:spPr/>
      <dgm:t>
        <a:bodyPr/>
        <a:lstStyle/>
        <a:p>
          <a:endParaRPr lang="en-GB"/>
        </a:p>
      </dgm:t>
    </dgm:pt>
    <dgm:pt modelId="{454F2078-34EE-4494-BBA0-624D4BDC0494}">
      <dgm:prSet phldrT="[Text]"/>
      <dgm:spPr>
        <a:ln w="3175">
          <a:solidFill>
            <a:schemeClr val="tx1"/>
          </a:solidFill>
        </a:ln>
      </dgm:spPr>
      <dgm:t>
        <a:bodyPr/>
        <a:lstStyle/>
        <a:p>
          <a:r>
            <a:rPr lang="it-IT" dirty="0" smtClean="0"/>
            <a:t>1.0 % (SB)</a:t>
          </a:r>
        </a:p>
      </dgm:t>
    </dgm:pt>
    <dgm:pt modelId="{551A0888-77A3-495F-8C3F-E0CF04F9D689}" type="parTrans" cxnId="{F9B36903-2966-44D7-944E-3ABF76386ACE}">
      <dgm:prSet/>
      <dgm:spPr/>
      <dgm:t>
        <a:bodyPr/>
        <a:lstStyle/>
        <a:p>
          <a:endParaRPr lang="en-GB"/>
        </a:p>
      </dgm:t>
    </dgm:pt>
    <dgm:pt modelId="{A6DE751A-986C-4BAA-AC2C-D790569ECE70}" type="sibTrans" cxnId="{F9B36903-2966-44D7-944E-3ABF76386ACE}">
      <dgm:prSet/>
      <dgm:spPr/>
      <dgm:t>
        <a:bodyPr/>
        <a:lstStyle/>
        <a:p>
          <a:endParaRPr lang="en-GB"/>
        </a:p>
      </dgm:t>
    </dgm:pt>
    <dgm:pt modelId="{4E000CC1-0738-45C5-840E-9554E46CF322}">
      <dgm:prSet phldrT="[Text]"/>
      <dgm:spPr>
        <a:ln w="3175">
          <a:solidFill>
            <a:schemeClr val="tx1"/>
          </a:solidFill>
        </a:ln>
      </dgm:spPr>
      <dgm:t>
        <a:bodyPr/>
        <a:lstStyle/>
        <a:p>
          <a:r>
            <a:rPr lang="it-IT" dirty="0" smtClean="0"/>
            <a:t>0.1 % (VSB)</a:t>
          </a:r>
        </a:p>
      </dgm:t>
    </dgm:pt>
    <dgm:pt modelId="{F87DC942-CE0B-4AFA-ADB4-79B424D2BC00}" type="parTrans" cxnId="{E179B6AC-9517-4487-B5EE-1186F06E0BE4}">
      <dgm:prSet/>
      <dgm:spPr/>
      <dgm:t>
        <a:bodyPr/>
        <a:lstStyle/>
        <a:p>
          <a:endParaRPr lang="en-GB"/>
        </a:p>
      </dgm:t>
    </dgm:pt>
    <dgm:pt modelId="{06AC9211-DB9E-4598-9560-AEBDAB739B3E}" type="sibTrans" cxnId="{E179B6AC-9517-4487-B5EE-1186F06E0BE4}">
      <dgm:prSet/>
      <dgm:spPr/>
      <dgm:t>
        <a:bodyPr/>
        <a:lstStyle/>
        <a:p>
          <a:endParaRPr lang="en-GB"/>
        </a:p>
      </dgm:t>
    </dgm:pt>
    <dgm:pt modelId="{994CDC49-1375-4D14-8F9D-BCE06DC968EA}">
      <dgm:prSet phldrT="[Text]"/>
      <dgm:spPr>
        <a:ln w="3175">
          <a:solidFill>
            <a:schemeClr val="tx1"/>
          </a:solidFill>
        </a:ln>
      </dgm:spPr>
      <dgm:t>
        <a:bodyPr/>
        <a:lstStyle/>
        <a:p>
          <a:r>
            <a:rPr lang="en-GB" noProof="0" dirty="0" smtClean="0"/>
            <a:t>Outlet blanket pipes</a:t>
          </a:r>
          <a:endParaRPr lang="en-GB" noProof="0" dirty="0"/>
        </a:p>
      </dgm:t>
    </dgm:pt>
    <dgm:pt modelId="{D170A4DB-1E30-4270-B271-38BBD99A936E}" type="parTrans" cxnId="{C9A5FBA3-0425-4464-9BAB-A29535914010}">
      <dgm:prSet/>
      <dgm:spPr/>
      <dgm:t>
        <a:bodyPr/>
        <a:lstStyle/>
        <a:p>
          <a:endParaRPr lang="en-GB"/>
        </a:p>
      </dgm:t>
    </dgm:pt>
    <dgm:pt modelId="{8E3E7AE4-0C5F-4C2B-B3BD-5E1122B807E0}" type="sibTrans" cxnId="{C9A5FBA3-0425-4464-9BAB-A29535914010}">
      <dgm:prSet/>
      <dgm:spPr/>
      <dgm:t>
        <a:bodyPr/>
        <a:lstStyle/>
        <a:p>
          <a:endParaRPr lang="en-GB"/>
        </a:p>
      </dgm:t>
    </dgm:pt>
    <dgm:pt modelId="{5586CC4E-F3F0-4CCB-A1D0-BDDD89EB2C63}">
      <dgm:prSet phldrT="[Text]"/>
      <dgm:spPr>
        <a:ln w="3175">
          <a:solidFill>
            <a:schemeClr val="tx1"/>
          </a:solidFill>
        </a:ln>
      </dgm:spPr>
      <dgm:t>
        <a:bodyPr/>
        <a:lstStyle/>
        <a:p>
          <a:r>
            <a:rPr lang="en-GB" noProof="0" dirty="0" smtClean="0"/>
            <a:t>Main coolant pipes after the SGs</a:t>
          </a:r>
          <a:endParaRPr lang="en-GB" noProof="0" dirty="0"/>
        </a:p>
      </dgm:t>
    </dgm:pt>
    <dgm:pt modelId="{66AE013E-1CA0-4DF3-A50E-DEE58CC0FEBD}" type="parTrans" cxnId="{DE45528F-A52A-40C2-AB47-39265462E5A1}">
      <dgm:prSet/>
      <dgm:spPr/>
      <dgm:t>
        <a:bodyPr/>
        <a:lstStyle/>
        <a:p>
          <a:endParaRPr lang="en-GB"/>
        </a:p>
      </dgm:t>
    </dgm:pt>
    <dgm:pt modelId="{E8E3A7E8-BACD-43A1-838D-FDA2C06DEEA5}" type="sibTrans" cxnId="{DE45528F-A52A-40C2-AB47-39265462E5A1}">
      <dgm:prSet/>
      <dgm:spPr/>
      <dgm:t>
        <a:bodyPr/>
        <a:lstStyle/>
        <a:p>
          <a:endParaRPr lang="en-GB"/>
        </a:p>
      </dgm:t>
    </dgm:pt>
    <dgm:pt modelId="{82785F1B-5498-44C9-B8C2-F591839767DB}">
      <dgm:prSet phldrT="[Text]"/>
      <dgm:spPr>
        <a:ln w="3175">
          <a:solidFill>
            <a:schemeClr val="tx1"/>
          </a:solidFill>
        </a:ln>
      </dgm:spPr>
      <dgm:t>
        <a:bodyPr/>
        <a:lstStyle/>
        <a:p>
          <a:r>
            <a:rPr lang="en-GB" noProof="0" dirty="0" smtClean="0"/>
            <a:t>Main coolant pipes before the SGs</a:t>
          </a:r>
          <a:endParaRPr lang="en-GB" noProof="0" dirty="0"/>
        </a:p>
      </dgm:t>
    </dgm:pt>
    <dgm:pt modelId="{DBC6C2B5-A87A-4794-9911-36A6ED78138E}" type="parTrans" cxnId="{02C2F9A2-34E8-44B7-B373-B2E0DE20FEEA}">
      <dgm:prSet/>
      <dgm:spPr/>
      <dgm:t>
        <a:bodyPr/>
        <a:lstStyle/>
        <a:p>
          <a:endParaRPr lang="en-GB"/>
        </a:p>
      </dgm:t>
    </dgm:pt>
    <dgm:pt modelId="{7C5B9448-CCA1-413A-B55F-B28A1CDA0A6A}" type="sibTrans" cxnId="{02C2F9A2-34E8-44B7-B373-B2E0DE20FEEA}">
      <dgm:prSet/>
      <dgm:spPr/>
      <dgm:t>
        <a:bodyPr/>
        <a:lstStyle/>
        <a:p>
          <a:endParaRPr lang="en-GB"/>
        </a:p>
      </dgm:t>
    </dgm:pt>
    <dgm:pt modelId="{87178008-0C71-46D5-97F1-3F42D7289214}">
      <dgm:prSet phldrT="[Text]"/>
      <dgm:spPr>
        <a:ln w="3175">
          <a:solidFill>
            <a:schemeClr val="tx1"/>
          </a:solidFill>
        </a:ln>
      </dgm:spPr>
      <dgm:t>
        <a:bodyPr/>
        <a:lstStyle/>
        <a:p>
          <a:r>
            <a:rPr lang="en-GB" noProof="0" dirty="0" smtClean="0"/>
            <a:t>Inlet blanket pipes</a:t>
          </a:r>
          <a:endParaRPr lang="en-GB" noProof="0" dirty="0"/>
        </a:p>
      </dgm:t>
    </dgm:pt>
    <dgm:pt modelId="{84058423-C6C9-4141-AA1C-5733A00BC6DE}" type="parTrans" cxnId="{34117BCF-00FC-42F9-927C-476AD08B56DB}">
      <dgm:prSet/>
      <dgm:spPr/>
      <dgm:t>
        <a:bodyPr/>
        <a:lstStyle/>
        <a:p>
          <a:endParaRPr lang="en-GB"/>
        </a:p>
      </dgm:t>
    </dgm:pt>
    <dgm:pt modelId="{711DE494-0480-4029-9438-B748BB762D17}" type="sibTrans" cxnId="{34117BCF-00FC-42F9-927C-476AD08B56DB}">
      <dgm:prSet/>
      <dgm:spPr/>
      <dgm:t>
        <a:bodyPr/>
        <a:lstStyle/>
        <a:p>
          <a:endParaRPr lang="en-GB"/>
        </a:p>
      </dgm:t>
    </dgm:pt>
    <dgm:pt modelId="{81C9A8FA-74FC-4A33-9C28-CFE303DAFD0E}" type="pres">
      <dgm:prSet presAssocID="{53229415-2C06-478B-971C-F7A46898732E}" presName="hierChild1" presStyleCnt="0">
        <dgm:presLayoutVars>
          <dgm:orgChart val="1"/>
          <dgm:chPref val="1"/>
          <dgm:dir/>
          <dgm:animOne val="branch"/>
          <dgm:animLvl val="lvl"/>
          <dgm:resizeHandles/>
        </dgm:presLayoutVars>
      </dgm:prSet>
      <dgm:spPr/>
    </dgm:pt>
    <dgm:pt modelId="{6D549252-3483-40DA-AD1C-B96F6487D6F7}" type="pres">
      <dgm:prSet presAssocID="{6CB222F8-ED40-4570-B485-EC95F17A4B70}" presName="hierRoot1" presStyleCnt="0">
        <dgm:presLayoutVars>
          <dgm:hierBranch val="init"/>
        </dgm:presLayoutVars>
      </dgm:prSet>
      <dgm:spPr/>
    </dgm:pt>
    <dgm:pt modelId="{0509F976-2D8B-478A-8053-531721017E51}" type="pres">
      <dgm:prSet presAssocID="{6CB222F8-ED40-4570-B485-EC95F17A4B70}" presName="rootComposite1" presStyleCnt="0"/>
      <dgm:spPr/>
    </dgm:pt>
    <dgm:pt modelId="{7DB7AD9D-828B-471E-8A3A-DF035DB091CD}" type="pres">
      <dgm:prSet presAssocID="{6CB222F8-ED40-4570-B485-EC95F17A4B70}" presName="rootText1" presStyleLbl="node0" presStyleIdx="0" presStyleCnt="1" custScaleX="777825">
        <dgm:presLayoutVars>
          <dgm:chPref val="3"/>
        </dgm:presLayoutVars>
      </dgm:prSet>
      <dgm:spPr/>
      <dgm:t>
        <a:bodyPr/>
        <a:lstStyle/>
        <a:p>
          <a:endParaRPr lang="en-GB"/>
        </a:p>
      </dgm:t>
    </dgm:pt>
    <dgm:pt modelId="{BFDEDCB6-4EC2-4020-8F84-A1709B305210}" type="pres">
      <dgm:prSet presAssocID="{6CB222F8-ED40-4570-B485-EC95F17A4B70}" presName="rootConnector1" presStyleLbl="node1" presStyleIdx="0" presStyleCnt="0"/>
      <dgm:spPr/>
      <dgm:t>
        <a:bodyPr/>
        <a:lstStyle/>
        <a:p>
          <a:endParaRPr lang="en-GB"/>
        </a:p>
      </dgm:t>
    </dgm:pt>
    <dgm:pt modelId="{15D8F468-75CE-4204-B71E-F8A3E0A34DC0}" type="pres">
      <dgm:prSet presAssocID="{6CB222F8-ED40-4570-B485-EC95F17A4B70}" presName="hierChild2" presStyleCnt="0"/>
      <dgm:spPr/>
    </dgm:pt>
    <dgm:pt modelId="{D8EC2D56-5FC6-4509-9289-A77107A66366}" type="pres">
      <dgm:prSet presAssocID="{3244912E-170E-4F1E-8B8A-5751FAA58DA3}" presName="Name37" presStyleLbl="parChTrans1D2" presStyleIdx="0" presStyleCnt="1"/>
      <dgm:spPr/>
      <dgm:t>
        <a:bodyPr/>
        <a:lstStyle/>
        <a:p>
          <a:endParaRPr lang="en-GB"/>
        </a:p>
      </dgm:t>
    </dgm:pt>
    <dgm:pt modelId="{C467F63C-E675-4824-A97B-49107C94D44C}" type="pres">
      <dgm:prSet presAssocID="{34798D50-C4FA-4284-A5EF-152313C885C4}" presName="hierRoot2" presStyleCnt="0">
        <dgm:presLayoutVars>
          <dgm:hierBranch val="init"/>
        </dgm:presLayoutVars>
      </dgm:prSet>
      <dgm:spPr/>
    </dgm:pt>
    <dgm:pt modelId="{97A9B376-11CE-4147-81CB-EE6A7BEEC7D6}" type="pres">
      <dgm:prSet presAssocID="{34798D50-C4FA-4284-A5EF-152313C885C4}" presName="rootComposite" presStyleCnt="0"/>
      <dgm:spPr/>
    </dgm:pt>
    <dgm:pt modelId="{3100BB50-D9F7-472F-8A83-122703C16978}" type="pres">
      <dgm:prSet presAssocID="{34798D50-C4FA-4284-A5EF-152313C885C4}" presName="rootText" presStyleLbl="node2" presStyleIdx="0" presStyleCnt="1" custScaleX="247600">
        <dgm:presLayoutVars>
          <dgm:chPref val="3"/>
        </dgm:presLayoutVars>
      </dgm:prSet>
      <dgm:spPr/>
      <dgm:t>
        <a:bodyPr/>
        <a:lstStyle/>
        <a:p>
          <a:endParaRPr lang="en-GB"/>
        </a:p>
      </dgm:t>
    </dgm:pt>
    <dgm:pt modelId="{2CBC2A8B-0108-450D-807D-1C2BD67BADFF}" type="pres">
      <dgm:prSet presAssocID="{34798D50-C4FA-4284-A5EF-152313C885C4}" presName="rootConnector" presStyleLbl="node2" presStyleIdx="0" presStyleCnt="1"/>
      <dgm:spPr/>
      <dgm:t>
        <a:bodyPr/>
        <a:lstStyle/>
        <a:p>
          <a:endParaRPr lang="en-GB"/>
        </a:p>
      </dgm:t>
    </dgm:pt>
    <dgm:pt modelId="{0EE1888B-01B2-4999-BA92-F99B048C5481}" type="pres">
      <dgm:prSet presAssocID="{34798D50-C4FA-4284-A5EF-152313C885C4}" presName="hierChild4" presStyleCnt="0"/>
      <dgm:spPr/>
    </dgm:pt>
    <dgm:pt modelId="{E206168B-4CE9-4BB8-8E2F-DDC60C940F18}" type="pres">
      <dgm:prSet presAssocID="{9C50D314-71CF-45AB-89DD-FE4C8AC323E6}" presName="Name37" presStyleLbl="parChTrans1D3" presStyleIdx="0" presStyleCnt="2"/>
      <dgm:spPr/>
      <dgm:t>
        <a:bodyPr/>
        <a:lstStyle/>
        <a:p>
          <a:endParaRPr lang="en-GB"/>
        </a:p>
      </dgm:t>
    </dgm:pt>
    <dgm:pt modelId="{B466C279-7184-4BA8-9E1B-23DFB126282F}" type="pres">
      <dgm:prSet presAssocID="{FB8055D3-AEF9-48BC-AEA2-BBC4B71587E4}" presName="hierRoot2" presStyleCnt="0">
        <dgm:presLayoutVars>
          <dgm:hierBranch val="init"/>
        </dgm:presLayoutVars>
      </dgm:prSet>
      <dgm:spPr/>
    </dgm:pt>
    <dgm:pt modelId="{BEAF16E4-89BE-46F0-96F0-2D8AD23EE3FB}" type="pres">
      <dgm:prSet presAssocID="{FB8055D3-AEF9-48BC-AEA2-BBC4B71587E4}" presName="rootComposite" presStyleCnt="0"/>
      <dgm:spPr/>
    </dgm:pt>
    <dgm:pt modelId="{049D61B7-374C-4846-81AC-9926A838CA3C}" type="pres">
      <dgm:prSet presAssocID="{FB8055D3-AEF9-48BC-AEA2-BBC4B71587E4}" presName="rootText" presStyleLbl="node3" presStyleIdx="0" presStyleCnt="2" custScaleX="173308" custLinFactNeighborX="-77799" custLinFactNeighborY="15400">
        <dgm:presLayoutVars>
          <dgm:chPref val="3"/>
        </dgm:presLayoutVars>
      </dgm:prSet>
      <dgm:spPr/>
      <dgm:t>
        <a:bodyPr/>
        <a:lstStyle/>
        <a:p>
          <a:endParaRPr lang="en-GB"/>
        </a:p>
      </dgm:t>
    </dgm:pt>
    <dgm:pt modelId="{FEA686E8-AB0C-41F4-B6C8-8CFE1567C1DC}" type="pres">
      <dgm:prSet presAssocID="{FB8055D3-AEF9-48BC-AEA2-BBC4B71587E4}" presName="rootConnector" presStyleLbl="node3" presStyleIdx="0" presStyleCnt="2"/>
      <dgm:spPr/>
      <dgm:t>
        <a:bodyPr/>
        <a:lstStyle/>
        <a:p>
          <a:endParaRPr lang="en-GB"/>
        </a:p>
      </dgm:t>
    </dgm:pt>
    <dgm:pt modelId="{DB8027CA-697B-4D64-9A5B-7F2919928A59}" type="pres">
      <dgm:prSet presAssocID="{FB8055D3-AEF9-48BC-AEA2-BBC4B71587E4}" presName="hierChild4" presStyleCnt="0"/>
      <dgm:spPr/>
    </dgm:pt>
    <dgm:pt modelId="{3CA3F163-0087-4405-A389-38FA69BC304A}" type="pres">
      <dgm:prSet presAssocID="{D170A4DB-1E30-4270-B271-38BBD99A936E}" presName="Name37" presStyleLbl="parChTrans1D4" presStyleIdx="0" presStyleCnt="8"/>
      <dgm:spPr/>
      <dgm:t>
        <a:bodyPr/>
        <a:lstStyle/>
        <a:p>
          <a:endParaRPr lang="en-GB"/>
        </a:p>
      </dgm:t>
    </dgm:pt>
    <dgm:pt modelId="{B92C7AF3-ADD3-4A96-9C96-F6780AFE1885}" type="pres">
      <dgm:prSet presAssocID="{994CDC49-1375-4D14-8F9D-BCE06DC968EA}" presName="hierRoot2" presStyleCnt="0">
        <dgm:presLayoutVars>
          <dgm:hierBranch val="init"/>
        </dgm:presLayoutVars>
      </dgm:prSet>
      <dgm:spPr/>
    </dgm:pt>
    <dgm:pt modelId="{E46A14A5-F157-4912-9D07-E7FC7C272E39}" type="pres">
      <dgm:prSet presAssocID="{994CDC49-1375-4D14-8F9D-BCE06DC968EA}" presName="rootComposite" presStyleCnt="0"/>
      <dgm:spPr/>
    </dgm:pt>
    <dgm:pt modelId="{1F366F61-4CDD-460C-AE02-FFC0E1E9E018}" type="pres">
      <dgm:prSet presAssocID="{994CDC49-1375-4D14-8F9D-BCE06DC968EA}" presName="rootText" presStyleLbl="node4" presStyleIdx="0" presStyleCnt="8" custLinFactNeighborX="-80521" custLinFactNeighborY="21947">
        <dgm:presLayoutVars>
          <dgm:chPref val="3"/>
        </dgm:presLayoutVars>
      </dgm:prSet>
      <dgm:spPr/>
      <dgm:t>
        <a:bodyPr/>
        <a:lstStyle/>
        <a:p>
          <a:endParaRPr lang="en-GB"/>
        </a:p>
      </dgm:t>
    </dgm:pt>
    <dgm:pt modelId="{A89535D1-ED6D-4E26-AE98-C80959718211}" type="pres">
      <dgm:prSet presAssocID="{994CDC49-1375-4D14-8F9D-BCE06DC968EA}" presName="rootConnector" presStyleLbl="node4" presStyleIdx="0" presStyleCnt="8"/>
      <dgm:spPr/>
      <dgm:t>
        <a:bodyPr/>
        <a:lstStyle/>
        <a:p>
          <a:endParaRPr lang="en-GB"/>
        </a:p>
      </dgm:t>
    </dgm:pt>
    <dgm:pt modelId="{EE08DB72-249D-4D3B-9C2D-182C4FE34A7B}" type="pres">
      <dgm:prSet presAssocID="{994CDC49-1375-4D14-8F9D-BCE06DC968EA}" presName="hierChild4" presStyleCnt="0"/>
      <dgm:spPr/>
    </dgm:pt>
    <dgm:pt modelId="{2049B60C-563B-484B-9EC2-6E1790A36829}" type="pres">
      <dgm:prSet presAssocID="{994CDC49-1375-4D14-8F9D-BCE06DC968EA}" presName="hierChild5" presStyleCnt="0"/>
      <dgm:spPr/>
    </dgm:pt>
    <dgm:pt modelId="{61146BE7-D542-4CFE-AA13-6D3E56BA4F81}" type="pres">
      <dgm:prSet presAssocID="{66AE013E-1CA0-4DF3-A50E-DEE58CC0FEBD}" presName="Name37" presStyleLbl="parChTrans1D4" presStyleIdx="1" presStyleCnt="8"/>
      <dgm:spPr/>
      <dgm:t>
        <a:bodyPr/>
        <a:lstStyle/>
        <a:p>
          <a:endParaRPr lang="en-GB"/>
        </a:p>
      </dgm:t>
    </dgm:pt>
    <dgm:pt modelId="{82C0ECEA-0BE8-4034-AF20-813782215D68}" type="pres">
      <dgm:prSet presAssocID="{5586CC4E-F3F0-4CCB-A1D0-BDDD89EB2C63}" presName="hierRoot2" presStyleCnt="0">
        <dgm:presLayoutVars>
          <dgm:hierBranch val="init"/>
        </dgm:presLayoutVars>
      </dgm:prSet>
      <dgm:spPr/>
    </dgm:pt>
    <dgm:pt modelId="{CB88EC0B-6780-4D56-8D6F-213BBEB87FE4}" type="pres">
      <dgm:prSet presAssocID="{5586CC4E-F3F0-4CCB-A1D0-BDDD89EB2C63}" presName="rootComposite" presStyleCnt="0"/>
      <dgm:spPr/>
    </dgm:pt>
    <dgm:pt modelId="{BA212EF2-3ED3-46E1-836D-D091A61F4218}" type="pres">
      <dgm:prSet presAssocID="{5586CC4E-F3F0-4CCB-A1D0-BDDD89EB2C63}" presName="rootText" presStyleLbl="node4" presStyleIdx="1" presStyleCnt="8" custLinFactNeighborX="-80521" custLinFactNeighborY="23842">
        <dgm:presLayoutVars>
          <dgm:chPref val="3"/>
        </dgm:presLayoutVars>
      </dgm:prSet>
      <dgm:spPr/>
      <dgm:t>
        <a:bodyPr/>
        <a:lstStyle/>
        <a:p>
          <a:endParaRPr lang="en-GB"/>
        </a:p>
      </dgm:t>
    </dgm:pt>
    <dgm:pt modelId="{CC0472E6-864D-4F51-BAC8-368C2E163480}" type="pres">
      <dgm:prSet presAssocID="{5586CC4E-F3F0-4CCB-A1D0-BDDD89EB2C63}" presName="rootConnector" presStyleLbl="node4" presStyleIdx="1" presStyleCnt="8"/>
      <dgm:spPr/>
      <dgm:t>
        <a:bodyPr/>
        <a:lstStyle/>
        <a:p>
          <a:endParaRPr lang="en-GB"/>
        </a:p>
      </dgm:t>
    </dgm:pt>
    <dgm:pt modelId="{C2DD12A6-CB66-46DA-BEEB-E70677D89F23}" type="pres">
      <dgm:prSet presAssocID="{5586CC4E-F3F0-4CCB-A1D0-BDDD89EB2C63}" presName="hierChild4" presStyleCnt="0"/>
      <dgm:spPr/>
    </dgm:pt>
    <dgm:pt modelId="{9DC4D3F5-2A19-45CF-AB26-52AF89701973}" type="pres">
      <dgm:prSet presAssocID="{5586CC4E-F3F0-4CCB-A1D0-BDDD89EB2C63}" presName="hierChild5" presStyleCnt="0"/>
      <dgm:spPr/>
    </dgm:pt>
    <dgm:pt modelId="{B067BA6B-7F6C-41C3-A1F4-A109363CD035}" type="pres">
      <dgm:prSet presAssocID="{DBC6C2B5-A87A-4794-9911-36A6ED78138E}" presName="Name37" presStyleLbl="parChTrans1D4" presStyleIdx="2" presStyleCnt="8"/>
      <dgm:spPr/>
      <dgm:t>
        <a:bodyPr/>
        <a:lstStyle/>
        <a:p>
          <a:endParaRPr lang="en-GB"/>
        </a:p>
      </dgm:t>
    </dgm:pt>
    <dgm:pt modelId="{BE8C6ED3-1E62-4006-B919-6D625DA82650}" type="pres">
      <dgm:prSet presAssocID="{82785F1B-5498-44C9-B8C2-F591839767DB}" presName="hierRoot2" presStyleCnt="0">
        <dgm:presLayoutVars>
          <dgm:hierBranch val="init"/>
        </dgm:presLayoutVars>
      </dgm:prSet>
      <dgm:spPr/>
    </dgm:pt>
    <dgm:pt modelId="{8EB00D4D-6ACA-4579-8132-DCFCECD4A23E}" type="pres">
      <dgm:prSet presAssocID="{82785F1B-5498-44C9-B8C2-F591839767DB}" presName="rootComposite" presStyleCnt="0"/>
      <dgm:spPr/>
    </dgm:pt>
    <dgm:pt modelId="{7A0310D1-B628-4035-8A04-A76A0D0D75C0}" type="pres">
      <dgm:prSet presAssocID="{82785F1B-5498-44C9-B8C2-F591839767DB}" presName="rootText" presStyleLbl="node4" presStyleIdx="2" presStyleCnt="8" custLinFactX="-100000" custLinFactY="-18159" custLinFactNeighborX="-126408" custLinFactNeighborY="-100000">
        <dgm:presLayoutVars>
          <dgm:chPref val="3"/>
        </dgm:presLayoutVars>
      </dgm:prSet>
      <dgm:spPr/>
      <dgm:t>
        <a:bodyPr/>
        <a:lstStyle/>
        <a:p>
          <a:endParaRPr lang="en-GB"/>
        </a:p>
      </dgm:t>
    </dgm:pt>
    <dgm:pt modelId="{69915C7B-3150-40D8-85CA-0DD0B3B8AC5A}" type="pres">
      <dgm:prSet presAssocID="{82785F1B-5498-44C9-B8C2-F591839767DB}" presName="rootConnector" presStyleLbl="node4" presStyleIdx="2" presStyleCnt="8"/>
      <dgm:spPr/>
      <dgm:t>
        <a:bodyPr/>
        <a:lstStyle/>
        <a:p>
          <a:endParaRPr lang="en-GB"/>
        </a:p>
      </dgm:t>
    </dgm:pt>
    <dgm:pt modelId="{84B3996B-8D29-49FE-B3C5-796D29801E94}" type="pres">
      <dgm:prSet presAssocID="{82785F1B-5498-44C9-B8C2-F591839767DB}" presName="hierChild4" presStyleCnt="0"/>
      <dgm:spPr/>
    </dgm:pt>
    <dgm:pt modelId="{5A10A1B7-5543-4FB8-9549-B6388869E135}" type="pres">
      <dgm:prSet presAssocID="{82785F1B-5498-44C9-B8C2-F591839767DB}" presName="hierChild5" presStyleCnt="0"/>
      <dgm:spPr/>
    </dgm:pt>
    <dgm:pt modelId="{66D8CE6D-DA85-4717-857E-1407115BCF8E}" type="pres">
      <dgm:prSet presAssocID="{84058423-C6C9-4141-AA1C-5733A00BC6DE}" presName="Name37" presStyleLbl="parChTrans1D4" presStyleIdx="3" presStyleCnt="8"/>
      <dgm:spPr/>
      <dgm:t>
        <a:bodyPr/>
        <a:lstStyle/>
        <a:p>
          <a:endParaRPr lang="en-GB"/>
        </a:p>
      </dgm:t>
    </dgm:pt>
    <dgm:pt modelId="{0A6AF284-1262-47BA-936F-BF01E4910294}" type="pres">
      <dgm:prSet presAssocID="{87178008-0C71-46D5-97F1-3F42D7289214}" presName="hierRoot2" presStyleCnt="0">
        <dgm:presLayoutVars>
          <dgm:hierBranch val="init"/>
        </dgm:presLayoutVars>
      </dgm:prSet>
      <dgm:spPr/>
    </dgm:pt>
    <dgm:pt modelId="{1AAF959D-AEA4-41B3-A8A3-D98BC6470EA0}" type="pres">
      <dgm:prSet presAssocID="{87178008-0C71-46D5-97F1-3F42D7289214}" presName="rootComposite" presStyleCnt="0"/>
      <dgm:spPr/>
    </dgm:pt>
    <dgm:pt modelId="{F96ACEDE-5432-49CE-9F94-AF5612947651}" type="pres">
      <dgm:prSet presAssocID="{87178008-0C71-46D5-97F1-3F42D7289214}" presName="rootText" presStyleLbl="node4" presStyleIdx="3" presStyleCnt="8" custLinFactX="-100000" custLinFactY="-200000" custLinFactNeighborX="-126408" custLinFactNeighborY="-204053">
        <dgm:presLayoutVars>
          <dgm:chPref val="3"/>
        </dgm:presLayoutVars>
      </dgm:prSet>
      <dgm:spPr/>
      <dgm:t>
        <a:bodyPr/>
        <a:lstStyle/>
        <a:p>
          <a:endParaRPr lang="en-GB"/>
        </a:p>
      </dgm:t>
    </dgm:pt>
    <dgm:pt modelId="{ECBD8EC5-5644-4BBB-A57D-F59CE8F0A16A}" type="pres">
      <dgm:prSet presAssocID="{87178008-0C71-46D5-97F1-3F42D7289214}" presName="rootConnector" presStyleLbl="node4" presStyleIdx="3" presStyleCnt="8"/>
      <dgm:spPr/>
      <dgm:t>
        <a:bodyPr/>
        <a:lstStyle/>
        <a:p>
          <a:endParaRPr lang="en-GB"/>
        </a:p>
      </dgm:t>
    </dgm:pt>
    <dgm:pt modelId="{6BFAB5C4-1C13-4FB6-BF35-60521E0F9EC6}" type="pres">
      <dgm:prSet presAssocID="{87178008-0C71-46D5-97F1-3F42D7289214}" presName="hierChild4" presStyleCnt="0"/>
      <dgm:spPr/>
    </dgm:pt>
    <dgm:pt modelId="{CC75C721-7922-45EC-B4A9-A12B3308F91E}" type="pres">
      <dgm:prSet presAssocID="{87178008-0C71-46D5-97F1-3F42D7289214}" presName="hierChild5" presStyleCnt="0"/>
      <dgm:spPr/>
    </dgm:pt>
    <dgm:pt modelId="{ABF37A08-B8ED-488C-A0D9-1366A6D15420}" type="pres">
      <dgm:prSet presAssocID="{FB8055D3-AEF9-48BC-AEA2-BBC4B71587E4}" presName="hierChild5" presStyleCnt="0"/>
      <dgm:spPr/>
    </dgm:pt>
    <dgm:pt modelId="{E8A3E7F4-1360-43A5-93E5-029F070D4555}" type="pres">
      <dgm:prSet presAssocID="{9CB6A32E-277A-4F6E-BE8C-428255EF82C2}" presName="Name37" presStyleLbl="parChTrans1D3" presStyleIdx="1" presStyleCnt="2"/>
      <dgm:spPr/>
      <dgm:t>
        <a:bodyPr/>
        <a:lstStyle/>
        <a:p>
          <a:endParaRPr lang="en-GB"/>
        </a:p>
      </dgm:t>
    </dgm:pt>
    <dgm:pt modelId="{79471A23-E27F-4B35-80DF-DC78D979C77A}" type="pres">
      <dgm:prSet presAssocID="{F3824007-0CCE-40E3-89FA-CDE8BBC36D2D}" presName="hierRoot2" presStyleCnt="0">
        <dgm:presLayoutVars>
          <dgm:hierBranch val="init"/>
        </dgm:presLayoutVars>
      </dgm:prSet>
      <dgm:spPr/>
    </dgm:pt>
    <dgm:pt modelId="{1591E190-9877-40F9-89D5-CFBED13AFEAC}" type="pres">
      <dgm:prSet presAssocID="{F3824007-0CCE-40E3-89FA-CDE8BBC36D2D}" presName="rootComposite" presStyleCnt="0"/>
      <dgm:spPr/>
    </dgm:pt>
    <dgm:pt modelId="{492F9C4B-3610-47B4-BB3C-0839347A3F92}" type="pres">
      <dgm:prSet presAssocID="{F3824007-0CCE-40E3-89FA-CDE8BBC36D2D}" presName="rootText" presStyleLbl="node3" presStyleIdx="1" presStyleCnt="2" custScaleX="173308" custLinFactNeighborX="77799" custLinFactNeighborY="15400">
        <dgm:presLayoutVars>
          <dgm:chPref val="3"/>
        </dgm:presLayoutVars>
      </dgm:prSet>
      <dgm:spPr/>
      <dgm:t>
        <a:bodyPr/>
        <a:lstStyle/>
        <a:p>
          <a:endParaRPr lang="en-GB"/>
        </a:p>
      </dgm:t>
    </dgm:pt>
    <dgm:pt modelId="{1414C713-8610-4671-A25D-896510C3A7EE}" type="pres">
      <dgm:prSet presAssocID="{F3824007-0CCE-40E3-89FA-CDE8BBC36D2D}" presName="rootConnector" presStyleLbl="node3" presStyleIdx="1" presStyleCnt="2"/>
      <dgm:spPr/>
      <dgm:t>
        <a:bodyPr/>
        <a:lstStyle/>
        <a:p>
          <a:endParaRPr lang="en-GB"/>
        </a:p>
      </dgm:t>
    </dgm:pt>
    <dgm:pt modelId="{51613187-70B4-4749-A416-D82C9AD9E994}" type="pres">
      <dgm:prSet presAssocID="{F3824007-0CCE-40E3-89FA-CDE8BBC36D2D}" presName="hierChild4" presStyleCnt="0"/>
      <dgm:spPr/>
    </dgm:pt>
    <dgm:pt modelId="{6ED7D724-9F85-448A-9080-90D6F08B2DF9}" type="pres">
      <dgm:prSet presAssocID="{131EBD28-0C8D-4C99-9308-7449F53F4FC6}" presName="Name37" presStyleLbl="parChTrans1D4" presStyleIdx="4" presStyleCnt="8"/>
      <dgm:spPr/>
      <dgm:t>
        <a:bodyPr/>
        <a:lstStyle/>
        <a:p>
          <a:endParaRPr lang="en-GB"/>
        </a:p>
      </dgm:t>
    </dgm:pt>
    <dgm:pt modelId="{E32AEF33-F9B8-47D4-B97B-44AA5F9CF289}" type="pres">
      <dgm:prSet presAssocID="{B018E15A-E850-4F8B-8216-D38C43775D64}" presName="hierRoot2" presStyleCnt="0">
        <dgm:presLayoutVars>
          <dgm:hierBranch val="init"/>
        </dgm:presLayoutVars>
      </dgm:prSet>
      <dgm:spPr/>
    </dgm:pt>
    <dgm:pt modelId="{91C1BB5A-6E10-43E7-AAB1-8E00EDA9FD4C}" type="pres">
      <dgm:prSet presAssocID="{B018E15A-E850-4F8B-8216-D38C43775D64}" presName="rootComposite" presStyleCnt="0"/>
      <dgm:spPr/>
    </dgm:pt>
    <dgm:pt modelId="{F18093A1-A79D-4EB0-8907-5A5CB41FDD36}" type="pres">
      <dgm:prSet presAssocID="{B018E15A-E850-4F8B-8216-D38C43775D64}" presName="rootText" presStyleLbl="node4" presStyleIdx="4" presStyleCnt="8" custAng="0" custScaleX="90909" custLinFactNeighborX="-66758" custLinFactNeighborY="21947">
        <dgm:presLayoutVars>
          <dgm:chPref val="3"/>
        </dgm:presLayoutVars>
      </dgm:prSet>
      <dgm:spPr/>
      <dgm:t>
        <a:bodyPr/>
        <a:lstStyle/>
        <a:p>
          <a:endParaRPr lang="en-GB"/>
        </a:p>
      </dgm:t>
    </dgm:pt>
    <dgm:pt modelId="{A04E8B9B-4340-4FD6-B910-84455D3530DF}" type="pres">
      <dgm:prSet presAssocID="{B018E15A-E850-4F8B-8216-D38C43775D64}" presName="rootConnector" presStyleLbl="node4" presStyleIdx="4" presStyleCnt="8"/>
      <dgm:spPr/>
      <dgm:t>
        <a:bodyPr/>
        <a:lstStyle/>
        <a:p>
          <a:endParaRPr lang="en-GB"/>
        </a:p>
      </dgm:t>
    </dgm:pt>
    <dgm:pt modelId="{6ACC80ED-A4D6-484C-8979-952D18163D1B}" type="pres">
      <dgm:prSet presAssocID="{B018E15A-E850-4F8B-8216-D38C43775D64}" presName="hierChild4" presStyleCnt="0"/>
      <dgm:spPr/>
    </dgm:pt>
    <dgm:pt modelId="{89B4BEC9-1B96-4379-8BEC-98B70D251E71}" type="pres">
      <dgm:prSet presAssocID="{B018E15A-E850-4F8B-8216-D38C43775D64}" presName="hierChild5" presStyleCnt="0"/>
      <dgm:spPr/>
    </dgm:pt>
    <dgm:pt modelId="{7100C96D-24BB-40BA-8F7D-041DFA3E8165}" type="pres">
      <dgm:prSet presAssocID="{9E1689B4-35E4-421D-9602-EB2069F0F0FC}" presName="Name37" presStyleLbl="parChTrans1D4" presStyleIdx="5" presStyleCnt="8"/>
      <dgm:spPr/>
      <dgm:t>
        <a:bodyPr/>
        <a:lstStyle/>
        <a:p>
          <a:endParaRPr lang="en-GB"/>
        </a:p>
      </dgm:t>
    </dgm:pt>
    <dgm:pt modelId="{53A2E444-93D2-4CBC-BBC2-5F97101979C5}" type="pres">
      <dgm:prSet presAssocID="{8D54D700-EDED-4CE6-9271-7240A689997E}" presName="hierRoot2" presStyleCnt="0">
        <dgm:presLayoutVars>
          <dgm:hierBranch val="init"/>
        </dgm:presLayoutVars>
      </dgm:prSet>
      <dgm:spPr/>
    </dgm:pt>
    <dgm:pt modelId="{9A3B65B8-11FD-484B-95FA-35A17B9B988E}" type="pres">
      <dgm:prSet presAssocID="{8D54D700-EDED-4CE6-9271-7240A689997E}" presName="rootComposite" presStyleCnt="0"/>
      <dgm:spPr/>
    </dgm:pt>
    <dgm:pt modelId="{98C4F8FD-B640-448F-A58B-D38DE933F2DF}" type="pres">
      <dgm:prSet presAssocID="{8D54D700-EDED-4CE6-9271-7240A689997E}" presName="rootText" presStyleLbl="node4" presStyleIdx="5" presStyleCnt="8" custAng="0" custScaleX="90909" custLinFactY="-20053" custLinFactNeighborX="80917" custLinFactNeighborY="-100000">
        <dgm:presLayoutVars>
          <dgm:chPref val="3"/>
        </dgm:presLayoutVars>
      </dgm:prSet>
      <dgm:spPr/>
      <dgm:t>
        <a:bodyPr/>
        <a:lstStyle/>
        <a:p>
          <a:endParaRPr lang="en-GB"/>
        </a:p>
      </dgm:t>
    </dgm:pt>
    <dgm:pt modelId="{C0A93AE5-05C3-4AF5-8755-5B0EDAE2E171}" type="pres">
      <dgm:prSet presAssocID="{8D54D700-EDED-4CE6-9271-7240A689997E}" presName="rootConnector" presStyleLbl="node4" presStyleIdx="5" presStyleCnt="8"/>
      <dgm:spPr/>
      <dgm:t>
        <a:bodyPr/>
        <a:lstStyle/>
        <a:p>
          <a:endParaRPr lang="en-GB"/>
        </a:p>
      </dgm:t>
    </dgm:pt>
    <dgm:pt modelId="{A52B0E2B-DFBB-4417-81A0-E4FC962D9E7F}" type="pres">
      <dgm:prSet presAssocID="{8D54D700-EDED-4CE6-9271-7240A689997E}" presName="hierChild4" presStyleCnt="0"/>
      <dgm:spPr/>
    </dgm:pt>
    <dgm:pt modelId="{6A3BB3FF-ADA3-4B29-978A-BD9052852113}" type="pres">
      <dgm:prSet presAssocID="{8D54D700-EDED-4CE6-9271-7240A689997E}" presName="hierChild5" presStyleCnt="0"/>
      <dgm:spPr/>
    </dgm:pt>
    <dgm:pt modelId="{F5329399-7C40-41FC-A91B-2529B3AC9732}" type="pres">
      <dgm:prSet presAssocID="{551A0888-77A3-495F-8C3F-E0CF04F9D689}" presName="Name37" presStyleLbl="parChTrans1D4" presStyleIdx="6" presStyleCnt="8"/>
      <dgm:spPr/>
      <dgm:t>
        <a:bodyPr/>
        <a:lstStyle/>
        <a:p>
          <a:endParaRPr lang="en-GB"/>
        </a:p>
      </dgm:t>
    </dgm:pt>
    <dgm:pt modelId="{EFC13248-8F86-4CC2-BA6B-E78F0AFC29EE}" type="pres">
      <dgm:prSet presAssocID="{454F2078-34EE-4494-BBA0-624D4BDC0494}" presName="hierRoot2" presStyleCnt="0">
        <dgm:presLayoutVars>
          <dgm:hierBranch val="init"/>
        </dgm:presLayoutVars>
      </dgm:prSet>
      <dgm:spPr/>
    </dgm:pt>
    <dgm:pt modelId="{A36F60E7-3A42-480E-BB05-6CE7ED8351C3}" type="pres">
      <dgm:prSet presAssocID="{454F2078-34EE-4494-BBA0-624D4BDC0494}" presName="rootComposite" presStyleCnt="0"/>
      <dgm:spPr/>
    </dgm:pt>
    <dgm:pt modelId="{659ECF4B-99BF-469B-9339-0F810002E348}" type="pres">
      <dgm:prSet presAssocID="{454F2078-34EE-4494-BBA0-624D4BDC0494}" presName="rootText" presStyleLbl="node4" presStyleIdx="6" presStyleCnt="8" custAng="0" custScaleX="90909" custLinFactY="-18158" custLinFactNeighborX="-66758" custLinFactNeighborY="-100000">
        <dgm:presLayoutVars>
          <dgm:chPref val="3"/>
        </dgm:presLayoutVars>
      </dgm:prSet>
      <dgm:spPr/>
      <dgm:t>
        <a:bodyPr/>
        <a:lstStyle/>
        <a:p>
          <a:endParaRPr lang="en-GB"/>
        </a:p>
      </dgm:t>
    </dgm:pt>
    <dgm:pt modelId="{32649158-A8EA-42E0-9EC8-BFCD59D7C2AD}" type="pres">
      <dgm:prSet presAssocID="{454F2078-34EE-4494-BBA0-624D4BDC0494}" presName="rootConnector" presStyleLbl="node4" presStyleIdx="6" presStyleCnt="8"/>
      <dgm:spPr/>
      <dgm:t>
        <a:bodyPr/>
        <a:lstStyle/>
        <a:p>
          <a:endParaRPr lang="en-GB"/>
        </a:p>
      </dgm:t>
    </dgm:pt>
    <dgm:pt modelId="{D7617184-BA33-460E-A7BD-508CCD0F1B53}" type="pres">
      <dgm:prSet presAssocID="{454F2078-34EE-4494-BBA0-624D4BDC0494}" presName="hierChild4" presStyleCnt="0"/>
      <dgm:spPr/>
    </dgm:pt>
    <dgm:pt modelId="{B9DE0474-B937-43F7-887F-79489796556A}" type="pres">
      <dgm:prSet presAssocID="{454F2078-34EE-4494-BBA0-624D4BDC0494}" presName="hierChild5" presStyleCnt="0"/>
      <dgm:spPr/>
    </dgm:pt>
    <dgm:pt modelId="{1D9AACB1-0309-4161-B22A-2FEBFA7EA96F}" type="pres">
      <dgm:prSet presAssocID="{F87DC942-CE0B-4AFA-ADB4-79B424D2BC00}" presName="Name37" presStyleLbl="parChTrans1D4" presStyleIdx="7" presStyleCnt="8"/>
      <dgm:spPr/>
      <dgm:t>
        <a:bodyPr/>
        <a:lstStyle/>
        <a:p>
          <a:endParaRPr lang="en-GB"/>
        </a:p>
      </dgm:t>
    </dgm:pt>
    <dgm:pt modelId="{2B463E69-61DB-496E-B5AD-618D63CCA221}" type="pres">
      <dgm:prSet presAssocID="{4E000CC1-0738-45C5-840E-9554E46CF322}" presName="hierRoot2" presStyleCnt="0">
        <dgm:presLayoutVars>
          <dgm:hierBranch val="init"/>
        </dgm:presLayoutVars>
      </dgm:prSet>
      <dgm:spPr/>
    </dgm:pt>
    <dgm:pt modelId="{BF55F177-B750-46FC-8B54-1A57BF5A5EDF}" type="pres">
      <dgm:prSet presAssocID="{4E000CC1-0738-45C5-840E-9554E46CF322}" presName="rootComposite" presStyleCnt="0"/>
      <dgm:spPr/>
    </dgm:pt>
    <dgm:pt modelId="{963B958B-2632-4042-9341-A12B0EF2FCD7}" type="pres">
      <dgm:prSet presAssocID="{4E000CC1-0738-45C5-840E-9554E46CF322}" presName="rootText" presStyleLbl="node4" presStyleIdx="7" presStyleCnt="8" custAng="0" custScaleX="90909" custLinFactY="-100000" custLinFactNeighborX="80917" custLinFactNeighborY="-160158">
        <dgm:presLayoutVars>
          <dgm:chPref val="3"/>
        </dgm:presLayoutVars>
      </dgm:prSet>
      <dgm:spPr/>
      <dgm:t>
        <a:bodyPr/>
        <a:lstStyle/>
        <a:p>
          <a:endParaRPr lang="en-GB"/>
        </a:p>
      </dgm:t>
    </dgm:pt>
    <dgm:pt modelId="{8AC3D51B-00FA-46D8-AD68-D7D797191427}" type="pres">
      <dgm:prSet presAssocID="{4E000CC1-0738-45C5-840E-9554E46CF322}" presName="rootConnector" presStyleLbl="node4" presStyleIdx="7" presStyleCnt="8"/>
      <dgm:spPr/>
      <dgm:t>
        <a:bodyPr/>
        <a:lstStyle/>
        <a:p>
          <a:endParaRPr lang="en-GB"/>
        </a:p>
      </dgm:t>
    </dgm:pt>
    <dgm:pt modelId="{576D8AEF-889B-441A-A1EA-A4A2D406831E}" type="pres">
      <dgm:prSet presAssocID="{4E000CC1-0738-45C5-840E-9554E46CF322}" presName="hierChild4" presStyleCnt="0"/>
      <dgm:spPr/>
    </dgm:pt>
    <dgm:pt modelId="{735BFD48-4D59-4142-81E4-0E7F893704ED}" type="pres">
      <dgm:prSet presAssocID="{4E000CC1-0738-45C5-840E-9554E46CF322}" presName="hierChild5" presStyleCnt="0"/>
      <dgm:spPr/>
    </dgm:pt>
    <dgm:pt modelId="{E393B034-04F9-4AE4-8E08-E302706C6394}" type="pres">
      <dgm:prSet presAssocID="{F3824007-0CCE-40E3-89FA-CDE8BBC36D2D}" presName="hierChild5" presStyleCnt="0"/>
      <dgm:spPr/>
    </dgm:pt>
    <dgm:pt modelId="{2E6B5BB3-22D4-4245-89E2-9D5B2182110E}" type="pres">
      <dgm:prSet presAssocID="{34798D50-C4FA-4284-A5EF-152313C885C4}" presName="hierChild5" presStyleCnt="0"/>
      <dgm:spPr/>
    </dgm:pt>
    <dgm:pt modelId="{BBBF9BDD-978D-41FF-82FA-DAADF81A4CC6}" type="pres">
      <dgm:prSet presAssocID="{6CB222F8-ED40-4570-B485-EC95F17A4B70}" presName="hierChild3" presStyleCnt="0"/>
      <dgm:spPr/>
    </dgm:pt>
  </dgm:ptLst>
  <dgm:cxnLst>
    <dgm:cxn modelId="{57ADDEDE-5902-4A85-88A2-379EF765A3D0}" type="presOf" srcId="{4E000CC1-0738-45C5-840E-9554E46CF322}" destId="{8AC3D51B-00FA-46D8-AD68-D7D797191427}" srcOrd="1" destOrd="0" presId="urn:microsoft.com/office/officeart/2005/8/layout/orgChart1"/>
    <dgm:cxn modelId="{7E81E22C-623E-4E99-B8E7-0DE766C7E9EC}" type="presOf" srcId="{454F2078-34EE-4494-BBA0-624D4BDC0494}" destId="{32649158-A8EA-42E0-9EC8-BFCD59D7C2AD}" srcOrd="1" destOrd="0" presId="urn:microsoft.com/office/officeart/2005/8/layout/orgChart1"/>
    <dgm:cxn modelId="{E179B6AC-9517-4487-B5EE-1186F06E0BE4}" srcId="{F3824007-0CCE-40E3-89FA-CDE8BBC36D2D}" destId="{4E000CC1-0738-45C5-840E-9554E46CF322}" srcOrd="3" destOrd="0" parTransId="{F87DC942-CE0B-4AFA-ADB4-79B424D2BC00}" sibTransId="{06AC9211-DB9E-4598-9560-AEBDAB739B3E}"/>
    <dgm:cxn modelId="{6F5AB26E-AA7A-4F9E-BBE7-44BD5E49E851}" srcId="{34798D50-C4FA-4284-A5EF-152313C885C4}" destId="{F3824007-0CCE-40E3-89FA-CDE8BBC36D2D}" srcOrd="1" destOrd="0" parTransId="{9CB6A32E-277A-4F6E-BE8C-428255EF82C2}" sibTransId="{21EF966B-B623-4055-8FB1-7728499EAA62}"/>
    <dgm:cxn modelId="{9C9CBF4F-1585-4ECC-B3EC-B53D14F8C3AA}" type="presOf" srcId="{66AE013E-1CA0-4DF3-A50E-DEE58CC0FEBD}" destId="{61146BE7-D542-4CFE-AA13-6D3E56BA4F81}" srcOrd="0" destOrd="0" presId="urn:microsoft.com/office/officeart/2005/8/layout/orgChart1"/>
    <dgm:cxn modelId="{D3C4D56E-DED8-42E7-ABB3-184A866ACA23}" type="presOf" srcId="{5586CC4E-F3F0-4CCB-A1D0-BDDD89EB2C63}" destId="{BA212EF2-3ED3-46E1-836D-D091A61F4218}" srcOrd="0" destOrd="0" presId="urn:microsoft.com/office/officeart/2005/8/layout/orgChart1"/>
    <dgm:cxn modelId="{1AD3012C-C6B2-45CB-8516-3472333990B1}" type="presOf" srcId="{994CDC49-1375-4D14-8F9D-BCE06DC968EA}" destId="{1F366F61-4CDD-460C-AE02-FFC0E1E9E018}" srcOrd="0" destOrd="0" presId="urn:microsoft.com/office/officeart/2005/8/layout/orgChart1"/>
    <dgm:cxn modelId="{9CD736AE-E4C5-481D-A820-8F0CC49560F7}" type="presOf" srcId="{8D54D700-EDED-4CE6-9271-7240A689997E}" destId="{98C4F8FD-B640-448F-A58B-D38DE933F2DF}" srcOrd="0" destOrd="0" presId="urn:microsoft.com/office/officeart/2005/8/layout/orgChart1"/>
    <dgm:cxn modelId="{5DB47802-6947-4247-9D8C-5D15BE7C091F}" type="presOf" srcId="{B018E15A-E850-4F8B-8216-D38C43775D64}" destId="{F18093A1-A79D-4EB0-8907-5A5CB41FDD36}" srcOrd="0" destOrd="0" presId="urn:microsoft.com/office/officeart/2005/8/layout/orgChart1"/>
    <dgm:cxn modelId="{C9A5FBA3-0425-4464-9BAB-A29535914010}" srcId="{FB8055D3-AEF9-48BC-AEA2-BBC4B71587E4}" destId="{994CDC49-1375-4D14-8F9D-BCE06DC968EA}" srcOrd="0" destOrd="0" parTransId="{D170A4DB-1E30-4270-B271-38BBD99A936E}" sibTransId="{8E3E7AE4-0C5F-4C2B-B3BD-5E1122B807E0}"/>
    <dgm:cxn modelId="{E1FF4C42-131A-4BA2-B6B0-C293F60F4393}" type="presOf" srcId="{3244912E-170E-4F1E-8B8A-5751FAA58DA3}" destId="{D8EC2D56-5FC6-4509-9289-A77107A66366}" srcOrd="0" destOrd="0" presId="urn:microsoft.com/office/officeart/2005/8/layout/orgChart1"/>
    <dgm:cxn modelId="{BB2E10CF-34D4-4DDB-9D1D-D4B3F2C31641}" type="presOf" srcId="{6CB222F8-ED40-4570-B485-EC95F17A4B70}" destId="{BFDEDCB6-4EC2-4020-8F84-A1709B305210}" srcOrd="1" destOrd="0" presId="urn:microsoft.com/office/officeart/2005/8/layout/orgChart1"/>
    <dgm:cxn modelId="{34117BCF-00FC-42F9-927C-476AD08B56DB}" srcId="{FB8055D3-AEF9-48BC-AEA2-BBC4B71587E4}" destId="{87178008-0C71-46D5-97F1-3F42D7289214}" srcOrd="3" destOrd="0" parTransId="{84058423-C6C9-4141-AA1C-5733A00BC6DE}" sibTransId="{711DE494-0480-4029-9438-B748BB762D17}"/>
    <dgm:cxn modelId="{708DA210-C184-4F9C-9033-292D989F58DA}" type="presOf" srcId="{FB8055D3-AEF9-48BC-AEA2-BBC4B71587E4}" destId="{FEA686E8-AB0C-41F4-B6C8-8CFE1567C1DC}" srcOrd="1" destOrd="0" presId="urn:microsoft.com/office/officeart/2005/8/layout/orgChart1"/>
    <dgm:cxn modelId="{FD3CAF27-4A3F-409B-ABF1-0709D99FC68C}" type="presOf" srcId="{D170A4DB-1E30-4270-B271-38BBD99A936E}" destId="{3CA3F163-0087-4405-A389-38FA69BC304A}" srcOrd="0" destOrd="0" presId="urn:microsoft.com/office/officeart/2005/8/layout/orgChart1"/>
    <dgm:cxn modelId="{60707C9D-9C48-4AE0-9EA0-10B28A9ABDEB}" srcId="{6CB222F8-ED40-4570-B485-EC95F17A4B70}" destId="{34798D50-C4FA-4284-A5EF-152313C885C4}" srcOrd="0" destOrd="0" parTransId="{3244912E-170E-4F1E-8B8A-5751FAA58DA3}" sibTransId="{B119584B-28F6-4D57-B3E2-6E54FEF444C0}"/>
    <dgm:cxn modelId="{3BB6B5CD-86B2-4D07-A702-01B1CAE16188}" type="presOf" srcId="{8D54D700-EDED-4CE6-9271-7240A689997E}" destId="{C0A93AE5-05C3-4AF5-8755-5B0EDAE2E171}" srcOrd="1" destOrd="0" presId="urn:microsoft.com/office/officeart/2005/8/layout/orgChart1"/>
    <dgm:cxn modelId="{D24D1E39-134C-4314-9741-171B8A2610EA}" type="presOf" srcId="{F87DC942-CE0B-4AFA-ADB4-79B424D2BC00}" destId="{1D9AACB1-0309-4161-B22A-2FEBFA7EA96F}" srcOrd="0" destOrd="0" presId="urn:microsoft.com/office/officeart/2005/8/layout/orgChart1"/>
    <dgm:cxn modelId="{EAC8809F-6C38-4B6D-8AC2-EC62CF5A3069}" type="presOf" srcId="{82785F1B-5498-44C9-B8C2-F591839767DB}" destId="{69915C7B-3150-40D8-85CA-0DD0B3B8AC5A}" srcOrd="1" destOrd="0" presId="urn:microsoft.com/office/officeart/2005/8/layout/orgChart1"/>
    <dgm:cxn modelId="{02C2F9A2-34E8-44B7-B373-B2E0DE20FEEA}" srcId="{FB8055D3-AEF9-48BC-AEA2-BBC4B71587E4}" destId="{82785F1B-5498-44C9-B8C2-F591839767DB}" srcOrd="2" destOrd="0" parTransId="{DBC6C2B5-A87A-4794-9911-36A6ED78138E}" sibTransId="{7C5B9448-CCA1-413A-B55F-B28A1CDA0A6A}"/>
    <dgm:cxn modelId="{50BB92C4-A643-4DDD-A98E-934051CA9772}" type="presOf" srcId="{B018E15A-E850-4F8B-8216-D38C43775D64}" destId="{A04E8B9B-4340-4FD6-B910-84455D3530DF}" srcOrd="1" destOrd="0" presId="urn:microsoft.com/office/officeart/2005/8/layout/orgChart1"/>
    <dgm:cxn modelId="{FA525927-A058-4C2C-97B9-2DF01BBA3DAA}" type="presOf" srcId="{F3824007-0CCE-40E3-89FA-CDE8BBC36D2D}" destId="{1414C713-8610-4671-A25D-896510C3A7EE}" srcOrd="1" destOrd="0" presId="urn:microsoft.com/office/officeart/2005/8/layout/orgChart1"/>
    <dgm:cxn modelId="{C0FFA522-D093-46BA-9348-A9AC7B655B97}" type="presOf" srcId="{34798D50-C4FA-4284-A5EF-152313C885C4}" destId="{3100BB50-D9F7-472F-8A83-122703C16978}" srcOrd="0" destOrd="0" presId="urn:microsoft.com/office/officeart/2005/8/layout/orgChart1"/>
    <dgm:cxn modelId="{FFD721FC-BAAB-424E-86AC-0172CEB2FD13}" type="presOf" srcId="{53229415-2C06-478B-971C-F7A46898732E}" destId="{81C9A8FA-74FC-4A33-9C28-CFE303DAFD0E}" srcOrd="0" destOrd="0" presId="urn:microsoft.com/office/officeart/2005/8/layout/orgChart1"/>
    <dgm:cxn modelId="{244B8E51-76A5-446C-A3CD-B2ED3E663F27}" type="presOf" srcId="{F3824007-0CCE-40E3-89FA-CDE8BBC36D2D}" destId="{492F9C4B-3610-47B4-BB3C-0839347A3F92}" srcOrd="0" destOrd="0" presId="urn:microsoft.com/office/officeart/2005/8/layout/orgChart1"/>
    <dgm:cxn modelId="{DE45528F-A52A-40C2-AB47-39265462E5A1}" srcId="{FB8055D3-AEF9-48BC-AEA2-BBC4B71587E4}" destId="{5586CC4E-F3F0-4CCB-A1D0-BDDD89EB2C63}" srcOrd="1" destOrd="0" parTransId="{66AE013E-1CA0-4DF3-A50E-DEE58CC0FEBD}" sibTransId="{E8E3A7E8-BACD-43A1-838D-FDA2C06DEEA5}"/>
    <dgm:cxn modelId="{EF3E8E0D-E889-4A7D-BB62-51A48F898243}" srcId="{F3824007-0CCE-40E3-89FA-CDE8BBC36D2D}" destId="{B018E15A-E850-4F8B-8216-D38C43775D64}" srcOrd="0" destOrd="0" parTransId="{131EBD28-0C8D-4C99-9308-7449F53F4FC6}" sibTransId="{B9065B12-D4D6-4712-9255-E8771C29466F}"/>
    <dgm:cxn modelId="{8A5D1921-B0AE-457F-851A-0B0C0B15355F}" type="presOf" srcId="{5586CC4E-F3F0-4CCB-A1D0-BDDD89EB2C63}" destId="{CC0472E6-864D-4F51-BAC8-368C2E163480}" srcOrd="1" destOrd="0" presId="urn:microsoft.com/office/officeart/2005/8/layout/orgChart1"/>
    <dgm:cxn modelId="{2AC55B93-B9A2-43AE-B228-A288E97FF10D}" type="presOf" srcId="{9E1689B4-35E4-421D-9602-EB2069F0F0FC}" destId="{7100C96D-24BB-40BA-8F7D-041DFA3E8165}" srcOrd="0" destOrd="0" presId="urn:microsoft.com/office/officeart/2005/8/layout/orgChart1"/>
    <dgm:cxn modelId="{F5DBA6FC-4327-4654-A273-444B669F351C}" type="presOf" srcId="{34798D50-C4FA-4284-A5EF-152313C885C4}" destId="{2CBC2A8B-0108-450D-807D-1C2BD67BADFF}" srcOrd="1" destOrd="0" presId="urn:microsoft.com/office/officeart/2005/8/layout/orgChart1"/>
    <dgm:cxn modelId="{F9B36903-2966-44D7-944E-3ABF76386ACE}" srcId="{F3824007-0CCE-40E3-89FA-CDE8BBC36D2D}" destId="{454F2078-34EE-4494-BBA0-624D4BDC0494}" srcOrd="2" destOrd="0" parTransId="{551A0888-77A3-495F-8C3F-E0CF04F9D689}" sibTransId="{A6DE751A-986C-4BAA-AC2C-D790569ECE70}"/>
    <dgm:cxn modelId="{5FF9E37F-E2EB-45EE-B6DE-24E591EBE94F}" type="presOf" srcId="{87178008-0C71-46D5-97F1-3F42D7289214}" destId="{ECBD8EC5-5644-4BBB-A57D-F59CE8F0A16A}" srcOrd="1" destOrd="0" presId="urn:microsoft.com/office/officeart/2005/8/layout/orgChart1"/>
    <dgm:cxn modelId="{0E66936B-3FB7-4068-87F0-92490211A9BA}" type="presOf" srcId="{84058423-C6C9-4141-AA1C-5733A00BC6DE}" destId="{66D8CE6D-DA85-4717-857E-1407115BCF8E}" srcOrd="0" destOrd="0" presId="urn:microsoft.com/office/officeart/2005/8/layout/orgChart1"/>
    <dgm:cxn modelId="{7B35B914-8A96-4C10-9302-6D1C7609E016}" type="presOf" srcId="{82785F1B-5498-44C9-B8C2-F591839767DB}" destId="{7A0310D1-B628-4035-8A04-A76A0D0D75C0}" srcOrd="0" destOrd="0" presId="urn:microsoft.com/office/officeart/2005/8/layout/orgChart1"/>
    <dgm:cxn modelId="{4EF57597-A6D4-476F-B356-86C5DB699D72}" srcId="{F3824007-0CCE-40E3-89FA-CDE8BBC36D2D}" destId="{8D54D700-EDED-4CE6-9271-7240A689997E}" srcOrd="1" destOrd="0" parTransId="{9E1689B4-35E4-421D-9602-EB2069F0F0FC}" sibTransId="{9099A19A-5E1C-451D-A34E-9B9CA6B71216}"/>
    <dgm:cxn modelId="{A45BFFA2-5BC4-4AA5-A199-81113C4AA6F2}" type="presOf" srcId="{DBC6C2B5-A87A-4794-9911-36A6ED78138E}" destId="{B067BA6B-7F6C-41C3-A1F4-A109363CD035}" srcOrd="0" destOrd="0" presId="urn:microsoft.com/office/officeart/2005/8/layout/orgChart1"/>
    <dgm:cxn modelId="{70AEF864-EF5C-4824-B4E7-674425E811F7}" type="presOf" srcId="{454F2078-34EE-4494-BBA0-624D4BDC0494}" destId="{659ECF4B-99BF-469B-9339-0F810002E348}" srcOrd="0" destOrd="0" presId="urn:microsoft.com/office/officeart/2005/8/layout/orgChart1"/>
    <dgm:cxn modelId="{2CDFF863-29B2-46BF-B7A7-8C6B04B4AD33}" type="presOf" srcId="{6CB222F8-ED40-4570-B485-EC95F17A4B70}" destId="{7DB7AD9D-828B-471E-8A3A-DF035DB091CD}" srcOrd="0" destOrd="0" presId="urn:microsoft.com/office/officeart/2005/8/layout/orgChart1"/>
    <dgm:cxn modelId="{3755B5FB-0EC1-4A21-A1DB-2AD5845D4D10}" type="presOf" srcId="{87178008-0C71-46D5-97F1-3F42D7289214}" destId="{F96ACEDE-5432-49CE-9F94-AF5612947651}" srcOrd="0" destOrd="0" presId="urn:microsoft.com/office/officeart/2005/8/layout/orgChart1"/>
    <dgm:cxn modelId="{D2115AD5-FC2D-4A8E-86E4-22F5DA54DE0D}" srcId="{34798D50-C4FA-4284-A5EF-152313C885C4}" destId="{FB8055D3-AEF9-48BC-AEA2-BBC4B71587E4}" srcOrd="0" destOrd="0" parTransId="{9C50D314-71CF-45AB-89DD-FE4C8AC323E6}" sibTransId="{2EAB4AAC-F6E0-4278-9764-ECA3864EF8B4}"/>
    <dgm:cxn modelId="{B7C2DAEF-920E-46F2-8657-5D8498F8EB89}" type="presOf" srcId="{4E000CC1-0738-45C5-840E-9554E46CF322}" destId="{963B958B-2632-4042-9341-A12B0EF2FCD7}" srcOrd="0" destOrd="0" presId="urn:microsoft.com/office/officeart/2005/8/layout/orgChart1"/>
    <dgm:cxn modelId="{A1AD5A36-0206-47FF-B3A3-D8A4AE8E0091}" srcId="{53229415-2C06-478B-971C-F7A46898732E}" destId="{6CB222F8-ED40-4570-B485-EC95F17A4B70}" srcOrd="0" destOrd="0" parTransId="{EEFB99C5-A3FF-4E09-8AD9-430D18B36BB5}" sibTransId="{C24AAA66-59AA-425E-A874-5F7EA9D8150F}"/>
    <dgm:cxn modelId="{92345C22-C9F9-4BFE-B199-D6159F7DC5F1}" type="presOf" srcId="{9C50D314-71CF-45AB-89DD-FE4C8AC323E6}" destId="{E206168B-4CE9-4BB8-8E2F-DDC60C940F18}" srcOrd="0" destOrd="0" presId="urn:microsoft.com/office/officeart/2005/8/layout/orgChart1"/>
    <dgm:cxn modelId="{BEAA2F62-B6B2-443B-AFA7-2CB783F19090}" type="presOf" srcId="{131EBD28-0C8D-4C99-9308-7449F53F4FC6}" destId="{6ED7D724-9F85-448A-9080-90D6F08B2DF9}" srcOrd="0" destOrd="0" presId="urn:microsoft.com/office/officeart/2005/8/layout/orgChart1"/>
    <dgm:cxn modelId="{80C96053-C146-458C-B9F8-636266EFCA6F}" type="presOf" srcId="{FB8055D3-AEF9-48BC-AEA2-BBC4B71587E4}" destId="{049D61B7-374C-4846-81AC-9926A838CA3C}" srcOrd="0" destOrd="0" presId="urn:microsoft.com/office/officeart/2005/8/layout/orgChart1"/>
    <dgm:cxn modelId="{1508B5DE-426D-47B2-980C-94362E2ED67D}" type="presOf" srcId="{551A0888-77A3-495F-8C3F-E0CF04F9D689}" destId="{F5329399-7C40-41FC-A91B-2529B3AC9732}" srcOrd="0" destOrd="0" presId="urn:microsoft.com/office/officeart/2005/8/layout/orgChart1"/>
    <dgm:cxn modelId="{7CC14CCD-DA79-414D-A059-8EB978FD5585}" type="presOf" srcId="{994CDC49-1375-4D14-8F9D-BCE06DC968EA}" destId="{A89535D1-ED6D-4E26-AE98-C80959718211}" srcOrd="1" destOrd="0" presId="urn:microsoft.com/office/officeart/2005/8/layout/orgChart1"/>
    <dgm:cxn modelId="{DB47B95A-2B36-4742-95B3-9FC409B43A0E}" type="presOf" srcId="{9CB6A32E-277A-4F6E-BE8C-428255EF82C2}" destId="{E8A3E7F4-1360-43A5-93E5-029F070D4555}" srcOrd="0" destOrd="0" presId="urn:microsoft.com/office/officeart/2005/8/layout/orgChart1"/>
    <dgm:cxn modelId="{C5159770-ED88-47CF-A51C-883012D83427}" type="presParOf" srcId="{81C9A8FA-74FC-4A33-9C28-CFE303DAFD0E}" destId="{6D549252-3483-40DA-AD1C-B96F6487D6F7}" srcOrd="0" destOrd="0" presId="urn:microsoft.com/office/officeart/2005/8/layout/orgChart1"/>
    <dgm:cxn modelId="{A63607B3-3648-42FD-963E-B9CB498E4D38}" type="presParOf" srcId="{6D549252-3483-40DA-AD1C-B96F6487D6F7}" destId="{0509F976-2D8B-478A-8053-531721017E51}" srcOrd="0" destOrd="0" presId="urn:microsoft.com/office/officeart/2005/8/layout/orgChart1"/>
    <dgm:cxn modelId="{2EC83FBE-F58F-44B4-B08B-4A9CA2CFD577}" type="presParOf" srcId="{0509F976-2D8B-478A-8053-531721017E51}" destId="{7DB7AD9D-828B-471E-8A3A-DF035DB091CD}" srcOrd="0" destOrd="0" presId="urn:microsoft.com/office/officeart/2005/8/layout/orgChart1"/>
    <dgm:cxn modelId="{C122D25F-55AC-4F2B-A605-9740F636F39A}" type="presParOf" srcId="{0509F976-2D8B-478A-8053-531721017E51}" destId="{BFDEDCB6-4EC2-4020-8F84-A1709B305210}" srcOrd="1" destOrd="0" presId="urn:microsoft.com/office/officeart/2005/8/layout/orgChart1"/>
    <dgm:cxn modelId="{29360EAF-EE52-4961-9EA9-FAE682854DC0}" type="presParOf" srcId="{6D549252-3483-40DA-AD1C-B96F6487D6F7}" destId="{15D8F468-75CE-4204-B71E-F8A3E0A34DC0}" srcOrd="1" destOrd="0" presId="urn:microsoft.com/office/officeart/2005/8/layout/orgChart1"/>
    <dgm:cxn modelId="{8C66D741-3721-457A-9F22-1C51425577DE}" type="presParOf" srcId="{15D8F468-75CE-4204-B71E-F8A3E0A34DC0}" destId="{D8EC2D56-5FC6-4509-9289-A77107A66366}" srcOrd="0" destOrd="0" presId="urn:microsoft.com/office/officeart/2005/8/layout/orgChart1"/>
    <dgm:cxn modelId="{F47D3706-85FF-4344-BF6F-F0BEE41E2F81}" type="presParOf" srcId="{15D8F468-75CE-4204-B71E-F8A3E0A34DC0}" destId="{C467F63C-E675-4824-A97B-49107C94D44C}" srcOrd="1" destOrd="0" presId="urn:microsoft.com/office/officeart/2005/8/layout/orgChart1"/>
    <dgm:cxn modelId="{6C574C85-BF02-48FE-B3A2-ABE657DAFC44}" type="presParOf" srcId="{C467F63C-E675-4824-A97B-49107C94D44C}" destId="{97A9B376-11CE-4147-81CB-EE6A7BEEC7D6}" srcOrd="0" destOrd="0" presId="urn:microsoft.com/office/officeart/2005/8/layout/orgChart1"/>
    <dgm:cxn modelId="{48766E95-194A-42F0-B693-62F4F05FCF6F}" type="presParOf" srcId="{97A9B376-11CE-4147-81CB-EE6A7BEEC7D6}" destId="{3100BB50-D9F7-472F-8A83-122703C16978}" srcOrd="0" destOrd="0" presId="urn:microsoft.com/office/officeart/2005/8/layout/orgChart1"/>
    <dgm:cxn modelId="{07312278-E581-4F25-9ADF-3E5BA02E1548}" type="presParOf" srcId="{97A9B376-11CE-4147-81CB-EE6A7BEEC7D6}" destId="{2CBC2A8B-0108-450D-807D-1C2BD67BADFF}" srcOrd="1" destOrd="0" presId="urn:microsoft.com/office/officeart/2005/8/layout/orgChart1"/>
    <dgm:cxn modelId="{8E4E2197-4A05-4933-85FA-6F455273DFC5}" type="presParOf" srcId="{C467F63C-E675-4824-A97B-49107C94D44C}" destId="{0EE1888B-01B2-4999-BA92-F99B048C5481}" srcOrd="1" destOrd="0" presId="urn:microsoft.com/office/officeart/2005/8/layout/orgChart1"/>
    <dgm:cxn modelId="{B1D2B2A5-1D1B-459C-923E-8667A703D247}" type="presParOf" srcId="{0EE1888B-01B2-4999-BA92-F99B048C5481}" destId="{E206168B-4CE9-4BB8-8E2F-DDC60C940F18}" srcOrd="0" destOrd="0" presId="urn:microsoft.com/office/officeart/2005/8/layout/orgChart1"/>
    <dgm:cxn modelId="{8CD4ECF6-A014-4827-9FCB-68CB9EFD91BE}" type="presParOf" srcId="{0EE1888B-01B2-4999-BA92-F99B048C5481}" destId="{B466C279-7184-4BA8-9E1B-23DFB126282F}" srcOrd="1" destOrd="0" presId="urn:microsoft.com/office/officeart/2005/8/layout/orgChart1"/>
    <dgm:cxn modelId="{1A429BEB-B972-4436-A62D-03390FDB7676}" type="presParOf" srcId="{B466C279-7184-4BA8-9E1B-23DFB126282F}" destId="{BEAF16E4-89BE-46F0-96F0-2D8AD23EE3FB}" srcOrd="0" destOrd="0" presId="urn:microsoft.com/office/officeart/2005/8/layout/orgChart1"/>
    <dgm:cxn modelId="{98EFB6CF-1CEB-44CA-B005-028E139BFB26}" type="presParOf" srcId="{BEAF16E4-89BE-46F0-96F0-2D8AD23EE3FB}" destId="{049D61B7-374C-4846-81AC-9926A838CA3C}" srcOrd="0" destOrd="0" presId="urn:microsoft.com/office/officeart/2005/8/layout/orgChart1"/>
    <dgm:cxn modelId="{DB66A123-3E59-4567-B593-769387FE9A97}" type="presParOf" srcId="{BEAF16E4-89BE-46F0-96F0-2D8AD23EE3FB}" destId="{FEA686E8-AB0C-41F4-B6C8-8CFE1567C1DC}" srcOrd="1" destOrd="0" presId="urn:microsoft.com/office/officeart/2005/8/layout/orgChart1"/>
    <dgm:cxn modelId="{A0CB2321-2CC3-4E58-A9C7-6B1E218D6773}" type="presParOf" srcId="{B466C279-7184-4BA8-9E1B-23DFB126282F}" destId="{DB8027CA-697B-4D64-9A5B-7F2919928A59}" srcOrd="1" destOrd="0" presId="urn:microsoft.com/office/officeart/2005/8/layout/orgChart1"/>
    <dgm:cxn modelId="{DEF8A45D-3B20-4344-AAAB-C23916F8E1CB}" type="presParOf" srcId="{DB8027CA-697B-4D64-9A5B-7F2919928A59}" destId="{3CA3F163-0087-4405-A389-38FA69BC304A}" srcOrd="0" destOrd="0" presId="urn:microsoft.com/office/officeart/2005/8/layout/orgChart1"/>
    <dgm:cxn modelId="{3A1F7136-3895-41BF-8F2E-2D25BAD70E3B}" type="presParOf" srcId="{DB8027CA-697B-4D64-9A5B-7F2919928A59}" destId="{B92C7AF3-ADD3-4A96-9C96-F6780AFE1885}" srcOrd="1" destOrd="0" presId="urn:microsoft.com/office/officeart/2005/8/layout/orgChart1"/>
    <dgm:cxn modelId="{75B2638A-7E9B-45A1-8A46-0EEE248B62F8}" type="presParOf" srcId="{B92C7AF3-ADD3-4A96-9C96-F6780AFE1885}" destId="{E46A14A5-F157-4912-9D07-E7FC7C272E39}" srcOrd="0" destOrd="0" presId="urn:microsoft.com/office/officeart/2005/8/layout/orgChart1"/>
    <dgm:cxn modelId="{FA941A83-56B6-4A29-8DF2-366EE87D2678}" type="presParOf" srcId="{E46A14A5-F157-4912-9D07-E7FC7C272E39}" destId="{1F366F61-4CDD-460C-AE02-FFC0E1E9E018}" srcOrd="0" destOrd="0" presId="urn:microsoft.com/office/officeart/2005/8/layout/orgChart1"/>
    <dgm:cxn modelId="{3683E3CB-605C-451C-B553-38CFFF69F259}" type="presParOf" srcId="{E46A14A5-F157-4912-9D07-E7FC7C272E39}" destId="{A89535D1-ED6D-4E26-AE98-C80959718211}" srcOrd="1" destOrd="0" presId="urn:microsoft.com/office/officeart/2005/8/layout/orgChart1"/>
    <dgm:cxn modelId="{B8E09966-7895-4D84-A1E6-8B1ED48632C4}" type="presParOf" srcId="{B92C7AF3-ADD3-4A96-9C96-F6780AFE1885}" destId="{EE08DB72-249D-4D3B-9C2D-182C4FE34A7B}" srcOrd="1" destOrd="0" presId="urn:microsoft.com/office/officeart/2005/8/layout/orgChart1"/>
    <dgm:cxn modelId="{1DEB4B5C-FCD9-4E40-A51B-519818ABB99D}" type="presParOf" srcId="{B92C7AF3-ADD3-4A96-9C96-F6780AFE1885}" destId="{2049B60C-563B-484B-9EC2-6E1790A36829}" srcOrd="2" destOrd="0" presId="urn:microsoft.com/office/officeart/2005/8/layout/orgChart1"/>
    <dgm:cxn modelId="{0C0D62EA-74E0-4A54-9505-63DB7E12F843}" type="presParOf" srcId="{DB8027CA-697B-4D64-9A5B-7F2919928A59}" destId="{61146BE7-D542-4CFE-AA13-6D3E56BA4F81}" srcOrd="2" destOrd="0" presId="urn:microsoft.com/office/officeart/2005/8/layout/orgChart1"/>
    <dgm:cxn modelId="{A2237138-A08F-400C-A911-653871C4726B}" type="presParOf" srcId="{DB8027CA-697B-4D64-9A5B-7F2919928A59}" destId="{82C0ECEA-0BE8-4034-AF20-813782215D68}" srcOrd="3" destOrd="0" presId="urn:microsoft.com/office/officeart/2005/8/layout/orgChart1"/>
    <dgm:cxn modelId="{6A2B6A10-3940-4416-892E-5BC309468219}" type="presParOf" srcId="{82C0ECEA-0BE8-4034-AF20-813782215D68}" destId="{CB88EC0B-6780-4D56-8D6F-213BBEB87FE4}" srcOrd="0" destOrd="0" presId="urn:microsoft.com/office/officeart/2005/8/layout/orgChart1"/>
    <dgm:cxn modelId="{8F628A42-8498-4AA0-8429-067C16275A04}" type="presParOf" srcId="{CB88EC0B-6780-4D56-8D6F-213BBEB87FE4}" destId="{BA212EF2-3ED3-46E1-836D-D091A61F4218}" srcOrd="0" destOrd="0" presId="urn:microsoft.com/office/officeart/2005/8/layout/orgChart1"/>
    <dgm:cxn modelId="{4DF6735E-554B-4D31-97AA-1F3FE30760E1}" type="presParOf" srcId="{CB88EC0B-6780-4D56-8D6F-213BBEB87FE4}" destId="{CC0472E6-864D-4F51-BAC8-368C2E163480}" srcOrd="1" destOrd="0" presId="urn:microsoft.com/office/officeart/2005/8/layout/orgChart1"/>
    <dgm:cxn modelId="{ADECFDEA-DEB3-4916-AEE9-6ABD6EFCD446}" type="presParOf" srcId="{82C0ECEA-0BE8-4034-AF20-813782215D68}" destId="{C2DD12A6-CB66-46DA-BEEB-E70677D89F23}" srcOrd="1" destOrd="0" presId="urn:microsoft.com/office/officeart/2005/8/layout/orgChart1"/>
    <dgm:cxn modelId="{FF28F17B-862E-46AA-9684-07215B13A25B}" type="presParOf" srcId="{82C0ECEA-0BE8-4034-AF20-813782215D68}" destId="{9DC4D3F5-2A19-45CF-AB26-52AF89701973}" srcOrd="2" destOrd="0" presId="urn:microsoft.com/office/officeart/2005/8/layout/orgChart1"/>
    <dgm:cxn modelId="{0B8258D1-D1B8-48FB-A150-E6294C76273E}" type="presParOf" srcId="{DB8027CA-697B-4D64-9A5B-7F2919928A59}" destId="{B067BA6B-7F6C-41C3-A1F4-A109363CD035}" srcOrd="4" destOrd="0" presId="urn:microsoft.com/office/officeart/2005/8/layout/orgChart1"/>
    <dgm:cxn modelId="{095E6E32-820F-4E75-AD14-AFEE6D5A8763}" type="presParOf" srcId="{DB8027CA-697B-4D64-9A5B-7F2919928A59}" destId="{BE8C6ED3-1E62-4006-B919-6D625DA82650}" srcOrd="5" destOrd="0" presId="urn:microsoft.com/office/officeart/2005/8/layout/orgChart1"/>
    <dgm:cxn modelId="{E70F049B-A4D1-4DD8-B023-5B6A88675D22}" type="presParOf" srcId="{BE8C6ED3-1E62-4006-B919-6D625DA82650}" destId="{8EB00D4D-6ACA-4579-8132-DCFCECD4A23E}" srcOrd="0" destOrd="0" presId="urn:microsoft.com/office/officeart/2005/8/layout/orgChart1"/>
    <dgm:cxn modelId="{894602C2-F119-42AF-A9C3-6A9D430CA8E1}" type="presParOf" srcId="{8EB00D4D-6ACA-4579-8132-DCFCECD4A23E}" destId="{7A0310D1-B628-4035-8A04-A76A0D0D75C0}" srcOrd="0" destOrd="0" presId="urn:microsoft.com/office/officeart/2005/8/layout/orgChart1"/>
    <dgm:cxn modelId="{BD7601D3-162C-46FA-8EFE-3D25B43E5929}" type="presParOf" srcId="{8EB00D4D-6ACA-4579-8132-DCFCECD4A23E}" destId="{69915C7B-3150-40D8-85CA-0DD0B3B8AC5A}" srcOrd="1" destOrd="0" presId="urn:microsoft.com/office/officeart/2005/8/layout/orgChart1"/>
    <dgm:cxn modelId="{B1E31122-B248-4161-B255-4869B4E206CF}" type="presParOf" srcId="{BE8C6ED3-1E62-4006-B919-6D625DA82650}" destId="{84B3996B-8D29-49FE-B3C5-796D29801E94}" srcOrd="1" destOrd="0" presId="urn:microsoft.com/office/officeart/2005/8/layout/orgChart1"/>
    <dgm:cxn modelId="{2E256143-7C41-4515-9C19-1BC348F4A229}" type="presParOf" srcId="{BE8C6ED3-1E62-4006-B919-6D625DA82650}" destId="{5A10A1B7-5543-4FB8-9549-B6388869E135}" srcOrd="2" destOrd="0" presId="urn:microsoft.com/office/officeart/2005/8/layout/orgChart1"/>
    <dgm:cxn modelId="{CCE8690C-B0BF-46E5-BFE6-BFFC7FE70ABB}" type="presParOf" srcId="{DB8027CA-697B-4D64-9A5B-7F2919928A59}" destId="{66D8CE6D-DA85-4717-857E-1407115BCF8E}" srcOrd="6" destOrd="0" presId="urn:microsoft.com/office/officeart/2005/8/layout/orgChart1"/>
    <dgm:cxn modelId="{5E7F8762-6DBA-4346-B242-DDF41CDC8B99}" type="presParOf" srcId="{DB8027CA-697B-4D64-9A5B-7F2919928A59}" destId="{0A6AF284-1262-47BA-936F-BF01E4910294}" srcOrd="7" destOrd="0" presId="urn:microsoft.com/office/officeart/2005/8/layout/orgChart1"/>
    <dgm:cxn modelId="{0160F178-56E6-416C-B0CB-545B9F1B07B4}" type="presParOf" srcId="{0A6AF284-1262-47BA-936F-BF01E4910294}" destId="{1AAF959D-AEA4-41B3-A8A3-D98BC6470EA0}" srcOrd="0" destOrd="0" presId="urn:microsoft.com/office/officeart/2005/8/layout/orgChart1"/>
    <dgm:cxn modelId="{70B09350-61D9-4334-BC0A-F320442416B6}" type="presParOf" srcId="{1AAF959D-AEA4-41B3-A8A3-D98BC6470EA0}" destId="{F96ACEDE-5432-49CE-9F94-AF5612947651}" srcOrd="0" destOrd="0" presId="urn:microsoft.com/office/officeart/2005/8/layout/orgChart1"/>
    <dgm:cxn modelId="{09B47C73-5E01-4A99-9BEE-4571A264B204}" type="presParOf" srcId="{1AAF959D-AEA4-41B3-A8A3-D98BC6470EA0}" destId="{ECBD8EC5-5644-4BBB-A57D-F59CE8F0A16A}" srcOrd="1" destOrd="0" presId="urn:microsoft.com/office/officeart/2005/8/layout/orgChart1"/>
    <dgm:cxn modelId="{725AEE96-2EB7-4277-81D4-71205FB7FDFC}" type="presParOf" srcId="{0A6AF284-1262-47BA-936F-BF01E4910294}" destId="{6BFAB5C4-1C13-4FB6-BF35-60521E0F9EC6}" srcOrd="1" destOrd="0" presId="urn:microsoft.com/office/officeart/2005/8/layout/orgChart1"/>
    <dgm:cxn modelId="{6E12342B-AC30-4489-87A3-651AF06C52F6}" type="presParOf" srcId="{0A6AF284-1262-47BA-936F-BF01E4910294}" destId="{CC75C721-7922-45EC-B4A9-A12B3308F91E}" srcOrd="2" destOrd="0" presId="urn:microsoft.com/office/officeart/2005/8/layout/orgChart1"/>
    <dgm:cxn modelId="{E5C507B0-F484-4DB6-88C9-9C6A6B8BFE3C}" type="presParOf" srcId="{B466C279-7184-4BA8-9E1B-23DFB126282F}" destId="{ABF37A08-B8ED-488C-A0D9-1366A6D15420}" srcOrd="2" destOrd="0" presId="urn:microsoft.com/office/officeart/2005/8/layout/orgChart1"/>
    <dgm:cxn modelId="{21873857-83DF-48E7-8AF3-91E7139BAFEF}" type="presParOf" srcId="{0EE1888B-01B2-4999-BA92-F99B048C5481}" destId="{E8A3E7F4-1360-43A5-93E5-029F070D4555}" srcOrd="2" destOrd="0" presId="urn:microsoft.com/office/officeart/2005/8/layout/orgChart1"/>
    <dgm:cxn modelId="{27C63982-4AF2-4037-BEFC-6D6646CA328C}" type="presParOf" srcId="{0EE1888B-01B2-4999-BA92-F99B048C5481}" destId="{79471A23-E27F-4B35-80DF-DC78D979C77A}" srcOrd="3" destOrd="0" presId="urn:microsoft.com/office/officeart/2005/8/layout/orgChart1"/>
    <dgm:cxn modelId="{1E0AD066-0ABD-4850-9812-E16325A9297C}" type="presParOf" srcId="{79471A23-E27F-4B35-80DF-DC78D979C77A}" destId="{1591E190-9877-40F9-89D5-CFBED13AFEAC}" srcOrd="0" destOrd="0" presId="urn:microsoft.com/office/officeart/2005/8/layout/orgChart1"/>
    <dgm:cxn modelId="{98E56B1D-5E4A-485D-9ACF-C0073AF0B508}" type="presParOf" srcId="{1591E190-9877-40F9-89D5-CFBED13AFEAC}" destId="{492F9C4B-3610-47B4-BB3C-0839347A3F92}" srcOrd="0" destOrd="0" presId="urn:microsoft.com/office/officeart/2005/8/layout/orgChart1"/>
    <dgm:cxn modelId="{F4157C70-6EFE-4098-84B2-33AEDB3E48F4}" type="presParOf" srcId="{1591E190-9877-40F9-89D5-CFBED13AFEAC}" destId="{1414C713-8610-4671-A25D-896510C3A7EE}" srcOrd="1" destOrd="0" presId="urn:microsoft.com/office/officeart/2005/8/layout/orgChart1"/>
    <dgm:cxn modelId="{CA1490AB-A21A-4DCE-8A46-ED35D57D8949}" type="presParOf" srcId="{79471A23-E27F-4B35-80DF-DC78D979C77A}" destId="{51613187-70B4-4749-A416-D82C9AD9E994}" srcOrd="1" destOrd="0" presId="urn:microsoft.com/office/officeart/2005/8/layout/orgChart1"/>
    <dgm:cxn modelId="{BA4CCEB6-95F7-4E6E-87CD-60CA6B688492}" type="presParOf" srcId="{51613187-70B4-4749-A416-D82C9AD9E994}" destId="{6ED7D724-9F85-448A-9080-90D6F08B2DF9}" srcOrd="0" destOrd="0" presId="urn:microsoft.com/office/officeart/2005/8/layout/orgChart1"/>
    <dgm:cxn modelId="{D2DC8E06-5847-434A-9806-0545E8405B18}" type="presParOf" srcId="{51613187-70B4-4749-A416-D82C9AD9E994}" destId="{E32AEF33-F9B8-47D4-B97B-44AA5F9CF289}" srcOrd="1" destOrd="0" presId="urn:microsoft.com/office/officeart/2005/8/layout/orgChart1"/>
    <dgm:cxn modelId="{3575B598-DB23-4625-9852-C13943933493}" type="presParOf" srcId="{E32AEF33-F9B8-47D4-B97B-44AA5F9CF289}" destId="{91C1BB5A-6E10-43E7-AAB1-8E00EDA9FD4C}" srcOrd="0" destOrd="0" presId="urn:microsoft.com/office/officeart/2005/8/layout/orgChart1"/>
    <dgm:cxn modelId="{A363311B-5156-4CBA-85C4-FD44BA38CFB5}" type="presParOf" srcId="{91C1BB5A-6E10-43E7-AAB1-8E00EDA9FD4C}" destId="{F18093A1-A79D-4EB0-8907-5A5CB41FDD36}" srcOrd="0" destOrd="0" presId="urn:microsoft.com/office/officeart/2005/8/layout/orgChart1"/>
    <dgm:cxn modelId="{D7C26431-90F2-439B-B683-6FA5C74DD0AB}" type="presParOf" srcId="{91C1BB5A-6E10-43E7-AAB1-8E00EDA9FD4C}" destId="{A04E8B9B-4340-4FD6-B910-84455D3530DF}" srcOrd="1" destOrd="0" presId="urn:microsoft.com/office/officeart/2005/8/layout/orgChart1"/>
    <dgm:cxn modelId="{9A8E0DDF-E9DB-4E66-9516-A1AC239137AD}" type="presParOf" srcId="{E32AEF33-F9B8-47D4-B97B-44AA5F9CF289}" destId="{6ACC80ED-A4D6-484C-8979-952D18163D1B}" srcOrd="1" destOrd="0" presId="urn:microsoft.com/office/officeart/2005/8/layout/orgChart1"/>
    <dgm:cxn modelId="{7DDC7BA8-9AF1-4CE8-929A-6E27339825E5}" type="presParOf" srcId="{E32AEF33-F9B8-47D4-B97B-44AA5F9CF289}" destId="{89B4BEC9-1B96-4379-8BEC-98B70D251E71}" srcOrd="2" destOrd="0" presId="urn:microsoft.com/office/officeart/2005/8/layout/orgChart1"/>
    <dgm:cxn modelId="{5EE397B8-D8E4-4D69-BD89-66563F06666C}" type="presParOf" srcId="{51613187-70B4-4749-A416-D82C9AD9E994}" destId="{7100C96D-24BB-40BA-8F7D-041DFA3E8165}" srcOrd="2" destOrd="0" presId="urn:microsoft.com/office/officeart/2005/8/layout/orgChart1"/>
    <dgm:cxn modelId="{FA33464F-6FEC-4A7D-AA4F-6FB2254AF4B7}" type="presParOf" srcId="{51613187-70B4-4749-A416-D82C9AD9E994}" destId="{53A2E444-93D2-4CBC-BBC2-5F97101979C5}" srcOrd="3" destOrd="0" presId="urn:microsoft.com/office/officeart/2005/8/layout/orgChart1"/>
    <dgm:cxn modelId="{ADF41DD9-4A7B-4398-B8D2-36D1D2D757C8}" type="presParOf" srcId="{53A2E444-93D2-4CBC-BBC2-5F97101979C5}" destId="{9A3B65B8-11FD-484B-95FA-35A17B9B988E}" srcOrd="0" destOrd="0" presId="urn:microsoft.com/office/officeart/2005/8/layout/orgChart1"/>
    <dgm:cxn modelId="{A6FF126C-7331-4DAC-A846-FA7111A3AE9F}" type="presParOf" srcId="{9A3B65B8-11FD-484B-95FA-35A17B9B988E}" destId="{98C4F8FD-B640-448F-A58B-D38DE933F2DF}" srcOrd="0" destOrd="0" presId="urn:microsoft.com/office/officeart/2005/8/layout/orgChart1"/>
    <dgm:cxn modelId="{0D657AF6-21FC-4CCE-B8D5-BD64E83E91B0}" type="presParOf" srcId="{9A3B65B8-11FD-484B-95FA-35A17B9B988E}" destId="{C0A93AE5-05C3-4AF5-8755-5B0EDAE2E171}" srcOrd="1" destOrd="0" presId="urn:microsoft.com/office/officeart/2005/8/layout/orgChart1"/>
    <dgm:cxn modelId="{B0348824-73D3-4B46-9395-1E1378E42267}" type="presParOf" srcId="{53A2E444-93D2-4CBC-BBC2-5F97101979C5}" destId="{A52B0E2B-DFBB-4417-81A0-E4FC962D9E7F}" srcOrd="1" destOrd="0" presId="urn:microsoft.com/office/officeart/2005/8/layout/orgChart1"/>
    <dgm:cxn modelId="{F2300414-6C54-4D41-9B42-CDBE6CB60504}" type="presParOf" srcId="{53A2E444-93D2-4CBC-BBC2-5F97101979C5}" destId="{6A3BB3FF-ADA3-4B29-978A-BD9052852113}" srcOrd="2" destOrd="0" presId="urn:microsoft.com/office/officeart/2005/8/layout/orgChart1"/>
    <dgm:cxn modelId="{E3809F11-E7E9-42F8-BB1A-8E0A9779109D}" type="presParOf" srcId="{51613187-70B4-4749-A416-D82C9AD9E994}" destId="{F5329399-7C40-41FC-A91B-2529B3AC9732}" srcOrd="4" destOrd="0" presId="urn:microsoft.com/office/officeart/2005/8/layout/orgChart1"/>
    <dgm:cxn modelId="{1544D303-FE70-4384-8701-B03B8854C982}" type="presParOf" srcId="{51613187-70B4-4749-A416-D82C9AD9E994}" destId="{EFC13248-8F86-4CC2-BA6B-E78F0AFC29EE}" srcOrd="5" destOrd="0" presId="urn:microsoft.com/office/officeart/2005/8/layout/orgChart1"/>
    <dgm:cxn modelId="{61D0D105-363B-40EE-9FE8-1F367996A057}" type="presParOf" srcId="{EFC13248-8F86-4CC2-BA6B-E78F0AFC29EE}" destId="{A36F60E7-3A42-480E-BB05-6CE7ED8351C3}" srcOrd="0" destOrd="0" presId="urn:microsoft.com/office/officeart/2005/8/layout/orgChart1"/>
    <dgm:cxn modelId="{ABF6F6D7-0EA0-4982-A433-4B01435C5EAC}" type="presParOf" srcId="{A36F60E7-3A42-480E-BB05-6CE7ED8351C3}" destId="{659ECF4B-99BF-469B-9339-0F810002E348}" srcOrd="0" destOrd="0" presId="urn:microsoft.com/office/officeart/2005/8/layout/orgChart1"/>
    <dgm:cxn modelId="{65E4AB24-F4D1-47E9-B7ED-F473B6982FA8}" type="presParOf" srcId="{A36F60E7-3A42-480E-BB05-6CE7ED8351C3}" destId="{32649158-A8EA-42E0-9EC8-BFCD59D7C2AD}" srcOrd="1" destOrd="0" presId="urn:microsoft.com/office/officeart/2005/8/layout/orgChart1"/>
    <dgm:cxn modelId="{55672C9D-5CCF-4789-AA98-3AA75885FB9C}" type="presParOf" srcId="{EFC13248-8F86-4CC2-BA6B-E78F0AFC29EE}" destId="{D7617184-BA33-460E-A7BD-508CCD0F1B53}" srcOrd="1" destOrd="0" presId="urn:microsoft.com/office/officeart/2005/8/layout/orgChart1"/>
    <dgm:cxn modelId="{D22B60AB-AD10-4D70-BD1B-61BB53AC990A}" type="presParOf" srcId="{EFC13248-8F86-4CC2-BA6B-E78F0AFC29EE}" destId="{B9DE0474-B937-43F7-887F-79489796556A}" srcOrd="2" destOrd="0" presId="urn:microsoft.com/office/officeart/2005/8/layout/orgChart1"/>
    <dgm:cxn modelId="{3A0886A1-C16A-4508-ADEC-EE5E17532A81}" type="presParOf" srcId="{51613187-70B4-4749-A416-D82C9AD9E994}" destId="{1D9AACB1-0309-4161-B22A-2FEBFA7EA96F}" srcOrd="6" destOrd="0" presId="urn:microsoft.com/office/officeart/2005/8/layout/orgChart1"/>
    <dgm:cxn modelId="{EDF9E9A5-AA82-4F6F-B9EF-34B60353402E}" type="presParOf" srcId="{51613187-70B4-4749-A416-D82C9AD9E994}" destId="{2B463E69-61DB-496E-B5AD-618D63CCA221}" srcOrd="7" destOrd="0" presId="urn:microsoft.com/office/officeart/2005/8/layout/orgChart1"/>
    <dgm:cxn modelId="{D648F352-02B8-4B35-82B5-BB06F356922A}" type="presParOf" srcId="{2B463E69-61DB-496E-B5AD-618D63CCA221}" destId="{BF55F177-B750-46FC-8B54-1A57BF5A5EDF}" srcOrd="0" destOrd="0" presId="urn:microsoft.com/office/officeart/2005/8/layout/orgChart1"/>
    <dgm:cxn modelId="{3D5E1A12-AE03-4BFF-B0D2-588E328CFD09}" type="presParOf" srcId="{BF55F177-B750-46FC-8B54-1A57BF5A5EDF}" destId="{963B958B-2632-4042-9341-A12B0EF2FCD7}" srcOrd="0" destOrd="0" presId="urn:microsoft.com/office/officeart/2005/8/layout/orgChart1"/>
    <dgm:cxn modelId="{F164702D-A2B9-4216-99A9-BEDD203F023B}" type="presParOf" srcId="{BF55F177-B750-46FC-8B54-1A57BF5A5EDF}" destId="{8AC3D51B-00FA-46D8-AD68-D7D797191427}" srcOrd="1" destOrd="0" presId="urn:microsoft.com/office/officeart/2005/8/layout/orgChart1"/>
    <dgm:cxn modelId="{195C9F68-DB09-4934-85FA-44133A7D50C3}" type="presParOf" srcId="{2B463E69-61DB-496E-B5AD-618D63CCA221}" destId="{576D8AEF-889B-441A-A1EA-A4A2D406831E}" srcOrd="1" destOrd="0" presId="urn:microsoft.com/office/officeart/2005/8/layout/orgChart1"/>
    <dgm:cxn modelId="{D992BBA5-13D8-441C-AF59-57644100EC79}" type="presParOf" srcId="{2B463E69-61DB-496E-B5AD-618D63CCA221}" destId="{735BFD48-4D59-4142-81E4-0E7F893704ED}" srcOrd="2" destOrd="0" presId="urn:microsoft.com/office/officeart/2005/8/layout/orgChart1"/>
    <dgm:cxn modelId="{A9CEB7D0-ABA6-4EDE-B0B8-2EDC4F9D6847}" type="presParOf" srcId="{79471A23-E27F-4B35-80DF-DC78D979C77A}" destId="{E393B034-04F9-4AE4-8E08-E302706C6394}" srcOrd="2" destOrd="0" presId="urn:microsoft.com/office/officeart/2005/8/layout/orgChart1"/>
    <dgm:cxn modelId="{70BEB390-5F3C-47D7-9410-314FD49A1577}" type="presParOf" srcId="{C467F63C-E675-4824-A97B-49107C94D44C}" destId="{2E6B5BB3-22D4-4245-89E2-9D5B2182110E}" srcOrd="2" destOrd="0" presId="urn:microsoft.com/office/officeart/2005/8/layout/orgChart1"/>
    <dgm:cxn modelId="{273D7C11-5C38-4C4B-AB3A-EA822764E9DE}" type="presParOf" srcId="{6D549252-3483-40DA-AD1C-B96F6487D6F7}" destId="{BBBF9BDD-978D-41FF-82FA-DAADF81A4C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AACB1-0309-4161-B22A-2FEBFA7EA96F}">
      <dsp:nvSpPr>
        <dsp:cNvPr id="0" name=""/>
        <dsp:cNvSpPr/>
      </dsp:nvSpPr>
      <dsp:spPr>
        <a:xfrm>
          <a:off x="5447386" y="2206635"/>
          <a:ext cx="320527" cy="1334558"/>
        </a:xfrm>
        <a:custGeom>
          <a:avLst/>
          <a:gdLst/>
          <a:ahLst/>
          <a:cxnLst/>
          <a:rect l="0" t="0" r="0" b="0"/>
          <a:pathLst>
            <a:path>
              <a:moveTo>
                <a:pt x="0" y="0"/>
              </a:moveTo>
              <a:lnTo>
                <a:pt x="0" y="1334558"/>
              </a:lnTo>
              <a:lnTo>
                <a:pt x="320527" y="1334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29399-7C40-41FC-A91B-2529B3AC9732}">
      <dsp:nvSpPr>
        <dsp:cNvPr id="0" name=""/>
        <dsp:cNvSpPr/>
      </dsp:nvSpPr>
      <dsp:spPr>
        <a:xfrm>
          <a:off x="5142959" y="2206635"/>
          <a:ext cx="304427" cy="1334558"/>
        </a:xfrm>
        <a:custGeom>
          <a:avLst/>
          <a:gdLst/>
          <a:ahLst/>
          <a:cxnLst/>
          <a:rect l="0" t="0" r="0" b="0"/>
          <a:pathLst>
            <a:path>
              <a:moveTo>
                <a:pt x="304427" y="0"/>
              </a:moveTo>
              <a:lnTo>
                <a:pt x="304427" y="1334558"/>
              </a:lnTo>
              <a:lnTo>
                <a:pt x="0" y="1334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0C96D-24BB-40BA-8F7D-041DFA3E8165}">
      <dsp:nvSpPr>
        <dsp:cNvPr id="0" name=""/>
        <dsp:cNvSpPr/>
      </dsp:nvSpPr>
      <dsp:spPr>
        <a:xfrm>
          <a:off x="5447386" y="2206635"/>
          <a:ext cx="320527" cy="542466"/>
        </a:xfrm>
        <a:custGeom>
          <a:avLst/>
          <a:gdLst/>
          <a:ahLst/>
          <a:cxnLst/>
          <a:rect l="0" t="0" r="0" b="0"/>
          <a:pathLst>
            <a:path>
              <a:moveTo>
                <a:pt x="0" y="0"/>
              </a:moveTo>
              <a:lnTo>
                <a:pt x="0" y="542466"/>
              </a:lnTo>
              <a:lnTo>
                <a:pt x="320527" y="54246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7D724-9F85-448A-9080-90D6F08B2DF9}">
      <dsp:nvSpPr>
        <dsp:cNvPr id="0" name=""/>
        <dsp:cNvSpPr/>
      </dsp:nvSpPr>
      <dsp:spPr>
        <a:xfrm>
          <a:off x="5142959" y="2206635"/>
          <a:ext cx="304427" cy="542466"/>
        </a:xfrm>
        <a:custGeom>
          <a:avLst/>
          <a:gdLst/>
          <a:ahLst/>
          <a:cxnLst/>
          <a:rect l="0" t="0" r="0" b="0"/>
          <a:pathLst>
            <a:path>
              <a:moveTo>
                <a:pt x="304427" y="0"/>
              </a:moveTo>
              <a:lnTo>
                <a:pt x="304427" y="542466"/>
              </a:lnTo>
              <a:lnTo>
                <a:pt x="0" y="54246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3E7F4-1360-43A5-93E5-029F070D4555}">
      <dsp:nvSpPr>
        <dsp:cNvPr id="0" name=""/>
        <dsp:cNvSpPr/>
      </dsp:nvSpPr>
      <dsp:spPr>
        <a:xfrm>
          <a:off x="4284475" y="1340203"/>
          <a:ext cx="1926110" cy="315967"/>
        </a:xfrm>
        <a:custGeom>
          <a:avLst/>
          <a:gdLst/>
          <a:ahLst/>
          <a:cxnLst/>
          <a:rect l="0" t="0" r="0" b="0"/>
          <a:pathLst>
            <a:path>
              <a:moveTo>
                <a:pt x="0" y="0"/>
              </a:moveTo>
              <a:lnTo>
                <a:pt x="0" y="200369"/>
              </a:lnTo>
              <a:lnTo>
                <a:pt x="1926110" y="200369"/>
              </a:lnTo>
              <a:lnTo>
                <a:pt x="1926110" y="3159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8CE6D-DA85-4717-857E-1407115BCF8E}">
      <dsp:nvSpPr>
        <dsp:cNvPr id="0" name=""/>
        <dsp:cNvSpPr/>
      </dsp:nvSpPr>
      <dsp:spPr>
        <a:xfrm>
          <a:off x="1346213" y="2206635"/>
          <a:ext cx="248951" cy="542466"/>
        </a:xfrm>
        <a:custGeom>
          <a:avLst/>
          <a:gdLst/>
          <a:ahLst/>
          <a:cxnLst/>
          <a:rect l="0" t="0" r="0" b="0"/>
          <a:pathLst>
            <a:path>
              <a:moveTo>
                <a:pt x="248951" y="0"/>
              </a:moveTo>
              <a:lnTo>
                <a:pt x="248951" y="542466"/>
              </a:lnTo>
              <a:lnTo>
                <a:pt x="0" y="54246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7BA6B-7F6C-41C3-A1F4-A109363CD035}">
      <dsp:nvSpPr>
        <dsp:cNvPr id="0" name=""/>
        <dsp:cNvSpPr/>
      </dsp:nvSpPr>
      <dsp:spPr>
        <a:xfrm>
          <a:off x="1346213" y="2206635"/>
          <a:ext cx="248951" cy="1334553"/>
        </a:xfrm>
        <a:custGeom>
          <a:avLst/>
          <a:gdLst/>
          <a:ahLst/>
          <a:cxnLst/>
          <a:rect l="0" t="0" r="0" b="0"/>
          <a:pathLst>
            <a:path>
              <a:moveTo>
                <a:pt x="248951" y="0"/>
              </a:moveTo>
              <a:lnTo>
                <a:pt x="248951" y="1334553"/>
              </a:lnTo>
              <a:lnTo>
                <a:pt x="0" y="1334553"/>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46BE7-D542-4CFE-AA13-6D3E56BA4F81}">
      <dsp:nvSpPr>
        <dsp:cNvPr id="0" name=""/>
        <dsp:cNvSpPr/>
      </dsp:nvSpPr>
      <dsp:spPr>
        <a:xfrm>
          <a:off x="1595165" y="2206635"/>
          <a:ext cx="256232" cy="1334558"/>
        </a:xfrm>
        <a:custGeom>
          <a:avLst/>
          <a:gdLst/>
          <a:ahLst/>
          <a:cxnLst/>
          <a:rect l="0" t="0" r="0" b="0"/>
          <a:pathLst>
            <a:path>
              <a:moveTo>
                <a:pt x="0" y="0"/>
              </a:moveTo>
              <a:lnTo>
                <a:pt x="0" y="1334558"/>
              </a:lnTo>
              <a:lnTo>
                <a:pt x="256232" y="1334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3F163-0087-4405-A389-38FA69BC304A}">
      <dsp:nvSpPr>
        <dsp:cNvPr id="0" name=""/>
        <dsp:cNvSpPr/>
      </dsp:nvSpPr>
      <dsp:spPr>
        <a:xfrm>
          <a:off x="1595165" y="2206635"/>
          <a:ext cx="256232" cy="542466"/>
        </a:xfrm>
        <a:custGeom>
          <a:avLst/>
          <a:gdLst/>
          <a:ahLst/>
          <a:cxnLst/>
          <a:rect l="0" t="0" r="0" b="0"/>
          <a:pathLst>
            <a:path>
              <a:moveTo>
                <a:pt x="0" y="0"/>
              </a:moveTo>
              <a:lnTo>
                <a:pt x="0" y="542466"/>
              </a:lnTo>
              <a:lnTo>
                <a:pt x="256232" y="542466"/>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6168B-4CE9-4BB8-8E2F-DDC60C940F18}">
      <dsp:nvSpPr>
        <dsp:cNvPr id="0" name=""/>
        <dsp:cNvSpPr/>
      </dsp:nvSpPr>
      <dsp:spPr>
        <a:xfrm>
          <a:off x="2358365" y="1340203"/>
          <a:ext cx="1926110" cy="315967"/>
        </a:xfrm>
        <a:custGeom>
          <a:avLst/>
          <a:gdLst/>
          <a:ahLst/>
          <a:cxnLst/>
          <a:rect l="0" t="0" r="0" b="0"/>
          <a:pathLst>
            <a:path>
              <a:moveTo>
                <a:pt x="1926110" y="0"/>
              </a:moveTo>
              <a:lnTo>
                <a:pt x="1926110" y="200369"/>
              </a:lnTo>
              <a:lnTo>
                <a:pt x="0" y="200369"/>
              </a:lnTo>
              <a:lnTo>
                <a:pt x="0" y="3159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C2D56-5FC6-4509-9289-A77107A66366}">
      <dsp:nvSpPr>
        <dsp:cNvPr id="0" name=""/>
        <dsp:cNvSpPr/>
      </dsp:nvSpPr>
      <dsp:spPr>
        <a:xfrm>
          <a:off x="4238756" y="558542"/>
          <a:ext cx="91440" cy="231195"/>
        </a:xfrm>
        <a:custGeom>
          <a:avLst/>
          <a:gdLst/>
          <a:ahLst/>
          <a:cxnLst/>
          <a:rect l="0" t="0" r="0" b="0"/>
          <a:pathLst>
            <a:path>
              <a:moveTo>
                <a:pt x="45720" y="0"/>
              </a:moveTo>
              <a:lnTo>
                <a:pt x="45720" y="23119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7AD9D-828B-471E-8A3A-DF035DB091CD}">
      <dsp:nvSpPr>
        <dsp:cNvPr id="0" name=""/>
        <dsp:cNvSpPr/>
      </dsp:nvSpPr>
      <dsp:spPr>
        <a:xfrm>
          <a:off x="2819" y="8077"/>
          <a:ext cx="8563312" cy="550465"/>
        </a:xfrm>
        <a:prstGeom prst="rect">
          <a:avLst/>
        </a:prstGeom>
        <a:gradFill rotWithShape="0">
          <a:gsLst>
            <a:gs pos="0">
              <a:schemeClr val="accent1">
                <a:alpha val="80000"/>
                <a:hueOff val="0"/>
                <a:satOff val="0"/>
                <a:lumOff val="0"/>
                <a:alphaOff val="0"/>
                <a:tint val="50000"/>
                <a:satMod val="300000"/>
              </a:schemeClr>
            </a:gs>
            <a:gs pos="35000">
              <a:schemeClr val="accent1">
                <a:alpha val="80000"/>
                <a:hueOff val="0"/>
                <a:satOff val="0"/>
                <a:lumOff val="0"/>
                <a:alphaOff val="0"/>
                <a:tint val="37000"/>
                <a:satMod val="300000"/>
              </a:schemeClr>
            </a:gs>
            <a:gs pos="100000">
              <a:schemeClr val="accent1">
                <a:alpha val="8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Release of helium coolant inside the Expansion Volume (EV)</a:t>
          </a:r>
          <a:endParaRPr lang="en-GB" sz="1200" kern="1200" noProof="0" dirty="0"/>
        </a:p>
      </dsp:txBody>
      <dsp:txXfrm>
        <a:off x="2819" y="8077"/>
        <a:ext cx="8563312" cy="550465"/>
      </dsp:txXfrm>
    </dsp:sp>
    <dsp:sp modelId="{3100BB50-D9F7-472F-8A83-122703C16978}">
      <dsp:nvSpPr>
        <dsp:cNvPr id="0" name=""/>
        <dsp:cNvSpPr/>
      </dsp:nvSpPr>
      <dsp:spPr>
        <a:xfrm>
          <a:off x="2921524" y="789738"/>
          <a:ext cx="2725903" cy="550465"/>
        </a:xfrm>
        <a:prstGeom prst="rect">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Parametric study </a:t>
          </a:r>
          <a:endParaRPr lang="en-GB" sz="1200" kern="1200" noProof="0" dirty="0"/>
        </a:p>
      </dsp:txBody>
      <dsp:txXfrm>
        <a:off x="2921524" y="789738"/>
        <a:ext cx="2725903" cy="550465"/>
      </dsp:txXfrm>
    </dsp:sp>
    <dsp:sp modelId="{049D61B7-374C-4846-81AC-9926A838CA3C}">
      <dsp:nvSpPr>
        <dsp:cNvPr id="0" name=""/>
        <dsp:cNvSpPr/>
      </dsp:nvSpPr>
      <dsp:spPr>
        <a:xfrm>
          <a:off x="1404364" y="1656170"/>
          <a:ext cx="1908000" cy="550465"/>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Different break position</a:t>
          </a:r>
          <a:endParaRPr lang="en-GB" sz="1200" kern="1200" noProof="0" dirty="0"/>
        </a:p>
      </dsp:txBody>
      <dsp:txXfrm>
        <a:off x="1404364" y="1656170"/>
        <a:ext cx="1908000" cy="550465"/>
      </dsp:txXfrm>
    </dsp:sp>
    <dsp:sp modelId="{1F366F61-4CDD-460C-AE02-FFC0E1E9E018}">
      <dsp:nvSpPr>
        <dsp:cNvPr id="0" name=""/>
        <dsp:cNvSpPr/>
      </dsp:nvSpPr>
      <dsp:spPr>
        <a:xfrm>
          <a:off x="1851397" y="2473869"/>
          <a:ext cx="1100930"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Outlet blanket pipes</a:t>
          </a:r>
          <a:endParaRPr lang="en-GB" sz="1200" kern="1200" noProof="0" dirty="0"/>
        </a:p>
      </dsp:txBody>
      <dsp:txXfrm>
        <a:off x="1851397" y="2473869"/>
        <a:ext cx="1100930" cy="550465"/>
      </dsp:txXfrm>
    </dsp:sp>
    <dsp:sp modelId="{BA212EF2-3ED3-46E1-836D-D091A61F4218}">
      <dsp:nvSpPr>
        <dsp:cNvPr id="0" name=""/>
        <dsp:cNvSpPr/>
      </dsp:nvSpPr>
      <dsp:spPr>
        <a:xfrm>
          <a:off x="1851397" y="3265961"/>
          <a:ext cx="1100930"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Main coolant pipes after the SGs</a:t>
          </a:r>
          <a:endParaRPr lang="en-GB" sz="1200" kern="1200" noProof="0" dirty="0"/>
        </a:p>
      </dsp:txBody>
      <dsp:txXfrm>
        <a:off x="1851397" y="3265961"/>
        <a:ext cx="1100930" cy="550465"/>
      </dsp:txXfrm>
    </dsp:sp>
    <dsp:sp modelId="{7A0310D1-B628-4035-8A04-A76A0D0D75C0}">
      <dsp:nvSpPr>
        <dsp:cNvPr id="0" name=""/>
        <dsp:cNvSpPr/>
      </dsp:nvSpPr>
      <dsp:spPr>
        <a:xfrm>
          <a:off x="245283" y="3265956"/>
          <a:ext cx="1100930"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Main coolant pipes before the SGs</a:t>
          </a:r>
          <a:endParaRPr lang="en-GB" sz="1200" kern="1200" noProof="0" dirty="0"/>
        </a:p>
      </dsp:txBody>
      <dsp:txXfrm>
        <a:off x="245283" y="3265956"/>
        <a:ext cx="1100930" cy="550465"/>
      </dsp:txXfrm>
    </dsp:sp>
    <dsp:sp modelId="{F96ACEDE-5432-49CE-9F94-AF5612947651}">
      <dsp:nvSpPr>
        <dsp:cNvPr id="0" name=""/>
        <dsp:cNvSpPr/>
      </dsp:nvSpPr>
      <dsp:spPr>
        <a:xfrm>
          <a:off x="245283" y="2473869"/>
          <a:ext cx="1100930"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Inlet blanket pipes</a:t>
          </a:r>
          <a:endParaRPr lang="en-GB" sz="1200" kern="1200" noProof="0" dirty="0"/>
        </a:p>
      </dsp:txBody>
      <dsp:txXfrm>
        <a:off x="245283" y="2473869"/>
        <a:ext cx="1100930" cy="550465"/>
      </dsp:txXfrm>
    </dsp:sp>
    <dsp:sp modelId="{492F9C4B-3610-47B4-BB3C-0839347A3F92}">
      <dsp:nvSpPr>
        <dsp:cNvPr id="0" name=""/>
        <dsp:cNvSpPr/>
      </dsp:nvSpPr>
      <dsp:spPr>
        <a:xfrm>
          <a:off x="5256586" y="1656170"/>
          <a:ext cx="1908000" cy="550465"/>
        </a:xfrm>
        <a:prstGeom prst="rect">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t>Different rupture area</a:t>
          </a:r>
          <a:endParaRPr lang="en-GB" sz="1200" kern="1200" noProof="0" dirty="0"/>
        </a:p>
      </dsp:txBody>
      <dsp:txXfrm>
        <a:off x="5256586" y="1656170"/>
        <a:ext cx="1908000" cy="550465"/>
      </dsp:txXfrm>
    </dsp:sp>
    <dsp:sp modelId="{F18093A1-A79D-4EB0-8907-5A5CB41FDD36}">
      <dsp:nvSpPr>
        <dsp:cNvPr id="0" name=""/>
        <dsp:cNvSpPr/>
      </dsp:nvSpPr>
      <dsp:spPr>
        <a:xfrm>
          <a:off x="4142114" y="2473869"/>
          <a:ext cx="1000844"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200 % (LB)</a:t>
          </a:r>
          <a:endParaRPr lang="en-GB" sz="1200" kern="1200" dirty="0"/>
        </a:p>
      </dsp:txBody>
      <dsp:txXfrm>
        <a:off x="4142114" y="2473869"/>
        <a:ext cx="1000844" cy="550465"/>
      </dsp:txXfrm>
    </dsp:sp>
    <dsp:sp modelId="{98C4F8FD-B640-448F-A58B-D38DE933F2DF}">
      <dsp:nvSpPr>
        <dsp:cNvPr id="0" name=""/>
        <dsp:cNvSpPr/>
      </dsp:nvSpPr>
      <dsp:spPr>
        <a:xfrm>
          <a:off x="5767913" y="2473869"/>
          <a:ext cx="1000844"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10.0 % (IB)</a:t>
          </a:r>
        </a:p>
      </dsp:txBody>
      <dsp:txXfrm>
        <a:off x="5767913" y="2473869"/>
        <a:ext cx="1000844" cy="550465"/>
      </dsp:txXfrm>
    </dsp:sp>
    <dsp:sp modelId="{659ECF4B-99BF-469B-9339-0F810002E348}">
      <dsp:nvSpPr>
        <dsp:cNvPr id="0" name=""/>
        <dsp:cNvSpPr/>
      </dsp:nvSpPr>
      <dsp:spPr>
        <a:xfrm>
          <a:off x="4142114" y="3265961"/>
          <a:ext cx="1000844"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1.0 % (SB)</a:t>
          </a:r>
        </a:p>
      </dsp:txBody>
      <dsp:txXfrm>
        <a:off x="4142114" y="3265961"/>
        <a:ext cx="1000844" cy="550465"/>
      </dsp:txXfrm>
    </dsp:sp>
    <dsp:sp modelId="{963B958B-2632-4042-9341-A12B0EF2FCD7}">
      <dsp:nvSpPr>
        <dsp:cNvPr id="0" name=""/>
        <dsp:cNvSpPr/>
      </dsp:nvSpPr>
      <dsp:spPr>
        <a:xfrm>
          <a:off x="5767913" y="3265961"/>
          <a:ext cx="1000844" cy="550465"/>
        </a:xfrm>
        <a:prstGeom prst="rect">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w="3175">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0.1 % (VSB)</a:t>
          </a:r>
        </a:p>
      </dsp:txBody>
      <dsp:txXfrm>
        <a:off x="5767913" y="3265961"/>
        <a:ext cx="1000844" cy="5504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theme" Target="../theme/theme3.xml"/><Relationship Id="rId2" Type="http://schemas.openxmlformats.org/officeDocument/2006/relationships/image" Target="../media/image6.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6" descr="KIT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74" y="121120"/>
            <a:ext cx="1119109" cy="7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9" descr="fzk_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72" y="9506258"/>
            <a:ext cx="1192060" cy="32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0" descr="Wortbildmarke_schwa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354" y="9506258"/>
            <a:ext cx="1337958" cy="2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92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0" tIns="49520" rIns="99040" bIns="49520" numCol="1" anchor="t" anchorCtr="0" compatLnSpc="1">
            <a:prstTxWarp prst="textNoShape">
              <a:avLst/>
            </a:prstTxWarp>
          </a:bodyPr>
          <a:lstStyle>
            <a:lvl1pPr defTabSz="990462">
              <a:defRPr sz="1300" b="0" smtClean="0">
                <a:latin typeface="Arial" charset="0"/>
              </a:defRPr>
            </a:lvl1pPr>
          </a:lstStyle>
          <a:p>
            <a:pPr>
              <a:defRPr/>
            </a:pPr>
            <a:endParaRPr lang="en-GB"/>
          </a:p>
        </p:txBody>
      </p:sp>
      <p:sp>
        <p:nvSpPr>
          <p:cNvPr id="3075" name="Rectangle 3"/>
          <p:cNvSpPr>
            <a:spLocks noGrp="1" noChangeArrowheads="1"/>
          </p:cNvSpPr>
          <p:nvPr>
            <p:ph type="dt" idx="1"/>
          </p:nvPr>
        </p:nvSpPr>
        <p:spPr bwMode="auto">
          <a:xfrm>
            <a:off x="4020506" y="0"/>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0" tIns="49520" rIns="99040" bIns="49520" numCol="1" anchor="t" anchorCtr="0" compatLnSpc="1">
            <a:prstTxWarp prst="textNoShape">
              <a:avLst/>
            </a:prstTxWarp>
          </a:bodyPr>
          <a:lstStyle>
            <a:lvl1pPr algn="r" defTabSz="990462">
              <a:defRPr sz="1300" b="0" smtClean="0">
                <a:latin typeface="Arial" charset="0"/>
              </a:defRPr>
            </a:lvl1pPr>
          </a:lstStyle>
          <a:p>
            <a:pPr>
              <a:defRPr/>
            </a:pPr>
            <a:endParaRPr lang="en-GB"/>
          </a:p>
        </p:txBody>
      </p:sp>
      <p:sp>
        <p:nvSpPr>
          <p:cNvPr id="4301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599" y="4861155"/>
            <a:ext cx="5680103" cy="460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0" tIns="49520" rIns="99040" bIns="495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0" tIns="49520" rIns="99040" bIns="49520" numCol="1" anchor="b" anchorCtr="0" compatLnSpc="1">
            <a:prstTxWarp prst="textNoShape">
              <a:avLst/>
            </a:prstTxWarp>
          </a:bodyPr>
          <a:lstStyle>
            <a:lvl1pPr defTabSz="990462">
              <a:defRPr sz="1300" b="0" smtClean="0">
                <a:latin typeface="Arial" charset="0"/>
              </a:defRPr>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0" tIns="49520" rIns="99040" bIns="49520" numCol="1" anchor="b" anchorCtr="0" compatLnSpc="1">
            <a:prstTxWarp prst="textNoShape">
              <a:avLst/>
            </a:prstTxWarp>
          </a:bodyPr>
          <a:lstStyle>
            <a:lvl1pPr algn="r" defTabSz="990462">
              <a:defRPr sz="1300" b="0" smtClean="0">
                <a:latin typeface="Arial" charset="0"/>
              </a:defRPr>
            </a:lvl1pPr>
          </a:lstStyle>
          <a:p>
            <a:pPr>
              <a:defRPr/>
            </a:pPr>
            <a:fld id="{6B0113DF-EEC9-40CD-915C-A000CC9AE277}" type="slidenum">
              <a:rPr lang="de-DE"/>
              <a:pPr>
                <a:defRPr/>
              </a:pPr>
              <a:t>‹#›</a:t>
            </a:fld>
            <a:endParaRPr lang="de-DE"/>
          </a:p>
        </p:txBody>
      </p:sp>
    </p:spTree>
    <p:extLst>
      <p:ext uri="{BB962C8B-B14F-4D97-AF65-F5344CB8AC3E}">
        <p14:creationId xmlns:p14="http://schemas.microsoft.com/office/powerpoint/2010/main" val="12913651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1</a:t>
            </a:fld>
            <a:endParaRPr lang="de-DE"/>
          </a:p>
        </p:txBody>
      </p:sp>
    </p:spTree>
    <p:extLst>
      <p:ext uri="{BB962C8B-B14F-4D97-AF65-F5344CB8AC3E}">
        <p14:creationId xmlns:p14="http://schemas.microsoft.com/office/powerpoint/2010/main" val="377274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23</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24</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25</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26</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27</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28</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29</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32</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33</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34</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35</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36</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37</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38</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39</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40</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41</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42</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7 and 8</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47</a:t>
            </a:fld>
            <a:endParaRPr lang="de-DE"/>
          </a:p>
        </p:txBody>
      </p:sp>
    </p:spTree>
    <p:extLst>
      <p:ext uri="{BB962C8B-B14F-4D97-AF65-F5344CB8AC3E}">
        <p14:creationId xmlns:p14="http://schemas.microsoft.com/office/powerpoint/2010/main" val="170629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4</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4 and 5</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6</a:t>
            </a:fld>
            <a:endParaRPr lang="de-DE"/>
          </a:p>
        </p:txBody>
      </p:sp>
    </p:spTree>
    <p:extLst>
      <p:ext uri="{BB962C8B-B14F-4D97-AF65-F5344CB8AC3E}">
        <p14:creationId xmlns:p14="http://schemas.microsoft.com/office/powerpoint/2010/main" val="144987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6</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8</a:t>
            </a:fld>
            <a:endParaRPr lang="de-DE"/>
          </a:p>
        </p:txBody>
      </p:sp>
    </p:spTree>
    <p:extLst>
      <p:ext uri="{BB962C8B-B14F-4D97-AF65-F5344CB8AC3E}">
        <p14:creationId xmlns:p14="http://schemas.microsoft.com/office/powerpoint/2010/main" val="247492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18</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20</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21</a:t>
            </a:fld>
            <a:endParaRPr lang="de-DE"/>
          </a:p>
        </p:txBody>
      </p:sp>
    </p:spTree>
    <p:extLst>
      <p:ext uri="{BB962C8B-B14F-4D97-AF65-F5344CB8AC3E}">
        <p14:creationId xmlns:p14="http://schemas.microsoft.com/office/powerpoint/2010/main" val="410402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Ref</a:t>
            </a:r>
            <a:r>
              <a:rPr lang="it-IT" dirty="0" smtClean="0"/>
              <a:t> 1</a:t>
            </a:r>
            <a:endParaRPr lang="en-GB" dirty="0"/>
          </a:p>
        </p:txBody>
      </p:sp>
      <p:sp>
        <p:nvSpPr>
          <p:cNvPr id="4" name="Footer Placeholder 3"/>
          <p:cNvSpPr>
            <a:spLocks noGrp="1"/>
          </p:cNvSpPr>
          <p:nvPr>
            <p:ph type="ftr" sz="quarter" idx="10"/>
          </p:nvPr>
        </p:nvSpPr>
        <p:spPr/>
        <p:txBody>
          <a:bodyPr/>
          <a:lstStyle/>
          <a:p>
            <a:pPr>
              <a:defRPr/>
            </a:pPr>
            <a:r>
              <a:rPr lang="de-DE" smtClean="0"/>
              <a:t>Prof. Dr. Max Mustermann | Musterfakultät</a:t>
            </a:r>
            <a:endParaRPr lang="de-DE"/>
          </a:p>
        </p:txBody>
      </p:sp>
      <p:sp>
        <p:nvSpPr>
          <p:cNvPr id="5" name="Slide Number Placeholder 4"/>
          <p:cNvSpPr>
            <a:spLocks noGrp="1"/>
          </p:cNvSpPr>
          <p:nvPr>
            <p:ph type="sldNum" sz="quarter" idx="11"/>
          </p:nvPr>
        </p:nvSpPr>
        <p:spPr/>
        <p:txBody>
          <a:bodyPr/>
          <a:lstStyle/>
          <a:p>
            <a:pPr>
              <a:defRPr/>
            </a:pPr>
            <a:fld id="{6B0113DF-EEC9-40CD-915C-A000CC9AE277}" type="slidenum">
              <a:rPr lang="de-DE" smtClean="0"/>
              <a:pPr>
                <a:defRPr/>
              </a:pPr>
              <a:t>22</a:t>
            </a:fld>
            <a:endParaRPr lang="de-DE"/>
          </a:p>
        </p:txBody>
      </p:sp>
    </p:spTree>
    <p:extLst>
      <p:ext uri="{BB962C8B-B14F-4D97-AF65-F5344CB8AC3E}">
        <p14:creationId xmlns:p14="http://schemas.microsoft.com/office/powerpoint/2010/main" val="410402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II_rahmen_neu_tite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a:t>Titel durch Klicken hinzufügen</a:t>
            </a:r>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a:t>Untertitel durch Klicken hinzufügen</a:t>
            </a:r>
          </a:p>
        </p:txBody>
      </p:sp>
    </p:spTree>
    <p:extLst>
      <p:ext uri="{BB962C8B-B14F-4D97-AF65-F5344CB8AC3E}">
        <p14:creationId xmlns:p14="http://schemas.microsoft.com/office/powerpoint/2010/main" val="72854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pic>
        <p:nvPicPr>
          <p:cNvPr id="4" name="Picture 9" descr="II_rahmen_neu_fo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82785FC9-C3F5-4188-9C5F-D282DC7307FB}" type="slidenum">
              <a:rPr lang="de-DE" sz="900"/>
              <a:pPr eaLnBrk="1" hangingPunct="1">
                <a:spcBef>
                  <a:spcPct val="50000"/>
                </a:spcBef>
              </a:pPr>
              <a:t>‹#›</a:t>
            </a:fld>
            <a:endParaRPr lang="de-DE" sz="90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6512234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pic>
        <p:nvPicPr>
          <p:cNvPr id="4" name="Picture 9" descr="II_rahmen_neu_fo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6"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B8CE69BB-7675-4372-A44F-072C10244DC5}" type="slidenum">
              <a:rPr lang="de-DE" sz="900"/>
              <a:pPr eaLnBrk="1" hangingPunct="1">
                <a:spcBef>
                  <a:spcPct val="50000"/>
                </a:spcBef>
              </a:pPr>
              <a:t>‹#›</a:t>
            </a:fld>
            <a:endParaRPr lang="de-DE" sz="900"/>
          </a:p>
        </p:txBody>
      </p:sp>
      <p:pic>
        <p:nvPicPr>
          <p:cNvPr id="8"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pic>
        <p:nvPicPr>
          <p:cNvPr id="10"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86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pic>
        <p:nvPicPr>
          <p:cNvPr id="5" name="Picture 9" descr="II_rahmen_neu_fol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7"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F8147CBB-56B4-4E34-BD57-254C792C78F4}" type="slidenum">
              <a:rPr lang="de-DE" sz="900"/>
              <a:pPr eaLnBrk="1" hangingPunct="1">
                <a:spcBef>
                  <a:spcPct val="50000"/>
                </a:spcBef>
              </a:pPr>
              <a:t>‹#›</a:t>
            </a:fld>
            <a:endParaRPr lang="de-DE" sz="900"/>
          </a:p>
        </p:txBody>
      </p:sp>
      <p:pic>
        <p:nvPicPr>
          <p:cNvPr id="9"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1"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38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pic>
        <p:nvPicPr>
          <p:cNvPr id="7" name="Picture 9" descr="II_rahmen_neu_fo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9"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8243CCF9-4CFC-49B0-B4F9-9F51357152FE}" type="slidenum">
              <a:rPr lang="de-DE" sz="900"/>
              <a:pPr eaLnBrk="1" hangingPunct="1">
                <a:spcBef>
                  <a:spcPct val="50000"/>
                </a:spcBef>
              </a:pPr>
              <a:t>‹#›</a:t>
            </a:fld>
            <a:endParaRPr lang="de-DE" sz="900"/>
          </a:p>
        </p:txBody>
      </p:sp>
      <p:pic>
        <p:nvPicPr>
          <p:cNvPr id="11"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3"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80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pic>
        <p:nvPicPr>
          <p:cNvPr id="3" name="Picture 9" descr="II_rahmen_neu_fol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5"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F63F3139-961F-4EB9-A31B-4CB620872BB6}" type="slidenum">
              <a:rPr lang="de-DE" sz="900"/>
              <a:pPr eaLnBrk="1" hangingPunct="1">
                <a:spcBef>
                  <a:spcPct val="50000"/>
                </a:spcBef>
              </a:pPr>
              <a:t>‹#›</a:t>
            </a:fld>
            <a:endParaRPr lang="de-DE" sz="900"/>
          </a:p>
        </p:txBody>
      </p:sp>
      <p:pic>
        <p:nvPicPr>
          <p:cNvPr id="7"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pic>
        <p:nvPicPr>
          <p:cNvPr id="9"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81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2" name="Picture 9" descr="II_rahmen_neu_fol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4"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EC9A7676-B3B8-4337-ABEE-79EC828DC2BB}" type="slidenum">
              <a:rPr lang="de-DE" sz="900"/>
              <a:pPr eaLnBrk="1" hangingPunct="1">
                <a:spcBef>
                  <a:spcPct val="50000"/>
                </a:spcBef>
              </a:pPr>
              <a:t>‹#›</a:t>
            </a:fld>
            <a:endParaRPr lang="de-DE" sz="900"/>
          </a:p>
        </p:txBody>
      </p:sp>
      <p:pic>
        <p:nvPicPr>
          <p:cNvPr id="6"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6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pic>
        <p:nvPicPr>
          <p:cNvPr id="5" name="Picture 9" descr="II_rahmen_neu_fo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7"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C99B095C-5472-401B-B4C5-9F26D18EC693}" type="slidenum">
              <a:rPr lang="de-DE" sz="900"/>
              <a:pPr eaLnBrk="1" hangingPunct="1">
                <a:spcBef>
                  <a:spcPct val="50000"/>
                </a:spcBef>
              </a:pPr>
              <a:t>‹#›</a:t>
            </a:fld>
            <a:endParaRPr lang="de-DE" sz="900"/>
          </a:p>
        </p:txBody>
      </p:sp>
      <p:pic>
        <p:nvPicPr>
          <p:cNvPr id="9" name="Picture 13" descr="KIT-Logo-rgb_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0525" y="333375"/>
            <a:ext cx="6911975" cy="5619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92113" y="1198563"/>
            <a:ext cx="4102100" cy="4894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1" name="Picture 3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390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Karlsruhe Institute of Technology (KIT).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Text Box 10"/>
          <p:cNvSpPr txBox="1">
            <a:spLocks noChangeArrowheads="1"/>
          </p:cNvSpPr>
          <p:nvPr/>
        </p:nvSpPr>
        <p:spPr bwMode="auto">
          <a:xfrm>
            <a:off x="6011863" y="6453188"/>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de-DE" sz="900" b="0"/>
              <a:t>Institut für Neutronenphysik und Reaktortechnik</a:t>
            </a:r>
          </a:p>
        </p:txBody>
      </p:sp>
      <p:sp>
        <p:nvSpPr>
          <p:cNvPr id="1031" name="Text Box 11"/>
          <p:cNvSpPr txBox="1">
            <a:spLocks noChangeArrowheads="1"/>
          </p:cNvSpPr>
          <p:nvPr/>
        </p:nvSpPr>
        <p:spPr bwMode="auto">
          <a:xfrm>
            <a:off x="250825" y="6453188"/>
            <a:ext cx="325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fld id="{2BF138A4-B479-44DB-B5C2-58C61197C8B5}" type="slidenum">
              <a:rPr lang="de-DE" sz="900"/>
              <a:pPr eaLnBrk="1" hangingPunct="1">
                <a:spcBef>
                  <a:spcPct val="50000"/>
                </a:spcBef>
              </a:pPr>
              <a:t>‹#›</a:t>
            </a:fld>
            <a:endParaRPr lang="de-DE" sz="900"/>
          </a:p>
        </p:txBody>
      </p:sp>
      <p:pic>
        <p:nvPicPr>
          <p:cNvPr id="1033" name="Picture 13" descr="KIT-Logo-rgb_d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7625" y="333375"/>
            <a:ext cx="10763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0112" y="6388685"/>
            <a:ext cx="647775" cy="28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700" r:id="rId8"/>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70000"/>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3"/>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13"/>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13"/>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13"/>
        </a:buBlip>
        <a:defRPr sz="1400">
          <a:solidFill>
            <a:schemeClr val="tx1"/>
          </a:solidFill>
          <a:latin typeface="+mn-lt"/>
        </a:defRPr>
      </a:lvl5pPr>
      <a:lvl6pPr marL="2514600" indent="-228600" algn="l" rtl="0" fontAlgn="base">
        <a:spcBef>
          <a:spcPct val="20000"/>
        </a:spcBef>
        <a:spcAft>
          <a:spcPct val="0"/>
        </a:spcAft>
        <a:buSzPct val="60000"/>
        <a:buBlip>
          <a:blip r:embed="rId13"/>
        </a:buBlip>
        <a:defRPr sz="1400">
          <a:solidFill>
            <a:schemeClr val="tx1"/>
          </a:solidFill>
          <a:latin typeface="+mn-lt"/>
        </a:defRPr>
      </a:lvl6pPr>
      <a:lvl7pPr marL="2971800" indent="-228600" algn="l" rtl="0" fontAlgn="base">
        <a:spcBef>
          <a:spcPct val="20000"/>
        </a:spcBef>
        <a:spcAft>
          <a:spcPct val="0"/>
        </a:spcAft>
        <a:buSzPct val="60000"/>
        <a:buBlip>
          <a:blip r:embed="rId13"/>
        </a:buBlip>
        <a:defRPr sz="1400">
          <a:solidFill>
            <a:schemeClr val="tx1"/>
          </a:solidFill>
          <a:latin typeface="+mn-lt"/>
        </a:defRPr>
      </a:lvl7pPr>
      <a:lvl8pPr marL="3429000" indent="-228600" algn="l" rtl="0" fontAlgn="base">
        <a:spcBef>
          <a:spcPct val="20000"/>
        </a:spcBef>
        <a:spcAft>
          <a:spcPct val="0"/>
        </a:spcAft>
        <a:buSzPct val="60000"/>
        <a:buBlip>
          <a:blip r:embed="rId13"/>
        </a:buBlip>
        <a:defRPr sz="1400">
          <a:solidFill>
            <a:schemeClr val="tx1"/>
          </a:solidFill>
          <a:latin typeface="+mn-lt"/>
        </a:defRPr>
      </a:lvl8pPr>
      <a:lvl9pPr marL="3886200" indent="-228600" algn="l" rtl="0" fontAlgn="base">
        <a:spcBef>
          <a:spcPct val="20000"/>
        </a:spcBef>
        <a:spcAft>
          <a:spcPct val="0"/>
        </a:spcAft>
        <a:buSzPct val="60000"/>
        <a:buBlip>
          <a:blip r:embed="rId13"/>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288" y="1484313"/>
            <a:ext cx="8389937" cy="1512887"/>
          </a:xfrm>
        </p:spPr>
        <p:txBody>
          <a:bodyPr anchor="ctr"/>
          <a:lstStyle/>
          <a:p>
            <a:pPr algn="ctr" eaLnBrk="1" hangingPunct="1"/>
            <a:r>
              <a:rPr lang="en-GB" sz="3000" dirty="0"/>
              <a:t>Thermal Hydraulics and Safety Analyses for Fusion Reactors Primary Heat Transfer Systems</a:t>
            </a:r>
            <a:endParaRPr lang="en-GB" sz="3000" dirty="0" smtClean="0"/>
          </a:p>
        </p:txBody>
      </p:sp>
      <p:sp>
        <p:nvSpPr>
          <p:cNvPr id="16387" name="Rectangle 3"/>
          <p:cNvSpPr>
            <a:spLocks noGrp="1" noChangeArrowheads="1"/>
          </p:cNvSpPr>
          <p:nvPr>
            <p:ph type="subTitle" idx="1"/>
          </p:nvPr>
        </p:nvSpPr>
        <p:spPr>
          <a:xfrm>
            <a:off x="107504" y="2996952"/>
            <a:ext cx="8928991" cy="3311327"/>
          </a:xfrm>
        </p:spPr>
        <p:txBody>
          <a:bodyPr/>
          <a:lstStyle/>
          <a:p>
            <a:pPr>
              <a:spcBef>
                <a:spcPct val="20000"/>
              </a:spcBef>
              <a:buClr>
                <a:schemeClr val="accent1"/>
              </a:buClr>
              <a:buSzTx/>
            </a:pPr>
            <a:endParaRPr lang="en-GB" sz="2400" dirty="0" smtClean="0"/>
          </a:p>
          <a:p>
            <a:pPr algn="ctr">
              <a:spcBef>
                <a:spcPct val="20000"/>
              </a:spcBef>
              <a:buClr>
                <a:schemeClr val="accent1"/>
              </a:buClr>
              <a:buSzTx/>
            </a:pPr>
            <a:r>
              <a:rPr lang="en-GB" sz="1600" dirty="0" smtClean="0">
                <a:solidFill>
                  <a:schemeClr val="accent1">
                    <a:lumMod val="40000"/>
                    <a:lumOff val="60000"/>
                  </a:schemeClr>
                </a:solidFill>
              </a:rPr>
              <a:t>Dario </a:t>
            </a:r>
            <a:r>
              <a:rPr lang="en-GB" sz="1600" dirty="0" smtClean="0">
                <a:solidFill>
                  <a:schemeClr val="accent1">
                    <a:lumMod val="40000"/>
                    <a:lumOff val="60000"/>
                  </a:schemeClr>
                </a:solidFill>
              </a:rPr>
              <a:t>Carloni</a:t>
            </a:r>
          </a:p>
          <a:p>
            <a:pPr algn="ctr">
              <a:spcBef>
                <a:spcPct val="20000"/>
              </a:spcBef>
              <a:buClr>
                <a:schemeClr val="accent1"/>
              </a:buClr>
              <a:buSzTx/>
            </a:pPr>
            <a:r>
              <a:rPr lang="it-IT" sz="1600" dirty="0">
                <a:solidFill>
                  <a:schemeClr val="bg1"/>
                </a:solidFill>
              </a:rPr>
              <a:t>Email: </a:t>
            </a:r>
            <a:r>
              <a:rPr lang="it-IT" sz="1600" dirty="0" smtClean="0">
                <a:solidFill>
                  <a:srgbClr val="89FF76"/>
                </a:solidFill>
              </a:rPr>
              <a:t>dario.carloni@kit.edu </a:t>
            </a:r>
            <a:endParaRPr lang="it-IT" sz="1600" dirty="0">
              <a:solidFill>
                <a:srgbClr val="89FF76"/>
              </a:solidFill>
            </a:endParaRPr>
          </a:p>
          <a:p>
            <a:pPr algn="ctr">
              <a:spcBef>
                <a:spcPct val="20000"/>
              </a:spcBef>
              <a:buClr>
                <a:schemeClr val="accent1"/>
              </a:buClr>
              <a:buSzTx/>
            </a:pPr>
            <a:endParaRPr lang="en-GB" sz="1600" dirty="0" smtClean="0">
              <a:solidFill>
                <a:srgbClr val="00B0F0"/>
              </a:solidFill>
            </a:endParaRPr>
          </a:p>
          <a:p>
            <a:pPr algn="ctr">
              <a:spcBef>
                <a:spcPct val="20000"/>
              </a:spcBef>
              <a:buClr>
                <a:schemeClr val="accent1"/>
              </a:buClr>
              <a:buSzTx/>
            </a:pPr>
            <a:endParaRPr lang="en-GB" sz="2400" dirty="0">
              <a:solidFill>
                <a:schemeClr val="bg1"/>
              </a:solidFill>
            </a:endParaRPr>
          </a:p>
          <a:p>
            <a:pPr algn="ctr">
              <a:spcBef>
                <a:spcPct val="20000"/>
              </a:spcBef>
              <a:buClr>
                <a:schemeClr val="accent1"/>
              </a:buClr>
              <a:buSzTx/>
            </a:pPr>
            <a:r>
              <a:rPr lang="en-GB" sz="1600" dirty="0" smtClean="0">
                <a:solidFill>
                  <a:schemeClr val="bg1"/>
                </a:solidFill>
              </a:rPr>
              <a:t>FUSENET PHD EVENT</a:t>
            </a:r>
          </a:p>
          <a:p>
            <a:pPr algn="ctr">
              <a:spcBef>
                <a:spcPct val="20000"/>
              </a:spcBef>
              <a:buClr>
                <a:schemeClr val="accent1"/>
              </a:buClr>
              <a:buSzTx/>
            </a:pPr>
            <a:r>
              <a:rPr lang="en-GB" sz="1600" dirty="0" smtClean="0">
                <a:solidFill>
                  <a:schemeClr val="bg1"/>
                </a:solidFill>
              </a:rPr>
              <a:t>Prague 15</a:t>
            </a:r>
            <a:r>
              <a:rPr lang="en-GB" sz="1600" baseline="30000" dirty="0" smtClean="0">
                <a:solidFill>
                  <a:schemeClr val="bg1"/>
                </a:solidFill>
              </a:rPr>
              <a:t>th</a:t>
            </a:r>
            <a:r>
              <a:rPr lang="en-GB" sz="1600" dirty="0" smtClean="0">
                <a:solidFill>
                  <a:schemeClr val="bg1"/>
                </a:solidFill>
              </a:rPr>
              <a:t> -18</a:t>
            </a:r>
            <a:r>
              <a:rPr lang="en-GB" sz="1600" baseline="30000" dirty="0" smtClean="0">
                <a:solidFill>
                  <a:schemeClr val="bg1"/>
                </a:solidFill>
              </a:rPr>
              <a:t>th</a:t>
            </a:r>
            <a:r>
              <a:rPr lang="en-GB" sz="1600" dirty="0" smtClean="0">
                <a:solidFill>
                  <a:schemeClr val="bg1"/>
                </a:solidFill>
              </a:rPr>
              <a:t>  November 2015</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703" r="14178"/>
          <a:stretch/>
        </p:blipFill>
        <p:spPr>
          <a:xfrm>
            <a:off x="3956327" y="332656"/>
            <a:ext cx="1136824" cy="1136823"/>
          </a:xfrm>
          <a:prstGeom prst="rect">
            <a:avLst/>
          </a:prstGeom>
        </p:spPr>
      </p:pic>
      <p:pic>
        <p:nvPicPr>
          <p:cNvPr id="6" name="Immagine 6" descr="Logo+DICI+950x420+trans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620688"/>
            <a:ext cx="2140589" cy="946366"/>
          </a:xfrm>
          <a:prstGeom prst="rect">
            <a:avLst/>
          </a:prstGeom>
        </p:spPr>
      </p:pic>
      <p:pic>
        <p:nvPicPr>
          <p:cNvPr id="7" name="Picture 13" descr="KIT-Logo-rgb_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4378" y="620688"/>
            <a:ext cx="1388283" cy="64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Employed models: 48 model (ref. design)</a:t>
            </a:r>
            <a:endParaRPr lang="en-GB" dirty="0"/>
          </a:p>
        </p:txBody>
      </p:sp>
      <p:sp>
        <p:nvSpPr>
          <p:cNvPr id="5" name="Segnaposto contenuto 1"/>
          <p:cNvSpPr txBox="1">
            <a:spLocks/>
          </p:cNvSpPr>
          <p:nvPr/>
        </p:nvSpPr>
        <p:spPr bwMode="auto">
          <a:xfrm>
            <a:off x="6688028" y="1340767"/>
            <a:ext cx="2348468" cy="1944217"/>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2"/>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2"/>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2"/>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algn="just"/>
            <a:r>
              <a:rPr lang="en-GB" sz="1400" b="0" kern="0" dirty="0" smtClean="0">
                <a:sym typeface="Wingdings" panose="05000000000000000000" pitchFamily="2" charset="2"/>
              </a:rPr>
              <a:t>13 CVs (12 – PHTS, 1 - EV).</a:t>
            </a:r>
          </a:p>
          <a:p>
            <a:pPr algn="just"/>
            <a:endParaRPr lang="en-GB" sz="1400" b="0" kern="0" dirty="0" smtClean="0">
              <a:sym typeface="Wingdings" panose="05000000000000000000" pitchFamily="2" charset="2"/>
            </a:endParaRPr>
          </a:p>
          <a:p>
            <a:pPr algn="just"/>
            <a:r>
              <a:rPr lang="en-GB" sz="1400" b="0" kern="0" dirty="0" smtClean="0">
                <a:sym typeface="Wingdings" panose="05000000000000000000" pitchFamily="2" charset="2"/>
              </a:rPr>
              <a:t>12 Flow Junction (FJs).</a:t>
            </a:r>
          </a:p>
          <a:p>
            <a:pPr algn="just"/>
            <a:endParaRPr lang="en-GB" sz="1400" b="0" kern="0" dirty="0" smtClean="0">
              <a:sym typeface="Wingdings" panose="05000000000000000000" pitchFamily="2" charset="2"/>
            </a:endParaRPr>
          </a:p>
          <a:p>
            <a:pPr algn="just"/>
            <a:r>
              <a:rPr lang="en-GB" sz="1400" b="0" kern="0" dirty="0" smtClean="0">
                <a:sym typeface="Wingdings" panose="05000000000000000000" pitchFamily="2" charset="2"/>
              </a:rPr>
              <a:t>2 HSs (1 – blanket, 1 – SG).</a:t>
            </a:r>
          </a:p>
          <a:p>
            <a:pPr algn="just"/>
            <a:endParaRPr lang="it-IT" sz="1400" b="0" kern="0" dirty="0">
              <a:sym typeface="Wingdings" panose="05000000000000000000" pitchFamily="2" charset="2"/>
            </a:endParaRPr>
          </a:p>
          <a:p>
            <a:pPr algn="just"/>
            <a:r>
              <a:rPr lang="en-GB" sz="1400" b="0" kern="0" dirty="0" smtClean="0">
                <a:sym typeface="Wingdings" panose="05000000000000000000" pitchFamily="2" charset="2"/>
              </a:rPr>
              <a:t>The rupture happens 100.0 s after the beginning of the simulations</a:t>
            </a:r>
          </a:p>
          <a:p>
            <a:pPr algn="just"/>
            <a:endParaRPr lang="en-GB" sz="1400" b="0" kern="0" dirty="0" smtClean="0">
              <a:sym typeface="Wingdings" panose="05000000000000000000" pitchFamily="2" charset="2"/>
            </a:endParaRPr>
          </a:p>
          <a:p>
            <a:pPr marL="0" indent="0" algn="just">
              <a:buNone/>
            </a:pPr>
            <a:endParaRPr lang="en-GB" sz="1400" b="0" kern="0" dirty="0" smtClean="0">
              <a:sym typeface="Wingdings" panose="05000000000000000000" pitchFamily="2" charset="2"/>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r="2728"/>
          <a:stretch/>
        </p:blipFill>
        <p:spPr>
          <a:xfrm>
            <a:off x="107504" y="980728"/>
            <a:ext cx="6552376" cy="315658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08153844"/>
              </p:ext>
            </p:extLst>
          </p:nvPr>
        </p:nvGraphicFramePr>
        <p:xfrm>
          <a:off x="4716016" y="4123891"/>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r>
                        <a:rPr lang="en-GB" sz="1200" noProof="0" dirty="0" smtClean="0"/>
                        <a:t>EV Temperature [K]</a:t>
                      </a:r>
                      <a:endParaRPr lang="en-GB" sz="1200" noProof="0" dirty="0"/>
                    </a:p>
                  </a:txBody>
                  <a:tcPr/>
                </a:tc>
                <a:tc>
                  <a:txBody>
                    <a:bodyPr/>
                    <a:lstStyle/>
                    <a:p>
                      <a:r>
                        <a:rPr lang="en-GB" sz="1200" noProof="0" dirty="0" smtClean="0"/>
                        <a:t>313.35</a:t>
                      </a:r>
                      <a:endParaRPr lang="en-GB" sz="1200" noProof="0" dirty="0"/>
                    </a:p>
                  </a:txBody>
                  <a:tcPr/>
                </a:tc>
              </a:tr>
              <a:tr h="274829">
                <a:tc>
                  <a:txBody>
                    <a:bodyPr/>
                    <a:lstStyle/>
                    <a:p>
                      <a:r>
                        <a:rPr lang="en-GB" sz="1200" noProof="0" dirty="0" smtClean="0"/>
                        <a:t>Blanket</a:t>
                      </a:r>
                      <a:r>
                        <a:rPr lang="en-GB" sz="1200" baseline="0" noProof="0" dirty="0" smtClean="0"/>
                        <a:t> temp. [K]</a:t>
                      </a:r>
                      <a:endParaRPr lang="en-GB" sz="1200" noProof="0" dirty="0"/>
                    </a:p>
                  </a:txBody>
                  <a:tcPr/>
                </a:tc>
                <a:tc>
                  <a:txBody>
                    <a:bodyPr/>
                    <a:lstStyle/>
                    <a:p>
                      <a:r>
                        <a:rPr lang="en-GB" sz="1200" noProof="0" dirty="0" smtClean="0"/>
                        <a:t>771.55</a:t>
                      </a:r>
                      <a:endParaRPr lang="en-GB" sz="1200" noProof="0" dirty="0"/>
                    </a:p>
                  </a:txBody>
                  <a:tcPr/>
                </a:tc>
              </a:tr>
              <a:tr h="274829">
                <a:tc>
                  <a:txBody>
                    <a:bodyPr/>
                    <a:lstStyle/>
                    <a:p>
                      <a:r>
                        <a:rPr lang="en-GB" sz="1200" noProof="0" dirty="0" smtClean="0"/>
                        <a:t>SG temp.</a:t>
                      </a:r>
                      <a:r>
                        <a:rPr lang="en-GB" sz="1200" baseline="0" noProof="0" dirty="0" smtClean="0"/>
                        <a:t> [K]</a:t>
                      </a:r>
                      <a:endParaRPr lang="en-GB" sz="1200" noProof="0" dirty="0"/>
                    </a:p>
                  </a:txBody>
                  <a:tcPr/>
                </a:tc>
                <a:tc>
                  <a:txBody>
                    <a:bodyPr/>
                    <a:lstStyle/>
                    <a:p>
                      <a:r>
                        <a:rPr lang="en-GB" sz="1200" noProof="0" dirty="0" smtClean="0"/>
                        <a:t>573.55</a:t>
                      </a:r>
                      <a:endParaRPr lang="en-GB" sz="1200" noProof="0" dirty="0"/>
                    </a:p>
                  </a:txBody>
                  <a:tcPr/>
                </a:tc>
              </a:tr>
              <a:tr h="274829">
                <a:tc>
                  <a:txBody>
                    <a:bodyPr/>
                    <a:lstStyle/>
                    <a:p>
                      <a:r>
                        <a:rPr lang="en-GB" sz="1200" noProof="0" dirty="0" smtClean="0"/>
                        <a:t>Total</a:t>
                      </a:r>
                      <a:r>
                        <a:rPr lang="en-GB" sz="1200" baseline="0" noProof="0" dirty="0" smtClean="0"/>
                        <a:t> pressure drop [MPa]</a:t>
                      </a:r>
                      <a:endParaRPr lang="en-GB" sz="1200" noProof="0" dirty="0"/>
                    </a:p>
                  </a:txBody>
                  <a:tcPr/>
                </a:tc>
                <a:tc>
                  <a:txBody>
                    <a:bodyPr/>
                    <a:lstStyle/>
                    <a:p>
                      <a:r>
                        <a:rPr lang="en-GB" sz="1200" noProof="0" dirty="0" smtClean="0"/>
                        <a:t>0.38</a:t>
                      </a:r>
                      <a:endParaRPr lang="en-GB" sz="1200" noProof="0" dirty="0"/>
                    </a:p>
                  </a:txBody>
                  <a:tcPr/>
                </a:tc>
              </a:tr>
              <a:tr h="274829">
                <a:tc>
                  <a:txBody>
                    <a:bodyPr/>
                    <a:lstStyle/>
                    <a:p>
                      <a:r>
                        <a:rPr lang="en-GB" sz="1200" noProof="0" dirty="0" smtClean="0"/>
                        <a:t>Heat </a:t>
                      </a:r>
                      <a:r>
                        <a:rPr lang="en-GB" sz="1200" baseline="0" noProof="0" dirty="0" smtClean="0"/>
                        <a:t>flow [W/m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60700.0</a:t>
                      </a:r>
                      <a:endParaRPr lang="en-GB" sz="1200" noProof="0" dirty="0"/>
                    </a:p>
                  </a:txBody>
                  <a:tcPr/>
                </a:tc>
              </a:tr>
              <a:tr h="274829">
                <a:tc>
                  <a:txBody>
                    <a:bodyPr/>
                    <a:lstStyle/>
                    <a:p>
                      <a:r>
                        <a:rPr lang="en-GB" sz="1200" noProof="0" dirty="0" smtClean="0"/>
                        <a:t>Decay heat Flow [W/</a:t>
                      </a:r>
                      <a:r>
                        <a:rPr lang="en-GB" sz="1200" baseline="0" noProof="0" dirty="0" smtClean="0"/>
                        <a:t>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3035.0 </a:t>
                      </a:r>
                      <a:endParaRPr lang="en-GB" sz="1200" noProof="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39928845"/>
              </p:ext>
            </p:extLst>
          </p:nvPr>
        </p:nvGraphicFramePr>
        <p:xfrm>
          <a:off x="395536" y="4123891"/>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PHTS He</a:t>
                      </a:r>
                      <a:r>
                        <a:rPr lang="en-GB" sz="1200" baseline="0" noProof="0" dirty="0" smtClean="0"/>
                        <a:t> mass [kg]</a:t>
                      </a:r>
                      <a:endParaRPr lang="en-GB" sz="1200" noProof="0" dirty="0" smtClean="0"/>
                    </a:p>
                  </a:txBody>
                  <a:tcPr/>
                </a:tc>
                <a:tc>
                  <a:txBody>
                    <a:bodyPr/>
                    <a:lstStyle/>
                    <a:p>
                      <a:r>
                        <a:rPr lang="en-GB" sz="1200" noProof="0" dirty="0" smtClean="0"/>
                        <a:t>6795.0</a:t>
                      </a:r>
                      <a:endParaRPr lang="en-GB" sz="1200" noProof="0" dirty="0"/>
                    </a:p>
                  </a:txBody>
                  <a:tcPr/>
                </a:tc>
              </a:tr>
              <a:tr h="274829">
                <a:tc>
                  <a:txBody>
                    <a:bodyPr/>
                    <a:lstStyle/>
                    <a:p>
                      <a:r>
                        <a:rPr lang="en-GB" sz="1200" noProof="0" dirty="0" smtClean="0"/>
                        <a:t>EV</a:t>
                      </a:r>
                      <a:r>
                        <a:rPr lang="en-GB" sz="1200" baseline="0" noProof="0" dirty="0" smtClean="0"/>
                        <a:t> Volume [m</a:t>
                      </a:r>
                      <a:r>
                        <a:rPr lang="en-GB" sz="1200" baseline="30000" noProof="0" dirty="0" smtClean="0"/>
                        <a:t>3</a:t>
                      </a:r>
                      <a:r>
                        <a:rPr lang="en-GB" sz="1200" baseline="0" noProof="0" dirty="0" smtClean="0"/>
                        <a:t>]</a:t>
                      </a:r>
                      <a:endParaRPr lang="en-GB" sz="1200" noProof="0" dirty="0"/>
                    </a:p>
                  </a:txBody>
                  <a:tcPr/>
                </a:tc>
                <a:tc>
                  <a:txBody>
                    <a:bodyPr/>
                    <a:lstStyle/>
                    <a:p>
                      <a:r>
                        <a:rPr lang="en-GB" sz="1200" noProof="0" dirty="0" smtClean="0"/>
                        <a:t>70000.0</a:t>
                      </a:r>
                      <a:endParaRPr lang="en-GB" sz="1200" noProof="0" dirty="0"/>
                    </a:p>
                  </a:txBody>
                  <a:tcPr/>
                </a:tc>
              </a:tr>
              <a:tr h="274829">
                <a:tc>
                  <a:txBody>
                    <a:bodyPr/>
                    <a:lstStyle/>
                    <a:p>
                      <a:r>
                        <a:rPr lang="en-GB" sz="1200" noProof="0" dirty="0" smtClean="0"/>
                        <a:t>Heat transfer area [m</a:t>
                      </a:r>
                      <a:r>
                        <a:rPr lang="en-GB" sz="1200" baseline="30000" noProof="0" dirty="0" smtClean="0"/>
                        <a:t>2</a:t>
                      </a:r>
                      <a:r>
                        <a:rPr lang="en-GB" sz="1200" noProof="0" dirty="0" smtClean="0"/>
                        <a:t>]</a:t>
                      </a:r>
                      <a:endParaRPr lang="en-GB" sz="1200" noProof="0" dirty="0"/>
                    </a:p>
                  </a:txBody>
                  <a:tcPr/>
                </a:tc>
                <a:tc>
                  <a:txBody>
                    <a:bodyPr/>
                    <a:lstStyle/>
                    <a:p>
                      <a:r>
                        <a:rPr lang="en-GB" sz="1200" noProof="0" dirty="0" smtClean="0"/>
                        <a:t>15000.0</a:t>
                      </a:r>
                      <a:endParaRPr lang="en-GB" sz="1200" noProof="0" dirty="0"/>
                    </a:p>
                  </a:txBody>
                  <a:tcPr/>
                </a:tc>
              </a:tr>
              <a:tr h="274829">
                <a:tc>
                  <a:txBody>
                    <a:bodyPr/>
                    <a:lstStyle/>
                    <a:p>
                      <a:r>
                        <a:rPr lang="en-GB" sz="1200" noProof="0" dirty="0" smtClean="0"/>
                        <a:t>Blanket HS</a:t>
                      </a:r>
                      <a:r>
                        <a:rPr lang="en-GB" sz="1200" baseline="0" noProof="0" dirty="0" smtClean="0"/>
                        <a:t> temp. [K]</a:t>
                      </a:r>
                      <a:endParaRPr lang="en-GB" sz="1200" noProof="0" dirty="0"/>
                    </a:p>
                  </a:txBody>
                  <a:tcPr/>
                </a:tc>
                <a:tc>
                  <a:txBody>
                    <a:bodyPr/>
                    <a:lstStyle/>
                    <a:p>
                      <a:r>
                        <a:rPr lang="en-GB" sz="1200" noProof="0" dirty="0" smtClean="0"/>
                        <a:t>773.15</a:t>
                      </a:r>
                      <a:endParaRPr lang="en-GB" sz="1200" noProof="0" dirty="0"/>
                    </a:p>
                  </a:txBody>
                  <a:tcPr/>
                </a:tc>
              </a:tr>
              <a:tr h="274829">
                <a:tc>
                  <a:txBody>
                    <a:bodyPr/>
                    <a:lstStyle/>
                    <a:p>
                      <a:r>
                        <a:rPr lang="en-GB" sz="1200" noProof="0" dirty="0" smtClean="0"/>
                        <a:t>SG</a:t>
                      </a:r>
                      <a:r>
                        <a:rPr lang="en-GB" sz="1200" baseline="0" noProof="0" dirty="0" smtClean="0"/>
                        <a:t> HS temp. [K]</a:t>
                      </a:r>
                      <a:endParaRPr lang="en-GB" sz="1200" noProof="0" dirty="0"/>
                    </a:p>
                  </a:txBody>
                  <a:tcPr/>
                </a:tc>
                <a:tc>
                  <a:txBody>
                    <a:bodyPr/>
                    <a:lstStyle/>
                    <a:p>
                      <a:r>
                        <a:rPr lang="en-GB" sz="1200" noProof="0" dirty="0" smtClean="0"/>
                        <a:t>573.15</a:t>
                      </a:r>
                    </a:p>
                  </a:txBody>
                  <a:tcPr/>
                </a:tc>
              </a:tr>
              <a:tr h="274829">
                <a:tc>
                  <a:txBody>
                    <a:bodyPr/>
                    <a:lstStyle/>
                    <a:p>
                      <a:r>
                        <a:rPr lang="en-GB" sz="1200" noProof="0" dirty="0" smtClean="0"/>
                        <a:t>Total mass</a:t>
                      </a:r>
                      <a:r>
                        <a:rPr lang="en-GB" sz="1200" baseline="0" noProof="0" dirty="0" smtClean="0"/>
                        <a:t> flow [kg/s]</a:t>
                      </a:r>
                      <a:endParaRPr lang="en-GB" sz="1200" noProof="0" dirty="0"/>
                    </a:p>
                  </a:txBody>
                  <a:tcPr/>
                </a:tc>
                <a:tc>
                  <a:txBody>
                    <a:bodyPr/>
                    <a:lstStyle/>
                    <a:p>
                      <a:r>
                        <a:rPr lang="en-GB" sz="1200" noProof="0" dirty="0" smtClean="0"/>
                        <a:t>872.6</a:t>
                      </a:r>
                      <a:endParaRPr lang="en-GB" sz="1200" noProof="0" dirty="0"/>
                    </a:p>
                  </a:txBody>
                  <a:tcPr/>
                </a:tc>
              </a:tr>
            </a:tbl>
          </a:graphicData>
        </a:graphic>
      </p:graphicFrame>
    </p:spTree>
    <p:extLst>
      <p:ext uri="{BB962C8B-B14F-4D97-AF65-F5344CB8AC3E}">
        <p14:creationId xmlns:p14="http://schemas.microsoft.com/office/powerpoint/2010/main" val="27603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911975" cy="561975"/>
          </a:xfrm>
        </p:spPr>
        <p:txBody>
          <a:bodyPr/>
          <a:lstStyle/>
          <a:p>
            <a:r>
              <a:rPr lang="de-DE" dirty="0" err="1" smtClean="0"/>
              <a:t>Building</a:t>
            </a:r>
            <a:r>
              <a:rPr lang="de-DE" dirty="0" smtClean="0"/>
              <a:t> </a:t>
            </a:r>
            <a:r>
              <a:rPr lang="de-DE" dirty="0" smtClean="0"/>
              <a:t>Pressure comparison (48 VS 10)</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descr="Screen Shot 2015-11-17 at 09.28.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64704"/>
            <a:ext cx="8172400" cy="5346112"/>
          </a:xfrm>
          <a:prstGeom prst="rect">
            <a:avLst/>
          </a:prstGeom>
        </p:spPr>
      </p:pic>
    </p:spTree>
    <p:extLst>
      <p:ext uri="{BB962C8B-B14F-4D97-AF65-F5344CB8AC3E}">
        <p14:creationId xmlns:p14="http://schemas.microsoft.com/office/powerpoint/2010/main" val="268052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21" y="188640"/>
            <a:ext cx="6911975" cy="561975"/>
          </a:xfrm>
        </p:spPr>
        <p:txBody>
          <a:bodyPr/>
          <a:lstStyle/>
          <a:p>
            <a:r>
              <a:rPr lang="de-DE" dirty="0" err="1" smtClean="0"/>
              <a:t>Building</a:t>
            </a:r>
            <a:r>
              <a:rPr lang="de-DE" dirty="0" smtClean="0"/>
              <a:t> </a:t>
            </a:r>
            <a:r>
              <a:rPr lang="de-DE" dirty="0" smtClean="0"/>
              <a:t>Pressure comparison (48 VS 10)</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659165743"/>
              </p:ext>
            </p:extLst>
          </p:nvPr>
        </p:nvGraphicFramePr>
        <p:xfrm>
          <a:off x="395536" y="1628800"/>
          <a:ext cx="8424934" cy="4320479"/>
        </p:xfrm>
        <a:graphic>
          <a:graphicData uri="http://schemas.openxmlformats.org/drawingml/2006/table">
            <a:tbl>
              <a:tblPr firstRow="1" firstCol="1" bandRow="1">
                <a:tableStyleId>{5C22544A-7EE6-4342-B048-85BDC9FD1C3A}</a:tableStyleId>
              </a:tblPr>
              <a:tblGrid>
                <a:gridCol w="1338101"/>
                <a:gridCol w="1119683"/>
                <a:gridCol w="1209868"/>
                <a:gridCol w="1444916"/>
                <a:gridCol w="1328692"/>
                <a:gridCol w="1983674"/>
              </a:tblGrid>
              <a:tr h="384826">
                <a:tc rowSpan="2">
                  <a:txBody>
                    <a:bodyPr/>
                    <a:lstStyle/>
                    <a:p>
                      <a:pPr algn="just">
                        <a:spcAft>
                          <a:spcPts val="0"/>
                        </a:spcAft>
                      </a:pPr>
                      <a:r>
                        <a:rPr lang="it-IT" sz="2000" dirty="0">
                          <a:effectLst/>
                        </a:rPr>
                        <a:t>Case </a:t>
                      </a:r>
                      <a:endParaRPr lang="en-GB" sz="2000" dirty="0">
                        <a:effectLst/>
                        <a:latin typeface="Cambria"/>
                        <a:ea typeface="Times New Roman"/>
                        <a:cs typeface="Times New Roman"/>
                      </a:endParaRPr>
                    </a:p>
                  </a:txBody>
                  <a:tcPr marL="67301" marR="67301" marT="0" marB="0" anchor="ctr">
                    <a:solidFill>
                      <a:schemeClr val="accent6"/>
                    </a:solidFill>
                  </a:tcPr>
                </a:tc>
                <a:tc rowSpan="2">
                  <a:txBody>
                    <a:bodyPr/>
                    <a:lstStyle/>
                    <a:p>
                      <a:pPr algn="just">
                        <a:spcAft>
                          <a:spcPts val="0"/>
                        </a:spcAft>
                      </a:pPr>
                      <a:r>
                        <a:rPr lang="it-IT" sz="2000" dirty="0">
                          <a:effectLst/>
                        </a:rPr>
                        <a:t>Area </a:t>
                      </a:r>
                      <a:endParaRPr lang="en-GB" sz="2000" dirty="0">
                        <a:effectLst/>
                      </a:endParaRPr>
                    </a:p>
                    <a:p>
                      <a:pPr algn="just">
                        <a:spcAft>
                          <a:spcPts val="0"/>
                        </a:spcAft>
                      </a:pPr>
                      <a:r>
                        <a:rPr lang="it-IT" sz="2000" dirty="0">
                          <a:effectLst/>
                        </a:rPr>
                        <a:t>[m</a:t>
                      </a:r>
                      <a:r>
                        <a:rPr lang="it-IT" sz="2000" baseline="30000" dirty="0">
                          <a:effectLst/>
                        </a:rPr>
                        <a:t>2</a:t>
                      </a:r>
                      <a:r>
                        <a:rPr lang="it-IT" sz="2000" dirty="0">
                          <a:effectLst/>
                        </a:rPr>
                        <a:t>]</a:t>
                      </a:r>
                      <a:endParaRPr lang="en-GB" sz="2000" dirty="0">
                        <a:effectLst/>
                        <a:latin typeface="Cambria"/>
                        <a:ea typeface="Times New Roman"/>
                        <a:cs typeface="Times New Roman"/>
                      </a:endParaRPr>
                    </a:p>
                  </a:txBody>
                  <a:tcPr marL="67301" marR="67301" marT="0" marB="0" anchor="ctr">
                    <a:solidFill>
                      <a:srgbClr val="92D050"/>
                    </a:solidFill>
                  </a:tcPr>
                </a:tc>
                <a:tc gridSpan="2">
                  <a:txBody>
                    <a:bodyPr/>
                    <a:lstStyle/>
                    <a:p>
                      <a:pPr algn="just">
                        <a:spcAft>
                          <a:spcPts val="0"/>
                        </a:spcAft>
                      </a:pPr>
                      <a:r>
                        <a:rPr lang="it-IT" sz="2400">
                          <a:effectLst/>
                        </a:rPr>
                        <a:t>48 model</a:t>
                      </a:r>
                      <a:endParaRPr lang="en-GB" sz="2400">
                        <a:effectLst/>
                        <a:latin typeface="Cambria"/>
                        <a:ea typeface="Times New Roman"/>
                        <a:cs typeface="Times New Roman"/>
                      </a:endParaRPr>
                    </a:p>
                  </a:txBody>
                  <a:tcPr marL="67301" marR="67301" marT="0" marB="0" anchor="ctr"/>
                </a:tc>
                <a:tc hMerge="1">
                  <a:txBody>
                    <a:bodyPr/>
                    <a:lstStyle/>
                    <a:p>
                      <a:endParaRPr lang="en-GB"/>
                    </a:p>
                  </a:txBody>
                  <a:tcPr/>
                </a:tc>
                <a:tc gridSpan="2">
                  <a:txBody>
                    <a:bodyPr/>
                    <a:lstStyle/>
                    <a:p>
                      <a:pPr algn="just">
                        <a:spcAft>
                          <a:spcPts val="0"/>
                        </a:spcAft>
                      </a:pPr>
                      <a:r>
                        <a:rPr lang="it-IT" sz="2400" dirty="0">
                          <a:effectLst/>
                        </a:rPr>
                        <a:t>10 model</a:t>
                      </a:r>
                      <a:endParaRPr lang="en-GB" sz="2400" dirty="0">
                        <a:effectLst/>
                        <a:latin typeface="Cambria"/>
                        <a:ea typeface="Times New Roman"/>
                        <a:cs typeface="Times New Roman"/>
                      </a:endParaRPr>
                    </a:p>
                  </a:txBody>
                  <a:tcPr marL="67301" marR="67301" marT="0" marB="0">
                    <a:solidFill>
                      <a:schemeClr val="accent2">
                        <a:lumMod val="75000"/>
                      </a:schemeClr>
                    </a:solidFill>
                  </a:tcPr>
                </a:tc>
                <a:tc hMerge="1">
                  <a:txBody>
                    <a:bodyPr/>
                    <a:lstStyle/>
                    <a:p>
                      <a:endParaRPr lang="en-GB"/>
                    </a:p>
                  </a:txBody>
                  <a:tcPr/>
                </a:tc>
              </a:tr>
              <a:tr h="1058273">
                <a:tc vMerge="1">
                  <a:txBody>
                    <a:bodyPr/>
                    <a:lstStyle/>
                    <a:p>
                      <a:endParaRPr lang="en-GB"/>
                    </a:p>
                  </a:txBody>
                  <a:tcPr/>
                </a:tc>
                <a:tc vMerge="1">
                  <a:txBody>
                    <a:bodyPr/>
                    <a:lstStyle/>
                    <a:p>
                      <a:endParaRPr lang="en-GB"/>
                    </a:p>
                  </a:txBody>
                  <a:tcPr/>
                </a:tc>
                <a:tc>
                  <a:txBody>
                    <a:bodyPr/>
                    <a:lstStyle/>
                    <a:p>
                      <a:pPr algn="just">
                        <a:spcAft>
                          <a:spcPts val="0"/>
                        </a:spcAft>
                      </a:pPr>
                      <a:r>
                        <a:rPr lang="it-IT" sz="2000" dirty="0">
                          <a:effectLst/>
                        </a:rPr>
                        <a:t>Time [</a:t>
                      </a:r>
                      <a:r>
                        <a:rPr lang="it-IT" sz="2000" dirty="0" err="1">
                          <a:effectLst/>
                        </a:rPr>
                        <a:t>s</a:t>
                      </a:r>
                      <a:r>
                        <a:rPr lang="it-IT" sz="2000" dirty="0">
                          <a:effectLst/>
                        </a:rPr>
                        <a:t>]</a:t>
                      </a:r>
                      <a:endParaRPr lang="en-GB" sz="2000" dirty="0">
                        <a:effectLst/>
                        <a:latin typeface="Cambria"/>
                        <a:ea typeface="Times New Roman"/>
                        <a:cs typeface="Times New Roman"/>
                      </a:endParaRPr>
                    </a:p>
                  </a:txBody>
                  <a:tcPr marL="67301" marR="67301" marT="0" marB="0" anchor="ctr"/>
                </a:tc>
                <a:tc>
                  <a:txBody>
                    <a:bodyPr/>
                    <a:lstStyle/>
                    <a:p>
                      <a:pPr algn="just">
                        <a:spcAft>
                          <a:spcPts val="0"/>
                        </a:spcAft>
                      </a:pPr>
                      <a:r>
                        <a:rPr lang="it-IT" sz="2000" dirty="0" err="1" smtClean="0">
                          <a:effectLst/>
                        </a:rPr>
                        <a:t>P</a:t>
                      </a:r>
                      <a:r>
                        <a:rPr lang="it-IT" sz="2000" dirty="0" smtClean="0">
                          <a:effectLst/>
                        </a:rPr>
                        <a:t> </a:t>
                      </a:r>
                      <a:r>
                        <a:rPr lang="it-IT" sz="2000" dirty="0">
                          <a:effectLst/>
                        </a:rPr>
                        <a:t>[</a:t>
                      </a:r>
                      <a:r>
                        <a:rPr lang="it-IT" sz="2000" dirty="0" err="1">
                          <a:effectLst/>
                        </a:rPr>
                        <a:t>MPa</a:t>
                      </a:r>
                      <a:r>
                        <a:rPr lang="it-IT" sz="2000" dirty="0">
                          <a:effectLst/>
                        </a:rPr>
                        <a:t>]</a:t>
                      </a:r>
                      <a:endParaRPr lang="en-GB" sz="2000" dirty="0">
                        <a:effectLst/>
                        <a:latin typeface="Cambria"/>
                        <a:ea typeface="Times New Roman"/>
                        <a:cs typeface="Times New Roman"/>
                      </a:endParaRPr>
                    </a:p>
                  </a:txBody>
                  <a:tcPr marL="67301" marR="67301" marT="0" marB="0" anchor="ctr"/>
                </a:tc>
                <a:tc>
                  <a:txBody>
                    <a:bodyPr/>
                    <a:lstStyle/>
                    <a:p>
                      <a:pPr algn="just">
                        <a:spcAft>
                          <a:spcPts val="0"/>
                        </a:spcAft>
                      </a:pPr>
                      <a:r>
                        <a:rPr lang="it-IT" sz="2000" dirty="0">
                          <a:effectLst/>
                        </a:rPr>
                        <a:t>Time [</a:t>
                      </a:r>
                      <a:r>
                        <a:rPr lang="it-IT" sz="2000" dirty="0" err="1">
                          <a:effectLst/>
                        </a:rPr>
                        <a:t>s</a:t>
                      </a:r>
                      <a:r>
                        <a:rPr lang="it-IT" sz="2000" dirty="0">
                          <a:effectLst/>
                        </a:rPr>
                        <a:t>]</a:t>
                      </a:r>
                      <a:endParaRPr lang="en-GB" sz="2000" dirty="0">
                        <a:effectLst/>
                        <a:latin typeface="Cambria"/>
                        <a:ea typeface="Times New Roman"/>
                        <a:cs typeface="Times New Roman"/>
                      </a:endParaRPr>
                    </a:p>
                  </a:txBody>
                  <a:tcPr marL="67301" marR="67301" marT="0" marB="0" anchor="ctr"/>
                </a:tc>
                <a:tc>
                  <a:txBody>
                    <a:bodyPr/>
                    <a:lstStyle/>
                    <a:p>
                      <a:pPr algn="just">
                        <a:spcAft>
                          <a:spcPts val="0"/>
                        </a:spcAft>
                      </a:pPr>
                      <a:r>
                        <a:rPr lang="it-IT" sz="2000" dirty="0" err="1" smtClean="0">
                          <a:effectLst/>
                        </a:rPr>
                        <a:t>P</a:t>
                      </a:r>
                      <a:r>
                        <a:rPr lang="it-IT" sz="2000" dirty="0" smtClean="0">
                          <a:effectLst/>
                        </a:rPr>
                        <a:t> </a:t>
                      </a:r>
                      <a:r>
                        <a:rPr lang="it-IT" sz="2000" dirty="0">
                          <a:effectLst/>
                        </a:rPr>
                        <a:t>[</a:t>
                      </a:r>
                      <a:r>
                        <a:rPr lang="it-IT" sz="2000" dirty="0" err="1">
                          <a:effectLst/>
                        </a:rPr>
                        <a:t>MPa</a:t>
                      </a:r>
                      <a:r>
                        <a:rPr lang="it-IT" sz="2000" dirty="0">
                          <a:effectLst/>
                        </a:rPr>
                        <a:t>]</a:t>
                      </a:r>
                      <a:endParaRPr lang="en-GB" sz="2000" dirty="0">
                        <a:effectLst/>
                        <a:latin typeface="Cambria"/>
                        <a:ea typeface="Times New Roman"/>
                        <a:cs typeface="Times New Roman"/>
                      </a:endParaRPr>
                    </a:p>
                  </a:txBody>
                  <a:tcPr marL="67301" marR="67301" marT="0" marB="0" anchor="ctr"/>
                </a:tc>
              </a:tr>
              <a:tr h="719345">
                <a:tc>
                  <a:txBody>
                    <a:bodyPr/>
                    <a:lstStyle/>
                    <a:p>
                      <a:pPr algn="just">
                        <a:spcAft>
                          <a:spcPts val="0"/>
                        </a:spcAft>
                      </a:pPr>
                      <a:r>
                        <a:rPr lang="it-IT" sz="2000" dirty="0">
                          <a:effectLst/>
                        </a:rPr>
                        <a:t>C1</a:t>
                      </a:r>
                      <a:endParaRPr lang="en-GB" sz="2000" dirty="0">
                        <a:effectLst/>
                        <a:latin typeface="Cambria"/>
                        <a:ea typeface="Times New Roman"/>
                        <a:cs typeface="Times New Roman"/>
                      </a:endParaRPr>
                    </a:p>
                  </a:txBody>
                  <a:tcPr marL="67301" marR="67301" marT="0" marB="0">
                    <a:solidFill>
                      <a:schemeClr val="accent6"/>
                    </a:solidFill>
                  </a:tcPr>
                </a:tc>
                <a:tc>
                  <a:txBody>
                    <a:bodyPr/>
                    <a:lstStyle/>
                    <a:p>
                      <a:pPr algn="just">
                        <a:spcAft>
                          <a:spcPts val="0"/>
                        </a:spcAft>
                      </a:pPr>
                      <a:r>
                        <a:rPr lang="it-IT" sz="2000" dirty="0">
                          <a:effectLst/>
                        </a:rPr>
                        <a:t>1.83218</a:t>
                      </a:r>
                      <a:endParaRPr lang="en-GB" sz="2000" dirty="0">
                        <a:effectLst/>
                        <a:latin typeface="Cambria"/>
                        <a:ea typeface="Times New Roman"/>
                        <a:cs typeface="Times New Roman"/>
                      </a:endParaRPr>
                    </a:p>
                  </a:txBody>
                  <a:tcPr marL="67301" marR="67301" marT="0" marB="0">
                    <a:solidFill>
                      <a:srgbClr val="92D050"/>
                    </a:solidFill>
                  </a:tcPr>
                </a:tc>
                <a:tc>
                  <a:txBody>
                    <a:bodyPr/>
                    <a:lstStyle/>
                    <a:p>
                      <a:pPr algn="just">
                        <a:spcAft>
                          <a:spcPts val="0"/>
                        </a:spcAft>
                      </a:pPr>
                      <a:r>
                        <a:rPr lang="it-IT" sz="2000" dirty="0">
                          <a:effectLst/>
                        </a:rPr>
                        <a:t>112.0</a:t>
                      </a:r>
                      <a:endParaRPr lang="en-GB" sz="2000" dirty="0">
                        <a:effectLst/>
                        <a:latin typeface="Cambria"/>
                        <a:ea typeface="Times New Roman"/>
                        <a:cs typeface="Times New Roman"/>
                      </a:endParaRPr>
                    </a:p>
                  </a:txBody>
                  <a:tcPr marL="67301" marR="67301" marT="0" marB="0"/>
                </a:tc>
                <a:tc>
                  <a:txBody>
                    <a:bodyPr/>
                    <a:lstStyle/>
                    <a:p>
                      <a:pPr algn="just">
                        <a:spcAft>
                          <a:spcPts val="0"/>
                        </a:spcAft>
                      </a:pPr>
                      <a:r>
                        <a:rPr lang="it-IT" sz="2000" dirty="0">
                          <a:effectLst/>
                        </a:rPr>
                        <a:t>0.26</a:t>
                      </a:r>
                      <a:endParaRPr lang="en-GB" sz="2000" dirty="0">
                        <a:effectLst/>
                        <a:latin typeface="Cambria"/>
                        <a:ea typeface="Times New Roman"/>
                        <a:cs typeface="Times New Roman"/>
                      </a:endParaRPr>
                    </a:p>
                  </a:txBody>
                  <a:tcPr marL="67301" marR="67301" marT="0" marB="0"/>
                </a:tc>
                <a:tc>
                  <a:txBody>
                    <a:bodyPr/>
                    <a:lstStyle/>
                    <a:p>
                      <a:pPr algn="just">
                        <a:spcAft>
                          <a:spcPts val="0"/>
                        </a:spcAft>
                      </a:pPr>
                      <a:r>
                        <a:rPr lang="it-IT" sz="2000" dirty="0">
                          <a:effectLst/>
                        </a:rPr>
                        <a:t>102.0</a:t>
                      </a:r>
                      <a:endParaRPr lang="en-GB" sz="2000" dirty="0">
                        <a:effectLst/>
                        <a:latin typeface="Cambria"/>
                        <a:ea typeface="Times New Roman"/>
                        <a:cs typeface="Times New Roman"/>
                      </a:endParaRPr>
                    </a:p>
                  </a:txBody>
                  <a:tcPr marL="67301" marR="67301" marT="0" marB="0"/>
                </a:tc>
                <a:tc>
                  <a:txBody>
                    <a:bodyPr/>
                    <a:lstStyle/>
                    <a:p>
                      <a:pPr algn="just">
                        <a:spcAft>
                          <a:spcPts val="0"/>
                        </a:spcAft>
                      </a:pPr>
                      <a:r>
                        <a:rPr lang="it-IT" sz="2000" dirty="0">
                          <a:effectLst/>
                        </a:rPr>
                        <a:t>0.12</a:t>
                      </a:r>
                      <a:endParaRPr lang="en-GB" sz="2000" dirty="0">
                        <a:effectLst/>
                        <a:latin typeface="Cambria"/>
                        <a:ea typeface="Times New Roman"/>
                        <a:cs typeface="Times New Roman"/>
                      </a:endParaRPr>
                    </a:p>
                  </a:txBody>
                  <a:tcPr marL="67301" marR="67301" marT="0" marB="0"/>
                </a:tc>
              </a:tr>
              <a:tr h="719345">
                <a:tc>
                  <a:txBody>
                    <a:bodyPr/>
                    <a:lstStyle/>
                    <a:p>
                      <a:pPr algn="just">
                        <a:spcAft>
                          <a:spcPts val="0"/>
                        </a:spcAft>
                      </a:pPr>
                      <a:r>
                        <a:rPr lang="it-IT" sz="2000" dirty="0">
                          <a:effectLst/>
                        </a:rPr>
                        <a:t>C4</a:t>
                      </a:r>
                      <a:endParaRPr lang="en-GB" sz="2000" dirty="0">
                        <a:effectLst/>
                        <a:latin typeface="Cambria"/>
                        <a:ea typeface="Times New Roman"/>
                        <a:cs typeface="Times New Roman"/>
                      </a:endParaRPr>
                    </a:p>
                  </a:txBody>
                  <a:tcPr marL="67301" marR="67301" marT="0" marB="0">
                    <a:solidFill>
                      <a:schemeClr val="accent6"/>
                    </a:solidFill>
                  </a:tcPr>
                </a:tc>
                <a:tc>
                  <a:txBody>
                    <a:bodyPr/>
                    <a:lstStyle/>
                    <a:p>
                      <a:pPr algn="just">
                        <a:spcAft>
                          <a:spcPts val="0"/>
                        </a:spcAft>
                      </a:pPr>
                      <a:r>
                        <a:rPr lang="it-IT" sz="2000" dirty="0">
                          <a:effectLst/>
                        </a:rPr>
                        <a:t>0.09161</a:t>
                      </a:r>
                      <a:endParaRPr lang="en-GB" sz="2000" dirty="0">
                        <a:effectLst/>
                        <a:latin typeface="Cambria"/>
                        <a:ea typeface="Times New Roman"/>
                        <a:cs typeface="Times New Roman"/>
                      </a:endParaRPr>
                    </a:p>
                  </a:txBody>
                  <a:tcPr marL="67301" marR="67301" marT="0" marB="0">
                    <a:solidFill>
                      <a:srgbClr val="92D050"/>
                    </a:solidFill>
                  </a:tcPr>
                </a:tc>
                <a:tc>
                  <a:txBody>
                    <a:bodyPr/>
                    <a:lstStyle/>
                    <a:p>
                      <a:pPr algn="just">
                        <a:spcAft>
                          <a:spcPts val="0"/>
                        </a:spcAft>
                      </a:pPr>
                      <a:r>
                        <a:rPr lang="it-IT" sz="2000">
                          <a:effectLst/>
                        </a:rPr>
                        <a:t>165.0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0.27</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115.0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0.12</a:t>
                      </a:r>
                      <a:endParaRPr lang="en-GB" sz="2000">
                        <a:effectLst/>
                        <a:latin typeface="Cambria"/>
                        <a:ea typeface="Times New Roman"/>
                        <a:cs typeface="Times New Roman"/>
                      </a:endParaRPr>
                    </a:p>
                  </a:txBody>
                  <a:tcPr marL="67301" marR="67301" marT="0" marB="0"/>
                </a:tc>
              </a:tr>
              <a:tr h="719345">
                <a:tc>
                  <a:txBody>
                    <a:bodyPr/>
                    <a:lstStyle/>
                    <a:p>
                      <a:pPr algn="just">
                        <a:spcAft>
                          <a:spcPts val="0"/>
                        </a:spcAft>
                      </a:pPr>
                      <a:r>
                        <a:rPr lang="it-IT" sz="2000" dirty="0">
                          <a:effectLst/>
                        </a:rPr>
                        <a:t>C7</a:t>
                      </a:r>
                      <a:endParaRPr lang="en-GB" sz="2000" dirty="0">
                        <a:effectLst/>
                        <a:latin typeface="Cambria"/>
                        <a:ea typeface="Times New Roman"/>
                        <a:cs typeface="Times New Roman"/>
                      </a:endParaRPr>
                    </a:p>
                  </a:txBody>
                  <a:tcPr marL="67301" marR="67301" marT="0" marB="0">
                    <a:solidFill>
                      <a:schemeClr val="accent6"/>
                    </a:solidFill>
                  </a:tcPr>
                </a:tc>
                <a:tc>
                  <a:txBody>
                    <a:bodyPr/>
                    <a:lstStyle/>
                    <a:p>
                      <a:pPr algn="just">
                        <a:spcAft>
                          <a:spcPts val="0"/>
                        </a:spcAft>
                      </a:pPr>
                      <a:r>
                        <a:rPr lang="it-IT" sz="2000" dirty="0">
                          <a:effectLst/>
                        </a:rPr>
                        <a:t>0.00916</a:t>
                      </a:r>
                      <a:endParaRPr lang="en-GB" sz="2000" dirty="0">
                        <a:effectLst/>
                        <a:latin typeface="Cambria"/>
                        <a:ea typeface="Times New Roman"/>
                        <a:cs typeface="Times New Roman"/>
                      </a:endParaRPr>
                    </a:p>
                  </a:txBody>
                  <a:tcPr marL="67301" marR="67301" marT="0" marB="0">
                    <a:solidFill>
                      <a:srgbClr val="92D050"/>
                    </a:solidFill>
                  </a:tcPr>
                </a:tc>
                <a:tc>
                  <a:txBody>
                    <a:bodyPr/>
                    <a:lstStyle/>
                    <a:p>
                      <a:pPr algn="just">
                        <a:spcAft>
                          <a:spcPts val="0"/>
                        </a:spcAft>
                      </a:pPr>
                      <a:r>
                        <a:rPr lang="it-IT" sz="2000">
                          <a:effectLst/>
                        </a:rPr>
                        <a:t>810.0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0.27</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460.0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0.12</a:t>
                      </a:r>
                      <a:endParaRPr lang="en-GB" sz="2000">
                        <a:effectLst/>
                        <a:latin typeface="Cambria"/>
                        <a:ea typeface="Times New Roman"/>
                        <a:cs typeface="Times New Roman"/>
                      </a:endParaRPr>
                    </a:p>
                  </a:txBody>
                  <a:tcPr marL="67301" marR="67301" marT="0" marB="0"/>
                </a:tc>
              </a:tr>
              <a:tr h="719345">
                <a:tc>
                  <a:txBody>
                    <a:bodyPr/>
                    <a:lstStyle/>
                    <a:p>
                      <a:pPr algn="just">
                        <a:spcAft>
                          <a:spcPts val="0"/>
                        </a:spcAft>
                      </a:pPr>
                      <a:r>
                        <a:rPr lang="it-IT" sz="2000" dirty="0">
                          <a:effectLst/>
                        </a:rPr>
                        <a:t>C8</a:t>
                      </a:r>
                      <a:endParaRPr lang="en-GB" sz="2000" dirty="0">
                        <a:effectLst/>
                        <a:latin typeface="Cambria"/>
                        <a:ea typeface="Times New Roman"/>
                        <a:cs typeface="Times New Roman"/>
                      </a:endParaRPr>
                    </a:p>
                  </a:txBody>
                  <a:tcPr marL="67301" marR="67301" marT="0" marB="0">
                    <a:solidFill>
                      <a:schemeClr val="accent6"/>
                    </a:solidFill>
                  </a:tcPr>
                </a:tc>
                <a:tc>
                  <a:txBody>
                    <a:bodyPr/>
                    <a:lstStyle/>
                    <a:p>
                      <a:pPr algn="just">
                        <a:spcAft>
                          <a:spcPts val="0"/>
                        </a:spcAft>
                      </a:pPr>
                      <a:r>
                        <a:rPr lang="it-IT" sz="2000" dirty="0">
                          <a:effectLst/>
                        </a:rPr>
                        <a:t>0.00092</a:t>
                      </a:r>
                      <a:endParaRPr lang="en-GB" sz="2000" dirty="0">
                        <a:effectLst/>
                        <a:latin typeface="Cambria"/>
                        <a:ea typeface="Times New Roman"/>
                        <a:cs typeface="Times New Roman"/>
                      </a:endParaRPr>
                    </a:p>
                  </a:txBody>
                  <a:tcPr marL="67301" marR="67301" marT="0" marB="0">
                    <a:solidFill>
                      <a:srgbClr val="92D050"/>
                    </a:solidFill>
                  </a:tcPr>
                </a:tc>
                <a:tc>
                  <a:txBody>
                    <a:bodyPr/>
                    <a:lstStyle/>
                    <a:p>
                      <a:pPr algn="just">
                        <a:spcAft>
                          <a:spcPts val="0"/>
                        </a:spcAft>
                      </a:pPr>
                      <a:r>
                        <a:rPr lang="it-IT" sz="2000">
                          <a:effectLst/>
                        </a:rPr>
                        <a:t>6600.0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0.30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a:effectLst/>
                        </a:rPr>
                        <a:t>1255.0</a:t>
                      </a:r>
                      <a:endParaRPr lang="en-GB" sz="2000">
                        <a:effectLst/>
                        <a:latin typeface="Cambria"/>
                        <a:ea typeface="Times New Roman"/>
                        <a:cs typeface="Times New Roman"/>
                      </a:endParaRPr>
                    </a:p>
                  </a:txBody>
                  <a:tcPr marL="67301" marR="67301" marT="0" marB="0"/>
                </a:tc>
                <a:tc>
                  <a:txBody>
                    <a:bodyPr/>
                    <a:lstStyle/>
                    <a:p>
                      <a:pPr algn="just">
                        <a:spcAft>
                          <a:spcPts val="0"/>
                        </a:spcAft>
                      </a:pPr>
                      <a:r>
                        <a:rPr lang="it-IT" sz="2000" dirty="0">
                          <a:effectLst/>
                        </a:rPr>
                        <a:t>0.12</a:t>
                      </a:r>
                      <a:endParaRPr lang="en-GB" sz="2000" dirty="0">
                        <a:effectLst/>
                        <a:latin typeface="Cambria"/>
                        <a:ea typeface="Times New Roman"/>
                        <a:cs typeface="Times New Roman"/>
                      </a:endParaRPr>
                    </a:p>
                  </a:txBody>
                  <a:tcPr marL="67301" marR="67301" marT="0" marB="0"/>
                </a:tc>
              </a:tr>
            </a:tbl>
          </a:graphicData>
        </a:graphic>
      </p:graphicFrame>
    </p:spTree>
    <p:extLst>
      <p:ext uri="{BB962C8B-B14F-4D97-AF65-F5344CB8AC3E}">
        <p14:creationId xmlns:p14="http://schemas.microsoft.com/office/powerpoint/2010/main" val="6431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911975" cy="561975"/>
          </a:xfrm>
        </p:spPr>
        <p:txBody>
          <a:bodyPr/>
          <a:lstStyle/>
          <a:p>
            <a:r>
              <a:rPr lang="de-DE" dirty="0" err="1" smtClean="0"/>
              <a:t>Building</a:t>
            </a:r>
            <a:r>
              <a:rPr lang="de-DE" dirty="0" smtClean="0"/>
              <a:t> </a:t>
            </a:r>
            <a:r>
              <a:rPr lang="de-DE" dirty="0" err="1" smtClean="0"/>
              <a:t>Temperature</a:t>
            </a:r>
            <a:r>
              <a:rPr lang="de-DE" dirty="0" smtClean="0"/>
              <a:t> </a:t>
            </a:r>
            <a:r>
              <a:rPr lang="de-DE" dirty="0" smtClean="0"/>
              <a:t>comparison (48 VS 10)</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Screen Shot 2015-11-17 at 09.2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15989"/>
            <a:ext cx="8100391" cy="5349315"/>
          </a:xfrm>
          <a:prstGeom prst="rect">
            <a:avLst/>
          </a:prstGeom>
        </p:spPr>
      </p:pic>
    </p:spTree>
    <p:extLst>
      <p:ext uri="{BB962C8B-B14F-4D97-AF65-F5344CB8AC3E}">
        <p14:creationId xmlns:p14="http://schemas.microsoft.com/office/powerpoint/2010/main" val="12866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911975" cy="561975"/>
          </a:xfrm>
        </p:spPr>
        <p:txBody>
          <a:bodyPr/>
          <a:lstStyle/>
          <a:p>
            <a:r>
              <a:rPr lang="de-DE" dirty="0" err="1" smtClean="0"/>
              <a:t>Conclusions</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179512" y="1052736"/>
            <a:ext cx="8208912" cy="5078313"/>
          </a:xfrm>
          <a:prstGeom prst="rect">
            <a:avLst/>
          </a:prstGeom>
          <a:noFill/>
        </p:spPr>
        <p:txBody>
          <a:bodyPr wrap="square" rtlCol="0">
            <a:spAutoFit/>
          </a:bodyPr>
          <a:lstStyle/>
          <a:p>
            <a:pPr marL="800100" lvl="1" indent="-342900" algn="just">
              <a:buFont typeface="Arial"/>
              <a:buChar char="•"/>
            </a:pPr>
            <a:r>
              <a:rPr lang="en-GB" sz="2400" b="0" dirty="0">
                <a:solidFill>
                  <a:schemeClr val="tx2"/>
                </a:solidFill>
                <a:latin typeface="+mj-lt"/>
                <a:ea typeface="+mj-ea"/>
                <a:cs typeface="+mj-cs"/>
              </a:rPr>
              <a:t>It is not possible to isolate the circuit through safety isolation valves </a:t>
            </a:r>
            <a:r>
              <a:rPr lang="en-GB" sz="2400" b="0" dirty="0" smtClean="0">
                <a:solidFill>
                  <a:schemeClr val="tx2"/>
                </a:solidFill>
                <a:latin typeface="+mj-lt"/>
                <a:ea typeface="+mj-ea"/>
                <a:cs typeface="+mj-cs"/>
              </a:rPr>
              <a:t>during </a:t>
            </a:r>
            <a:r>
              <a:rPr lang="en-GB" sz="2400" b="0" dirty="0">
                <a:solidFill>
                  <a:schemeClr val="tx2"/>
                </a:solidFill>
                <a:latin typeface="+mj-lt"/>
                <a:ea typeface="+mj-ea"/>
                <a:cs typeface="+mj-cs"/>
              </a:rPr>
              <a:t>LB-LOCA.</a:t>
            </a:r>
          </a:p>
          <a:p>
            <a:pPr lvl="1" algn="just"/>
            <a:endParaRPr lang="it-IT" sz="2400" b="0" dirty="0">
              <a:solidFill>
                <a:schemeClr val="tx2"/>
              </a:solidFill>
              <a:latin typeface="+mj-lt"/>
              <a:ea typeface="+mj-ea"/>
              <a:cs typeface="+mj-cs"/>
            </a:endParaRPr>
          </a:p>
          <a:p>
            <a:pPr marL="800100" lvl="1" indent="-342900" algn="just">
              <a:buFont typeface="Arial"/>
              <a:buChar char="•"/>
            </a:pPr>
            <a:r>
              <a:rPr lang="it-IT" sz="2400" b="0" dirty="0">
                <a:solidFill>
                  <a:schemeClr val="tx2"/>
                </a:solidFill>
                <a:latin typeface="+mj-lt"/>
                <a:ea typeface="+mj-ea"/>
                <a:cs typeface="+mj-cs"/>
              </a:rPr>
              <a:t>In case of LB LOCA of the </a:t>
            </a:r>
            <a:r>
              <a:rPr lang="it-IT" sz="2400" b="0" dirty="0" err="1">
                <a:solidFill>
                  <a:schemeClr val="tx2"/>
                </a:solidFill>
                <a:latin typeface="+mj-lt"/>
                <a:ea typeface="+mj-ea"/>
                <a:cs typeface="+mj-cs"/>
              </a:rPr>
              <a:t>reference</a:t>
            </a:r>
            <a:r>
              <a:rPr lang="it-IT" sz="2400" b="0" dirty="0">
                <a:solidFill>
                  <a:schemeClr val="tx2"/>
                </a:solidFill>
                <a:latin typeface="+mj-lt"/>
                <a:ea typeface="+mj-ea"/>
                <a:cs typeface="+mj-cs"/>
              </a:rPr>
              <a:t> design </a:t>
            </a:r>
            <a:r>
              <a:rPr lang="it-IT" sz="2400" b="0" dirty="0" err="1">
                <a:solidFill>
                  <a:schemeClr val="tx2"/>
                </a:solidFill>
                <a:latin typeface="+mj-lt"/>
                <a:ea typeface="+mj-ea"/>
                <a:cs typeface="+mj-cs"/>
              </a:rPr>
              <a:t>both</a:t>
            </a:r>
            <a:r>
              <a:rPr lang="it-IT" sz="2400" b="0" dirty="0">
                <a:solidFill>
                  <a:schemeClr val="tx2"/>
                </a:solidFill>
                <a:latin typeface="+mj-lt"/>
                <a:ea typeface="+mj-ea"/>
                <a:cs typeface="+mj-cs"/>
              </a:rPr>
              <a:t> pressure and temperature </a:t>
            </a:r>
            <a:r>
              <a:rPr lang="it-IT" sz="2400" b="0" dirty="0" err="1">
                <a:solidFill>
                  <a:schemeClr val="tx2"/>
                </a:solidFill>
                <a:latin typeface="+mj-lt"/>
                <a:ea typeface="+mj-ea"/>
                <a:cs typeface="+mj-cs"/>
              </a:rPr>
              <a:t>rapidly</a:t>
            </a:r>
            <a:r>
              <a:rPr lang="it-IT" sz="2400" b="0" dirty="0">
                <a:solidFill>
                  <a:schemeClr val="tx2"/>
                </a:solidFill>
                <a:latin typeface="+mj-lt"/>
                <a:ea typeface="+mj-ea"/>
                <a:cs typeface="+mj-cs"/>
              </a:rPr>
              <a:t> </a:t>
            </a:r>
            <a:r>
              <a:rPr lang="it-IT" sz="2400" b="0" dirty="0" err="1">
                <a:solidFill>
                  <a:schemeClr val="tx2"/>
                </a:solidFill>
                <a:latin typeface="+mj-lt"/>
                <a:ea typeface="+mj-ea"/>
                <a:cs typeface="+mj-cs"/>
              </a:rPr>
              <a:t>reach</a:t>
            </a:r>
            <a:r>
              <a:rPr lang="it-IT" sz="2400" b="0" dirty="0">
                <a:solidFill>
                  <a:schemeClr val="tx2"/>
                </a:solidFill>
                <a:latin typeface="+mj-lt"/>
                <a:ea typeface="+mj-ea"/>
                <a:cs typeface="+mj-cs"/>
              </a:rPr>
              <a:t> </a:t>
            </a:r>
            <a:r>
              <a:rPr lang="it-IT" sz="2400" b="0" dirty="0" err="1">
                <a:solidFill>
                  <a:schemeClr val="tx2"/>
                </a:solidFill>
                <a:latin typeface="+mj-lt"/>
                <a:ea typeface="+mj-ea"/>
                <a:cs typeface="+mj-cs"/>
              </a:rPr>
              <a:t>critical</a:t>
            </a:r>
            <a:r>
              <a:rPr lang="it-IT" sz="2400" b="0" dirty="0">
                <a:solidFill>
                  <a:schemeClr val="tx2"/>
                </a:solidFill>
                <a:latin typeface="+mj-lt"/>
                <a:ea typeface="+mj-ea"/>
                <a:cs typeface="+mj-cs"/>
              </a:rPr>
              <a:t> </a:t>
            </a:r>
            <a:r>
              <a:rPr lang="it-IT" sz="2400" b="0" dirty="0" err="1">
                <a:solidFill>
                  <a:schemeClr val="tx2"/>
                </a:solidFill>
                <a:latin typeface="+mj-lt"/>
                <a:ea typeface="+mj-ea"/>
                <a:cs typeface="+mj-cs"/>
              </a:rPr>
              <a:t>values</a:t>
            </a:r>
            <a:r>
              <a:rPr lang="it-IT" sz="2400" b="0" dirty="0">
                <a:solidFill>
                  <a:schemeClr val="tx2"/>
                </a:solidFill>
                <a:latin typeface="+mj-lt"/>
                <a:ea typeface="+mj-ea"/>
                <a:cs typeface="+mj-cs"/>
              </a:rPr>
              <a:t> </a:t>
            </a:r>
          </a:p>
          <a:p>
            <a:pPr marL="800100" lvl="1" indent="-342900" algn="just">
              <a:buFont typeface="Arial"/>
              <a:buChar char="•"/>
            </a:pPr>
            <a:endParaRPr lang="it-IT" sz="2400" b="0" dirty="0">
              <a:solidFill>
                <a:schemeClr val="tx2"/>
              </a:solidFill>
              <a:latin typeface="+mj-lt"/>
              <a:ea typeface="+mj-ea"/>
              <a:cs typeface="+mj-cs"/>
            </a:endParaRPr>
          </a:p>
          <a:p>
            <a:pPr marL="800100" lvl="1" indent="-342900" algn="just">
              <a:buFont typeface="Arial"/>
              <a:buChar char="•"/>
            </a:pPr>
            <a:r>
              <a:rPr lang="it-IT" sz="2400" b="0" dirty="0">
                <a:solidFill>
                  <a:schemeClr val="tx2"/>
                </a:solidFill>
                <a:latin typeface="+mj-lt"/>
                <a:ea typeface="+mj-ea"/>
                <a:cs typeface="+mj-cs"/>
              </a:rPr>
              <a:t>The </a:t>
            </a:r>
            <a:r>
              <a:rPr lang="en-GB" sz="2400" b="0" dirty="0">
                <a:solidFill>
                  <a:schemeClr val="tx2"/>
                </a:solidFill>
                <a:latin typeface="+mj-lt"/>
                <a:ea typeface="+mj-ea"/>
                <a:cs typeface="+mj-cs"/>
              </a:rPr>
              <a:t>alternative design provides smaller loads to the </a:t>
            </a:r>
            <a:r>
              <a:rPr lang="it-IT" sz="2400" b="0" dirty="0">
                <a:solidFill>
                  <a:schemeClr val="tx2"/>
                </a:solidFill>
                <a:latin typeface="+mj-lt"/>
                <a:ea typeface="+mj-ea"/>
                <a:cs typeface="+mj-cs"/>
              </a:rPr>
              <a:t>EV and the temperature </a:t>
            </a:r>
            <a:r>
              <a:rPr lang="it-IT" sz="2400" b="0" dirty="0" err="1">
                <a:solidFill>
                  <a:schemeClr val="tx2"/>
                </a:solidFill>
                <a:latin typeface="+mj-lt"/>
                <a:ea typeface="+mj-ea"/>
                <a:cs typeface="+mj-cs"/>
              </a:rPr>
              <a:t>never</a:t>
            </a:r>
            <a:r>
              <a:rPr lang="it-IT" sz="2400" b="0" dirty="0">
                <a:solidFill>
                  <a:schemeClr val="tx2"/>
                </a:solidFill>
                <a:latin typeface="+mj-lt"/>
                <a:ea typeface="+mj-ea"/>
                <a:cs typeface="+mj-cs"/>
              </a:rPr>
              <a:t> </a:t>
            </a:r>
            <a:r>
              <a:rPr lang="it-IT" sz="2400" b="0" dirty="0" err="1">
                <a:solidFill>
                  <a:schemeClr val="tx2"/>
                </a:solidFill>
                <a:latin typeface="+mj-lt"/>
                <a:ea typeface="+mj-ea"/>
                <a:cs typeface="+mj-cs"/>
              </a:rPr>
              <a:t>overpasses</a:t>
            </a:r>
            <a:r>
              <a:rPr lang="it-IT" sz="2400" b="0" dirty="0">
                <a:solidFill>
                  <a:schemeClr val="tx2"/>
                </a:solidFill>
                <a:latin typeface="+mj-lt"/>
                <a:ea typeface="+mj-ea"/>
                <a:cs typeface="+mj-cs"/>
              </a:rPr>
              <a:t> 100 °</a:t>
            </a:r>
            <a:r>
              <a:rPr lang="it-IT" sz="2400" b="0" dirty="0" smtClean="0">
                <a:solidFill>
                  <a:schemeClr val="tx2"/>
                </a:solidFill>
                <a:latin typeface="+mj-lt"/>
                <a:ea typeface="+mj-ea"/>
                <a:cs typeface="+mj-cs"/>
              </a:rPr>
              <a:t>C</a:t>
            </a:r>
          </a:p>
          <a:p>
            <a:pPr marL="800100" lvl="1" indent="-342900" algn="just">
              <a:buFont typeface="Arial"/>
              <a:buChar char="•"/>
            </a:pPr>
            <a:endParaRPr lang="it-IT" sz="2400" b="0" dirty="0">
              <a:solidFill>
                <a:schemeClr val="tx2"/>
              </a:solidFill>
              <a:latin typeface="+mj-lt"/>
              <a:ea typeface="+mj-ea"/>
              <a:cs typeface="+mj-cs"/>
            </a:endParaRPr>
          </a:p>
          <a:p>
            <a:pPr marL="800100" lvl="1" indent="-342900" algn="just">
              <a:buFont typeface="Arial"/>
              <a:buChar char="•"/>
            </a:pPr>
            <a:r>
              <a:rPr lang="it-IT" sz="2400" b="0" dirty="0" smtClean="0">
                <a:solidFill>
                  <a:schemeClr val="tx2"/>
                </a:solidFill>
                <a:latin typeface="+mj-lt"/>
                <a:ea typeface="+mj-ea"/>
                <a:cs typeface="+mj-cs"/>
              </a:rPr>
              <a:t>Preventive </a:t>
            </a:r>
            <a:r>
              <a:rPr lang="it-IT" sz="2400" b="0" dirty="0" err="1" smtClean="0">
                <a:solidFill>
                  <a:schemeClr val="tx2"/>
                </a:solidFill>
                <a:latin typeface="+mj-lt"/>
                <a:ea typeface="+mj-ea"/>
                <a:cs typeface="+mj-cs"/>
              </a:rPr>
              <a:t>Safety</a:t>
            </a:r>
            <a:r>
              <a:rPr lang="it-IT" sz="2400" b="0" dirty="0" smtClean="0">
                <a:solidFill>
                  <a:schemeClr val="tx2"/>
                </a:solidFill>
                <a:latin typeface="+mj-lt"/>
                <a:ea typeface="+mj-ea"/>
                <a:cs typeface="+mj-cs"/>
              </a:rPr>
              <a:t> </a:t>
            </a:r>
            <a:r>
              <a:rPr lang="it-IT" sz="2400" b="0" dirty="0" err="1" smtClean="0">
                <a:solidFill>
                  <a:schemeClr val="tx2"/>
                </a:solidFill>
                <a:latin typeface="+mj-lt"/>
                <a:ea typeface="+mj-ea"/>
                <a:cs typeface="+mj-cs"/>
              </a:rPr>
              <a:t>Features</a:t>
            </a:r>
            <a:r>
              <a:rPr lang="it-IT" sz="2400" b="0" dirty="0" smtClean="0">
                <a:solidFill>
                  <a:schemeClr val="tx2"/>
                </a:solidFill>
                <a:latin typeface="+mj-lt"/>
                <a:ea typeface="+mj-ea"/>
                <a:cs typeface="+mj-cs"/>
              </a:rPr>
              <a:t> can (and </a:t>
            </a:r>
            <a:r>
              <a:rPr lang="it-IT" sz="2400" b="0" dirty="0" err="1" smtClean="0">
                <a:solidFill>
                  <a:schemeClr val="tx2"/>
                </a:solidFill>
                <a:latin typeface="+mj-lt"/>
                <a:ea typeface="+mj-ea"/>
                <a:cs typeface="+mj-cs"/>
              </a:rPr>
              <a:t>shall</a:t>
            </a:r>
            <a:r>
              <a:rPr lang="it-IT" sz="2400" b="0" dirty="0" smtClean="0">
                <a:solidFill>
                  <a:schemeClr val="tx2"/>
                </a:solidFill>
                <a:latin typeface="+mj-lt"/>
                <a:ea typeface="+mj-ea"/>
                <a:cs typeface="+mj-cs"/>
              </a:rPr>
              <a:t>) be </a:t>
            </a:r>
            <a:r>
              <a:rPr lang="it-IT" sz="2400" b="0" dirty="0" err="1" smtClean="0">
                <a:solidFill>
                  <a:schemeClr val="tx2"/>
                </a:solidFill>
                <a:latin typeface="+mj-lt"/>
                <a:ea typeface="+mj-ea"/>
                <a:cs typeface="+mj-cs"/>
              </a:rPr>
              <a:t>integrated</a:t>
            </a:r>
            <a:r>
              <a:rPr lang="it-IT" sz="2400" b="0" dirty="0" smtClean="0">
                <a:solidFill>
                  <a:schemeClr val="tx2"/>
                </a:solidFill>
                <a:latin typeface="+mj-lt"/>
                <a:ea typeface="+mj-ea"/>
                <a:cs typeface="+mj-cs"/>
              </a:rPr>
              <a:t> </a:t>
            </a:r>
            <a:r>
              <a:rPr lang="it-IT" sz="2400" b="0" dirty="0" err="1" smtClean="0">
                <a:solidFill>
                  <a:schemeClr val="tx2"/>
                </a:solidFill>
                <a:latin typeface="+mj-lt"/>
                <a:ea typeface="+mj-ea"/>
                <a:cs typeface="+mj-cs"/>
              </a:rPr>
              <a:t>since</a:t>
            </a:r>
            <a:r>
              <a:rPr lang="it-IT" sz="2400" b="0" dirty="0" smtClean="0">
                <a:solidFill>
                  <a:schemeClr val="tx2"/>
                </a:solidFill>
                <a:latin typeface="+mj-lt"/>
                <a:ea typeface="+mj-ea"/>
                <a:cs typeface="+mj-cs"/>
              </a:rPr>
              <a:t> the </a:t>
            </a:r>
            <a:r>
              <a:rPr lang="it-IT" sz="2400" b="0" dirty="0" err="1" smtClean="0">
                <a:solidFill>
                  <a:schemeClr val="tx2"/>
                </a:solidFill>
                <a:latin typeface="+mj-lt"/>
                <a:ea typeface="+mj-ea"/>
                <a:cs typeface="+mj-cs"/>
              </a:rPr>
              <a:t>very</a:t>
            </a:r>
            <a:r>
              <a:rPr lang="it-IT" sz="2400" b="0" dirty="0" smtClean="0">
                <a:solidFill>
                  <a:schemeClr val="tx2"/>
                </a:solidFill>
                <a:latin typeface="+mj-lt"/>
                <a:ea typeface="+mj-ea"/>
                <a:cs typeface="+mj-cs"/>
              </a:rPr>
              <a:t> </a:t>
            </a:r>
            <a:r>
              <a:rPr lang="it-IT" sz="2400" b="0" dirty="0" err="1" smtClean="0">
                <a:solidFill>
                  <a:schemeClr val="tx2"/>
                </a:solidFill>
                <a:latin typeface="+mj-lt"/>
                <a:ea typeface="+mj-ea"/>
                <a:cs typeface="+mj-cs"/>
              </a:rPr>
              <a:t>beginning</a:t>
            </a:r>
            <a:r>
              <a:rPr lang="it-IT" sz="2400" b="0" dirty="0" smtClean="0">
                <a:solidFill>
                  <a:schemeClr val="tx2"/>
                </a:solidFill>
                <a:latin typeface="+mj-lt"/>
                <a:ea typeface="+mj-ea"/>
                <a:cs typeface="+mj-cs"/>
              </a:rPr>
              <a:t> of the </a:t>
            </a:r>
            <a:r>
              <a:rPr lang="it-IT" sz="2400" b="0" dirty="0" err="1" smtClean="0">
                <a:solidFill>
                  <a:schemeClr val="tx2"/>
                </a:solidFill>
                <a:latin typeface="+mj-lt"/>
                <a:ea typeface="+mj-ea"/>
                <a:cs typeface="+mj-cs"/>
              </a:rPr>
              <a:t>conceptual</a:t>
            </a:r>
            <a:r>
              <a:rPr lang="it-IT" sz="2400" b="0" dirty="0" smtClean="0">
                <a:solidFill>
                  <a:schemeClr val="tx2"/>
                </a:solidFill>
                <a:latin typeface="+mj-lt"/>
                <a:ea typeface="+mj-ea"/>
                <a:cs typeface="+mj-cs"/>
              </a:rPr>
              <a:t> design</a:t>
            </a:r>
            <a:endParaRPr lang="it-IT" sz="2400" b="0" dirty="0">
              <a:solidFill>
                <a:schemeClr val="tx2"/>
              </a:solidFill>
              <a:latin typeface="+mj-lt"/>
              <a:ea typeface="+mj-ea"/>
              <a:cs typeface="+mj-cs"/>
            </a:endParaRPr>
          </a:p>
          <a:p>
            <a:endParaRPr lang="en-US" dirty="0" smtClean="0"/>
          </a:p>
          <a:p>
            <a:endParaRPr lang="en-US" dirty="0"/>
          </a:p>
        </p:txBody>
      </p:sp>
    </p:spTree>
    <p:extLst>
      <p:ext uri="{BB962C8B-B14F-4D97-AF65-F5344CB8AC3E}">
        <p14:creationId xmlns:p14="http://schemas.microsoft.com/office/powerpoint/2010/main" val="35088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5656" y="5445224"/>
            <a:ext cx="6302062" cy="400110"/>
          </a:xfrm>
          <a:prstGeom prst="rect">
            <a:avLst/>
          </a:prstGeom>
          <a:noFill/>
        </p:spPr>
        <p:txBody>
          <a:bodyPr wrap="square" rtlCol="0">
            <a:spAutoFit/>
          </a:bodyPr>
          <a:lstStyle/>
          <a:p>
            <a:pPr algn="ctr"/>
            <a:r>
              <a:rPr lang="de-DE" sz="2000" dirty="0" smtClean="0">
                <a:solidFill>
                  <a:schemeClr val="accent1">
                    <a:lumMod val="75000"/>
                  </a:schemeClr>
                </a:solidFill>
                <a:effectLst>
                  <a:outerShdw blurRad="50800" dist="38100" dir="2700000" algn="tl" rotWithShape="0">
                    <a:prstClr val="black">
                      <a:alpha val="40000"/>
                    </a:prstClr>
                  </a:outerShdw>
                </a:effectLst>
                <a:latin typeface="+mj-lt"/>
              </a:rPr>
              <a:t>Nelson Mandela (1918-2013)</a:t>
            </a:r>
            <a:endParaRPr lang="en-GB" sz="2000" dirty="0">
              <a:solidFill>
                <a:schemeClr val="accent1">
                  <a:lumMod val="75000"/>
                </a:schemeClr>
              </a:solidFill>
              <a:effectLst>
                <a:outerShdw blurRad="50800" dist="38100" dir="2700000" algn="tl" rotWithShape="0">
                  <a:prstClr val="black">
                    <a:alpha val="40000"/>
                  </a:prstClr>
                </a:outerShdw>
              </a:effectLst>
              <a:latin typeface="+mj-lt"/>
            </a:endParaRPr>
          </a:p>
        </p:txBody>
      </p:sp>
      <p:sp>
        <p:nvSpPr>
          <p:cNvPr id="9" name="Rectangle 8"/>
          <p:cNvSpPr/>
          <p:nvPr/>
        </p:nvSpPr>
        <p:spPr>
          <a:xfrm>
            <a:off x="4788024" y="188640"/>
            <a:ext cx="4104456" cy="2088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56436" y="548680"/>
            <a:ext cx="3199740" cy="4801453"/>
          </a:xfrm>
          <a:prstGeom prst="rect">
            <a:avLst/>
          </a:prstGeom>
        </p:spPr>
      </p:pic>
    </p:spTree>
    <p:extLst>
      <p:ext uri="{BB962C8B-B14F-4D97-AF65-F5344CB8AC3E}">
        <p14:creationId xmlns:p14="http://schemas.microsoft.com/office/powerpoint/2010/main" val="3194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282" y="2492896"/>
            <a:ext cx="6302062" cy="769441"/>
          </a:xfrm>
          <a:prstGeom prst="rect">
            <a:avLst/>
          </a:prstGeom>
          <a:noFill/>
        </p:spPr>
        <p:txBody>
          <a:bodyPr wrap="square" rtlCol="0">
            <a:spAutoFit/>
          </a:bodyPr>
          <a:lstStyle/>
          <a:p>
            <a:pPr algn="ctr"/>
            <a:r>
              <a:rPr lang="de-DE" sz="4400" dirty="0" smtClean="0">
                <a:solidFill>
                  <a:schemeClr val="accent1">
                    <a:lumMod val="75000"/>
                  </a:schemeClr>
                </a:solidFill>
                <a:effectLst>
                  <a:outerShdw blurRad="50800" dist="38100" dir="2700000" algn="tl" rotWithShape="0">
                    <a:prstClr val="black">
                      <a:alpha val="40000"/>
                    </a:prstClr>
                  </a:outerShdw>
                </a:effectLst>
                <a:latin typeface="+mj-lt"/>
              </a:rPr>
              <a:t>THANK </a:t>
            </a:r>
            <a:r>
              <a:rPr lang="de-DE" sz="4400" dirty="0" smtClean="0">
                <a:solidFill>
                  <a:schemeClr val="accent1">
                    <a:lumMod val="75000"/>
                  </a:schemeClr>
                </a:solidFill>
                <a:effectLst>
                  <a:outerShdw blurRad="50800" dist="38100" dir="2700000" algn="tl" rotWithShape="0">
                    <a:prstClr val="black">
                      <a:alpha val="40000"/>
                    </a:prstClr>
                  </a:outerShdw>
                </a:effectLst>
                <a:latin typeface="+mj-lt"/>
              </a:rPr>
              <a:t>YOU!</a:t>
            </a:r>
            <a:endParaRPr lang="en-GB" sz="4400" dirty="0">
              <a:solidFill>
                <a:schemeClr val="accent1">
                  <a:lumMod val="75000"/>
                </a:schemeClr>
              </a:solidFill>
              <a:effectLst>
                <a:outerShdw blurRad="50800" dist="38100" dir="2700000" algn="tl" rotWithShape="0">
                  <a:prstClr val="black">
                    <a:alpha val="40000"/>
                  </a:prstClr>
                </a:outerShdw>
              </a:effectLst>
              <a:latin typeface="+mj-lt"/>
            </a:endParaRPr>
          </a:p>
        </p:txBody>
      </p:sp>
      <p:sp>
        <p:nvSpPr>
          <p:cNvPr id="9" name="Rectangle 8"/>
          <p:cNvSpPr/>
          <p:nvPr/>
        </p:nvSpPr>
        <p:spPr>
          <a:xfrm>
            <a:off x="4788024" y="188640"/>
            <a:ext cx="4104456" cy="2088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6806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561975"/>
          </a:xfrm>
        </p:spPr>
        <p:txBody>
          <a:bodyPr/>
          <a:lstStyle/>
          <a:p>
            <a:r>
              <a:rPr lang="de-DE" dirty="0" smtClean="0"/>
              <a:t>Temperature </a:t>
            </a:r>
            <a:r>
              <a:rPr lang="de-DE" dirty="0" err="1" smtClean="0"/>
              <a:t>behavior</a:t>
            </a:r>
            <a:r>
              <a:rPr lang="de-DE" dirty="0" smtClean="0"/>
              <a:t> </a:t>
            </a:r>
            <a:r>
              <a:rPr lang="de-DE" dirty="0" err="1" smtClean="0"/>
              <a:t>summary</a:t>
            </a:r>
            <a:r>
              <a:rPr lang="de-DE" dirty="0" smtClean="0"/>
              <a:t> (°C)</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213023368"/>
              </p:ext>
            </p:extLst>
          </p:nvPr>
        </p:nvGraphicFramePr>
        <p:xfrm>
          <a:off x="683568" y="1340768"/>
          <a:ext cx="7560840" cy="3960441"/>
        </p:xfrm>
        <a:graphic>
          <a:graphicData uri="http://schemas.openxmlformats.org/drawingml/2006/table">
            <a:tbl>
              <a:tblPr firstRow="1" firstCol="1" bandRow="1">
                <a:tableStyleId>{5C22544A-7EE6-4342-B048-85BDC9FD1C3A}</a:tableStyleId>
              </a:tblPr>
              <a:tblGrid>
                <a:gridCol w="1314929"/>
                <a:gridCol w="3068167"/>
                <a:gridCol w="3177744"/>
              </a:tblGrid>
              <a:tr h="1346549">
                <a:tc>
                  <a:txBody>
                    <a:bodyPr/>
                    <a:lstStyle/>
                    <a:p>
                      <a:pPr algn="just">
                        <a:spcAft>
                          <a:spcPts val="0"/>
                        </a:spcAft>
                      </a:pPr>
                      <a:r>
                        <a:rPr lang="it-IT" sz="2400" dirty="0">
                          <a:effectLst/>
                        </a:rPr>
                        <a:t>Case </a:t>
                      </a:r>
                      <a:endParaRPr lang="en-GB" sz="2400" dirty="0">
                        <a:effectLst/>
                        <a:latin typeface="Cambria"/>
                        <a:ea typeface="Times New Roman"/>
                        <a:cs typeface="Times New Roman"/>
                      </a:endParaRPr>
                    </a:p>
                  </a:txBody>
                  <a:tcPr marL="68580" marR="68580" marT="0" marB="0" anchor="ctr"/>
                </a:tc>
                <a:tc>
                  <a:txBody>
                    <a:bodyPr/>
                    <a:lstStyle/>
                    <a:p>
                      <a:pPr algn="just">
                        <a:spcAft>
                          <a:spcPts val="0"/>
                        </a:spcAft>
                      </a:pPr>
                      <a:r>
                        <a:rPr lang="it-IT" sz="2400">
                          <a:effectLst/>
                        </a:rPr>
                        <a:t>48 model</a:t>
                      </a:r>
                      <a:endParaRPr lang="en-GB" sz="2400">
                        <a:effectLst/>
                        <a:latin typeface="Cambria"/>
                        <a:ea typeface="Times New Roman"/>
                        <a:cs typeface="Times New Roman"/>
                      </a:endParaRPr>
                    </a:p>
                  </a:txBody>
                  <a:tcPr marL="68580" marR="68580" marT="0" marB="0" anchor="ctr"/>
                </a:tc>
                <a:tc>
                  <a:txBody>
                    <a:bodyPr/>
                    <a:lstStyle/>
                    <a:p>
                      <a:pPr algn="just">
                        <a:spcAft>
                          <a:spcPts val="0"/>
                        </a:spcAft>
                      </a:pPr>
                      <a:r>
                        <a:rPr lang="it-IT" sz="2400" dirty="0">
                          <a:effectLst/>
                        </a:rPr>
                        <a:t>10 Model</a:t>
                      </a:r>
                      <a:endParaRPr lang="en-GB" sz="2400" dirty="0">
                        <a:effectLst/>
                        <a:latin typeface="Cambria"/>
                        <a:ea typeface="Times New Roman"/>
                        <a:cs typeface="Times New Roman"/>
                      </a:endParaRPr>
                    </a:p>
                  </a:txBody>
                  <a:tcPr marL="68580" marR="68580" marT="0" marB="0" anchor="ctr"/>
                </a:tc>
              </a:tr>
              <a:tr h="673275">
                <a:tc>
                  <a:txBody>
                    <a:bodyPr/>
                    <a:lstStyle/>
                    <a:p>
                      <a:pPr algn="just">
                        <a:spcAft>
                          <a:spcPts val="0"/>
                        </a:spcAft>
                      </a:pPr>
                      <a:r>
                        <a:rPr lang="it-IT" sz="2400">
                          <a:effectLst/>
                        </a:rPr>
                        <a:t>C1</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dirty="0">
                          <a:effectLst/>
                        </a:rPr>
                        <a:t>222.5		</a:t>
                      </a:r>
                      <a:endParaRPr lang="en-GB" sz="2400" dirty="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73.2</a:t>
                      </a:r>
                      <a:endParaRPr lang="en-GB" sz="2400">
                        <a:effectLst/>
                        <a:latin typeface="Cambria"/>
                        <a:ea typeface="Times New Roman"/>
                        <a:cs typeface="Times New Roman"/>
                      </a:endParaRPr>
                    </a:p>
                  </a:txBody>
                  <a:tcPr marL="68580" marR="68580" marT="0" marB="0"/>
                </a:tc>
              </a:tr>
              <a:tr h="673275">
                <a:tc>
                  <a:txBody>
                    <a:bodyPr/>
                    <a:lstStyle/>
                    <a:p>
                      <a:pPr algn="just">
                        <a:spcAft>
                          <a:spcPts val="0"/>
                        </a:spcAft>
                      </a:pPr>
                      <a:r>
                        <a:rPr lang="it-IT" sz="2400">
                          <a:effectLst/>
                        </a:rPr>
                        <a:t>C4</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224.7</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71.7</a:t>
                      </a:r>
                      <a:endParaRPr lang="en-GB" sz="2400">
                        <a:effectLst/>
                        <a:latin typeface="Cambria"/>
                        <a:ea typeface="Times New Roman"/>
                        <a:cs typeface="Times New Roman"/>
                      </a:endParaRPr>
                    </a:p>
                  </a:txBody>
                  <a:tcPr marL="68580" marR="68580" marT="0" marB="0" anchor="b"/>
                </a:tc>
              </a:tr>
              <a:tr h="673275">
                <a:tc>
                  <a:txBody>
                    <a:bodyPr/>
                    <a:lstStyle/>
                    <a:p>
                      <a:pPr algn="just">
                        <a:spcAft>
                          <a:spcPts val="0"/>
                        </a:spcAft>
                      </a:pPr>
                      <a:r>
                        <a:rPr lang="it-IT" sz="2400">
                          <a:effectLst/>
                        </a:rPr>
                        <a:t>C7</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191.7</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70.1</a:t>
                      </a:r>
                      <a:endParaRPr lang="en-GB" sz="2400">
                        <a:effectLst/>
                        <a:latin typeface="Cambria"/>
                        <a:ea typeface="Times New Roman"/>
                        <a:cs typeface="Times New Roman"/>
                      </a:endParaRPr>
                    </a:p>
                  </a:txBody>
                  <a:tcPr marL="68580" marR="68580" marT="0" marB="0" anchor="b"/>
                </a:tc>
              </a:tr>
              <a:tr h="594067">
                <a:tc>
                  <a:txBody>
                    <a:bodyPr/>
                    <a:lstStyle/>
                    <a:p>
                      <a:pPr algn="just">
                        <a:spcAft>
                          <a:spcPts val="0"/>
                        </a:spcAft>
                      </a:pPr>
                      <a:r>
                        <a:rPr lang="it-IT" sz="2400">
                          <a:effectLst/>
                        </a:rPr>
                        <a:t>C8</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125.3</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dirty="0">
                          <a:effectLst/>
                        </a:rPr>
                        <a:t>72.9</a:t>
                      </a:r>
                      <a:endParaRPr lang="en-GB" sz="2400" dirty="0">
                        <a:effectLst/>
                        <a:latin typeface="Cambria"/>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991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48880"/>
            <a:ext cx="8928992" cy="1224136"/>
          </a:xfrm>
        </p:spPr>
        <p:txBody>
          <a:bodyPr/>
          <a:lstStyle/>
          <a:p>
            <a:pPr algn="ctr"/>
            <a:r>
              <a:rPr lang="it-IT" sz="3600" dirty="0" smtClean="0">
                <a:solidFill>
                  <a:srgbClr val="FF0000"/>
                </a:solidFill>
              </a:rPr>
              <a:t>ITER IBED PHTS </a:t>
            </a:r>
            <a:br>
              <a:rPr lang="it-IT" sz="3600" dirty="0" smtClean="0">
                <a:solidFill>
                  <a:srgbClr val="FF0000"/>
                </a:solidFill>
              </a:rPr>
            </a:br>
            <a:r>
              <a:rPr lang="it-IT" sz="3600" dirty="0" smtClean="0">
                <a:solidFill>
                  <a:srgbClr val="FF0000"/>
                </a:solidFill>
              </a:rPr>
              <a:t>Thermal Hydraulic Analysis</a:t>
            </a:r>
            <a:endParaRPr lang="en-GB" sz="3600" dirty="0">
              <a:solidFill>
                <a:srgbClr val="FF0000"/>
              </a:solidFill>
            </a:endParaRPr>
          </a:p>
        </p:txBody>
      </p:sp>
    </p:spTree>
    <p:extLst>
      <p:ext uri="{BB962C8B-B14F-4D97-AF65-F5344CB8AC3E}">
        <p14:creationId xmlns:p14="http://schemas.microsoft.com/office/powerpoint/2010/main" val="4696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911975" cy="561975"/>
          </a:xfrm>
        </p:spPr>
        <p:txBody>
          <a:bodyPr/>
          <a:lstStyle/>
          <a:p>
            <a:r>
              <a:rPr lang="de-DE" dirty="0" smtClean="0"/>
              <a:t>EV Pressure comparison (48 VS 10)</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4247" name="Picture 695"/>
          <p:cNvPicPr>
            <a:picLocks noChangeAspect="1" noChangeArrowheads="1"/>
          </p:cNvPicPr>
          <p:nvPr/>
        </p:nvPicPr>
        <p:blipFill rotWithShape="1">
          <a:blip r:embed="rId2">
            <a:extLst>
              <a:ext uri="{28A0092B-C50C-407E-A947-70E740481C1C}">
                <a14:useLocalDpi xmlns:a14="http://schemas.microsoft.com/office/drawing/2010/main" val="0"/>
              </a:ext>
            </a:extLst>
          </a:blip>
          <a:srcRect l="51704" r="2500"/>
          <a:stretch/>
        </p:blipFill>
        <p:spPr bwMode="auto">
          <a:xfrm>
            <a:off x="1475656" y="908720"/>
            <a:ext cx="5112568" cy="522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8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282" y="2492896"/>
            <a:ext cx="6302062" cy="769441"/>
          </a:xfrm>
          <a:prstGeom prst="rect">
            <a:avLst/>
          </a:prstGeom>
          <a:noFill/>
        </p:spPr>
        <p:txBody>
          <a:bodyPr wrap="square" rtlCol="0">
            <a:spAutoFit/>
          </a:bodyPr>
          <a:lstStyle/>
          <a:p>
            <a:pPr algn="ctr"/>
            <a:r>
              <a:rPr lang="de-DE" sz="4400" dirty="0" err="1" smtClean="0">
                <a:solidFill>
                  <a:schemeClr val="accent1">
                    <a:lumMod val="75000"/>
                  </a:schemeClr>
                </a:solidFill>
                <a:effectLst>
                  <a:outerShdw blurRad="50800" dist="38100" dir="2700000" algn="tl" rotWithShape="0">
                    <a:prstClr val="black">
                      <a:alpha val="40000"/>
                    </a:prstClr>
                  </a:outerShdw>
                </a:effectLst>
                <a:latin typeface="+mj-lt"/>
              </a:rPr>
              <a:t>Why</a:t>
            </a:r>
            <a:r>
              <a:rPr lang="de-DE" sz="4400" dirty="0" smtClean="0">
                <a:solidFill>
                  <a:schemeClr val="accent1">
                    <a:lumMod val="75000"/>
                  </a:schemeClr>
                </a:solidFill>
                <a:effectLst>
                  <a:outerShdw blurRad="50800" dist="38100" dir="2700000" algn="tl" rotWithShape="0">
                    <a:prstClr val="black">
                      <a:alpha val="40000"/>
                    </a:prstClr>
                  </a:outerShdw>
                </a:effectLst>
                <a:latin typeface="+mj-lt"/>
              </a:rPr>
              <a:t> Fusion?</a:t>
            </a:r>
            <a:endParaRPr lang="en-GB" sz="4400" dirty="0">
              <a:solidFill>
                <a:schemeClr val="accent1">
                  <a:lumMod val="75000"/>
                </a:schemeClr>
              </a:solidFill>
              <a:effectLst>
                <a:outerShdw blurRad="50800" dist="38100" dir="2700000" algn="tl" rotWithShape="0">
                  <a:prstClr val="black">
                    <a:alpha val="40000"/>
                  </a:prstClr>
                </a:outerShdw>
              </a:effectLst>
              <a:latin typeface="+mj-lt"/>
            </a:endParaRPr>
          </a:p>
        </p:txBody>
      </p:sp>
      <p:sp>
        <p:nvSpPr>
          <p:cNvPr id="9" name="Rectangle 8"/>
          <p:cNvSpPr/>
          <p:nvPr/>
        </p:nvSpPr>
        <p:spPr>
          <a:xfrm>
            <a:off x="4788024" y="188640"/>
            <a:ext cx="4104456" cy="2088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04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ITER IBED PHTS</a:t>
            </a:r>
            <a:endParaRPr lang="en-GB"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908720"/>
            <a:ext cx="8280920" cy="5256584"/>
          </a:xfrm>
          <a:prstGeom prst="rect">
            <a:avLst/>
          </a:prstGeom>
          <a:noFill/>
          <a:ln w="9525">
            <a:solidFill>
              <a:schemeClr val="tx1"/>
            </a:solidFill>
            <a:miter lim="800000"/>
            <a:headEnd/>
            <a:tailEnd/>
          </a:ln>
          <a:effectLst/>
          <a:extLst/>
        </p:spPr>
      </p:pic>
    </p:spTree>
    <p:extLst>
      <p:ext uri="{BB962C8B-B14F-4D97-AF65-F5344CB8AC3E}">
        <p14:creationId xmlns:p14="http://schemas.microsoft.com/office/powerpoint/2010/main" val="428971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911975" cy="561975"/>
          </a:xfrm>
        </p:spPr>
        <p:txBody>
          <a:bodyPr/>
          <a:lstStyle/>
          <a:p>
            <a:r>
              <a:rPr lang="it-IT" dirty="0" smtClean="0"/>
              <a:t>Flow Rate in one Cooling Train</a:t>
            </a:r>
            <a:endParaRPr lang="en-GB" dirty="0"/>
          </a:p>
        </p:txBody>
      </p:sp>
      <p:pic>
        <p:nvPicPr>
          <p:cNvPr id="4" name="Picture 3" descr="C:\Documents and Settings\carlond\My Documents\Work\Documents for the Task 2011\4th deliverable 21-Janaury-2012\FINAL\Restart\Flow Rate.jpg"/>
          <p:cNvPicPr/>
          <p:nvPr/>
        </p:nvPicPr>
        <p:blipFill rotWithShape="1">
          <a:blip r:embed="rId3">
            <a:extLst>
              <a:ext uri="{28A0092B-C50C-407E-A947-70E740481C1C}">
                <a14:useLocalDpi xmlns:a14="http://schemas.microsoft.com/office/drawing/2010/main" val="0"/>
              </a:ext>
            </a:extLst>
          </a:blip>
          <a:srcRect r="7328"/>
          <a:stretch/>
        </p:blipFill>
        <p:spPr bwMode="auto">
          <a:xfrm>
            <a:off x="539552" y="764704"/>
            <a:ext cx="7416824" cy="54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79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911975" cy="561975"/>
          </a:xfrm>
        </p:spPr>
        <p:txBody>
          <a:bodyPr/>
          <a:lstStyle/>
          <a:p>
            <a:r>
              <a:rPr lang="it-IT" dirty="0" smtClean="0"/>
              <a:t>Flow Rate across the PRZ surgeline</a:t>
            </a:r>
            <a:endParaRPr lang="en-GB" dirty="0"/>
          </a:p>
        </p:txBody>
      </p:sp>
      <p:pic>
        <p:nvPicPr>
          <p:cNvPr id="6" name="Picture 5" descr="C:\Documents and Settings\carlond\My Documents\Work\Documents for the Task 2011\4th deliverable 21-Janaury-2012\FINAL\Restart\Flow Rate insurge.jpg"/>
          <p:cNvPicPr/>
          <p:nvPr/>
        </p:nvPicPr>
        <p:blipFill rotWithShape="1">
          <a:blip r:embed="rId3">
            <a:extLst>
              <a:ext uri="{28A0092B-C50C-407E-A947-70E740481C1C}">
                <a14:useLocalDpi xmlns:a14="http://schemas.microsoft.com/office/drawing/2010/main" val="0"/>
              </a:ext>
            </a:extLst>
          </a:blip>
          <a:srcRect t="7255" r="6600" b="81"/>
          <a:stretch/>
        </p:blipFill>
        <p:spPr bwMode="auto">
          <a:xfrm>
            <a:off x="323528" y="692696"/>
            <a:ext cx="8208912" cy="55446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30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911975" cy="561975"/>
          </a:xfrm>
        </p:spPr>
        <p:txBody>
          <a:bodyPr/>
          <a:lstStyle/>
          <a:p>
            <a:r>
              <a:rPr lang="it-IT" dirty="0" smtClean="0"/>
              <a:t>IBED PHTS Thermal Hydraulic Analyses: Conclusions</a:t>
            </a:r>
            <a:endParaRPr lang="en-GB" dirty="0"/>
          </a:p>
        </p:txBody>
      </p:sp>
      <p:sp>
        <p:nvSpPr>
          <p:cNvPr id="4" name="Segnaposto contenuto 1"/>
          <p:cNvSpPr>
            <a:spLocks noGrp="1"/>
          </p:cNvSpPr>
          <p:nvPr>
            <p:ph idx="1"/>
          </p:nvPr>
        </p:nvSpPr>
        <p:spPr>
          <a:xfrm>
            <a:off x="251520" y="1052736"/>
            <a:ext cx="8356600" cy="4608512"/>
          </a:xfrm>
        </p:spPr>
        <p:txBody>
          <a:bodyPr/>
          <a:lstStyle/>
          <a:p>
            <a:pPr algn="just"/>
            <a:r>
              <a:rPr lang="en-GB" sz="1800" dirty="0"/>
              <a:t>The current analysis shows that the proposed IBED PHTS </a:t>
            </a:r>
            <a:r>
              <a:rPr lang="en-GB" sz="1800" dirty="0" smtClean="0"/>
              <a:t>temperature can be accurately controlled by opening/closing the bypass of the heat exchangers, i.e. by varying the flow rate across the HXs in function of the power to be removed</a:t>
            </a:r>
          </a:p>
          <a:p>
            <a:pPr marL="0" indent="0" algn="just">
              <a:buNone/>
            </a:pPr>
            <a:endParaRPr lang="de-DE" sz="1800" dirty="0"/>
          </a:p>
          <a:p>
            <a:pPr algn="just"/>
            <a:r>
              <a:rPr lang="en-GB" sz="1800" dirty="0" smtClean="0"/>
              <a:t>Also the pressure </a:t>
            </a:r>
            <a:r>
              <a:rPr lang="en-GB" sz="1800" dirty="0"/>
              <a:t>of the system </a:t>
            </a:r>
            <a:r>
              <a:rPr lang="en-GB" sz="1800" dirty="0" smtClean="0"/>
              <a:t>can </a:t>
            </a:r>
            <a:r>
              <a:rPr lang="en-GB" sz="1800" dirty="0"/>
              <a:t>be controlled within a narrow range of fluctuation </a:t>
            </a:r>
            <a:r>
              <a:rPr lang="en-GB" sz="1800" dirty="0" smtClean="0"/>
              <a:t>if </a:t>
            </a:r>
            <a:r>
              <a:rPr lang="en-GB" sz="1800" dirty="0"/>
              <a:t>specific </a:t>
            </a:r>
            <a:r>
              <a:rPr lang="en-GB" sz="1800" dirty="0" smtClean="0"/>
              <a:t>actions </a:t>
            </a:r>
            <a:r>
              <a:rPr lang="en-GB" sz="1800" dirty="0"/>
              <a:t>during the </a:t>
            </a:r>
            <a:r>
              <a:rPr lang="en-GB" sz="1800" dirty="0" smtClean="0"/>
              <a:t>plasma pulses are performed:</a:t>
            </a:r>
          </a:p>
          <a:p>
            <a:pPr marL="0" indent="0" algn="just">
              <a:buNone/>
            </a:pPr>
            <a:endParaRPr lang="en-GB" sz="1800" dirty="0" smtClean="0"/>
          </a:p>
          <a:p>
            <a:pPr lvl="1" algn="just"/>
            <a:r>
              <a:rPr lang="en-GB" sz="1800" dirty="0"/>
              <a:t>1.	Spray injection of water from the </a:t>
            </a:r>
            <a:r>
              <a:rPr lang="en-GB" sz="1800" dirty="0" smtClean="0"/>
              <a:t>CVCS</a:t>
            </a:r>
          </a:p>
          <a:p>
            <a:pPr lvl="1" algn="just"/>
            <a:endParaRPr lang="en-GB" sz="1800" dirty="0"/>
          </a:p>
          <a:p>
            <a:pPr lvl="1" algn="just"/>
            <a:r>
              <a:rPr lang="en-GB" sz="1800" dirty="0" smtClean="0"/>
              <a:t>2</a:t>
            </a:r>
            <a:r>
              <a:rPr lang="en-GB" sz="1800" dirty="0"/>
              <a:t>.	The </a:t>
            </a:r>
            <a:r>
              <a:rPr lang="en-GB" sz="1800" dirty="0" smtClean="0"/>
              <a:t>Level Control of the Pressurizer by CVCS</a:t>
            </a:r>
          </a:p>
          <a:p>
            <a:pPr lvl="1" algn="just"/>
            <a:endParaRPr lang="en-GB" sz="1800" dirty="0"/>
          </a:p>
          <a:p>
            <a:pPr lvl="1" algn="just"/>
            <a:r>
              <a:rPr lang="en-GB" sz="1800" dirty="0" smtClean="0"/>
              <a:t>3</a:t>
            </a:r>
            <a:r>
              <a:rPr lang="en-GB" sz="1800" dirty="0"/>
              <a:t>.	The </a:t>
            </a:r>
            <a:r>
              <a:rPr lang="en-GB" sz="1800" dirty="0" smtClean="0"/>
              <a:t>PRZ electrical </a:t>
            </a:r>
            <a:r>
              <a:rPr lang="en-GB" sz="1800" dirty="0"/>
              <a:t>heaters permit the reduction of pressure decrease during the outsurge of water and hence to re-establish the value of pressure at set-point during the Dwell in order to permit another Burn cycle</a:t>
            </a:r>
            <a:r>
              <a:rPr lang="en-GB" sz="1800" dirty="0" smtClean="0"/>
              <a:t>.</a:t>
            </a:r>
          </a:p>
          <a:p>
            <a:pPr marL="457200" lvl="1" indent="0" algn="just">
              <a:buNone/>
            </a:pPr>
            <a:endParaRPr lang="en-GB" sz="1800" dirty="0"/>
          </a:p>
          <a:p>
            <a:pPr marL="457200" lvl="1" indent="0" algn="just">
              <a:buNone/>
            </a:pPr>
            <a:endParaRPr lang="en-GB" sz="1400" dirty="0"/>
          </a:p>
          <a:p>
            <a:pPr algn="just"/>
            <a:endParaRPr lang="en-US" sz="1800" dirty="0" smtClean="0"/>
          </a:p>
        </p:txBody>
      </p:sp>
    </p:spTree>
    <p:extLst>
      <p:ext uri="{BB962C8B-B14F-4D97-AF65-F5344CB8AC3E}">
        <p14:creationId xmlns:p14="http://schemas.microsoft.com/office/powerpoint/2010/main" val="27733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48880"/>
            <a:ext cx="8928992" cy="1224136"/>
          </a:xfrm>
        </p:spPr>
        <p:txBody>
          <a:bodyPr/>
          <a:lstStyle/>
          <a:p>
            <a:pPr algn="ctr"/>
            <a:r>
              <a:rPr lang="it-IT" sz="3600" dirty="0" smtClean="0">
                <a:solidFill>
                  <a:srgbClr val="FF0000"/>
                </a:solidFill>
              </a:rPr>
              <a:t>Functional Failure Mode and Effects Analiss for DEMO HCPB concept</a:t>
            </a:r>
            <a:endParaRPr lang="en-GB" sz="3600" dirty="0">
              <a:solidFill>
                <a:srgbClr val="FF0000"/>
              </a:solidFill>
            </a:endParaRPr>
          </a:p>
        </p:txBody>
      </p:sp>
    </p:spTree>
    <p:extLst>
      <p:ext uri="{BB962C8B-B14F-4D97-AF65-F5344CB8AC3E}">
        <p14:creationId xmlns:p14="http://schemas.microsoft.com/office/powerpoint/2010/main" val="42838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DEMO</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96752"/>
            <a:ext cx="7012310" cy="481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7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Introduction</a:t>
            </a:r>
            <a:endParaRPr lang="en-GB" dirty="0"/>
          </a:p>
        </p:txBody>
      </p:sp>
      <p:sp>
        <p:nvSpPr>
          <p:cNvPr id="6" name="Segnaposto contenuto 1"/>
          <p:cNvSpPr>
            <a:spLocks noGrp="1"/>
          </p:cNvSpPr>
          <p:nvPr>
            <p:ph idx="1"/>
          </p:nvPr>
        </p:nvSpPr>
        <p:spPr>
          <a:xfrm>
            <a:off x="251520" y="980728"/>
            <a:ext cx="8356600" cy="5256584"/>
          </a:xfrm>
        </p:spPr>
        <p:txBody>
          <a:bodyPr/>
          <a:lstStyle/>
          <a:p>
            <a:pPr algn="just"/>
            <a:r>
              <a:rPr lang="en-US" sz="1800" dirty="0" smtClean="0"/>
              <a:t>Fusion reactors development impose the design of safe and reliable primary heat transfer systems (PHTSs) along all the Fusion Roadmap activities</a:t>
            </a:r>
          </a:p>
          <a:p>
            <a:pPr marL="0" indent="0" algn="just">
              <a:buNone/>
            </a:pPr>
            <a:endParaRPr lang="en-US" sz="1800" dirty="0" smtClean="0"/>
          </a:p>
          <a:p>
            <a:pPr algn="just"/>
            <a:r>
              <a:rPr lang="en-US" sz="1800" dirty="0" smtClean="0"/>
              <a:t>Pulsed operation of ITER reactor induces challenging requirements for the In-vessel components PHTS, also in terms of safety </a:t>
            </a:r>
          </a:p>
          <a:p>
            <a:pPr algn="just"/>
            <a:endParaRPr lang="en-US" sz="1800" dirty="0"/>
          </a:p>
          <a:p>
            <a:pPr algn="just"/>
            <a:r>
              <a:rPr lang="en-US" sz="1800" dirty="0" smtClean="0"/>
              <a:t>ITER water cooled PHTS has been investigated though RELAP5 © version 3.3  during plasma operation scenarios</a:t>
            </a:r>
          </a:p>
          <a:p>
            <a:pPr algn="just"/>
            <a:endParaRPr lang="en-US" sz="1800" dirty="0"/>
          </a:p>
          <a:p>
            <a:pPr algn="just"/>
            <a:r>
              <a:rPr lang="en-US" sz="1800" dirty="0" smtClean="0"/>
              <a:t>Basis on ITER experience a Failure Mode and Effects Analyses has been carried on for DEMO He cooled PHTS</a:t>
            </a:r>
          </a:p>
          <a:p>
            <a:pPr algn="just"/>
            <a:endParaRPr lang="en-US" sz="1800" dirty="0"/>
          </a:p>
          <a:p>
            <a:pPr algn="just"/>
            <a:r>
              <a:rPr lang="en-US" sz="1800" dirty="0" smtClean="0"/>
              <a:t>Finally two DEMO PHTS layouts have been compared </a:t>
            </a:r>
            <a:r>
              <a:rPr lang="en-US" sz="1800" dirty="0" err="1" smtClean="0"/>
              <a:t>trhough</a:t>
            </a:r>
            <a:r>
              <a:rPr lang="en-US" sz="1800" dirty="0" smtClean="0"/>
              <a:t> MELCOR version 1.8.2 analyses during Ex-Vessel LOCA scenario</a:t>
            </a:r>
          </a:p>
          <a:p>
            <a:pPr marL="0" indent="0" algn="just">
              <a:buNone/>
            </a:pPr>
            <a:endParaRPr lang="en-US" sz="1800" dirty="0"/>
          </a:p>
          <a:p>
            <a:pPr algn="just"/>
            <a:r>
              <a:rPr lang="en-US" sz="1800" dirty="0" smtClean="0"/>
              <a:t>MELCOR version 1.8.2 was employed due to the code capabilities to implement He as coolant in the primary circuit.</a:t>
            </a:r>
            <a:endParaRPr lang="en-US" sz="1800" dirty="0"/>
          </a:p>
        </p:txBody>
      </p:sp>
    </p:spTree>
    <p:extLst>
      <p:ext uri="{BB962C8B-B14F-4D97-AF65-F5344CB8AC3E}">
        <p14:creationId xmlns:p14="http://schemas.microsoft.com/office/powerpoint/2010/main" val="12988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FFMEA Analysis for DEMO HCPB Concept</a:t>
            </a:r>
            <a:endParaRPr lang="en-GB" dirty="0"/>
          </a:p>
        </p:txBody>
      </p:sp>
      <p:sp>
        <p:nvSpPr>
          <p:cNvPr id="6" name="Segnaposto contenuto 1"/>
          <p:cNvSpPr>
            <a:spLocks noGrp="1"/>
          </p:cNvSpPr>
          <p:nvPr>
            <p:ph idx="1"/>
          </p:nvPr>
        </p:nvSpPr>
        <p:spPr>
          <a:xfrm>
            <a:off x="251520" y="980728"/>
            <a:ext cx="8356600" cy="5256584"/>
          </a:xfrm>
        </p:spPr>
        <p:txBody>
          <a:bodyPr/>
          <a:lstStyle/>
          <a:p>
            <a:pPr algn="just"/>
            <a:r>
              <a:rPr lang="en-US" sz="1800" dirty="0" smtClean="0"/>
              <a:t>The preliminary safety analysis of a fusion power plant is one of the key activity within the overall design process</a:t>
            </a:r>
          </a:p>
          <a:p>
            <a:pPr algn="just"/>
            <a:endParaRPr lang="en-US" sz="1800" dirty="0"/>
          </a:p>
          <a:p>
            <a:pPr algn="just"/>
            <a:r>
              <a:rPr lang="en-US" sz="1800" dirty="0" smtClean="0"/>
              <a:t>In DEMO, due to the pre-conceptual design status of the most of the systems,  the available systems data are not detailed enough to justify a Failure Mode and Effect Analysis (FMEA)</a:t>
            </a:r>
          </a:p>
          <a:p>
            <a:pPr marL="0" indent="0" algn="just">
              <a:buNone/>
            </a:pPr>
            <a:endParaRPr lang="en-US" sz="1800" dirty="0" smtClean="0"/>
          </a:p>
          <a:p>
            <a:pPr algn="just"/>
            <a:r>
              <a:rPr lang="en-US" sz="1800" dirty="0" smtClean="0"/>
              <a:t>Therefore, a Functional FMEA at component level has been conducted to:</a:t>
            </a:r>
          </a:p>
          <a:p>
            <a:pPr algn="just"/>
            <a:endParaRPr lang="en-US" sz="1800" dirty="0"/>
          </a:p>
          <a:p>
            <a:pPr lvl="1" algn="just"/>
            <a:r>
              <a:rPr lang="en-US" sz="1800" dirty="0" smtClean="0"/>
              <a:t>Define a list of Postulated Initiating Events (PIEs)</a:t>
            </a:r>
          </a:p>
          <a:p>
            <a:pPr marL="457200" lvl="1" indent="0" algn="just">
              <a:buNone/>
            </a:pPr>
            <a:endParaRPr lang="en-US" sz="1800" dirty="0" smtClean="0"/>
          </a:p>
          <a:p>
            <a:pPr lvl="1" algn="just"/>
            <a:r>
              <a:rPr lang="en-US" sz="1800" dirty="0" smtClean="0"/>
              <a:t>Discuss the possible accidental sequences arising from the PIEs</a:t>
            </a:r>
            <a:endParaRPr lang="en-US" sz="1800" dirty="0"/>
          </a:p>
        </p:txBody>
      </p:sp>
    </p:spTree>
    <p:extLst>
      <p:ext uri="{BB962C8B-B14F-4D97-AF65-F5344CB8AC3E}">
        <p14:creationId xmlns:p14="http://schemas.microsoft.com/office/powerpoint/2010/main" val="17387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911975" cy="561975"/>
          </a:xfrm>
        </p:spPr>
        <p:txBody>
          <a:bodyPr/>
          <a:lstStyle/>
          <a:p>
            <a:r>
              <a:rPr lang="it-IT" dirty="0" smtClean="0"/>
              <a:t>Ex-Vessel LOCA</a:t>
            </a:r>
            <a:endParaRPr lang="en-GB" dirty="0"/>
          </a:p>
        </p:txBody>
      </p:sp>
      <p:sp>
        <p:nvSpPr>
          <p:cNvPr id="5" name="Segnaposto contenuto 1"/>
          <p:cNvSpPr>
            <a:spLocks noGrp="1"/>
          </p:cNvSpPr>
          <p:nvPr>
            <p:ph idx="1"/>
          </p:nvPr>
        </p:nvSpPr>
        <p:spPr>
          <a:xfrm>
            <a:off x="179512" y="908720"/>
            <a:ext cx="8356600" cy="5256584"/>
          </a:xfrm>
        </p:spPr>
        <p:txBody>
          <a:bodyPr/>
          <a:lstStyle/>
          <a:p>
            <a:pPr algn="just"/>
            <a:r>
              <a:rPr lang="en-US" sz="2000" dirty="0"/>
              <a:t>The ex-vessel LOCA can be caused by piping leak/rupture; instrument leak/rupture, valve leak/rupture, circulator leak/rupture, or SG tube leak/rupture. Following PIEs have been identified</a:t>
            </a:r>
            <a:r>
              <a:rPr lang="en-US" sz="2000" dirty="0" smtClean="0"/>
              <a:t>:</a:t>
            </a:r>
          </a:p>
          <a:p>
            <a:pPr marL="0" indent="0" algn="just">
              <a:buNone/>
            </a:pPr>
            <a:endParaRPr lang="en-US" dirty="0" smtClean="0"/>
          </a:p>
          <a:p>
            <a:pPr lvl="1" algn="just"/>
            <a:r>
              <a:rPr lang="en-US" b="1" dirty="0">
                <a:solidFill>
                  <a:srgbClr val="FF0000"/>
                </a:solidFill>
              </a:rPr>
              <a:t>LBO1	LOCA out-VV because large rupture of He manifold feeder inside PHTS </a:t>
            </a:r>
            <a:r>
              <a:rPr lang="en-US" b="1" dirty="0" smtClean="0">
                <a:solidFill>
                  <a:srgbClr val="FF0000"/>
                </a:solidFill>
              </a:rPr>
              <a:t>vault</a:t>
            </a:r>
          </a:p>
          <a:p>
            <a:pPr marL="457200" lvl="1" indent="0" algn="just">
              <a:buNone/>
            </a:pPr>
            <a:endParaRPr lang="en-US" dirty="0"/>
          </a:p>
          <a:p>
            <a:pPr lvl="1" algn="just"/>
            <a:r>
              <a:rPr lang="en-US" dirty="0"/>
              <a:t>LBO2	LOCA out-VV because small rupture of He manifold feeder inside PHTS </a:t>
            </a:r>
            <a:r>
              <a:rPr lang="en-US" dirty="0" smtClean="0"/>
              <a:t>vault</a:t>
            </a:r>
          </a:p>
          <a:p>
            <a:pPr marL="457200" lvl="1" indent="0" algn="just">
              <a:buNone/>
            </a:pPr>
            <a:endParaRPr lang="en-US" dirty="0"/>
          </a:p>
          <a:p>
            <a:pPr lvl="1" algn="just"/>
            <a:r>
              <a:rPr lang="en-US" dirty="0"/>
              <a:t>LBO3	LOCA out-VV because rupture of tubes in a </a:t>
            </a:r>
            <a:r>
              <a:rPr lang="en-US" dirty="0" smtClean="0"/>
              <a:t>SG</a:t>
            </a:r>
          </a:p>
          <a:p>
            <a:pPr marL="457200" lvl="1" indent="0" algn="just">
              <a:buNone/>
            </a:pPr>
            <a:endParaRPr lang="en-US" dirty="0"/>
          </a:p>
          <a:p>
            <a:pPr lvl="1" algn="just"/>
            <a:r>
              <a:rPr lang="en-US" dirty="0"/>
              <a:t>TBO2	Small rupture from CPS process line connected to PHTS inside the PHTS vault (outside the VV)</a:t>
            </a:r>
          </a:p>
        </p:txBody>
      </p:sp>
    </p:spTree>
    <p:extLst>
      <p:ext uri="{BB962C8B-B14F-4D97-AF65-F5344CB8AC3E}">
        <p14:creationId xmlns:p14="http://schemas.microsoft.com/office/powerpoint/2010/main" val="10849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48880"/>
            <a:ext cx="8928992" cy="1224136"/>
          </a:xfrm>
        </p:spPr>
        <p:txBody>
          <a:bodyPr/>
          <a:lstStyle/>
          <a:p>
            <a:pPr algn="ctr"/>
            <a:r>
              <a:rPr lang="it-IT" sz="3600" dirty="0" smtClean="0">
                <a:solidFill>
                  <a:srgbClr val="FF0000"/>
                </a:solidFill>
              </a:rPr>
              <a:t>DEMO HCPB PHTS</a:t>
            </a:r>
            <a:br>
              <a:rPr lang="it-IT" sz="3600" dirty="0" smtClean="0">
                <a:solidFill>
                  <a:srgbClr val="FF0000"/>
                </a:solidFill>
              </a:rPr>
            </a:br>
            <a:r>
              <a:rPr lang="it-IT" sz="3600" dirty="0" smtClean="0">
                <a:solidFill>
                  <a:srgbClr val="FF0000"/>
                </a:solidFill>
              </a:rPr>
              <a:t>Ex-Vessel LOCA Scenario</a:t>
            </a:r>
            <a:endParaRPr lang="en-GB" sz="3600" dirty="0">
              <a:solidFill>
                <a:srgbClr val="FF0000"/>
              </a:solidFill>
            </a:endParaRPr>
          </a:p>
        </p:txBody>
      </p:sp>
    </p:spTree>
    <p:extLst>
      <p:ext uri="{BB962C8B-B14F-4D97-AF65-F5344CB8AC3E}">
        <p14:creationId xmlns:p14="http://schemas.microsoft.com/office/powerpoint/2010/main" val="695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ITER Cooling Water System</a:t>
            </a:r>
            <a:endParaRPr lang="en-GB" dirty="0"/>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827584" y="1196752"/>
            <a:ext cx="7056784"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27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92113" y="1415058"/>
            <a:ext cx="8356600" cy="4894262"/>
          </a:xfrm>
        </p:spPr>
        <p:txBody>
          <a:bodyPr/>
          <a:lstStyle/>
          <a:p>
            <a:pPr algn="just"/>
            <a:r>
              <a:rPr lang="en-GB" dirty="0" smtClean="0"/>
              <a:t>Safety</a:t>
            </a:r>
            <a:r>
              <a:rPr lang="it-IT" dirty="0" smtClean="0"/>
              <a:t>:</a:t>
            </a:r>
          </a:p>
          <a:p>
            <a:pPr algn="just"/>
            <a:endParaRPr lang="en-GB" sz="1000" dirty="0" smtClean="0"/>
          </a:p>
          <a:p>
            <a:pPr lvl="1" algn="just"/>
            <a:r>
              <a:rPr lang="en-GB" dirty="0" smtClean="0"/>
              <a:t>It </a:t>
            </a:r>
            <a:r>
              <a:rPr lang="en-GB" dirty="0"/>
              <a:t>is not possible to </a:t>
            </a:r>
            <a:r>
              <a:rPr lang="en-GB" dirty="0" smtClean="0"/>
              <a:t>isolate the circuit through </a:t>
            </a:r>
            <a:r>
              <a:rPr lang="en-GB" dirty="0"/>
              <a:t>safety </a:t>
            </a:r>
            <a:r>
              <a:rPr lang="en-GB" dirty="0" smtClean="0"/>
              <a:t>isolation valves </a:t>
            </a:r>
            <a:r>
              <a:rPr lang="en-GB" dirty="0"/>
              <a:t>in both designs </a:t>
            </a:r>
            <a:r>
              <a:rPr lang="en-GB" dirty="0" smtClean="0"/>
              <a:t>during LB-LOCA.</a:t>
            </a:r>
          </a:p>
          <a:p>
            <a:pPr lvl="1" algn="just"/>
            <a:endParaRPr lang="en-GB" sz="1000" dirty="0" smtClean="0"/>
          </a:p>
          <a:p>
            <a:pPr lvl="1" algn="just"/>
            <a:r>
              <a:rPr lang="it-IT" dirty="0" smtClean="0"/>
              <a:t>IB-LOCA</a:t>
            </a:r>
            <a:r>
              <a:rPr lang="en-GB" dirty="0" smtClean="0"/>
              <a:t>, smaller LOCAs can be mitigated thanks to safety isolation valves</a:t>
            </a:r>
            <a:r>
              <a:rPr lang="it-IT" dirty="0" smtClean="0"/>
              <a:t>.</a:t>
            </a:r>
          </a:p>
          <a:p>
            <a:pPr lvl="1" algn="just"/>
            <a:r>
              <a:rPr lang="it-IT" dirty="0" smtClean="0"/>
              <a:t>The heat transfer trhough the TB walls as a positive effect both in reducing atmosphere pressure and temperature</a:t>
            </a:r>
          </a:p>
          <a:p>
            <a:pPr lvl="1" algn="just"/>
            <a:r>
              <a:rPr lang="it-IT" dirty="0" smtClean="0"/>
              <a:t>In case of LB LOCA of the reference design both pressure and temperature rapidly reach critical values </a:t>
            </a:r>
          </a:p>
          <a:p>
            <a:pPr lvl="1" algn="just"/>
            <a:endParaRPr lang="it-IT" sz="1000" dirty="0" smtClean="0"/>
          </a:p>
          <a:p>
            <a:pPr lvl="1" algn="just"/>
            <a:r>
              <a:rPr lang="it-IT" dirty="0" smtClean="0"/>
              <a:t>The </a:t>
            </a:r>
            <a:r>
              <a:rPr lang="en-GB" dirty="0" smtClean="0"/>
              <a:t>alternative design provides smaller loads to the </a:t>
            </a:r>
            <a:r>
              <a:rPr lang="it-IT" dirty="0" smtClean="0"/>
              <a:t>EV and the temperature </a:t>
            </a:r>
            <a:r>
              <a:rPr lang="it-IT" dirty="0" err="1" smtClean="0"/>
              <a:t>never</a:t>
            </a:r>
            <a:r>
              <a:rPr lang="it-IT" dirty="0" smtClean="0"/>
              <a:t> </a:t>
            </a:r>
            <a:r>
              <a:rPr lang="it-IT" dirty="0" err="1" smtClean="0"/>
              <a:t>overpasses</a:t>
            </a:r>
            <a:r>
              <a:rPr lang="it-IT" dirty="0" smtClean="0"/>
              <a:t> 100 °C</a:t>
            </a:r>
          </a:p>
          <a:p>
            <a:pPr marL="457200" lvl="1" indent="0" algn="just">
              <a:buNone/>
            </a:pPr>
            <a:endParaRPr lang="it-IT" dirty="0"/>
          </a:p>
        </p:txBody>
      </p:sp>
    </p:spTree>
    <p:extLst>
      <p:ext uri="{BB962C8B-B14F-4D97-AF65-F5344CB8AC3E}">
        <p14:creationId xmlns:p14="http://schemas.microsoft.com/office/powerpoint/2010/main" val="344011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911975" cy="561975"/>
          </a:xfrm>
        </p:spPr>
        <p:txBody>
          <a:bodyPr/>
          <a:lstStyle/>
          <a:p>
            <a:r>
              <a:rPr lang="it-IT" dirty="0" smtClean="0"/>
              <a:t>References</a:t>
            </a:r>
            <a:endParaRPr lang="en-GB" dirty="0"/>
          </a:p>
        </p:txBody>
      </p:sp>
      <p:sp>
        <p:nvSpPr>
          <p:cNvPr id="3" name="Rectangle 1"/>
          <p:cNvSpPr>
            <a:spLocks noChangeArrowheads="1"/>
          </p:cNvSpPr>
          <p:nvPr/>
        </p:nvSpPr>
        <p:spPr bwMode="auto">
          <a:xfrm>
            <a:off x="0" y="908720"/>
            <a:ext cx="8928992" cy="483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126960" rIns="9144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Bestele, J., &amp; Klein-Heßling, W. (2000).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Containment Thermalhydraulics and Aerosol- and Fission Product Behaiour.</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Bocaccini, L. V., Salavy, J. F., Bede, O., Neuberger, H., Ricapito, I., Sardain, I., et al. (2009, June). The EU TBM systems: Design and development programme.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Fusion Energy and Design</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333 - 337.</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Carloni, D., &amp; Kecskes, S. (2013). </a:t>
            </a:r>
            <a:r>
              <a:rPr kumimoji="0" lang="en-US"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Helium Cooled Blanket Design Development.</a:t>
            </a:r>
            <a:r>
              <a:rPr kumimoji="0" lang="en-US"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Karlsruhe: EFDA - European Fusion Development Agreement.</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Dalle Donne, M. (1994).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European DEMO BOT Solid Breeder Blanket.</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de-DE"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Karlsruhe: Kernforschungszentrum Karlsruhe.</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Gauntt, R. O., Cole, R. K., Erickson, C. M., Gido, R., Gasser, R. D., Rodriguez, S. B., et al. </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(2000).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MELCOR Computer Code Manuals - Vol.2: Reference Manuals, Version 1.8.5 May 2000.</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U.S. Nuclear Regulatory Commission.</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Giancarli, L., Dalle Donne, M., &amp; Dietz, W. (1997). Status of the European breeding blanket technology.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Fusion Engineering and Design, 36</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 57-74.</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Hermsmeyer, S., Malang, S., Fischer, U., &amp; Gordeev, S. (2003). Lay-out of the He-cooled solid breeder model B in the European power plant conceptual study.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Fusion Engineering and Design, 69</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281 - 287.</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Idel'cik, I. E. (1986).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Mémento des pertes de charges.</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(Eyrolles, Ed.)</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Jin, X., Carloni, D., Boccaccini, L. V., Pinna, T., &amp; Dongiovanni, D. (2013).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Definition of DEMO safety requirements and compilation of preliminary safety design guidelines D1-FFMEA for the DEMO HCPB concept.</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Karlsruhe: EFDA - European Fusion Development Agreement.</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Paci, S. (2003).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Analysis of the external radioactive releases for an in-vessel break in the power plant conceptual study using the ECART code.</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Università di Pisa, Dipartimento di Ingegneria Meccanica, Nucleare e della Produzione, Pisa.</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Paci, S., &amp; Porfiri, M. T. (2006). Analysis of an ex-vessel break in the ITER divertor cooling loop.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Fusion Energy and Design, 81</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2115 - 2126.</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Piar, L., Trégourès, N., &amp; Moal, A. (2011).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ASTEC V2 code: CESAR physical and numerical modelling (Rev 0).</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Siemens-KWU. (1992). </a:t>
            </a:r>
            <a:r>
              <a:rPr kumimoji="0" lang="it-IT" altLang="en-US"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Conceptual design of the cooling system for a DEMO fusion reactor with helium cooled solid breeder blanket, and calculation of the transient temperature behaviour in accidents.</a:t>
            </a: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Karlsruhe: KfK Contract No. 315/03179710/0102.</a:t>
            </a:r>
            <a:endParaRPr kumimoji="0" lang="en-GB" altLang="en-US" sz="12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Taylor, N. (2014). Confinement strategy for DEMO - Points of Discussion. Culham Centre for Fusion Energy.</a:t>
            </a:r>
            <a:endParaRPr kumimoji="0" lang="en-GB"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30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Summary</a:t>
            </a:r>
            <a:endParaRPr lang="en-GB" dirty="0"/>
          </a:p>
        </p:txBody>
      </p:sp>
      <p:sp>
        <p:nvSpPr>
          <p:cNvPr id="6" name="Segnaposto contenuto 1"/>
          <p:cNvSpPr>
            <a:spLocks noGrp="1"/>
          </p:cNvSpPr>
          <p:nvPr>
            <p:ph idx="1"/>
          </p:nvPr>
        </p:nvSpPr>
        <p:spPr>
          <a:xfrm>
            <a:off x="251520" y="980728"/>
            <a:ext cx="8356600" cy="5256584"/>
          </a:xfrm>
        </p:spPr>
        <p:txBody>
          <a:bodyPr/>
          <a:lstStyle/>
          <a:p>
            <a:pPr algn="just"/>
            <a:r>
              <a:rPr lang="en-US" sz="1800" dirty="0" smtClean="0"/>
              <a:t>Fusion reactors development impose the design of safe and reliable primary heat transfer systems (PHTSs) along all the Fusion Roadmap activities</a:t>
            </a:r>
          </a:p>
          <a:p>
            <a:pPr marL="0" indent="0" algn="just">
              <a:buNone/>
            </a:pPr>
            <a:endParaRPr lang="en-US" sz="1800" dirty="0" smtClean="0"/>
          </a:p>
          <a:p>
            <a:pPr algn="just"/>
            <a:r>
              <a:rPr lang="en-US" sz="1800" dirty="0" smtClean="0"/>
              <a:t>Pulsed operation of ITER reactor induces challenging requirements for the In-vessel components PHTS, also in terms of safety </a:t>
            </a:r>
          </a:p>
          <a:p>
            <a:pPr algn="just"/>
            <a:endParaRPr lang="en-US" sz="1800" dirty="0"/>
          </a:p>
          <a:p>
            <a:pPr algn="just"/>
            <a:r>
              <a:rPr lang="en-US" sz="1800" dirty="0" smtClean="0"/>
              <a:t>ITER water cooled PHTS has been investigated though RELAP5 © version 3.3  during plasma operation scenarios</a:t>
            </a:r>
          </a:p>
          <a:p>
            <a:pPr algn="just"/>
            <a:endParaRPr lang="en-US" sz="1800" dirty="0"/>
          </a:p>
          <a:p>
            <a:pPr algn="just"/>
            <a:r>
              <a:rPr lang="en-US" sz="1800" dirty="0" smtClean="0"/>
              <a:t>Basis on ITER experience a Failure Mode and Effects Analyses has been carried on for DEMO He cooled PHTS</a:t>
            </a:r>
          </a:p>
          <a:p>
            <a:pPr algn="just"/>
            <a:endParaRPr lang="en-US" sz="1800" dirty="0"/>
          </a:p>
          <a:p>
            <a:pPr algn="just"/>
            <a:r>
              <a:rPr lang="en-US" sz="1800" dirty="0" smtClean="0"/>
              <a:t>Finally two DEMO PHTS layouts have been compared </a:t>
            </a:r>
            <a:r>
              <a:rPr lang="en-US" sz="1800" dirty="0" err="1" smtClean="0"/>
              <a:t>trhough</a:t>
            </a:r>
            <a:r>
              <a:rPr lang="en-US" sz="1800" dirty="0" smtClean="0"/>
              <a:t> MELCOR version 1.8.2 analyses during Ex-Vessel LOCA scenario</a:t>
            </a:r>
          </a:p>
          <a:p>
            <a:pPr marL="0" indent="0" algn="just">
              <a:buNone/>
            </a:pPr>
            <a:endParaRPr lang="en-US" sz="1800" dirty="0"/>
          </a:p>
          <a:p>
            <a:pPr algn="just"/>
            <a:r>
              <a:rPr lang="en-US" sz="1800" dirty="0" smtClean="0"/>
              <a:t>MELCOR version 1.8.2 was employed due to the code capabilities to implement He as coolant in the primary circuit.</a:t>
            </a:r>
            <a:endParaRPr lang="en-US" sz="1800" dirty="0"/>
          </a:p>
        </p:txBody>
      </p:sp>
    </p:spTree>
    <p:extLst>
      <p:ext uri="{BB962C8B-B14F-4D97-AF65-F5344CB8AC3E}">
        <p14:creationId xmlns:p14="http://schemas.microsoft.com/office/powerpoint/2010/main" val="198056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911975" cy="561975"/>
          </a:xfrm>
        </p:spPr>
        <p:txBody>
          <a:bodyPr/>
          <a:lstStyle/>
          <a:p>
            <a:r>
              <a:rPr lang="it-IT" dirty="0" smtClean="0"/>
              <a:t>IBED PHTS Detailed RELAP5 model</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83043"/>
            <a:ext cx="8042611" cy="542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3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911975" cy="417959"/>
          </a:xfrm>
        </p:spPr>
        <p:txBody>
          <a:bodyPr/>
          <a:lstStyle/>
          <a:p>
            <a:r>
              <a:rPr lang="it-IT" dirty="0" smtClean="0"/>
              <a:t>Simulated Plasma Pulses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842493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0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911975" cy="561975"/>
          </a:xfrm>
        </p:spPr>
        <p:txBody>
          <a:bodyPr/>
          <a:lstStyle/>
          <a:p>
            <a:r>
              <a:rPr lang="it-IT" dirty="0" smtClean="0"/>
              <a:t>Temperature across the PRZ surgeline</a:t>
            </a:r>
            <a:endParaRPr lang="en-GB" dirty="0"/>
          </a:p>
        </p:txBody>
      </p:sp>
      <p:pic>
        <p:nvPicPr>
          <p:cNvPr id="4" name="Picture 3"/>
          <p:cNvPicPr/>
          <p:nvPr/>
        </p:nvPicPr>
        <p:blipFill rotWithShape="1">
          <a:blip r:embed="rId3" cstate="screen">
            <a:extLst>
              <a:ext uri="{28A0092B-C50C-407E-A947-70E740481C1C}">
                <a14:useLocalDpi xmlns:a14="http://schemas.microsoft.com/office/drawing/2010/main"/>
              </a:ext>
            </a:extLst>
          </a:blip>
          <a:srcRect t="7785"/>
          <a:stretch/>
        </p:blipFill>
        <p:spPr bwMode="auto">
          <a:xfrm>
            <a:off x="467544" y="908720"/>
            <a:ext cx="7776864"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8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7488831" cy="648073"/>
          </a:xfrm>
        </p:spPr>
        <p:txBody>
          <a:bodyPr/>
          <a:lstStyle/>
          <a:p>
            <a:r>
              <a:rPr lang="it-IT" dirty="0" smtClean="0"/>
              <a:t>Pressure Behavior at inlet and outlet of the Blanket</a:t>
            </a:r>
            <a:endParaRPr lang="en-GB" dirty="0"/>
          </a:p>
        </p:txBody>
      </p:sp>
      <p:pic>
        <p:nvPicPr>
          <p:cNvPr id="5" name="Picture 4" descr="C:\Documents and Settings\carlond\My Documents\Work\Documents for the Task 2011\4th deliverable 21-Janaury-2012\FINAL\Restart\Pressure.jpg"/>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1"/>
            <a:ext cx="7200799" cy="5256584"/>
          </a:xfrm>
          <a:prstGeom prst="rect">
            <a:avLst/>
          </a:prstGeom>
          <a:noFill/>
          <a:ln>
            <a:noFill/>
          </a:ln>
        </p:spPr>
      </p:pic>
    </p:spTree>
    <p:extLst>
      <p:ext uri="{BB962C8B-B14F-4D97-AF65-F5344CB8AC3E}">
        <p14:creationId xmlns:p14="http://schemas.microsoft.com/office/powerpoint/2010/main" val="11509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911975" cy="561975"/>
          </a:xfrm>
        </p:spPr>
        <p:txBody>
          <a:bodyPr/>
          <a:lstStyle/>
          <a:p>
            <a:r>
              <a:rPr lang="it-IT" dirty="0" smtClean="0"/>
              <a:t>DEMO System Analyzed</a:t>
            </a:r>
            <a:endParaRPr lang="en-GB" dirty="0"/>
          </a:p>
        </p:txBody>
      </p:sp>
      <p:sp>
        <p:nvSpPr>
          <p:cNvPr id="3" name="Content Placeholder 2"/>
          <p:cNvSpPr>
            <a:spLocks noGrp="1"/>
          </p:cNvSpPr>
          <p:nvPr>
            <p:ph idx="1"/>
          </p:nvPr>
        </p:nvSpPr>
        <p:spPr>
          <a:xfrm>
            <a:off x="395536" y="1700808"/>
            <a:ext cx="8356600" cy="4894262"/>
          </a:xfrm>
        </p:spPr>
        <p:txBody>
          <a:bodyPr/>
          <a:lstStyle/>
          <a:p>
            <a:pPr lvl="0"/>
            <a:r>
              <a:rPr lang="it-IT" dirty="0"/>
              <a:t>HCPB </a:t>
            </a:r>
            <a:r>
              <a:rPr lang="it-IT" dirty="0" smtClean="0"/>
              <a:t>Blanket</a:t>
            </a:r>
          </a:p>
          <a:p>
            <a:pPr marL="0" lvl="0" indent="0">
              <a:buNone/>
            </a:pPr>
            <a:endParaRPr lang="en-GB" dirty="0"/>
          </a:p>
          <a:p>
            <a:pPr lvl="0"/>
            <a:r>
              <a:rPr lang="it-IT" dirty="0"/>
              <a:t>HCPB </a:t>
            </a:r>
            <a:r>
              <a:rPr lang="it-IT" dirty="0" smtClean="0"/>
              <a:t>PHTS</a:t>
            </a:r>
          </a:p>
          <a:p>
            <a:pPr marL="0" lvl="0" indent="0">
              <a:buNone/>
            </a:pPr>
            <a:endParaRPr lang="en-GB" dirty="0"/>
          </a:p>
          <a:p>
            <a:pPr lvl="0"/>
            <a:r>
              <a:rPr lang="it-IT" dirty="0"/>
              <a:t>Coolant Purification </a:t>
            </a:r>
            <a:r>
              <a:rPr lang="it-IT" dirty="0" smtClean="0"/>
              <a:t>System</a:t>
            </a:r>
          </a:p>
          <a:p>
            <a:pPr marL="0" lvl="0" indent="0">
              <a:buNone/>
            </a:pPr>
            <a:endParaRPr lang="en-GB" dirty="0"/>
          </a:p>
          <a:p>
            <a:pPr lvl="0"/>
            <a:r>
              <a:rPr lang="it-IT" dirty="0"/>
              <a:t>Secondary Cooling System</a:t>
            </a:r>
            <a:endParaRPr lang="en-GB" dirty="0"/>
          </a:p>
          <a:p>
            <a:endParaRPr lang="en-GB" dirty="0"/>
          </a:p>
        </p:txBody>
      </p:sp>
    </p:spTree>
    <p:extLst>
      <p:ext uri="{BB962C8B-B14F-4D97-AF65-F5344CB8AC3E}">
        <p14:creationId xmlns:p14="http://schemas.microsoft.com/office/powerpoint/2010/main" val="21652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911975" cy="561975"/>
          </a:xfrm>
        </p:spPr>
        <p:txBody>
          <a:bodyPr/>
          <a:lstStyle/>
          <a:p>
            <a:r>
              <a:rPr lang="it-IT" dirty="0" smtClean="0"/>
              <a:t>Large Ex-Vessel LOCA Scenario (1/2)</a:t>
            </a:r>
            <a:endParaRPr lang="en-GB" dirty="0"/>
          </a:p>
        </p:txBody>
      </p:sp>
      <p:sp>
        <p:nvSpPr>
          <p:cNvPr id="5" name="Segnaposto contenuto 1"/>
          <p:cNvSpPr>
            <a:spLocks noGrp="1"/>
          </p:cNvSpPr>
          <p:nvPr>
            <p:ph idx="1"/>
          </p:nvPr>
        </p:nvSpPr>
        <p:spPr>
          <a:xfrm>
            <a:off x="179512" y="1124744"/>
            <a:ext cx="8356600" cy="5256584"/>
          </a:xfrm>
        </p:spPr>
        <p:txBody>
          <a:bodyPr/>
          <a:lstStyle/>
          <a:p>
            <a:pPr algn="just"/>
            <a:r>
              <a:rPr lang="en-GB" sz="1800" dirty="0"/>
              <a:t>LOCA out-VV because large rupture of He manifold feeder inside PHTS </a:t>
            </a:r>
            <a:r>
              <a:rPr lang="en-GB" sz="1800" dirty="0" smtClean="0"/>
              <a:t>vault</a:t>
            </a:r>
          </a:p>
          <a:p>
            <a:pPr marL="0" indent="0" algn="just">
              <a:buNone/>
            </a:pPr>
            <a:endParaRPr lang="en-GB" sz="1800" dirty="0"/>
          </a:p>
          <a:p>
            <a:pPr algn="just"/>
            <a:r>
              <a:rPr lang="en-GB" sz="1800" dirty="0" smtClean="0"/>
              <a:t>A </a:t>
            </a:r>
            <a:r>
              <a:rPr lang="en-GB" sz="1800" dirty="0"/>
              <a:t>double-ended manifold break in a large size during plasma burn induces the discharge of He coolant into the PHTS </a:t>
            </a:r>
            <a:r>
              <a:rPr lang="en-GB" sz="1800" dirty="0" smtClean="0"/>
              <a:t>vault</a:t>
            </a:r>
          </a:p>
          <a:p>
            <a:pPr lvl="1" algn="just"/>
            <a:r>
              <a:rPr lang="en-GB" sz="1200" dirty="0">
                <a:ea typeface="+mn-ea"/>
                <a:cs typeface="+mn-cs"/>
              </a:rPr>
              <a:t>The vault pressurizes</a:t>
            </a:r>
          </a:p>
          <a:p>
            <a:pPr lvl="1" algn="just"/>
            <a:r>
              <a:rPr lang="en-GB" sz="1200" dirty="0">
                <a:ea typeface="+mn-ea"/>
                <a:cs typeface="+mn-cs"/>
              </a:rPr>
              <a:t> The broken cooling loop will be emptied soon and 50% heat removal capability of the blanket-PHTS is lost due to the redundant </a:t>
            </a:r>
            <a:r>
              <a:rPr lang="en-GB" sz="1200" dirty="0" smtClean="0">
                <a:ea typeface="+mn-ea"/>
                <a:cs typeface="+mn-cs"/>
              </a:rPr>
              <a:t>design</a:t>
            </a:r>
          </a:p>
          <a:p>
            <a:pPr marL="457200" lvl="1" indent="0" algn="just">
              <a:buNone/>
            </a:pPr>
            <a:endParaRPr lang="en-GB" sz="1200" dirty="0">
              <a:ea typeface="+mn-ea"/>
              <a:cs typeface="+mn-cs"/>
            </a:endParaRPr>
          </a:p>
          <a:p>
            <a:pPr algn="just"/>
            <a:r>
              <a:rPr lang="en-GB" sz="1800" dirty="0" smtClean="0"/>
              <a:t>The </a:t>
            </a:r>
            <a:r>
              <a:rPr lang="en-GB" sz="1800" dirty="0"/>
              <a:t>maximum </a:t>
            </a:r>
            <a:r>
              <a:rPr lang="en-GB" sz="1800" dirty="0" smtClean="0"/>
              <a:t>time </a:t>
            </a:r>
            <a:r>
              <a:rPr lang="en-GB" sz="1800" dirty="0"/>
              <a:t>allowed for the intervention of the FPSS has to be assessed to assure the integrity of the FW-BK structures, well before reaching the critical conditions of the </a:t>
            </a:r>
            <a:r>
              <a:rPr lang="en-GB" sz="1800" dirty="0" smtClean="0"/>
              <a:t>materials</a:t>
            </a:r>
          </a:p>
          <a:p>
            <a:pPr marL="0" indent="0" algn="just">
              <a:buNone/>
            </a:pPr>
            <a:endParaRPr lang="en-GB" sz="1800" dirty="0"/>
          </a:p>
          <a:p>
            <a:pPr algn="just"/>
            <a:r>
              <a:rPr lang="en-GB" sz="1800" dirty="0"/>
              <a:t>If the plasma fails to shut down, PFC and blanket box can be </a:t>
            </a:r>
            <a:r>
              <a:rPr lang="en-GB" sz="1800" dirty="0" smtClean="0"/>
              <a:t>overheated:</a:t>
            </a:r>
          </a:p>
          <a:p>
            <a:pPr lvl="1" algn="just"/>
            <a:r>
              <a:rPr lang="en-GB" sz="1200" dirty="0" smtClean="0"/>
              <a:t> </a:t>
            </a:r>
            <a:r>
              <a:rPr lang="en-GB" sz="1200" dirty="0"/>
              <a:t>Swelling of ceramic breeder and Be pebbles occurs</a:t>
            </a:r>
            <a:r>
              <a:rPr lang="en-GB" sz="1200" dirty="0" smtClean="0"/>
              <a:t>.</a:t>
            </a:r>
          </a:p>
          <a:p>
            <a:pPr lvl="1" algn="just"/>
            <a:r>
              <a:rPr lang="en-GB" sz="1200" dirty="0" smtClean="0"/>
              <a:t>Exceeded </a:t>
            </a:r>
            <a:r>
              <a:rPr lang="en-GB" sz="1200" dirty="0"/>
              <a:t>thermo-mechanical stress on the blanket structures can affect the integrity of blanket box towards the </a:t>
            </a:r>
            <a:r>
              <a:rPr lang="en-GB" sz="1200" dirty="0" smtClean="0"/>
              <a:t>VV</a:t>
            </a:r>
          </a:p>
        </p:txBody>
      </p:sp>
    </p:spTree>
    <p:extLst>
      <p:ext uri="{BB962C8B-B14F-4D97-AF65-F5344CB8AC3E}">
        <p14:creationId xmlns:p14="http://schemas.microsoft.com/office/powerpoint/2010/main" val="261556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911975" cy="561975"/>
          </a:xfrm>
        </p:spPr>
        <p:txBody>
          <a:bodyPr/>
          <a:lstStyle/>
          <a:p>
            <a:r>
              <a:rPr lang="it-IT" dirty="0" smtClean="0"/>
              <a:t>Large Ex-Vessel LOCA Scenario (2/2)</a:t>
            </a:r>
            <a:endParaRPr lang="en-GB" dirty="0"/>
          </a:p>
        </p:txBody>
      </p:sp>
      <p:sp>
        <p:nvSpPr>
          <p:cNvPr id="5" name="Segnaposto contenuto 1"/>
          <p:cNvSpPr>
            <a:spLocks noGrp="1"/>
          </p:cNvSpPr>
          <p:nvPr>
            <p:ph idx="1"/>
          </p:nvPr>
        </p:nvSpPr>
        <p:spPr>
          <a:xfrm>
            <a:off x="179512" y="1124744"/>
            <a:ext cx="8356600" cy="5256584"/>
          </a:xfrm>
        </p:spPr>
        <p:txBody>
          <a:bodyPr/>
          <a:lstStyle/>
          <a:p>
            <a:pPr algn="just"/>
            <a:r>
              <a:rPr lang="en-GB" sz="1800" dirty="0"/>
              <a:t>He pressure drops to the room pressure, air enters the blanket-PHTS and to the channels of blanket box:</a:t>
            </a:r>
          </a:p>
          <a:p>
            <a:pPr marL="0" indent="0" algn="just">
              <a:buNone/>
            </a:pPr>
            <a:endParaRPr lang="en-GB" sz="1800" dirty="0"/>
          </a:p>
          <a:p>
            <a:pPr lvl="1" algn="just"/>
            <a:r>
              <a:rPr lang="en-GB" sz="1200" dirty="0"/>
              <a:t>If the channels have a collapse for the thermal stress, air can get in touch with Be pebbles. Be reactions with air and water from moisture contained in air are possible. H2 production from Be-water reaction is a risk for explosion hazard</a:t>
            </a:r>
          </a:p>
          <a:p>
            <a:pPr lvl="1" algn="just"/>
            <a:r>
              <a:rPr lang="en-GB" sz="1200" dirty="0"/>
              <a:t> If the FW loses its integrity by plasma burn, He remained in the loops and air ingress into the VV, a major plasma disruption is triggered, and the VV pressurizes (in-vessel LOCA, see section 6.3). Bleed lines to the EV open if the pressure overcomes setting points. PFC can react with air and moisture at high temperature. Be pebbles are lost into VV due to dynamic effects (e.g. VV suction, He flowing). This makes more complicated recovery actions inside VV to clean vacuum chamber before </a:t>
            </a:r>
            <a:r>
              <a:rPr lang="en-GB" sz="1200" dirty="0" smtClean="0"/>
              <a:t>restart</a:t>
            </a:r>
          </a:p>
          <a:p>
            <a:pPr marL="457200" lvl="1" indent="0" algn="just">
              <a:buNone/>
            </a:pPr>
            <a:endParaRPr lang="en-GB" sz="1200" dirty="0"/>
          </a:p>
          <a:p>
            <a:pPr algn="just"/>
            <a:r>
              <a:rPr lang="en-GB" sz="1800" dirty="0"/>
              <a:t>About radioactive releases, mobilised dust and tritium in the VV can be released to the EV due to differential pressure inversion and tritium in He coolant into the PHTS vault. Radiological consequences need to be </a:t>
            </a:r>
            <a:r>
              <a:rPr lang="en-GB" sz="1800" dirty="0" smtClean="0"/>
              <a:t>estimated</a:t>
            </a:r>
            <a:endParaRPr lang="en-GB" sz="1800" dirty="0"/>
          </a:p>
          <a:p>
            <a:pPr algn="just"/>
            <a:endParaRPr lang="en-GB" sz="1200" dirty="0"/>
          </a:p>
        </p:txBody>
      </p:sp>
    </p:spTree>
    <p:extLst>
      <p:ext uri="{BB962C8B-B14F-4D97-AF65-F5344CB8AC3E}">
        <p14:creationId xmlns:p14="http://schemas.microsoft.com/office/powerpoint/2010/main" val="408898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31913"/>
            <a:ext cx="6702314" cy="5977407"/>
          </a:xfrm>
          <a:prstGeom prst="rect">
            <a:avLst/>
          </a:prstGeom>
        </p:spPr>
      </p:pic>
      <p:sp>
        <p:nvSpPr>
          <p:cNvPr id="2" name="Title 1"/>
          <p:cNvSpPr>
            <a:spLocks noGrp="1"/>
          </p:cNvSpPr>
          <p:nvPr>
            <p:ph type="title"/>
          </p:nvPr>
        </p:nvSpPr>
        <p:spPr>
          <a:xfrm>
            <a:off x="179512" y="0"/>
            <a:ext cx="6911975" cy="561975"/>
          </a:xfrm>
        </p:spPr>
        <p:txBody>
          <a:bodyPr/>
          <a:lstStyle/>
          <a:p>
            <a:r>
              <a:rPr lang="it-IT" dirty="0" smtClean="0"/>
              <a:t>DEMO </a:t>
            </a:r>
            <a:r>
              <a:rPr lang="it-IT" dirty="0" err="1" smtClean="0"/>
              <a:t>Helium</a:t>
            </a:r>
            <a:r>
              <a:rPr lang="it-IT" dirty="0" smtClean="0"/>
              <a:t> BB PHTS</a:t>
            </a:r>
            <a:endParaRPr lang="en-GB" dirty="0"/>
          </a:p>
        </p:txBody>
      </p:sp>
    </p:spTree>
    <p:extLst>
      <p:ext uri="{BB962C8B-B14F-4D97-AF65-F5344CB8AC3E}">
        <p14:creationId xmlns:p14="http://schemas.microsoft.com/office/powerpoint/2010/main" val="23948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911975" cy="561975"/>
          </a:xfrm>
        </p:spPr>
        <p:txBody>
          <a:bodyPr/>
          <a:lstStyle/>
          <a:p>
            <a:r>
              <a:rPr lang="it-IT" dirty="0" smtClean="0"/>
              <a:t>DEMO Breeding Blanket Concepts</a:t>
            </a:r>
            <a:endParaRPr lang="en-GB" dirty="0"/>
          </a:p>
        </p:txBody>
      </p:sp>
      <p:sp>
        <p:nvSpPr>
          <p:cNvPr id="6" name="Segnaposto contenuto 1"/>
          <p:cNvSpPr>
            <a:spLocks noGrp="1"/>
          </p:cNvSpPr>
          <p:nvPr>
            <p:ph idx="1"/>
          </p:nvPr>
        </p:nvSpPr>
        <p:spPr>
          <a:xfrm>
            <a:off x="179512" y="980728"/>
            <a:ext cx="8356600" cy="5256584"/>
          </a:xfrm>
        </p:spPr>
        <p:txBody>
          <a:bodyPr/>
          <a:lstStyle/>
          <a:p>
            <a:pPr algn="just"/>
            <a:r>
              <a:rPr lang="en-GB" sz="1800" dirty="0"/>
              <a:t>DEMO (DEMOnstration Power Plant) is a generic name for proposed nuclear fusion power plants that intend to build upon the expected success of </a:t>
            </a:r>
            <a:r>
              <a:rPr lang="en-GB" sz="1800" dirty="0" smtClean="0"/>
              <a:t>ITER</a:t>
            </a:r>
          </a:p>
          <a:p>
            <a:pPr marL="0" indent="0" algn="just">
              <a:buNone/>
            </a:pPr>
            <a:endParaRPr lang="en-US" sz="1800" dirty="0" smtClean="0"/>
          </a:p>
          <a:p>
            <a:pPr algn="just"/>
            <a:r>
              <a:rPr lang="en-US" sz="1800" dirty="0" smtClean="0"/>
              <a:t>The main goals  of the project are to produce 500 </a:t>
            </a:r>
            <a:r>
              <a:rPr lang="en-US" sz="1800" dirty="0" err="1" smtClean="0"/>
              <a:t>MWe</a:t>
            </a:r>
            <a:r>
              <a:rPr lang="en-US" sz="1800" dirty="0" smtClean="0"/>
              <a:t> </a:t>
            </a:r>
            <a:r>
              <a:rPr lang="en-US" sz="1800" b="1" dirty="0" smtClean="0"/>
              <a:t>and </a:t>
            </a:r>
            <a:r>
              <a:rPr lang="en-US" sz="1800" dirty="0" smtClean="0"/>
              <a:t> ensure tritium self-sufficiency (TBR &gt; 1)</a:t>
            </a:r>
          </a:p>
          <a:p>
            <a:pPr algn="just"/>
            <a:endParaRPr lang="en-US" sz="1800" dirty="0" smtClean="0"/>
          </a:p>
          <a:p>
            <a:pPr algn="just"/>
            <a:r>
              <a:rPr lang="en-US" sz="1800" dirty="0" smtClean="0"/>
              <a:t>Four different Breeding Blanket concepts are currently under conceptual design</a:t>
            </a:r>
          </a:p>
          <a:p>
            <a:pPr lvl="1" algn="just"/>
            <a:r>
              <a:rPr lang="en-US" sz="1400" dirty="0" smtClean="0"/>
              <a:t>HCPB: Helium Cooled Pebbles Bed</a:t>
            </a:r>
          </a:p>
          <a:p>
            <a:pPr lvl="1" algn="just"/>
            <a:r>
              <a:rPr lang="en-US" sz="1400" dirty="0" smtClean="0"/>
              <a:t>HCLL: Helium Cooled Lithium Lead</a:t>
            </a:r>
          </a:p>
          <a:p>
            <a:pPr lvl="1" algn="just"/>
            <a:r>
              <a:rPr lang="en-US" sz="1400" dirty="0" smtClean="0"/>
              <a:t>WCLL: Water Cooled Lithium Lead</a:t>
            </a:r>
          </a:p>
          <a:p>
            <a:pPr lvl="1" algn="just"/>
            <a:r>
              <a:rPr lang="en-US" sz="1400" dirty="0" smtClean="0"/>
              <a:t>DCLL: Dual Coolant Lithium Lead</a:t>
            </a:r>
          </a:p>
          <a:p>
            <a:pPr marL="457200" lvl="1" indent="0" algn="just">
              <a:buNone/>
            </a:pPr>
            <a:endParaRPr lang="en-US" sz="1400" dirty="0" smtClean="0"/>
          </a:p>
          <a:p>
            <a:pPr algn="just"/>
            <a:endParaRPr lang="en-US" sz="1800" dirty="0"/>
          </a:p>
          <a:p>
            <a:pPr algn="just"/>
            <a:r>
              <a:rPr lang="en-US" sz="1800" dirty="0" smtClean="0"/>
              <a:t>The DEMO Helium Cooled Pebbles Bed concept has been selected for the present study</a:t>
            </a:r>
            <a:endParaRPr lang="en-US" sz="1800" dirty="0"/>
          </a:p>
        </p:txBody>
      </p:sp>
      <p:pic>
        <p:nvPicPr>
          <p:cNvPr id="4" name="Picture 3" descr="ALLBlanketConcep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18985"/>
            <a:ext cx="8496944" cy="5246319"/>
          </a:xfrm>
          <a:prstGeom prst="rect">
            <a:avLst/>
          </a:prstGeom>
          <a:noFill/>
          <a:ln>
            <a:noFill/>
          </a:ln>
        </p:spPr>
      </p:pic>
    </p:spTree>
    <p:extLst>
      <p:ext uri="{BB962C8B-B14F-4D97-AF65-F5344CB8AC3E}">
        <p14:creationId xmlns:p14="http://schemas.microsoft.com/office/powerpoint/2010/main" val="25257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88640"/>
            <a:ext cx="6911975" cy="561975"/>
          </a:xfrm>
        </p:spPr>
        <p:txBody>
          <a:bodyPr/>
          <a:lstStyle/>
          <a:p>
            <a:r>
              <a:rPr lang="it-IT" dirty="0" smtClean="0"/>
              <a:t>DEMO </a:t>
            </a:r>
            <a:r>
              <a:rPr lang="it-IT" dirty="0" err="1" smtClean="0"/>
              <a:t>Confinement</a:t>
            </a:r>
            <a:r>
              <a:rPr lang="it-IT" dirty="0" smtClean="0"/>
              <a:t> (HCPB)</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97" y="865494"/>
            <a:ext cx="7849259" cy="5371817"/>
          </a:xfrm>
          <a:prstGeom prst="rect">
            <a:avLst/>
          </a:prstGeom>
        </p:spPr>
      </p:pic>
    </p:spTree>
    <p:extLst>
      <p:ext uri="{BB962C8B-B14F-4D97-AF65-F5344CB8AC3E}">
        <p14:creationId xmlns:p14="http://schemas.microsoft.com/office/powerpoint/2010/main" val="21579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911975" cy="561975"/>
          </a:xfrm>
        </p:spPr>
        <p:txBody>
          <a:bodyPr/>
          <a:lstStyle/>
          <a:p>
            <a:r>
              <a:rPr lang="it-IT" dirty="0" smtClean="0"/>
              <a:t>Large Ex-Vessel Mitigating Actions</a:t>
            </a:r>
            <a:endParaRPr lang="en-GB" dirty="0"/>
          </a:p>
        </p:txBody>
      </p:sp>
      <p:sp>
        <p:nvSpPr>
          <p:cNvPr id="5" name="Segnaposto contenuto 1"/>
          <p:cNvSpPr>
            <a:spLocks noGrp="1"/>
          </p:cNvSpPr>
          <p:nvPr>
            <p:ph idx="1"/>
          </p:nvPr>
        </p:nvSpPr>
        <p:spPr>
          <a:xfrm>
            <a:off x="179512" y="908720"/>
            <a:ext cx="8356600" cy="5256584"/>
          </a:xfrm>
        </p:spPr>
        <p:txBody>
          <a:bodyPr/>
          <a:lstStyle/>
          <a:p>
            <a:pPr algn="just"/>
            <a:r>
              <a:rPr lang="en-GB" sz="2000" dirty="0" smtClean="0"/>
              <a:t>Monitoring </a:t>
            </a:r>
            <a:r>
              <a:rPr lang="en-GB" sz="2000" dirty="0"/>
              <a:t>of the mass flow rate and pressure in the ring </a:t>
            </a:r>
            <a:r>
              <a:rPr lang="en-GB" sz="2000" dirty="0" smtClean="0"/>
              <a:t>headers</a:t>
            </a:r>
          </a:p>
          <a:p>
            <a:pPr marL="0" indent="0" algn="just">
              <a:buNone/>
            </a:pPr>
            <a:endParaRPr lang="en-GB" sz="2000" dirty="0"/>
          </a:p>
          <a:p>
            <a:pPr algn="just"/>
            <a:r>
              <a:rPr lang="en-GB" sz="2000" dirty="0" smtClean="0"/>
              <a:t>FPSS </a:t>
            </a:r>
            <a:r>
              <a:rPr lang="en-GB" sz="2000" dirty="0"/>
              <a:t>actuation to avoid aggravating in-vessel </a:t>
            </a:r>
            <a:r>
              <a:rPr lang="en-GB" sz="2000" dirty="0" smtClean="0"/>
              <a:t>LOCA</a:t>
            </a:r>
          </a:p>
          <a:p>
            <a:pPr marL="0" indent="0" algn="just">
              <a:buNone/>
            </a:pPr>
            <a:endParaRPr lang="en-GB" sz="2000" dirty="0"/>
          </a:p>
          <a:p>
            <a:pPr algn="just"/>
            <a:r>
              <a:rPr lang="en-GB" sz="2000" dirty="0" smtClean="0"/>
              <a:t>Opening </a:t>
            </a:r>
            <a:r>
              <a:rPr lang="en-GB" sz="2000" dirty="0"/>
              <a:t>the VV rupture disk to the </a:t>
            </a:r>
            <a:r>
              <a:rPr lang="en-GB" sz="2000" dirty="0" smtClean="0"/>
              <a:t>EV</a:t>
            </a:r>
          </a:p>
          <a:p>
            <a:pPr lvl="1" algn="just"/>
            <a:r>
              <a:rPr lang="en-GB" sz="1600" dirty="0" smtClean="0"/>
              <a:t>Design </a:t>
            </a:r>
            <a:r>
              <a:rPr lang="en-GB" sz="1600" dirty="0"/>
              <a:t>of the EV size due to over-pressurization in the </a:t>
            </a:r>
            <a:r>
              <a:rPr lang="en-GB" sz="1600" dirty="0" smtClean="0"/>
              <a:t>VV</a:t>
            </a:r>
          </a:p>
          <a:p>
            <a:pPr marL="0" indent="0" algn="just">
              <a:buNone/>
            </a:pPr>
            <a:endParaRPr lang="en-GB" sz="2000" dirty="0"/>
          </a:p>
          <a:p>
            <a:pPr algn="just"/>
            <a:r>
              <a:rPr lang="en-GB" sz="2000" dirty="0" smtClean="0"/>
              <a:t>Isolation </a:t>
            </a:r>
            <a:r>
              <a:rPr lang="en-GB" sz="2000" dirty="0"/>
              <a:t>of </a:t>
            </a:r>
            <a:r>
              <a:rPr lang="en-GB" sz="2000" dirty="0" smtClean="0"/>
              <a:t>HVAC</a:t>
            </a:r>
          </a:p>
          <a:p>
            <a:pPr marL="0" indent="0" algn="just">
              <a:buNone/>
            </a:pPr>
            <a:endParaRPr lang="en-GB" sz="2000" dirty="0"/>
          </a:p>
          <a:p>
            <a:pPr algn="just"/>
            <a:r>
              <a:rPr lang="en-GB" sz="2000" dirty="0" smtClean="0"/>
              <a:t>Vault </a:t>
            </a:r>
            <a:r>
              <a:rPr lang="en-GB" sz="2000" dirty="0"/>
              <a:t>atmosphere detritiation by Vent Detritiation System (VDS)</a:t>
            </a:r>
          </a:p>
          <a:p>
            <a:pPr algn="just"/>
            <a:endParaRPr lang="en-GB" sz="1200" dirty="0"/>
          </a:p>
        </p:txBody>
      </p:sp>
    </p:spTree>
    <p:extLst>
      <p:ext uri="{BB962C8B-B14F-4D97-AF65-F5344CB8AC3E}">
        <p14:creationId xmlns:p14="http://schemas.microsoft.com/office/powerpoint/2010/main" val="114872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p:cNvSpPr txBox="1">
            <a:spLocks/>
          </p:cNvSpPr>
          <p:nvPr/>
        </p:nvSpPr>
        <p:spPr bwMode="auto">
          <a:xfrm>
            <a:off x="6688028" y="1124744"/>
            <a:ext cx="2348468" cy="1944217"/>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2"/>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2"/>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2"/>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algn="just"/>
            <a:r>
              <a:rPr lang="en-GB" sz="1400" b="0" kern="0" dirty="0" smtClean="0">
                <a:sym typeface="Wingdings" panose="05000000000000000000" pitchFamily="2" charset="2"/>
              </a:rPr>
              <a:t>22 CVs (21 – PHTS, 1 - EV).</a:t>
            </a:r>
          </a:p>
          <a:p>
            <a:pPr algn="just"/>
            <a:endParaRPr lang="en-GB" sz="1400" b="0" kern="0" dirty="0" smtClean="0">
              <a:sym typeface="Wingdings" panose="05000000000000000000" pitchFamily="2" charset="2"/>
            </a:endParaRPr>
          </a:p>
          <a:p>
            <a:pPr algn="just"/>
            <a:r>
              <a:rPr lang="en-GB" sz="1400" b="0" kern="0" dirty="0" smtClean="0">
                <a:sym typeface="Wingdings" panose="05000000000000000000" pitchFamily="2" charset="2"/>
              </a:rPr>
              <a:t>24 Flow Junction (FJs).</a:t>
            </a:r>
          </a:p>
          <a:p>
            <a:pPr algn="just"/>
            <a:endParaRPr lang="en-GB" sz="1400" b="0" kern="0" dirty="0" smtClean="0">
              <a:sym typeface="Wingdings" panose="05000000000000000000" pitchFamily="2" charset="2"/>
            </a:endParaRPr>
          </a:p>
          <a:p>
            <a:pPr algn="just"/>
            <a:r>
              <a:rPr lang="en-GB" sz="1400" b="0" kern="0" dirty="0">
                <a:sym typeface="Wingdings" panose="05000000000000000000" pitchFamily="2" charset="2"/>
              </a:rPr>
              <a:t>3</a:t>
            </a:r>
            <a:r>
              <a:rPr lang="en-GB" sz="1400" b="0" kern="0" dirty="0" smtClean="0">
                <a:sym typeface="Wingdings" panose="05000000000000000000" pitchFamily="2" charset="2"/>
              </a:rPr>
              <a:t> HSs (1 – blanket, 2 – SG).</a:t>
            </a:r>
          </a:p>
          <a:p>
            <a:pPr algn="just"/>
            <a:endParaRPr lang="it-IT" sz="1400" b="0" kern="0" dirty="0">
              <a:sym typeface="Wingdings" panose="05000000000000000000" pitchFamily="2" charset="2"/>
            </a:endParaRPr>
          </a:p>
          <a:p>
            <a:pPr algn="just"/>
            <a:r>
              <a:rPr lang="en-GB" sz="1400" b="0" kern="0" dirty="0" smtClean="0">
                <a:sym typeface="Wingdings" panose="05000000000000000000" pitchFamily="2" charset="2"/>
              </a:rPr>
              <a:t>The rupture happens 100.0 s after the beginning of the simulations</a:t>
            </a:r>
          </a:p>
          <a:p>
            <a:pPr algn="just"/>
            <a:endParaRPr lang="en-GB" sz="1400" b="0" kern="0" dirty="0" smtClean="0">
              <a:sym typeface="Wingdings" panose="05000000000000000000" pitchFamily="2" charset="2"/>
            </a:endParaRPr>
          </a:p>
          <a:p>
            <a:pPr marL="0" indent="0" algn="just">
              <a:buNone/>
            </a:pPr>
            <a:endParaRPr lang="en-GB" sz="1400" b="0" kern="0" dirty="0" smtClean="0">
              <a:sym typeface="Wingdings" panose="05000000000000000000" pitchFamily="2" charset="2"/>
            </a:endParaRPr>
          </a:p>
        </p:txBody>
      </p:sp>
      <p:graphicFrame>
        <p:nvGraphicFramePr>
          <p:cNvPr id="3" name="Table 2"/>
          <p:cNvGraphicFramePr>
            <a:graphicFrameLocks noGrp="1"/>
          </p:cNvGraphicFramePr>
          <p:nvPr>
            <p:extLst>
              <p:ext uri="{D42A27DB-BD31-4B8C-83A1-F6EECF244321}">
                <p14:modId xmlns:p14="http://schemas.microsoft.com/office/powerpoint/2010/main" val="2781297866"/>
              </p:ext>
            </p:extLst>
          </p:nvPr>
        </p:nvGraphicFramePr>
        <p:xfrm>
          <a:off x="4716016" y="4123891"/>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r>
                        <a:rPr lang="en-GB" sz="1200" noProof="0" dirty="0" smtClean="0"/>
                        <a:t>EV Temperature [K]</a:t>
                      </a:r>
                      <a:endParaRPr lang="en-GB" sz="1200" noProof="0" dirty="0"/>
                    </a:p>
                  </a:txBody>
                  <a:tcPr/>
                </a:tc>
                <a:tc>
                  <a:txBody>
                    <a:bodyPr/>
                    <a:lstStyle/>
                    <a:p>
                      <a:r>
                        <a:rPr lang="en-GB" sz="1200" noProof="0" dirty="0" smtClean="0"/>
                        <a:t>313.35</a:t>
                      </a:r>
                      <a:endParaRPr lang="en-GB" sz="1200" noProof="0" dirty="0"/>
                    </a:p>
                  </a:txBody>
                  <a:tcPr/>
                </a:tc>
              </a:tr>
              <a:tr h="274829">
                <a:tc>
                  <a:txBody>
                    <a:bodyPr/>
                    <a:lstStyle/>
                    <a:p>
                      <a:r>
                        <a:rPr lang="en-GB" sz="1200" noProof="0" dirty="0" smtClean="0"/>
                        <a:t>Blanket</a:t>
                      </a:r>
                      <a:r>
                        <a:rPr lang="en-GB" sz="1200" baseline="0" noProof="0" dirty="0" smtClean="0"/>
                        <a:t> temp. [K]</a:t>
                      </a:r>
                      <a:endParaRPr lang="en-GB" sz="1200" noProof="0" dirty="0"/>
                    </a:p>
                  </a:txBody>
                  <a:tcPr/>
                </a:tc>
                <a:tc>
                  <a:txBody>
                    <a:bodyPr/>
                    <a:lstStyle/>
                    <a:p>
                      <a:r>
                        <a:rPr lang="en-GB" sz="1200" noProof="0" dirty="0" smtClean="0"/>
                        <a:t>771.55</a:t>
                      </a:r>
                      <a:endParaRPr lang="en-GB" sz="1200" noProof="0" dirty="0"/>
                    </a:p>
                  </a:txBody>
                  <a:tcPr/>
                </a:tc>
              </a:tr>
              <a:tr h="274829">
                <a:tc>
                  <a:txBody>
                    <a:bodyPr/>
                    <a:lstStyle/>
                    <a:p>
                      <a:r>
                        <a:rPr lang="en-GB" sz="1200" noProof="0" dirty="0" smtClean="0"/>
                        <a:t>SG temp.</a:t>
                      </a:r>
                      <a:r>
                        <a:rPr lang="en-GB" sz="1200" baseline="0" noProof="0" dirty="0" smtClean="0"/>
                        <a:t> [K]</a:t>
                      </a:r>
                      <a:endParaRPr lang="en-GB" sz="1200" noProof="0" dirty="0"/>
                    </a:p>
                  </a:txBody>
                  <a:tcPr/>
                </a:tc>
                <a:tc>
                  <a:txBody>
                    <a:bodyPr/>
                    <a:lstStyle/>
                    <a:p>
                      <a:r>
                        <a:rPr lang="en-GB" sz="1200" noProof="0" dirty="0" smtClean="0"/>
                        <a:t>573.75</a:t>
                      </a:r>
                      <a:endParaRPr lang="en-GB" sz="1200" noProof="0" dirty="0"/>
                    </a:p>
                  </a:txBody>
                  <a:tcPr/>
                </a:tc>
              </a:tr>
              <a:tr h="274829">
                <a:tc>
                  <a:txBody>
                    <a:bodyPr/>
                    <a:lstStyle/>
                    <a:p>
                      <a:r>
                        <a:rPr lang="en-GB" sz="1200" noProof="0" dirty="0" smtClean="0"/>
                        <a:t>Total</a:t>
                      </a:r>
                      <a:r>
                        <a:rPr lang="en-GB" sz="1200" baseline="0" noProof="0" dirty="0" smtClean="0"/>
                        <a:t> pressure drop [MPa]</a:t>
                      </a:r>
                      <a:endParaRPr lang="en-GB" sz="1200" noProof="0" dirty="0"/>
                    </a:p>
                  </a:txBody>
                  <a:tcPr/>
                </a:tc>
                <a:tc>
                  <a:txBody>
                    <a:bodyPr/>
                    <a:lstStyle/>
                    <a:p>
                      <a:r>
                        <a:rPr lang="en-GB" sz="1200" noProof="0" dirty="0" smtClean="0"/>
                        <a:t>0.38</a:t>
                      </a:r>
                      <a:endParaRPr lang="en-GB" sz="1200" noProof="0" dirty="0"/>
                    </a:p>
                  </a:txBody>
                  <a:tcPr/>
                </a:tc>
              </a:tr>
              <a:tr h="274829">
                <a:tc>
                  <a:txBody>
                    <a:bodyPr/>
                    <a:lstStyle/>
                    <a:p>
                      <a:r>
                        <a:rPr lang="en-GB" sz="1200" noProof="0" dirty="0" smtClean="0"/>
                        <a:t>Heat </a:t>
                      </a:r>
                      <a:r>
                        <a:rPr lang="en-GB" sz="1200" baseline="0" noProof="0" dirty="0" smtClean="0"/>
                        <a:t>flow [W/m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60700.0</a:t>
                      </a:r>
                      <a:endParaRPr lang="en-GB" sz="1200" noProof="0" dirty="0"/>
                    </a:p>
                  </a:txBody>
                  <a:tcPr/>
                </a:tc>
              </a:tr>
              <a:tr h="274829">
                <a:tc>
                  <a:txBody>
                    <a:bodyPr/>
                    <a:lstStyle/>
                    <a:p>
                      <a:r>
                        <a:rPr lang="en-GB" sz="1200" noProof="0" dirty="0" smtClean="0"/>
                        <a:t>Decay heat Flow [W/</a:t>
                      </a:r>
                      <a:r>
                        <a:rPr lang="en-GB" sz="1200" baseline="0" noProof="0" dirty="0" smtClean="0"/>
                        <a:t>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3035.0 (5%)</a:t>
                      </a:r>
                      <a:endParaRPr lang="en-GB" sz="1200" noProof="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88704280"/>
              </p:ext>
            </p:extLst>
          </p:nvPr>
        </p:nvGraphicFramePr>
        <p:xfrm>
          <a:off x="395536" y="4123891"/>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PHTS He</a:t>
                      </a:r>
                      <a:r>
                        <a:rPr lang="en-GB" sz="1200" baseline="0" noProof="0" dirty="0" smtClean="0"/>
                        <a:t> mass [kg]</a:t>
                      </a:r>
                      <a:endParaRPr lang="en-GB" sz="1200" noProof="0" dirty="0" smtClean="0"/>
                    </a:p>
                  </a:txBody>
                  <a:tcPr/>
                </a:tc>
                <a:tc>
                  <a:txBody>
                    <a:bodyPr/>
                    <a:lstStyle/>
                    <a:p>
                      <a:r>
                        <a:rPr lang="en-GB" sz="1200" noProof="0" dirty="0" smtClean="0"/>
                        <a:t>6795.3</a:t>
                      </a:r>
                      <a:endParaRPr lang="en-GB" sz="1200" noProof="0" dirty="0"/>
                    </a:p>
                  </a:txBody>
                  <a:tcPr/>
                </a:tc>
              </a:tr>
              <a:tr h="274829">
                <a:tc>
                  <a:txBody>
                    <a:bodyPr/>
                    <a:lstStyle/>
                    <a:p>
                      <a:r>
                        <a:rPr lang="en-GB" sz="1200" noProof="0" dirty="0" smtClean="0"/>
                        <a:t>EV</a:t>
                      </a:r>
                      <a:r>
                        <a:rPr lang="en-GB" sz="1200" baseline="0" noProof="0" dirty="0" smtClean="0"/>
                        <a:t> Volume [m</a:t>
                      </a:r>
                      <a:r>
                        <a:rPr lang="en-GB" sz="1200" baseline="30000" noProof="0" dirty="0" smtClean="0"/>
                        <a:t>3</a:t>
                      </a:r>
                      <a:r>
                        <a:rPr lang="en-GB" sz="1200" baseline="0" noProof="0" dirty="0" smtClean="0"/>
                        <a:t>]</a:t>
                      </a:r>
                      <a:endParaRPr lang="en-GB" sz="1200" noProof="0" dirty="0"/>
                    </a:p>
                  </a:txBody>
                  <a:tcPr/>
                </a:tc>
                <a:tc>
                  <a:txBody>
                    <a:bodyPr/>
                    <a:lstStyle/>
                    <a:p>
                      <a:r>
                        <a:rPr lang="en-GB" sz="1200" noProof="0" dirty="0" smtClean="0"/>
                        <a:t>70000.0</a:t>
                      </a:r>
                      <a:endParaRPr lang="en-GB" sz="1200" noProof="0" dirty="0"/>
                    </a:p>
                  </a:txBody>
                  <a:tcPr/>
                </a:tc>
              </a:tr>
              <a:tr h="274829">
                <a:tc>
                  <a:txBody>
                    <a:bodyPr/>
                    <a:lstStyle/>
                    <a:p>
                      <a:r>
                        <a:rPr lang="en-GB" sz="1200" noProof="0" dirty="0" smtClean="0"/>
                        <a:t>Heat transfer area [m</a:t>
                      </a:r>
                      <a:r>
                        <a:rPr lang="en-GB" sz="1200" baseline="30000" noProof="0" dirty="0" smtClean="0"/>
                        <a:t>2</a:t>
                      </a:r>
                      <a:r>
                        <a:rPr lang="en-GB" sz="1200" noProof="0" dirty="0" smtClean="0"/>
                        <a:t>]</a:t>
                      </a:r>
                      <a:endParaRPr lang="en-GB" sz="1200" noProof="0" dirty="0"/>
                    </a:p>
                  </a:txBody>
                  <a:tcPr/>
                </a:tc>
                <a:tc>
                  <a:txBody>
                    <a:bodyPr/>
                    <a:lstStyle/>
                    <a:p>
                      <a:r>
                        <a:rPr lang="en-GB" sz="1200" noProof="0" dirty="0" smtClean="0"/>
                        <a:t>15000.0</a:t>
                      </a:r>
                      <a:endParaRPr lang="en-GB" sz="1200" noProof="0" dirty="0"/>
                    </a:p>
                  </a:txBody>
                  <a:tcPr/>
                </a:tc>
              </a:tr>
              <a:tr h="274829">
                <a:tc>
                  <a:txBody>
                    <a:bodyPr/>
                    <a:lstStyle/>
                    <a:p>
                      <a:r>
                        <a:rPr lang="en-GB" sz="1200" noProof="0" dirty="0" smtClean="0"/>
                        <a:t>Blanket HS</a:t>
                      </a:r>
                      <a:r>
                        <a:rPr lang="en-GB" sz="1200" baseline="0" noProof="0" dirty="0" smtClean="0"/>
                        <a:t> temp. [K]</a:t>
                      </a:r>
                      <a:endParaRPr lang="en-GB" sz="1200" noProof="0" dirty="0"/>
                    </a:p>
                  </a:txBody>
                  <a:tcPr/>
                </a:tc>
                <a:tc>
                  <a:txBody>
                    <a:bodyPr/>
                    <a:lstStyle/>
                    <a:p>
                      <a:r>
                        <a:rPr lang="en-GB" sz="1200" noProof="0" dirty="0" smtClean="0"/>
                        <a:t>773.15</a:t>
                      </a:r>
                      <a:endParaRPr lang="en-GB" sz="1200" noProof="0" dirty="0"/>
                    </a:p>
                  </a:txBody>
                  <a:tcPr/>
                </a:tc>
              </a:tr>
              <a:tr h="274829">
                <a:tc>
                  <a:txBody>
                    <a:bodyPr/>
                    <a:lstStyle/>
                    <a:p>
                      <a:r>
                        <a:rPr lang="en-GB" sz="1200" noProof="0" dirty="0" smtClean="0"/>
                        <a:t>SG</a:t>
                      </a:r>
                      <a:r>
                        <a:rPr lang="en-GB" sz="1200" baseline="0" noProof="0" dirty="0" smtClean="0"/>
                        <a:t> HS temp. [K]</a:t>
                      </a:r>
                      <a:endParaRPr lang="en-GB" sz="1200" noProof="0" dirty="0"/>
                    </a:p>
                  </a:txBody>
                  <a:tcPr/>
                </a:tc>
                <a:tc>
                  <a:txBody>
                    <a:bodyPr/>
                    <a:lstStyle/>
                    <a:p>
                      <a:r>
                        <a:rPr lang="en-GB" sz="1200" noProof="0" dirty="0" smtClean="0"/>
                        <a:t>573.15</a:t>
                      </a:r>
                    </a:p>
                  </a:txBody>
                  <a:tcPr/>
                </a:tc>
              </a:tr>
              <a:tr h="274829">
                <a:tc>
                  <a:txBody>
                    <a:bodyPr/>
                    <a:lstStyle/>
                    <a:p>
                      <a:r>
                        <a:rPr lang="en-GB" sz="1200" noProof="0" dirty="0" smtClean="0"/>
                        <a:t>Total mass</a:t>
                      </a:r>
                      <a:r>
                        <a:rPr lang="en-GB" sz="1200" baseline="0" noProof="0" dirty="0" smtClean="0"/>
                        <a:t> flow [kg/s]</a:t>
                      </a:r>
                      <a:endParaRPr lang="en-GB" sz="1200" noProof="0" dirty="0"/>
                    </a:p>
                  </a:txBody>
                  <a:tcPr/>
                </a:tc>
                <a:tc>
                  <a:txBody>
                    <a:bodyPr/>
                    <a:lstStyle/>
                    <a:p>
                      <a:r>
                        <a:rPr lang="en-GB" sz="1200" noProof="0" dirty="0" smtClean="0"/>
                        <a:t>872.7</a:t>
                      </a:r>
                      <a:endParaRPr lang="en-GB" sz="1200" noProof="0" dirty="0"/>
                    </a:p>
                  </a:txBody>
                  <a:tcPr/>
                </a:tc>
              </a:tr>
            </a:tbl>
          </a:graphicData>
        </a:graphic>
      </p:graphicFrame>
      <p:pic>
        <p:nvPicPr>
          <p:cNvPr id="9" name="Picture 8"/>
          <p:cNvPicPr/>
          <p:nvPr/>
        </p:nvPicPr>
        <p:blipFill rotWithShape="1">
          <a:blip r:embed="rId3"/>
          <a:srcRect l="841" t="3830"/>
          <a:stretch/>
        </p:blipFill>
        <p:spPr>
          <a:xfrm>
            <a:off x="135652" y="980728"/>
            <a:ext cx="6552376" cy="3096344"/>
          </a:xfrm>
          <a:prstGeom prst="rect">
            <a:avLst/>
          </a:prstGeom>
        </p:spPr>
      </p:pic>
      <p:sp>
        <p:nvSpPr>
          <p:cNvPr id="2" name="Title 1"/>
          <p:cNvSpPr>
            <a:spLocks noGrp="1"/>
          </p:cNvSpPr>
          <p:nvPr>
            <p:ph type="title"/>
          </p:nvPr>
        </p:nvSpPr>
        <p:spPr/>
        <p:txBody>
          <a:bodyPr/>
          <a:lstStyle/>
          <a:p>
            <a:r>
              <a:rPr lang="en-GB" dirty="0" smtClean="0"/>
              <a:t>Employed models: 47+1 model (ref. design)</a:t>
            </a:r>
            <a:endParaRPr lang="en-GB" dirty="0"/>
          </a:p>
        </p:txBody>
      </p:sp>
    </p:spTree>
    <p:extLst>
      <p:ext uri="{BB962C8B-B14F-4D97-AF65-F5344CB8AC3E}">
        <p14:creationId xmlns:p14="http://schemas.microsoft.com/office/powerpoint/2010/main" val="319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Employed models: 10 model (alt. design) </a:t>
            </a:r>
            <a:endParaRPr lang="en-GB" dirty="0"/>
          </a:p>
        </p:txBody>
      </p:sp>
      <p:sp>
        <p:nvSpPr>
          <p:cNvPr id="5" name="Segnaposto contenuto 1"/>
          <p:cNvSpPr txBox="1">
            <a:spLocks/>
          </p:cNvSpPr>
          <p:nvPr/>
        </p:nvSpPr>
        <p:spPr bwMode="auto">
          <a:xfrm>
            <a:off x="6688028" y="908719"/>
            <a:ext cx="2348468" cy="4752529"/>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2"/>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2"/>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2"/>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2"/>
              </a:buBlip>
              <a:defRPr sz="1400">
                <a:solidFill>
                  <a:schemeClr val="tx1"/>
                </a:solidFill>
                <a:latin typeface="+mn-lt"/>
              </a:defRPr>
            </a:lvl5pPr>
            <a:lvl6pPr marL="2514600" indent="-228600" algn="l" rtl="0" fontAlgn="base">
              <a:spcBef>
                <a:spcPct val="20000"/>
              </a:spcBef>
              <a:spcAft>
                <a:spcPct val="0"/>
              </a:spcAft>
              <a:buSzPct val="60000"/>
              <a:buBlip>
                <a:blip r:embed="rId2"/>
              </a:buBlip>
              <a:defRPr sz="1400">
                <a:solidFill>
                  <a:schemeClr val="tx1"/>
                </a:solidFill>
                <a:latin typeface="+mn-lt"/>
              </a:defRPr>
            </a:lvl6pPr>
            <a:lvl7pPr marL="2971800" indent="-228600" algn="l" rtl="0" fontAlgn="base">
              <a:spcBef>
                <a:spcPct val="20000"/>
              </a:spcBef>
              <a:spcAft>
                <a:spcPct val="0"/>
              </a:spcAft>
              <a:buSzPct val="60000"/>
              <a:buBlip>
                <a:blip r:embed="rId2"/>
              </a:buBlip>
              <a:defRPr sz="1400">
                <a:solidFill>
                  <a:schemeClr val="tx1"/>
                </a:solidFill>
                <a:latin typeface="+mn-lt"/>
              </a:defRPr>
            </a:lvl7pPr>
            <a:lvl8pPr marL="3429000" indent="-228600" algn="l" rtl="0" fontAlgn="base">
              <a:spcBef>
                <a:spcPct val="20000"/>
              </a:spcBef>
              <a:spcAft>
                <a:spcPct val="0"/>
              </a:spcAft>
              <a:buSzPct val="60000"/>
              <a:buBlip>
                <a:blip r:embed="rId2"/>
              </a:buBlip>
              <a:defRPr sz="1400">
                <a:solidFill>
                  <a:schemeClr val="tx1"/>
                </a:solidFill>
                <a:latin typeface="+mn-lt"/>
              </a:defRPr>
            </a:lvl8pPr>
            <a:lvl9pPr marL="3886200" indent="-228600" algn="l" rtl="0" fontAlgn="base">
              <a:spcBef>
                <a:spcPct val="20000"/>
              </a:spcBef>
              <a:spcAft>
                <a:spcPct val="0"/>
              </a:spcAft>
              <a:buSzPct val="60000"/>
              <a:buBlip>
                <a:blip r:embed="rId2"/>
              </a:buBlip>
              <a:defRPr sz="1400">
                <a:solidFill>
                  <a:schemeClr val="tx1"/>
                </a:solidFill>
                <a:latin typeface="+mn-lt"/>
              </a:defRPr>
            </a:lvl9pPr>
          </a:lstStyle>
          <a:p>
            <a:pPr algn="just"/>
            <a:r>
              <a:rPr lang="en-GB" sz="1400" b="0" kern="0" dirty="0" smtClean="0">
                <a:sym typeface="Wingdings" panose="05000000000000000000" pitchFamily="2" charset="2"/>
              </a:rPr>
              <a:t>As the 48 model (13 CVs, 12 FJs, 2 HSs) but scaled down to fit the new design.</a:t>
            </a:r>
          </a:p>
          <a:p>
            <a:pPr algn="just"/>
            <a:endParaRPr lang="it-IT" sz="1400" b="0" kern="0" dirty="0">
              <a:sym typeface="Wingdings" panose="05000000000000000000" pitchFamily="2" charset="2"/>
            </a:endParaRPr>
          </a:p>
          <a:p>
            <a:pPr algn="just"/>
            <a:r>
              <a:rPr lang="en-GB" sz="1400" b="0" kern="0" dirty="0" smtClean="0">
                <a:sym typeface="Wingdings" panose="05000000000000000000" pitchFamily="2" charset="2"/>
              </a:rPr>
              <a:t>Only the hot and cold header LOCAs were analysed</a:t>
            </a:r>
            <a:r>
              <a:rPr lang="it-IT" sz="1400" b="0" kern="0" dirty="0" smtClean="0">
                <a:sym typeface="Wingdings" panose="05000000000000000000" pitchFamily="2" charset="2"/>
              </a:rPr>
              <a:t>.</a:t>
            </a:r>
          </a:p>
          <a:p>
            <a:pPr algn="just"/>
            <a:endParaRPr lang="it-IT" sz="1400" b="0" kern="0" dirty="0">
              <a:sym typeface="Wingdings" panose="05000000000000000000" pitchFamily="2" charset="2"/>
            </a:endParaRPr>
          </a:p>
          <a:p>
            <a:pPr algn="just"/>
            <a:r>
              <a:rPr lang="en-GB" sz="1400" b="0" kern="0" dirty="0" smtClean="0">
                <a:sym typeface="Wingdings" panose="05000000000000000000" pitchFamily="2" charset="2"/>
              </a:rPr>
              <a:t>The blower trip happens at 100.0 s</a:t>
            </a:r>
          </a:p>
          <a:p>
            <a:pPr algn="just"/>
            <a:endParaRPr lang="it-IT" sz="1400" b="0" kern="0" dirty="0">
              <a:sym typeface="Wingdings" panose="05000000000000000000" pitchFamily="2" charset="2"/>
            </a:endParaRPr>
          </a:p>
          <a:p>
            <a:pPr algn="just"/>
            <a:r>
              <a:rPr lang="it-IT" sz="1400" b="0" kern="0" dirty="0" smtClean="0">
                <a:sym typeface="Wingdings" panose="05000000000000000000" pitchFamily="2" charset="2"/>
              </a:rPr>
              <a:t>A </a:t>
            </a:r>
            <a:r>
              <a:rPr lang="en-GB" sz="1400" b="0" kern="0" dirty="0" smtClean="0">
                <a:sym typeface="Wingdings" panose="05000000000000000000" pitchFamily="2" charset="2"/>
              </a:rPr>
              <a:t>more realistic decay heat slope was employed</a:t>
            </a:r>
            <a:r>
              <a:rPr lang="it-IT" sz="1400" b="0" kern="0" dirty="0" smtClean="0">
                <a:sym typeface="Wingdings" panose="05000000000000000000" pitchFamily="2" charset="2"/>
              </a:rPr>
              <a:t>.</a:t>
            </a:r>
            <a:endParaRPr lang="en-GB" sz="1400" b="0" kern="0" dirty="0" smtClean="0">
              <a:sym typeface="Wingdings" panose="05000000000000000000" pitchFamily="2" charset="2"/>
            </a:endParaRPr>
          </a:p>
          <a:p>
            <a:pPr algn="just"/>
            <a:endParaRPr lang="en-GB" sz="1400" b="0" kern="0" dirty="0" smtClean="0">
              <a:sym typeface="Wingdings" panose="05000000000000000000" pitchFamily="2" charset="2"/>
            </a:endParaRPr>
          </a:p>
          <a:p>
            <a:pPr marL="0" indent="0" algn="just">
              <a:buNone/>
            </a:pPr>
            <a:endParaRPr lang="en-GB" sz="1400" b="0" kern="0" dirty="0" smtClean="0">
              <a:sym typeface="Wingdings" panose="05000000000000000000" pitchFamily="2" charset="2"/>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r="2728"/>
          <a:stretch/>
        </p:blipFill>
        <p:spPr>
          <a:xfrm>
            <a:off x="107504" y="980728"/>
            <a:ext cx="6552376" cy="315658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09418727"/>
              </p:ext>
            </p:extLst>
          </p:nvPr>
        </p:nvGraphicFramePr>
        <p:xfrm>
          <a:off x="3491880" y="4293096"/>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r>
                        <a:rPr lang="en-GB" sz="1200" noProof="0" dirty="0" smtClean="0"/>
                        <a:t>EV Temperature [K]</a:t>
                      </a:r>
                      <a:endParaRPr lang="en-GB" sz="1200" noProof="0" dirty="0"/>
                    </a:p>
                  </a:txBody>
                  <a:tcPr/>
                </a:tc>
                <a:tc>
                  <a:txBody>
                    <a:bodyPr/>
                    <a:lstStyle/>
                    <a:p>
                      <a:r>
                        <a:rPr lang="en-GB" sz="1200" noProof="0" dirty="0" smtClean="0"/>
                        <a:t>313.35</a:t>
                      </a:r>
                      <a:endParaRPr lang="en-GB" sz="1200" noProof="0" dirty="0"/>
                    </a:p>
                  </a:txBody>
                  <a:tcPr/>
                </a:tc>
              </a:tr>
              <a:tr h="274829">
                <a:tc>
                  <a:txBody>
                    <a:bodyPr/>
                    <a:lstStyle/>
                    <a:p>
                      <a:r>
                        <a:rPr lang="en-GB" sz="1200" noProof="0" dirty="0" smtClean="0"/>
                        <a:t>Blanket</a:t>
                      </a:r>
                      <a:r>
                        <a:rPr lang="en-GB" sz="1200" baseline="0" noProof="0" dirty="0" smtClean="0"/>
                        <a:t> temp. [K]</a:t>
                      </a:r>
                      <a:endParaRPr lang="en-GB" sz="1200" noProof="0" dirty="0"/>
                    </a:p>
                  </a:txBody>
                  <a:tcPr/>
                </a:tc>
                <a:tc>
                  <a:txBody>
                    <a:bodyPr/>
                    <a:lstStyle/>
                    <a:p>
                      <a:r>
                        <a:rPr lang="en-GB" sz="1200" noProof="0" dirty="0" smtClean="0"/>
                        <a:t>772.01</a:t>
                      </a:r>
                      <a:endParaRPr lang="en-GB" sz="1200" noProof="0" dirty="0"/>
                    </a:p>
                  </a:txBody>
                  <a:tcPr/>
                </a:tc>
              </a:tr>
              <a:tr h="274829">
                <a:tc>
                  <a:txBody>
                    <a:bodyPr/>
                    <a:lstStyle/>
                    <a:p>
                      <a:r>
                        <a:rPr lang="en-GB" sz="1200" noProof="0" dirty="0" smtClean="0"/>
                        <a:t>SG temp.</a:t>
                      </a:r>
                      <a:r>
                        <a:rPr lang="en-GB" sz="1200" baseline="0" noProof="0" dirty="0" smtClean="0"/>
                        <a:t> [K]</a:t>
                      </a:r>
                      <a:endParaRPr lang="en-GB" sz="1200" noProof="0" dirty="0"/>
                    </a:p>
                  </a:txBody>
                  <a:tcPr/>
                </a:tc>
                <a:tc>
                  <a:txBody>
                    <a:bodyPr/>
                    <a:lstStyle/>
                    <a:p>
                      <a:r>
                        <a:rPr lang="en-GB" sz="1200" noProof="0" dirty="0" smtClean="0"/>
                        <a:t>572.05</a:t>
                      </a:r>
                    </a:p>
                  </a:txBody>
                  <a:tcPr/>
                </a:tc>
              </a:tr>
              <a:tr h="274829">
                <a:tc>
                  <a:txBody>
                    <a:bodyPr/>
                    <a:lstStyle/>
                    <a:p>
                      <a:r>
                        <a:rPr lang="en-GB" sz="1200" noProof="0" dirty="0" smtClean="0"/>
                        <a:t>Total</a:t>
                      </a:r>
                      <a:r>
                        <a:rPr lang="en-GB" sz="1200" baseline="0" noProof="0" dirty="0" smtClean="0"/>
                        <a:t> pressure drop [MPa]</a:t>
                      </a:r>
                      <a:endParaRPr lang="en-GB" sz="1200" noProof="0" dirty="0"/>
                    </a:p>
                  </a:txBody>
                  <a:tcPr/>
                </a:tc>
                <a:tc>
                  <a:txBody>
                    <a:bodyPr/>
                    <a:lstStyle/>
                    <a:p>
                      <a:r>
                        <a:rPr lang="en-GB" sz="1200" noProof="0" dirty="0" smtClean="0"/>
                        <a:t>0.36</a:t>
                      </a:r>
                      <a:endParaRPr lang="en-GB" sz="1200" noProof="0" dirty="0"/>
                    </a:p>
                  </a:txBody>
                  <a:tcPr/>
                </a:tc>
              </a:tr>
              <a:tr h="274829">
                <a:tc>
                  <a:txBody>
                    <a:bodyPr/>
                    <a:lstStyle/>
                    <a:p>
                      <a:r>
                        <a:rPr lang="en-GB" sz="1200" noProof="0" dirty="0" smtClean="0"/>
                        <a:t>Heat </a:t>
                      </a:r>
                      <a:r>
                        <a:rPr lang="en-GB" sz="1200" baseline="0" noProof="0" dirty="0" smtClean="0"/>
                        <a:t>flow [W/m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54000.0</a:t>
                      </a:r>
                      <a:endParaRPr lang="en-GB" sz="1200" noProof="0" dirty="0"/>
                    </a:p>
                  </a:txBody>
                  <a:tcPr/>
                </a:tc>
              </a:tr>
              <a:tr h="274829">
                <a:tc>
                  <a:txBody>
                    <a:bodyPr/>
                    <a:lstStyle/>
                    <a:p>
                      <a:r>
                        <a:rPr lang="en-GB" sz="1200" noProof="0" dirty="0" smtClean="0"/>
                        <a:t>Decay heat Flow [W/</a:t>
                      </a:r>
                      <a:r>
                        <a:rPr lang="en-GB" sz="1200" baseline="0" noProof="0" dirty="0" smtClean="0"/>
                        <a:t>m</a:t>
                      </a:r>
                      <a:r>
                        <a:rPr lang="en-GB" sz="1200" baseline="30000" noProof="0" dirty="0" smtClean="0"/>
                        <a:t>2</a:t>
                      </a:r>
                      <a:r>
                        <a:rPr lang="en-GB" sz="1200" baseline="0" noProof="0" dirty="0" smtClean="0"/>
                        <a:t>]</a:t>
                      </a:r>
                      <a:endParaRPr lang="en-GB" sz="1200" noProof="0" dirty="0"/>
                    </a:p>
                  </a:txBody>
                  <a:tcPr/>
                </a:tc>
                <a:tc>
                  <a:txBody>
                    <a:bodyPr/>
                    <a:lstStyle/>
                    <a:p>
                      <a:r>
                        <a:rPr lang="en-GB" sz="1200" noProof="0" dirty="0" smtClean="0"/>
                        <a:t>2700.0 – 540.0</a:t>
                      </a:r>
                      <a:endParaRPr lang="en-GB" sz="1200" noProof="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024203"/>
              </p:ext>
            </p:extLst>
          </p:nvPr>
        </p:nvGraphicFramePr>
        <p:xfrm>
          <a:off x="323528" y="4295422"/>
          <a:ext cx="3073433" cy="1923803"/>
        </p:xfrm>
        <a:graphic>
          <a:graphicData uri="http://schemas.openxmlformats.org/drawingml/2006/table">
            <a:tbl>
              <a:tblPr firstRow="1" bandRow="1">
                <a:tableStyleId>{69CF1AB2-1976-4502-BF36-3FF5EA218861}</a:tableStyleId>
              </a:tblPr>
              <a:tblGrid>
                <a:gridCol w="1924578"/>
                <a:gridCol w="1148855"/>
              </a:tblGrid>
              <a:tr h="274829">
                <a:tc>
                  <a:txBody>
                    <a:bodyPr/>
                    <a:lstStyle/>
                    <a:p>
                      <a:r>
                        <a:rPr lang="en-GB" sz="1200" noProof="0" dirty="0" smtClean="0"/>
                        <a:t>Characteristics</a:t>
                      </a:r>
                      <a:endParaRPr lang="en-GB" sz="1200" noProof="0" dirty="0"/>
                    </a:p>
                  </a:txBody>
                  <a:tcPr/>
                </a:tc>
                <a:tc>
                  <a:txBody>
                    <a:bodyPr/>
                    <a:lstStyle/>
                    <a:p>
                      <a:r>
                        <a:rPr lang="en-GB" sz="1200" noProof="0" dirty="0" smtClean="0"/>
                        <a:t>MELCOR</a:t>
                      </a:r>
                      <a:endParaRPr lang="en-GB" sz="1200" noProof="0" dirty="0"/>
                    </a:p>
                  </a:txBody>
                  <a:tcPr/>
                </a:tc>
              </a:tr>
              <a:tr h="274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PHTS He</a:t>
                      </a:r>
                      <a:r>
                        <a:rPr lang="en-GB" sz="1200" baseline="0" noProof="0" dirty="0" smtClean="0"/>
                        <a:t> mass [kg]</a:t>
                      </a:r>
                      <a:endParaRPr lang="en-GB" sz="1200" noProof="0" dirty="0" smtClean="0"/>
                    </a:p>
                  </a:txBody>
                  <a:tcPr/>
                </a:tc>
                <a:tc>
                  <a:txBody>
                    <a:bodyPr/>
                    <a:lstStyle/>
                    <a:p>
                      <a:r>
                        <a:rPr lang="en-GB" sz="1200" noProof="0" dirty="0" smtClean="0"/>
                        <a:t>1071.0</a:t>
                      </a:r>
                      <a:endParaRPr lang="en-GB" sz="1200" noProof="0" dirty="0"/>
                    </a:p>
                  </a:txBody>
                  <a:tcPr/>
                </a:tc>
              </a:tr>
              <a:tr h="274829">
                <a:tc>
                  <a:txBody>
                    <a:bodyPr/>
                    <a:lstStyle/>
                    <a:p>
                      <a:r>
                        <a:rPr lang="en-GB" sz="1200" noProof="0" dirty="0" smtClean="0"/>
                        <a:t>EV</a:t>
                      </a:r>
                      <a:r>
                        <a:rPr lang="en-GB" sz="1200" baseline="0" noProof="0" dirty="0" smtClean="0"/>
                        <a:t> Volume [m</a:t>
                      </a:r>
                      <a:r>
                        <a:rPr lang="en-GB" sz="1200" baseline="30000" noProof="0" dirty="0" smtClean="0"/>
                        <a:t>3</a:t>
                      </a:r>
                      <a:r>
                        <a:rPr lang="en-GB" sz="1200" baseline="0" noProof="0" dirty="0" smtClean="0"/>
                        <a:t>]</a:t>
                      </a:r>
                      <a:endParaRPr lang="en-GB" sz="1200" noProof="0" dirty="0"/>
                    </a:p>
                  </a:txBody>
                  <a:tcPr/>
                </a:tc>
                <a:tc>
                  <a:txBody>
                    <a:bodyPr/>
                    <a:lstStyle/>
                    <a:p>
                      <a:r>
                        <a:rPr lang="en-GB" sz="1200" noProof="0" dirty="0" smtClean="0"/>
                        <a:t>70000.0</a:t>
                      </a:r>
                      <a:endParaRPr lang="en-GB" sz="1200" noProof="0" dirty="0"/>
                    </a:p>
                  </a:txBody>
                  <a:tcPr/>
                </a:tc>
              </a:tr>
              <a:tr h="274829">
                <a:tc>
                  <a:txBody>
                    <a:bodyPr/>
                    <a:lstStyle/>
                    <a:p>
                      <a:r>
                        <a:rPr lang="en-GB" sz="1200" noProof="0" dirty="0" smtClean="0"/>
                        <a:t>Heat transfer area [m</a:t>
                      </a:r>
                      <a:r>
                        <a:rPr lang="en-GB" sz="1200" baseline="30000" noProof="0" dirty="0" smtClean="0"/>
                        <a:t>2</a:t>
                      </a:r>
                      <a:r>
                        <a:rPr lang="en-GB" sz="1200" noProof="0" dirty="0" smtClean="0"/>
                        <a:t>]</a:t>
                      </a:r>
                      <a:endParaRPr lang="en-GB" sz="1200" noProof="0" dirty="0"/>
                    </a:p>
                  </a:txBody>
                  <a:tcPr/>
                </a:tc>
                <a:tc>
                  <a:txBody>
                    <a:bodyPr/>
                    <a:lstStyle/>
                    <a:p>
                      <a:r>
                        <a:rPr lang="en-GB" sz="1200" noProof="0" dirty="0" smtClean="0"/>
                        <a:t>3000.0</a:t>
                      </a:r>
                      <a:endParaRPr lang="en-GB" sz="1200" noProof="0" dirty="0"/>
                    </a:p>
                  </a:txBody>
                  <a:tcPr/>
                </a:tc>
              </a:tr>
              <a:tr h="274829">
                <a:tc>
                  <a:txBody>
                    <a:bodyPr/>
                    <a:lstStyle/>
                    <a:p>
                      <a:r>
                        <a:rPr lang="en-GB" sz="1200" noProof="0" dirty="0" smtClean="0"/>
                        <a:t>Blanket HS</a:t>
                      </a:r>
                      <a:r>
                        <a:rPr lang="en-GB" sz="1200" baseline="0" noProof="0" dirty="0" smtClean="0"/>
                        <a:t> temp. [K]</a:t>
                      </a:r>
                      <a:endParaRPr lang="en-GB" sz="1200" noProof="0" dirty="0"/>
                    </a:p>
                  </a:txBody>
                  <a:tcPr/>
                </a:tc>
                <a:tc>
                  <a:txBody>
                    <a:bodyPr/>
                    <a:lstStyle/>
                    <a:p>
                      <a:r>
                        <a:rPr lang="en-GB" sz="1200" noProof="0" dirty="0" smtClean="0"/>
                        <a:t>773.15</a:t>
                      </a:r>
                      <a:endParaRPr lang="en-GB" sz="1200" noProof="0" dirty="0"/>
                    </a:p>
                  </a:txBody>
                  <a:tcPr/>
                </a:tc>
              </a:tr>
              <a:tr h="274829">
                <a:tc>
                  <a:txBody>
                    <a:bodyPr/>
                    <a:lstStyle/>
                    <a:p>
                      <a:r>
                        <a:rPr lang="en-GB" sz="1200" noProof="0" dirty="0" smtClean="0"/>
                        <a:t>SG</a:t>
                      </a:r>
                      <a:r>
                        <a:rPr lang="en-GB" sz="1200" baseline="0" noProof="0" dirty="0" smtClean="0"/>
                        <a:t> HS temp. [K]</a:t>
                      </a:r>
                      <a:endParaRPr lang="en-GB" sz="1200" noProof="0" dirty="0"/>
                    </a:p>
                  </a:txBody>
                  <a:tcPr/>
                </a:tc>
                <a:tc>
                  <a:txBody>
                    <a:bodyPr/>
                    <a:lstStyle/>
                    <a:p>
                      <a:r>
                        <a:rPr lang="en-GB" sz="1200" noProof="0" dirty="0" smtClean="0"/>
                        <a:t>573.15</a:t>
                      </a:r>
                    </a:p>
                  </a:txBody>
                  <a:tcPr/>
                </a:tc>
              </a:tr>
              <a:tr h="274829">
                <a:tc>
                  <a:txBody>
                    <a:bodyPr/>
                    <a:lstStyle/>
                    <a:p>
                      <a:r>
                        <a:rPr lang="en-GB" sz="1200" noProof="0" dirty="0" smtClean="0"/>
                        <a:t>Total mass</a:t>
                      </a:r>
                      <a:r>
                        <a:rPr lang="en-GB" sz="1200" baseline="0" noProof="0" dirty="0" smtClean="0"/>
                        <a:t> flow [kg/s]</a:t>
                      </a:r>
                      <a:endParaRPr lang="en-GB" sz="1200" noProof="0" dirty="0"/>
                    </a:p>
                  </a:txBody>
                  <a:tcPr/>
                </a:tc>
                <a:tc>
                  <a:txBody>
                    <a:bodyPr/>
                    <a:lstStyle/>
                    <a:p>
                      <a:r>
                        <a:rPr lang="en-GB" sz="1200" noProof="0" dirty="0" smtClean="0"/>
                        <a:t>153.5</a:t>
                      </a:r>
                      <a:endParaRPr lang="en-GB" sz="1200" noProof="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21852960"/>
              </p:ext>
            </p:extLst>
          </p:nvPr>
        </p:nvGraphicFramePr>
        <p:xfrm>
          <a:off x="6648812" y="4293096"/>
          <a:ext cx="2315676" cy="1923803"/>
        </p:xfrm>
        <a:graphic>
          <a:graphicData uri="http://schemas.openxmlformats.org/drawingml/2006/table">
            <a:tbl>
              <a:tblPr firstRow="1" bandRow="1">
                <a:tableStyleId>{69CF1AB2-1976-4502-BF36-3FF5EA218861}</a:tableStyleId>
              </a:tblPr>
              <a:tblGrid>
                <a:gridCol w="803508"/>
                <a:gridCol w="1512168"/>
              </a:tblGrid>
              <a:tr h="274829">
                <a:tc>
                  <a:txBody>
                    <a:bodyPr/>
                    <a:lstStyle/>
                    <a:p>
                      <a:r>
                        <a:rPr lang="en-GB" sz="1200" noProof="0" dirty="0" smtClean="0"/>
                        <a:t>Time</a:t>
                      </a:r>
                      <a:r>
                        <a:rPr lang="en-GB" sz="1200" baseline="0" noProof="0" dirty="0" smtClean="0"/>
                        <a:t> [s]</a:t>
                      </a:r>
                      <a:endParaRPr lang="en-GB" sz="1200" noProof="0" dirty="0"/>
                    </a:p>
                  </a:txBody>
                  <a:tcPr/>
                </a:tc>
                <a:tc>
                  <a:txBody>
                    <a:bodyPr/>
                    <a:lstStyle/>
                    <a:p>
                      <a:r>
                        <a:rPr lang="en-GB" sz="1200" noProof="0" dirty="0" smtClean="0"/>
                        <a:t>Heat flow [W/m</a:t>
                      </a:r>
                      <a:r>
                        <a:rPr lang="en-GB" sz="1200" baseline="30000" noProof="0" dirty="0" smtClean="0"/>
                        <a:t>2</a:t>
                      </a:r>
                      <a:r>
                        <a:rPr lang="en-GB" sz="1200" noProof="0" dirty="0" smtClean="0"/>
                        <a:t>]</a:t>
                      </a:r>
                      <a:endParaRPr lang="en-GB" sz="1200" noProof="0" dirty="0"/>
                    </a:p>
                  </a:txBody>
                  <a:tcPr/>
                </a:tc>
              </a:tr>
              <a:tr h="274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0.0</a:t>
                      </a:r>
                      <a:endParaRPr lang="en-GB" sz="1200" dirty="0" smtClean="0"/>
                    </a:p>
                  </a:txBody>
                  <a:tcPr/>
                </a:tc>
                <a:tc>
                  <a:txBody>
                    <a:bodyPr/>
                    <a:lstStyle/>
                    <a:p>
                      <a:r>
                        <a:rPr lang="it-IT" sz="1200" dirty="0" smtClean="0"/>
                        <a:t>-54000.0</a:t>
                      </a:r>
                      <a:endParaRPr lang="en-GB" sz="1200" dirty="0"/>
                    </a:p>
                  </a:txBody>
                  <a:tcPr/>
                </a:tc>
              </a:tr>
              <a:tr h="274829">
                <a:tc>
                  <a:txBody>
                    <a:bodyPr/>
                    <a:lstStyle/>
                    <a:p>
                      <a:r>
                        <a:rPr lang="it-IT" sz="1200" dirty="0" smtClean="0"/>
                        <a:t>100.0</a:t>
                      </a:r>
                      <a:endParaRPr lang="en-GB" sz="1200" dirty="0"/>
                    </a:p>
                  </a:txBody>
                  <a:tcPr/>
                </a:tc>
                <a:tc>
                  <a:txBody>
                    <a:bodyPr/>
                    <a:lstStyle/>
                    <a:p>
                      <a:r>
                        <a:rPr lang="it-IT" sz="1200" dirty="0" smtClean="0"/>
                        <a:t>-54000.0</a:t>
                      </a:r>
                      <a:endParaRPr lang="en-GB" sz="1200" dirty="0"/>
                    </a:p>
                  </a:txBody>
                  <a:tcPr/>
                </a:tc>
              </a:tr>
              <a:tr h="274829">
                <a:tc>
                  <a:txBody>
                    <a:bodyPr/>
                    <a:lstStyle/>
                    <a:p>
                      <a:r>
                        <a:rPr lang="it-IT" sz="1200" dirty="0" smtClean="0"/>
                        <a:t>110.0</a:t>
                      </a:r>
                      <a:endParaRPr lang="en-GB" sz="1200" dirty="0"/>
                    </a:p>
                  </a:txBody>
                  <a:tcPr/>
                </a:tc>
                <a:tc>
                  <a:txBody>
                    <a:bodyPr/>
                    <a:lstStyle/>
                    <a:p>
                      <a:r>
                        <a:rPr lang="it-IT" sz="1200" dirty="0" smtClean="0"/>
                        <a:t>-2700.0 (5 %)</a:t>
                      </a:r>
                      <a:endParaRPr lang="en-GB" sz="1200" dirty="0"/>
                    </a:p>
                  </a:txBody>
                  <a:tcPr/>
                </a:tc>
              </a:tr>
              <a:tr h="274829">
                <a:tc>
                  <a:txBody>
                    <a:bodyPr/>
                    <a:lstStyle/>
                    <a:p>
                      <a:r>
                        <a:rPr lang="it-IT" sz="1200" dirty="0" smtClean="0"/>
                        <a:t>3600.0</a:t>
                      </a:r>
                      <a:endParaRPr lang="en-GB" sz="1200" dirty="0"/>
                    </a:p>
                  </a:txBody>
                  <a:tcPr/>
                </a:tc>
                <a:tc>
                  <a:txBody>
                    <a:bodyPr/>
                    <a:lstStyle/>
                    <a:p>
                      <a:r>
                        <a:rPr lang="it-IT" sz="1200" dirty="0" smtClean="0"/>
                        <a:t>-2700.0</a:t>
                      </a:r>
                      <a:endParaRPr lang="en-GB" sz="1200" dirty="0"/>
                    </a:p>
                  </a:txBody>
                  <a:tcPr/>
                </a:tc>
              </a:tr>
              <a:tr h="274829">
                <a:tc>
                  <a:txBody>
                    <a:bodyPr/>
                    <a:lstStyle/>
                    <a:p>
                      <a:r>
                        <a:rPr lang="it-IT" sz="1200" dirty="0" smtClean="0"/>
                        <a:t>7200.0</a:t>
                      </a:r>
                      <a:endParaRPr lang="en-GB" sz="1200" dirty="0"/>
                    </a:p>
                  </a:txBody>
                  <a:tcPr/>
                </a:tc>
                <a:tc>
                  <a:txBody>
                    <a:bodyPr/>
                    <a:lstStyle/>
                    <a:p>
                      <a:r>
                        <a:rPr lang="it-IT" sz="1200" dirty="0" smtClean="0"/>
                        <a:t>-540.0 (1 %)</a:t>
                      </a:r>
                      <a:endParaRPr lang="en-GB" sz="1200" dirty="0"/>
                    </a:p>
                  </a:txBody>
                  <a:tcPr/>
                </a:tc>
              </a:tr>
              <a:tr h="274829">
                <a:tc>
                  <a:txBody>
                    <a:bodyPr/>
                    <a:lstStyle/>
                    <a:p>
                      <a:r>
                        <a:rPr lang="it-IT" sz="1200" dirty="0" smtClean="0"/>
                        <a:t>1.0E10</a:t>
                      </a:r>
                      <a:endParaRPr lang="en-GB" sz="1200" dirty="0"/>
                    </a:p>
                  </a:txBody>
                  <a:tcPr/>
                </a:tc>
                <a:tc>
                  <a:txBody>
                    <a:bodyPr/>
                    <a:lstStyle/>
                    <a:p>
                      <a:r>
                        <a:rPr lang="it-IT" sz="1200" dirty="0" smtClean="0"/>
                        <a:t>-540.0</a:t>
                      </a:r>
                      <a:endParaRPr lang="en-GB" sz="1200" dirty="0"/>
                    </a:p>
                  </a:txBody>
                  <a:tcPr/>
                </a:tc>
              </a:tr>
            </a:tbl>
          </a:graphicData>
        </a:graphic>
      </p:graphicFrame>
    </p:spTree>
    <p:extLst>
      <p:ext uri="{BB962C8B-B14F-4D97-AF65-F5344CB8AC3E}">
        <p14:creationId xmlns:p14="http://schemas.microsoft.com/office/powerpoint/2010/main" val="91217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Accident Matrix </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p:cNvGraphicFramePr>
            <a:graphicFrameLocks noGrp="1"/>
          </p:cNvGraphicFramePr>
          <p:nvPr/>
        </p:nvGraphicFramePr>
        <p:xfrm>
          <a:off x="1375548" y="1193620"/>
          <a:ext cx="6389730" cy="4904148"/>
        </p:xfrm>
        <a:graphic>
          <a:graphicData uri="http://schemas.openxmlformats.org/drawingml/2006/table">
            <a:tbl>
              <a:tblPr firstRow="1" firstCol="1" bandRow="1"/>
              <a:tblGrid>
                <a:gridCol w="1064955"/>
                <a:gridCol w="1064955"/>
                <a:gridCol w="1064955"/>
                <a:gridCol w="1064955"/>
                <a:gridCol w="1064955"/>
                <a:gridCol w="1064955"/>
              </a:tblGrid>
              <a:tr h="139836">
                <a:tc>
                  <a:txBody>
                    <a:bodyPr/>
                    <a:lstStyle/>
                    <a:p>
                      <a:pPr algn="ctr">
                        <a:spcAft>
                          <a:spcPts val="0"/>
                        </a:spcAft>
                      </a:pPr>
                      <a:r>
                        <a:rPr lang="it-IT" sz="900" b="1" dirty="0">
                          <a:effectLst/>
                          <a:latin typeface="Times"/>
                          <a:ea typeface="Times New Roman"/>
                          <a:cs typeface="Times New Roman"/>
                        </a:rPr>
                        <a:t>Pipe involved</a:t>
                      </a:r>
                      <a:endParaRPr lang="en-GB" sz="900" dirty="0">
                        <a:effectLst/>
                        <a:latin typeface="Cambria"/>
                        <a:ea typeface="Times New Roman"/>
                        <a:cs typeface="Times New Roman"/>
                      </a:endParaRPr>
                    </a:p>
                  </a:txBody>
                  <a:tcPr marL="52439" marR="524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it-IT" sz="900" b="1" dirty="0">
                          <a:effectLst/>
                          <a:latin typeface="Times"/>
                          <a:ea typeface="Times New Roman"/>
                          <a:cs typeface="Times New Roman"/>
                        </a:rPr>
                        <a:t>CV name</a:t>
                      </a:r>
                      <a:endParaRPr lang="en-GB" sz="900" dirty="0">
                        <a:effectLst/>
                        <a:latin typeface="Cambria"/>
                        <a:ea typeface="Times New Roman"/>
                        <a:cs typeface="Times New Roman"/>
                      </a:endParaRPr>
                    </a:p>
                  </a:txBody>
                  <a:tcPr marL="52439" marR="5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it-IT" sz="900" b="1">
                          <a:effectLst/>
                          <a:latin typeface="Times"/>
                          <a:ea typeface="Times New Roman"/>
                          <a:cs typeface="Times New Roman"/>
                        </a:rPr>
                        <a:t>Case name</a:t>
                      </a:r>
                      <a:endParaRPr lang="en-GB" sz="900">
                        <a:effectLst/>
                        <a:latin typeface="Cambria"/>
                        <a:ea typeface="Times New Roman"/>
                        <a:cs typeface="Times New Roman"/>
                      </a:endParaRPr>
                    </a:p>
                  </a:txBody>
                  <a:tcPr marL="52439" marR="5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it-IT" sz="900" b="1">
                          <a:effectLst/>
                          <a:latin typeface="Times"/>
                          <a:ea typeface="Times New Roman"/>
                          <a:cs typeface="Times New Roman"/>
                        </a:rPr>
                        <a:t>Break Area [m</a:t>
                      </a:r>
                      <a:r>
                        <a:rPr lang="it-IT" sz="900" b="1" baseline="30000">
                          <a:effectLst/>
                          <a:latin typeface="Times"/>
                          <a:ea typeface="Times New Roman"/>
                          <a:cs typeface="Times New Roman"/>
                        </a:rPr>
                        <a:t>2</a:t>
                      </a:r>
                      <a:r>
                        <a:rPr lang="it-IT" sz="900" b="1">
                          <a:effectLst/>
                          <a:latin typeface="Times"/>
                          <a:ea typeface="Times New Roman"/>
                          <a:cs typeface="Times New Roman"/>
                        </a:rPr>
                        <a:t>]</a:t>
                      </a:r>
                      <a:endParaRPr lang="en-GB" sz="900">
                        <a:effectLst/>
                        <a:latin typeface="Cambria"/>
                        <a:ea typeface="Times New Roman"/>
                        <a:cs typeface="Times New Roman"/>
                      </a:endParaRPr>
                    </a:p>
                  </a:txBody>
                  <a:tcPr marL="52439" marR="5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it-IT" sz="900" b="1">
                          <a:effectLst/>
                          <a:latin typeface="Times"/>
                          <a:ea typeface="Times New Roman"/>
                          <a:cs typeface="Times New Roman"/>
                        </a:rPr>
                        <a:t>Diameter [m]</a:t>
                      </a:r>
                      <a:endParaRPr lang="en-GB" sz="900">
                        <a:effectLst/>
                        <a:latin typeface="Cambria"/>
                        <a:ea typeface="Times New Roman"/>
                        <a:cs typeface="Times New Roman"/>
                      </a:endParaRPr>
                    </a:p>
                  </a:txBody>
                  <a:tcPr marL="52439" marR="52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it-IT" sz="900" b="1">
                          <a:effectLst/>
                          <a:latin typeface="Times"/>
                          <a:ea typeface="Times New Roman"/>
                          <a:cs typeface="Times New Roman"/>
                        </a:rPr>
                        <a:t>Diameter [%]</a:t>
                      </a:r>
                      <a:r>
                        <a:rPr lang="it-IT" sz="900" b="1" baseline="30000">
                          <a:effectLst/>
                          <a:latin typeface="Times"/>
                          <a:ea typeface="Times New Roman"/>
                          <a:cs typeface="Times New Roman"/>
                        </a:rPr>
                        <a:t>[1]</a:t>
                      </a:r>
                      <a:endParaRPr lang="en-GB" sz="900">
                        <a:effectLst/>
                        <a:latin typeface="Cambria"/>
                        <a:ea typeface="Times New Roman"/>
                        <a:cs typeface="Times New Roman"/>
                      </a:endParaRPr>
                    </a:p>
                  </a:txBody>
                  <a:tcPr marL="52439" marR="524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r>
              <a:tr h="139836">
                <a:tc rowSpan="4">
                  <a:txBody>
                    <a:bodyPr/>
                    <a:lstStyle/>
                    <a:p>
                      <a:pPr algn="just">
                        <a:spcAft>
                          <a:spcPts val="0"/>
                        </a:spcAft>
                      </a:pPr>
                      <a:r>
                        <a:rPr lang="en-GB" sz="900">
                          <a:effectLst/>
                          <a:latin typeface="Times"/>
                          <a:ea typeface="Times New Roman"/>
                          <a:cs typeface="Times New Roman"/>
                        </a:rPr>
                        <a:t>1/48 outlet pipe (before the enlargement)</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it-IT" sz="900">
                          <a:effectLst/>
                          <a:latin typeface="Times"/>
                          <a:ea typeface="Times New Roman"/>
                          <a:cs typeface="Times New Roman"/>
                        </a:rPr>
                        <a:t>BP011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BP001_C1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0.09048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0.33941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BP001_C4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0.00452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0.07589</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BP001_C7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0.00045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0.024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BP001_C8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0.00005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0.00759</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en-GB" sz="900">
                          <a:effectLst/>
                          <a:latin typeface="Times"/>
                          <a:ea typeface="Times New Roman"/>
                          <a:cs typeface="Times New Roman"/>
                        </a:rPr>
                        <a:t>1/48 outlet pipe </a:t>
                      </a:r>
                      <a:endParaRPr lang="en-GB" sz="900">
                        <a:effectLst/>
                        <a:latin typeface="Cambria"/>
                        <a:ea typeface="Times New Roman"/>
                        <a:cs typeface="Times New Roman"/>
                      </a:endParaRPr>
                    </a:p>
                    <a:p>
                      <a:pPr algn="just">
                        <a:spcAft>
                          <a:spcPts val="0"/>
                        </a:spcAft>
                      </a:pPr>
                      <a:r>
                        <a:rPr lang="en-GB" sz="900">
                          <a:effectLst/>
                          <a:latin typeface="Times"/>
                          <a:ea typeface="Times New Roman"/>
                          <a:cs typeface="Times New Roman"/>
                        </a:rPr>
                        <a:t>(after the enlargement)</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just">
                        <a:spcAft>
                          <a:spcPts val="0"/>
                        </a:spcAft>
                      </a:pPr>
                      <a:r>
                        <a:rPr lang="it-IT" sz="900">
                          <a:effectLst/>
                          <a:latin typeface="Times"/>
                          <a:ea typeface="Times New Roman"/>
                          <a:cs typeface="Times New Roman"/>
                        </a:rPr>
                        <a:t>BP012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BP002_C1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0.15646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0.44633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BP002_C4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0.00782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0.0998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BP002_C7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0.00078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0.03156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BP002_C8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0.00998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it-IT" sz="900">
                          <a:effectLst/>
                          <a:latin typeface="Times"/>
                          <a:ea typeface="Times New Roman"/>
                          <a:cs typeface="Times New Roman"/>
                        </a:rPr>
                        <a:t>Hot header</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it-IT" sz="900">
                          <a:effectLst/>
                          <a:latin typeface="Times"/>
                          <a:ea typeface="Times New Roman"/>
                          <a:cs typeface="Times New Roman"/>
                        </a:rPr>
                        <a:t>HD001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HD001_C1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solidFill>
                            <a:srgbClr val="000000"/>
                          </a:solidFill>
                          <a:effectLst/>
                          <a:latin typeface="Times"/>
                          <a:ea typeface="Times New Roman"/>
                          <a:cs typeface="Times New Roman"/>
                        </a:rPr>
                        <a:t>1.83218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1.52735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HD001_C4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0.09161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0.34153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HD001_C7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0.00916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HD001_C8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0.00092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0.03415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en-GB" sz="900">
                          <a:effectLst/>
                          <a:latin typeface="Times"/>
                          <a:ea typeface="Times New Roman"/>
                          <a:cs typeface="Times New Roman"/>
                        </a:rPr>
                        <a:t>1/5 pipe from the header to the SG</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just">
                        <a:spcAft>
                          <a:spcPts val="0"/>
                        </a:spcAft>
                      </a:pPr>
                      <a:r>
                        <a:rPr lang="it-IT" sz="900">
                          <a:effectLst/>
                          <a:latin typeface="Times"/>
                          <a:ea typeface="Times New Roman"/>
                          <a:cs typeface="Times New Roman"/>
                        </a:rPr>
                        <a:t>MP011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MP001_C1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solidFill>
                            <a:srgbClr val="000000"/>
                          </a:solidFill>
                          <a:effectLst/>
                          <a:latin typeface="Times"/>
                          <a:ea typeface="Times New Roman"/>
                          <a:cs typeface="Times New Roman"/>
                        </a:rPr>
                        <a:t>1.83218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1.52735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MP001_C4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0.09161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0.34153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MP001_C7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0.00916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MP001_C8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0.00092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0.03415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en-GB" sz="900">
                          <a:effectLst/>
                          <a:latin typeface="Times"/>
                          <a:ea typeface="Times New Roman"/>
                          <a:cs typeface="Times New Roman"/>
                        </a:rPr>
                        <a:t>1/5 pipe from the SG to the blower</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it-IT" sz="900">
                          <a:effectLst/>
                          <a:latin typeface="Times"/>
                          <a:ea typeface="Times New Roman"/>
                          <a:cs typeface="Times New Roman"/>
                        </a:rPr>
                        <a:t>MP012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MP002_C1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solidFill>
                            <a:srgbClr val="000000"/>
                          </a:solidFill>
                          <a:effectLst/>
                          <a:latin typeface="Times"/>
                          <a:ea typeface="Times New Roman"/>
                          <a:cs typeface="Times New Roman"/>
                        </a:rPr>
                        <a:t>1.83218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1.52735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MP002_C4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0.09161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0.34153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MP002_C7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0.00916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MP002_C8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0.00092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0.03415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en-GB" sz="900">
                          <a:effectLst/>
                          <a:latin typeface="Times"/>
                          <a:ea typeface="Times New Roman"/>
                          <a:cs typeface="Times New Roman"/>
                        </a:rPr>
                        <a:t>1/5 pipe from the blower to the header</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just">
                        <a:spcAft>
                          <a:spcPts val="0"/>
                        </a:spcAft>
                      </a:pPr>
                      <a:r>
                        <a:rPr lang="it-IT" sz="900">
                          <a:effectLst/>
                          <a:latin typeface="Times"/>
                          <a:ea typeface="Times New Roman"/>
                          <a:cs typeface="Times New Roman"/>
                        </a:rPr>
                        <a:t>MP013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MP003_C1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solidFill>
                            <a:srgbClr val="000000"/>
                          </a:solidFill>
                          <a:effectLst/>
                          <a:latin typeface="Times"/>
                          <a:ea typeface="Times New Roman"/>
                          <a:cs typeface="Times New Roman"/>
                        </a:rPr>
                        <a:t>1.83218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1.52735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MP003_C4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0.09161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0.34153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MP003_C7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0.00916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MP003_C8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0.00092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0.03415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it-IT" sz="900">
                          <a:effectLst/>
                          <a:latin typeface="Times"/>
                          <a:ea typeface="Times New Roman"/>
                          <a:cs typeface="Times New Roman"/>
                        </a:rPr>
                        <a:t>Cold header</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just">
                        <a:spcAft>
                          <a:spcPts val="0"/>
                        </a:spcAft>
                      </a:pPr>
                      <a:r>
                        <a:rPr lang="it-IT" sz="900">
                          <a:effectLst/>
                          <a:latin typeface="Times"/>
                          <a:ea typeface="Times New Roman"/>
                          <a:cs typeface="Times New Roman"/>
                        </a:rPr>
                        <a:t>HD002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HD002_C1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solidFill>
                            <a:srgbClr val="000000"/>
                          </a:solidFill>
                          <a:effectLst/>
                          <a:latin typeface="Times"/>
                          <a:ea typeface="Times New Roman"/>
                          <a:cs typeface="Times New Roman"/>
                        </a:rPr>
                        <a:t>1.83218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1.52735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HD002_C4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0.09161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0.34153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HD002_C7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0.00916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0.108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HD002_C8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0.00092</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0.03415</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39836">
                <a:tc rowSpan="4">
                  <a:txBody>
                    <a:bodyPr/>
                    <a:lstStyle/>
                    <a:p>
                      <a:pPr algn="just">
                        <a:spcAft>
                          <a:spcPts val="0"/>
                        </a:spcAft>
                      </a:pPr>
                      <a:r>
                        <a:rPr lang="it-IT" sz="900">
                          <a:effectLst/>
                          <a:latin typeface="Times"/>
                          <a:ea typeface="Times New Roman"/>
                          <a:cs typeface="Times New Roman"/>
                        </a:rPr>
                        <a:t>1/48 inlet blanket pipe</a:t>
                      </a:r>
                      <a:endParaRPr lang="en-GB" sz="90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rowSpan="4">
                  <a:txBody>
                    <a:bodyPr/>
                    <a:lstStyle/>
                    <a:p>
                      <a:pPr algn="just">
                        <a:spcAft>
                          <a:spcPts val="0"/>
                        </a:spcAft>
                      </a:pPr>
                      <a:r>
                        <a:rPr lang="it-IT" sz="900">
                          <a:effectLst/>
                          <a:latin typeface="Times"/>
                          <a:ea typeface="Times New Roman"/>
                          <a:cs typeface="Times New Roman"/>
                        </a:rPr>
                        <a:t>BP013</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BP003_C1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0.1311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0.40857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200.0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BP003_C4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0.00656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0.09136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10.0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BP003_C7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0.00066</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0.02889</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900">
                          <a:effectLst/>
                          <a:latin typeface="Times"/>
                          <a:ea typeface="Times New Roman"/>
                          <a:cs typeface="Times New Roman"/>
                        </a:rPr>
                        <a:t>1.0</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6">
                <a:tc vMerge="1">
                  <a:txBody>
                    <a:bodyPr/>
                    <a:lstStyle/>
                    <a:p>
                      <a:endParaRPr lang="en-GB"/>
                    </a:p>
                  </a:txBody>
                  <a:tcPr/>
                </a:tc>
                <a:tc vMerge="1">
                  <a:txBody>
                    <a:bodyPr/>
                    <a:lstStyle/>
                    <a:p>
                      <a:endParaRPr lang="en-GB"/>
                    </a:p>
                  </a:txBody>
                  <a:tcPr/>
                </a:tc>
                <a:tc>
                  <a:txBody>
                    <a:bodyPr/>
                    <a:lstStyle/>
                    <a:p>
                      <a:pPr algn="just">
                        <a:spcAft>
                          <a:spcPts val="0"/>
                        </a:spcAft>
                      </a:pPr>
                      <a:r>
                        <a:rPr lang="it-IT" sz="900">
                          <a:effectLst/>
                          <a:latin typeface="Times"/>
                          <a:ea typeface="Times New Roman"/>
                          <a:cs typeface="Times New Roman"/>
                        </a:rPr>
                        <a:t>BP003_C8</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0.00007</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0.00914</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it-IT" sz="900">
                          <a:effectLst/>
                          <a:latin typeface="Times"/>
                          <a:ea typeface="Times New Roman"/>
                          <a:cs typeface="Times New Roman"/>
                        </a:rPr>
                        <a:t>0.1</a:t>
                      </a:r>
                      <a:endParaRPr lang="en-GB" sz="900">
                        <a:effectLst/>
                        <a:latin typeface="Cambria"/>
                        <a:ea typeface="Times New Roman"/>
                        <a:cs typeface="Times New Roman"/>
                      </a:endParaRPr>
                    </a:p>
                  </a:txBody>
                  <a:tcPr marL="52439" marR="524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9672">
                <a:tc gridSpan="6">
                  <a:txBody>
                    <a:bodyPr/>
                    <a:lstStyle/>
                    <a:p>
                      <a:pPr algn="just">
                        <a:spcAft>
                          <a:spcPts val="0"/>
                        </a:spcAft>
                      </a:pPr>
                      <a:r>
                        <a:rPr lang="en-GB" sz="300" dirty="0">
                          <a:effectLst/>
                          <a:latin typeface="Times"/>
                          <a:ea typeface="Times New Roman"/>
                          <a:cs typeface="Times New Roman"/>
                        </a:rPr>
                        <a:t> </a:t>
                      </a:r>
                      <a:endParaRPr lang="en-GB" sz="900" dirty="0">
                        <a:effectLst/>
                        <a:latin typeface="Cambria"/>
                        <a:ea typeface="Times New Roman"/>
                        <a:cs typeface="Times New Roman"/>
                      </a:endParaRPr>
                    </a:p>
                    <a:p>
                      <a:pPr algn="just">
                        <a:spcAft>
                          <a:spcPts val="0"/>
                        </a:spcAft>
                      </a:pPr>
                      <a:r>
                        <a:rPr lang="en-GB" sz="800" baseline="30000" dirty="0">
                          <a:effectLst/>
                          <a:latin typeface="Times"/>
                          <a:ea typeface="Times New Roman"/>
                          <a:cs typeface="Times New Roman"/>
                        </a:rPr>
                        <a:t>[1]</a:t>
                      </a:r>
                      <a:r>
                        <a:rPr lang="en-GB" sz="800" dirty="0">
                          <a:effectLst/>
                          <a:latin typeface="Times"/>
                          <a:ea typeface="Times New Roman"/>
                          <a:cs typeface="Times New Roman"/>
                        </a:rPr>
                        <a:t> Refers to the percentage respect to the nominal diameter. 200 % means that the rupture is a double guillotine rupture, 10 % means that the rupture cover only the 10% of the nominal inner diameter, etc.</a:t>
                      </a:r>
                      <a:endParaRPr lang="en-GB" sz="900" dirty="0">
                        <a:effectLst/>
                        <a:latin typeface="Cambria"/>
                        <a:ea typeface="Times New Roman"/>
                        <a:cs typeface="Times New Roman"/>
                      </a:endParaRPr>
                    </a:p>
                  </a:txBody>
                  <a:tcPr marL="52439" marR="5243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2851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21" y="188640"/>
            <a:ext cx="6911975" cy="561975"/>
          </a:xfrm>
        </p:spPr>
        <p:txBody>
          <a:bodyPr/>
          <a:lstStyle/>
          <a:p>
            <a:r>
              <a:rPr lang="de-DE" dirty="0" smtClean="0"/>
              <a:t>PHTS Pressure comparison (48 VS 10)</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4247" name="Picture 695"/>
          <p:cNvPicPr>
            <a:picLocks noChangeAspect="1" noChangeArrowheads="1"/>
          </p:cNvPicPr>
          <p:nvPr/>
        </p:nvPicPr>
        <p:blipFill rotWithShape="1">
          <a:blip r:embed="rId2">
            <a:extLst>
              <a:ext uri="{28A0092B-C50C-407E-A947-70E740481C1C}">
                <a14:useLocalDpi xmlns:a14="http://schemas.microsoft.com/office/drawing/2010/main" val="0"/>
              </a:ext>
            </a:extLst>
          </a:blip>
          <a:srcRect l="3100" r="48052"/>
          <a:stretch/>
        </p:blipFill>
        <p:spPr bwMode="auto">
          <a:xfrm>
            <a:off x="1530278" y="836712"/>
            <a:ext cx="5706018" cy="546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31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Ex-Vessel LOCA: </a:t>
            </a:r>
            <a:r>
              <a:rPr lang="en-GB" dirty="0" smtClean="0"/>
              <a:t>Limitations</a:t>
            </a:r>
            <a:endParaRPr lang="en-GB" dirty="0"/>
          </a:p>
        </p:txBody>
      </p:sp>
      <p:sp>
        <p:nvSpPr>
          <p:cNvPr id="4" name="Segnaposto contenuto 1"/>
          <p:cNvSpPr txBox="1">
            <a:spLocks/>
          </p:cNvSpPr>
          <p:nvPr/>
        </p:nvSpPr>
        <p:spPr bwMode="auto">
          <a:xfrm>
            <a:off x="544513" y="1628800"/>
            <a:ext cx="8356600" cy="4032448"/>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3"/>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3"/>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3"/>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3"/>
              </a:buBlip>
              <a:defRPr sz="1400">
                <a:solidFill>
                  <a:schemeClr val="tx1"/>
                </a:solidFill>
                <a:latin typeface="+mn-lt"/>
              </a:defRPr>
            </a:lvl5pPr>
            <a:lvl6pPr marL="2514600" indent="-228600" algn="l" rtl="0" fontAlgn="base">
              <a:spcBef>
                <a:spcPct val="20000"/>
              </a:spcBef>
              <a:spcAft>
                <a:spcPct val="0"/>
              </a:spcAft>
              <a:buSzPct val="60000"/>
              <a:buBlip>
                <a:blip r:embed="rId3"/>
              </a:buBlip>
              <a:defRPr sz="1400">
                <a:solidFill>
                  <a:schemeClr val="tx1"/>
                </a:solidFill>
                <a:latin typeface="+mn-lt"/>
              </a:defRPr>
            </a:lvl6pPr>
            <a:lvl7pPr marL="2971800" indent="-228600" algn="l" rtl="0" fontAlgn="base">
              <a:spcBef>
                <a:spcPct val="20000"/>
              </a:spcBef>
              <a:spcAft>
                <a:spcPct val="0"/>
              </a:spcAft>
              <a:buSzPct val="60000"/>
              <a:buBlip>
                <a:blip r:embed="rId3"/>
              </a:buBlip>
              <a:defRPr sz="1400">
                <a:solidFill>
                  <a:schemeClr val="tx1"/>
                </a:solidFill>
                <a:latin typeface="+mn-lt"/>
              </a:defRPr>
            </a:lvl7pPr>
            <a:lvl8pPr marL="3429000" indent="-228600" algn="l" rtl="0" fontAlgn="base">
              <a:spcBef>
                <a:spcPct val="20000"/>
              </a:spcBef>
              <a:spcAft>
                <a:spcPct val="0"/>
              </a:spcAft>
              <a:buSzPct val="60000"/>
              <a:buBlip>
                <a:blip r:embed="rId3"/>
              </a:buBlip>
              <a:defRPr sz="1400">
                <a:solidFill>
                  <a:schemeClr val="tx1"/>
                </a:solidFill>
                <a:latin typeface="+mn-lt"/>
              </a:defRPr>
            </a:lvl8pPr>
            <a:lvl9pPr marL="3886200" indent="-228600" algn="l" rtl="0" fontAlgn="base">
              <a:spcBef>
                <a:spcPct val="20000"/>
              </a:spcBef>
              <a:spcAft>
                <a:spcPct val="0"/>
              </a:spcAft>
              <a:buSzPct val="60000"/>
              <a:buBlip>
                <a:blip r:embed="rId3"/>
              </a:buBlip>
              <a:defRPr sz="1400">
                <a:solidFill>
                  <a:schemeClr val="tx1"/>
                </a:solidFill>
                <a:latin typeface="+mn-lt"/>
              </a:defRPr>
            </a:lvl9pPr>
          </a:lstStyle>
          <a:p>
            <a:pPr algn="just"/>
            <a:r>
              <a:rPr lang="en-GB" sz="2000" b="0" kern="0" dirty="0" smtClean="0"/>
              <a:t>Rupture area &lt; 1.0E-3 m</a:t>
            </a:r>
            <a:r>
              <a:rPr lang="en-GB" sz="2000" b="0" kern="0" baseline="30000" dirty="0" smtClean="0"/>
              <a:t>2</a:t>
            </a:r>
            <a:r>
              <a:rPr lang="en-GB" sz="2000" b="0" kern="0" dirty="0" smtClean="0"/>
              <a:t>  should be simulated also with CFD tools.</a:t>
            </a:r>
          </a:p>
          <a:p>
            <a:pPr algn="just"/>
            <a:endParaRPr lang="en-GB" sz="2000" b="0" kern="0" dirty="0" smtClean="0">
              <a:sym typeface="Wingdings" panose="05000000000000000000" pitchFamily="2" charset="2"/>
            </a:endParaRPr>
          </a:p>
          <a:p>
            <a:pPr algn="just"/>
            <a:r>
              <a:rPr lang="en-GB" sz="2000" b="0" kern="0" dirty="0" smtClean="0">
                <a:sym typeface="Wingdings" panose="05000000000000000000" pitchFamily="2" charset="2"/>
              </a:rPr>
              <a:t>A more realistic helium blower trip control logic should be employed.</a:t>
            </a:r>
          </a:p>
          <a:p>
            <a:pPr algn="just"/>
            <a:endParaRPr lang="en-GB" sz="2000" b="0" kern="0" dirty="0" smtClean="0">
              <a:sym typeface="Wingdings" panose="05000000000000000000" pitchFamily="2" charset="2"/>
            </a:endParaRPr>
          </a:p>
          <a:p>
            <a:pPr algn="just"/>
            <a:r>
              <a:rPr lang="en-GB" sz="2000" b="0" kern="0" dirty="0" smtClean="0">
                <a:sym typeface="Wingdings" panose="05000000000000000000" pitchFamily="2" charset="2"/>
              </a:rPr>
              <a:t>The absence of heat sinks in the EV is not acceptable for long transient.</a:t>
            </a:r>
          </a:p>
          <a:p>
            <a:pPr algn="just"/>
            <a:endParaRPr lang="en-GB" sz="2000" b="0" kern="0" dirty="0" smtClean="0">
              <a:sym typeface="Wingdings" panose="05000000000000000000" pitchFamily="2" charset="2"/>
            </a:endParaRPr>
          </a:p>
          <a:p>
            <a:pPr algn="just"/>
            <a:r>
              <a:rPr lang="en-GB" sz="2000" b="0" kern="0" dirty="0" smtClean="0">
                <a:sym typeface="Wingdings" panose="05000000000000000000" pitchFamily="2" charset="2"/>
              </a:rPr>
              <a:t>A more realistic decay heat slope should be employed (ref. model).</a:t>
            </a:r>
          </a:p>
        </p:txBody>
      </p:sp>
      <p:sp>
        <p:nvSpPr>
          <p:cNvPr id="5" name="Segnaposto contenuto 1"/>
          <p:cNvSpPr txBox="1">
            <a:spLocks/>
          </p:cNvSpPr>
          <p:nvPr/>
        </p:nvSpPr>
        <p:spPr bwMode="auto">
          <a:xfrm>
            <a:off x="539552" y="4583410"/>
            <a:ext cx="8356600" cy="933822"/>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3"/>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3"/>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3"/>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3"/>
              </a:buBlip>
              <a:defRPr sz="1400">
                <a:solidFill>
                  <a:schemeClr val="tx1"/>
                </a:solidFill>
                <a:latin typeface="+mn-lt"/>
              </a:defRPr>
            </a:lvl5pPr>
            <a:lvl6pPr marL="2514600" indent="-228600" algn="l" rtl="0" fontAlgn="base">
              <a:spcBef>
                <a:spcPct val="20000"/>
              </a:spcBef>
              <a:spcAft>
                <a:spcPct val="0"/>
              </a:spcAft>
              <a:buSzPct val="60000"/>
              <a:buBlip>
                <a:blip r:embed="rId3"/>
              </a:buBlip>
              <a:defRPr sz="1400">
                <a:solidFill>
                  <a:schemeClr val="tx1"/>
                </a:solidFill>
                <a:latin typeface="+mn-lt"/>
              </a:defRPr>
            </a:lvl6pPr>
            <a:lvl7pPr marL="2971800" indent="-228600" algn="l" rtl="0" fontAlgn="base">
              <a:spcBef>
                <a:spcPct val="20000"/>
              </a:spcBef>
              <a:spcAft>
                <a:spcPct val="0"/>
              </a:spcAft>
              <a:buSzPct val="60000"/>
              <a:buBlip>
                <a:blip r:embed="rId3"/>
              </a:buBlip>
              <a:defRPr sz="1400">
                <a:solidFill>
                  <a:schemeClr val="tx1"/>
                </a:solidFill>
                <a:latin typeface="+mn-lt"/>
              </a:defRPr>
            </a:lvl7pPr>
            <a:lvl8pPr marL="3429000" indent="-228600" algn="l" rtl="0" fontAlgn="base">
              <a:spcBef>
                <a:spcPct val="20000"/>
              </a:spcBef>
              <a:spcAft>
                <a:spcPct val="0"/>
              </a:spcAft>
              <a:buSzPct val="60000"/>
              <a:buBlip>
                <a:blip r:embed="rId3"/>
              </a:buBlip>
              <a:defRPr sz="1400">
                <a:solidFill>
                  <a:schemeClr val="tx1"/>
                </a:solidFill>
                <a:latin typeface="+mn-lt"/>
              </a:defRPr>
            </a:lvl8pPr>
            <a:lvl9pPr marL="3886200" indent="-228600" algn="l" rtl="0" fontAlgn="base">
              <a:spcBef>
                <a:spcPct val="20000"/>
              </a:spcBef>
              <a:spcAft>
                <a:spcPct val="0"/>
              </a:spcAft>
              <a:buSzPct val="60000"/>
              <a:buBlip>
                <a:blip r:embed="rId3"/>
              </a:buBlip>
              <a:defRPr sz="1400">
                <a:solidFill>
                  <a:schemeClr val="tx1"/>
                </a:solidFill>
                <a:latin typeface="+mn-lt"/>
              </a:defRPr>
            </a:lvl9pPr>
          </a:lstStyle>
          <a:p>
            <a:pPr algn="just"/>
            <a:endParaRPr lang="en-GB" sz="2000" b="0" kern="0" dirty="0" smtClean="0">
              <a:sym typeface="Wingdings" panose="05000000000000000000" pitchFamily="2" charset="2"/>
            </a:endParaRPr>
          </a:p>
        </p:txBody>
      </p:sp>
    </p:spTree>
    <p:extLst>
      <p:ext uri="{BB962C8B-B14F-4D97-AF65-F5344CB8AC3E}">
        <p14:creationId xmlns:p14="http://schemas.microsoft.com/office/powerpoint/2010/main" val="38927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nodePh="1">
                                  <p:stCondLst>
                                    <p:cond delay="0"/>
                                  </p:stCondLst>
                                  <p:endCondLst>
                                    <p:cond evt="begin" delay="0">
                                      <p:tn val="5"/>
                                    </p:cond>
                                  </p:endCondLst>
                                  <p:childTnLst>
                                    <p:animMotion origin="layout" path="M -2.22222E-6 -2.59259E-6 L -0.00017 -0.46736 " pathEditMode="relative" rAng="0" ptsTypes="AA">
                                      <p:cBhvr>
                                        <p:cTn id="6" dur="1000" fill="hold"/>
                                        <p:tgtEl>
                                          <p:spTgt spid="5"/>
                                        </p:tgtEl>
                                        <p:attrNameLst>
                                          <p:attrName>ppt_x</p:attrName>
                                          <p:attrName>ppt_y</p:attrName>
                                        </p:attrNameLst>
                                      </p:cBhvr>
                                      <p:rCtr x="-17" y="-23380"/>
                                    </p:animMotion>
                                  </p:childTnLst>
                                </p:cTn>
                              </p:par>
                              <p:par>
                                <p:cTn id="7" presetID="10" presetClass="exit" presetSubtype="0" fill="hold" grpId="0" nodeType="withEffect">
                                  <p:stCondLst>
                                    <p:cond delay="0"/>
                                  </p:stCondLst>
                                  <p:childTnLst>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561975"/>
          </a:xfrm>
        </p:spPr>
        <p:txBody>
          <a:bodyPr/>
          <a:lstStyle/>
          <a:p>
            <a:r>
              <a:rPr lang="de-DE" dirty="0" smtClean="0"/>
              <a:t>EV </a:t>
            </a:r>
            <a:r>
              <a:rPr lang="de-DE" dirty="0" err="1" smtClean="0"/>
              <a:t>Temperature</a:t>
            </a:r>
            <a:r>
              <a:rPr lang="de-DE" dirty="0" smtClean="0"/>
              <a:t> </a:t>
            </a:r>
            <a:r>
              <a:rPr lang="de-DE" dirty="0" err="1" smtClean="0"/>
              <a:t>comparison</a:t>
            </a:r>
            <a:r>
              <a:rPr lang="de-DE" dirty="0"/>
              <a:t> </a:t>
            </a:r>
            <a:r>
              <a:rPr lang="de-DE" dirty="0" smtClean="0"/>
              <a:t>(C1)</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965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34328" cy="561975"/>
          </a:xfrm>
        </p:spPr>
        <p:txBody>
          <a:bodyPr/>
          <a:lstStyle/>
          <a:p>
            <a:r>
              <a:rPr lang="de-DE" dirty="0" smtClean="0"/>
              <a:t>EV </a:t>
            </a:r>
            <a:r>
              <a:rPr lang="de-DE" dirty="0" err="1" smtClean="0"/>
              <a:t>Pressure</a:t>
            </a:r>
            <a:r>
              <a:rPr lang="de-DE" dirty="0" smtClean="0"/>
              <a:t> </a:t>
            </a:r>
            <a:r>
              <a:rPr lang="de-DE" dirty="0" err="1" smtClean="0"/>
              <a:t>comparison</a:t>
            </a:r>
            <a:r>
              <a:rPr lang="de-DE" dirty="0"/>
              <a:t> </a:t>
            </a:r>
            <a:r>
              <a:rPr lang="de-DE" dirty="0" smtClean="0"/>
              <a:t>:</a:t>
            </a:r>
            <a:r>
              <a:rPr lang="de-DE" dirty="0"/>
              <a:t> </a:t>
            </a:r>
            <a:r>
              <a:rPr lang="de-DE" dirty="0" smtClean="0"/>
              <a:t>C1 </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stretch>
            <a:fillRect/>
          </a:stretch>
        </p:blipFill>
        <p:spPr>
          <a:xfrm>
            <a:off x="723900" y="914400"/>
            <a:ext cx="7696200" cy="5029200"/>
          </a:xfrm>
          <a:prstGeom prst="rect">
            <a:avLst/>
          </a:prstGeom>
        </p:spPr>
      </p:pic>
    </p:spTree>
    <p:extLst>
      <p:ext uri="{BB962C8B-B14F-4D97-AF65-F5344CB8AC3E}">
        <p14:creationId xmlns:p14="http://schemas.microsoft.com/office/powerpoint/2010/main" val="13585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27384"/>
            <a:ext cx="6911975" cy="561975"/>
          </a:xfrm>
        </p:spPr>
        <p:txBody>
          <a:bodyPr/>
          <a:lstStyle/>
          <a:p>
            <a:r>
              <a:rPr lang="en-US" altLang="de-DE" dirty="0">
                <a:solidFill>
                  <a:srgbClr val="000000"/>
                </a:solidFill>
                <a:effectLst>
                  <a:outerShdw blurRad="38100" dist="38100" dir="2700000" algn="tl">
                    <a:srgbClr val="000000">
                      <a:alpha val="43137"/>
                    </a:srgbClr>
                  </a:outerShdw>
                </a:effectLst>
              </a:rPr>
              <a:t>Fusion safety approach </a:t>
            </a:r>
            <a:endParaRPr lang="de-DE" dirty="0">
              <a:solidFill>
                <a:srgbClr val="000000"/>
              </a:solidFill>
            </a:endParaRPr>
          </a:p>
        </p:txBody>
      </p:sp>
      <p:sp>
        <p:nvSpPr>
          <p:cNvPr id="3" name="Inhaltsplatzhalter 2"/>
          <p:cNvSpPr>
            <a:spLocks noGrp="1"/>
          </p:cNvSpPr>
          <p:nvPr>
            <p:ph idx="1"/>
          </p:nvPr>
        </p:nvSpPr>
        <p:spPr>
          <a:xfrm>
            <a:off x="226594" y="590548"/>
            <a:ext cx="8356600" cy="2475676"/>
          </a:xfrm>
        </p:spPr>
        <p:txBody>
          <a:bodyPr/>
          <a:lstStyle/>
          <a:p>
            <a:r>
              <a:rPr lang="de-DE" sz="1800" b="1" dirty="0" err="1" smtClean="0"/>
              <a:t>Postulated</a:t>
            </a:r>
            <a:r>
              <a:rPr lang="de-DE" sz="1800" b="1" dirty="0" smtClean="0"/>
              <a:t> </a:t>
            </a:r>
            <a:r>
              <a:rPr lang="de-DE" sz="1800" b="1" dirty="0" err="1" smtClean="0"/>
              <a:t>initiating</a:t>
            </a:r>
            <a:r>
              <a:rPr lang="de-DE" sz="1800" b="1" dirty="0" smtClean="0"/>
              <a:t> </a:t>
            </a:r>
            <a:r>
              <a:rPr lang="de-DE" sz="1800" b="1" dirty="0" err="1" smtClean="0"/>
              <a:t>events</a:t>
            </a:r>
            <a:r>
              <a:rPr lang="de-DE" sz="1800" b="1" dirty="0" smtClean="0"/>
              <a:t> (internal </a:t>
            </a:r>
            <a:r>
              <a:rPr lang="de-DE" sz="1800" b="1" dirty="0" err="1" smtClean="0"/>
              <a:t>events</a:t>
            </a:r>
            <a:r>
              <a:rPr lang="de-DE" sz="1800" b="1" dirty="0" smtClean="0"/>
              <a:t>)</a:t>
            </a:r>
          </a:p>
          <a:p>
            <a:pPr marL="640080" lvl="1">
              <a:spcBef>
                <a:spcPts val="0"/>
              </a:spcBef>
              <a:spcAft>
                <a:spcPts val="300"/>
              </a:spcAft>
              <a:buClr>
                <a:schemeClr val="accent1"/>
              </a:buClr>
              <a:buFont typeface="Wingdings" pitchFamily="2" charset="2"/>
              <a:buChar char="q"/>
              <a:defRPr/>
            </a:pPr>
            <a:r>
              <a:rPr lang="en-US" sz="1600" dirty="0" smtClean="0"/>
              <a:t>Similar as in nuclear power plants such as </a:t>
            </a:r>
          </a:p>
          <a:p>
            <a:pPr marL="1040130" lvl="2">
              <a:spcBef>
                <a:spcPts val="0"/>
              </a:spcBef>
              <a:spcAft>
                <a:spcPts val="300"/>
              </a:spcAft>
              <a:buClr>
                <a:schemeClr val="accent1"/>
              </a:buClr>
              <a:buFont typeface="Wingdings" pitchFamily="2" charset="2"/>
              <a:buChar char="q"/>
              <a:defRPr/>
            </a:pPr>
            <a:r>
              <a:rPr lang="en-US" sz="1600" dirty="0" smtClean="0"/>
              <a:t>Loss of flow accident (LOFA),</a:t>
            </a:r>
            <a:br>
              <a:rPr lang="en-US" sz="1600" dirty="0" smtClean="0"/>
            </a:br>
            <a:r>
              <a:rPr lang="en-US" sz="1600" dirty="0" smtClean="0"/>
              <a:t>Loss of offsite-power (SBO), Leaks (VV, Primary System, …), Fire &amp; explosion </a:t>
            </a:r>
          </a:p>
          <a:p>
            <a:pPr marL="640080" lvl="1">
              <a:spcBef>
                <a:spcPts val="0"/>
              </a:spcBef>
              <a:spcAft>
                <a:spcPts val="300"/>
              </a:spcAft>
              <a:buClr>
                <a:schemeClr val="accent1"/>
              </a:buClr>
              <a:buFont typeface="Wingdings" pitchFamily="2" charset="2"/>
              <a:buChar char="q"/>
              <a:defRPr/>
            </a:pPr>
            <a:r>
              <a:rPr lang="en-US" sz="1600" dirty="0" smtClean="0"/>
              <a:t>Fusion specific events: loss of cryogenic system, arcing , magnet system faults </a:t>
            </a:r>
            <a:r>
              <a:rPr lang="en-US" sz="1600" dirty="0" smtClean="0">
                <a:solidFill>
                  <a:schemeClr val="accent1"/>
                </a:solidFill>
                <a:sym typeface="Wingdings 3"/>
              </a:rPr>
              <a:t> </a:t>
            </a:r>
            <a:r>
              <a:rPr lang="en-US" sz="1600" dirty="0" smtClean="0"/>
              <a:t>affecting barriers </a:t>
            </a:r>
            <a:endParaRPr lang="de-DE" sz="1800" b="1" dirty="0">
              <a:solidFill>
                <a:schemeClr val="accent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40681"/>
            <a:ext cx="8856984" cy="414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653136"/>
            <a:ext cx="497632" cy="49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504" y="5229200"/>
            <a:ext cx="425624" cy="42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6060504"/>
            <a:ext cx="248816" cy="2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4221088"/>
            <a:ext cx="248816" cy="2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3140968"/>
            <a:ext cx="425624" cy="42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370719" y="4632123"/>
            <a:ext cx="216273" cy="25829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2230" y="3040355"/>
            <a:ext cx="33496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3717032"/>
            <a:ext cx="33496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7563" y="3697834"/>
            <a:ext cx="33496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3376678"/>
            <a:ext cx="342203" cy="51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8838" y="4456691"/>
            <a:ext cx="526182" cy="51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584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 calcmode="lin" valueType="num">
                                      <p:cBhvr>
                                        <p:cTn id="42" dur="500" fill="hold"/>
                                        <p:tgtEl>
                                          <p:spTgt spid="5124"/>
                                        </p:tgtEl>
                                        <p:attrNameLst>
                                          <p:attrName>ppt_w</p:attrName>
                                        </p:attrNameLst>
                                      </p:cBhvr>
                                      <p:tavLst>
                                        <p:tav tm="0">
                                          <p:val>
                                            <p:fltVal val="0"/>
                                          </p:val>
                                        </p:tav>
                                        <p:tav tm="100000">
                                          <p:val>
                                            <p:strVal val="#ppt_w"/>
                                          </p:val>
                                        </p:tav>
                                      </p:tavLst>
                                    </p:anim>
                                    <p:anim calcmode="lin" valueType="num">
                                      <p:cBhvr>
                                        <p:cTn id="43" dur="500" fill="hold"/>
                                        <p:tgtEl>
                                          <p:spTgt spid="5124"/>
                                        </p:tgtEl>
                                        <p:attrNameLst>
                                          <p:attrName>ppt_h</p:attrName>
                                        </p:attrNameLst>
                                      </p:cBhvr>
                                      <p:tavLst>
                                        <p:tav tm="0">
                                          <p:val>
                                            <p:fltVal val="0"/>
                                          </p:val>
                                        </p:tav>
                                        <p:tav tm="100000">
                                          <p:val>
                                            <p:strVal val="#ppt_h"/>
                                          </p:val>
                                        </p:tav>
                                      </p:tavLst>
                                    </p:anim>
                                    <p:animEffect transition="in" filter="fade">
                                      <p:cBhvr>
                                        <p:cTn id="44" dur="500"/>
                                        <p:tgtEl>
                                          <p:spTgt spid="51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5"/>
                                        </p:tgtEl>
                                        <p:attrNameLst>
                                          <p:attrName>style.visibility</p:attrName>
                                        </p:attrNameLst>
                                      </p:cBhvr>
                                      <p:to>
                                        <p:strVal val="visible"/>
                                      </p:to>
                                    </p:set>
                                    <p:anim calcmode="lin" valueType="num">
                                      <p:cBhvr>
                                        <p:cTn id="49" dur="500" fill="hold"/>
                                        <p:tgtEl>
                                          <p:spTgt spid="5125"/>
                                        </p:tgtEl>
                                        <p:attrNameLst>
                                          <p:attrName>ppt_w</p:attrName>
                                        </p:attrNameLst>
                                      </p:cBhvr>
                                      <p:tavLst>
                                        <p:tav tm="0">
                                          <p:val>
                                            <p:fltVal val="0"/>
                                          </p:val>
                                        </p:tav>
                                        <p:tav tm="100000">
                                          <p:val>
                                            <p:strVal val="#ppt_w"/>
                                          </p:val>
                                        </p:tav>
                                      </p:tavLst>
                                    </p:anim>
                                    <p:anim calcmode="lin" valueType="num">
                                      <p:cBhvr>
                                        <p:cTn id="50" dur="500" fill="hold"/>
                                        <p:tgtEl>
                                          <p:spTgt spid="5125"/>
                                        </p:tgtEl>
                                        <p:attrNameLst>
                                          <p:attrName>ppt_h</p:attrName>
                                        </p:attrNameLst>
                                      </p:cBhvr>
                                      <p:tavLst>
                                        <p:tav tm="0">
                                          <p:val>
                                            <p:fltVal val="0"/>
                                          </p:val>
                                        </p:tav>
                                        <p:tav tm="100000">
                                          <p:val>
                                            <p:strVal val="#ppt_h"/>
                                          </p:val>
                                        </p:tav>
                                      </p:tavLst>
                                    </p:anim>
                                    <p:animEffect transition="in" filter="fade">
                                      <p:cBhvr>
                                        <p:cTn id="51" dur="500"/>
                                        <p:tgtEl>
                                          <p:spTgt spid="51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126"/>
                                        </p:tgtEl>
                                        <p:attrNameLst>
                                          <p:attrName>style.visibility</p:attrName>
                                        </p:attrNameLst>
                                      </p:cBhvr>
                                      <p:to>
                                        <p:strVal val="visible"/>
                                      </p:to>
                                    </p:set>
                                    <p:anim calcmode="lin" valueType="num">
                                      <p:cBhvr>
                                        <p:cTn id="70" dur="500" fill="hold"/>
                                        <p:tgtEl>
                                          <p:spTgt spid="5126"/>
                                        </p:tgtEl>
                                        <p:attrNameLst>
                                          <p:attrName>ppt_w</p:attrName>
                                        </p:attrNameLst>
                                      </p:cBhvr>
                                      <p:tavLst>
                                        <p:tav tm="0">
                                          <p:val>
                                            <p:fltVal val="0"/>
                                          </p:val>
                                        </p:tav>
                                        <p:tav tm="100000">
                                          <p:val>
                                            <p:strVal val="#ppt_w"/>
                                          </p:val>
                                        </p:tav>
                                      </p:tavLst>
                                    </p:anim>
                                    <p:anim calcmode="lin" valueType="num">
                                      <p:cBhvr>
                                        <p:cTn id="71" dur="500" fill="hold"/>
                                        <p:tgtEl>
                                          <p:spTgt spid="5126"/>
                                        </p:tgtEl>
                                        <p:attrNameLst>
                                          <p:attrName>ppt_h</p:attrName>
                                        </p:attrNameLst>
                                      </p:cBhvr>
                                      <p:tavLst>
                                        <p:tav tm="0">
                                          <p:val>
                                            <p:fltVal val="0"/>
                                          </p:val>
                                        </p:tav>
                                        <p:tav tm="100000">
                                          <p:val>
                                            <p:strVal val="#ppt_h"/>
                                          </p:val>
                                        </p:tav>
                                      </p:tavLst>
                                    </p:anim>
                                    <p:animEffect transition="in" filter="fade">
                                      <p:cBhvr>
                                        <p:cTn id="72" dur="500"/>
                                        <p:tgtEl>
                                          <p:spTgt spid="512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127"/>
                                        </p:tgtEl>
                                        <p:attrNameLst>
                                          <p:attrName>style.visibility</p:attrName>
                                        </p:attrNameLst>
                                      </p:cBhvr>
                                      <p:to>
                                        <p:strVal val="visible"/>
                                      </p:to>
                                    </p:set>
                                    <p:anim calcmode="lin" valueType="num">
                                      <p:cBhvr>
                                        <p:cTn id="77" dur="500" fill="hold"/>
                                        <p:tgtEl>
                                          <p:spTgt spid="5127"/>
                                        </p:tgtEl>
                                        <p:attrNameLst>
                                          <p:attrName>ppt_w</p:attrName>
                                        </p:attrNameLst>
                                      </p:cBhvr>
                                      <p:tavLst>
                                        <p:tav tm="0">
                                          <p:val>
                                            <p:fltVal val="0"/>
                                          </p:val>
                                        </p:tav>
                                        <p:tav tm="100000">
                                          <p:val>
                                            <p:strVal val="#ppt_w"/>
                                          </p:val>
                                        </p:tav>
                                      </p:tavLst>
                                    </p:anim>
                                    <p:anim calcmode="lin" valueType="num">
                                      <p:cBhvr>
                                        <p:cTn id="78" dur="500" fill="hold"/>
                                        <p:tgtEl>
                                          <p:spTgt spid="5127"/>
                                        </p:tgtEl>
                                        <p:attrNameLst>
                                          <p:attrName>ppt_h</p:attrName>
                                        </p:attrNameLst>
                                      </p:cBhvr>
                                      <p:tavLst>
                                        <p:tav tm="0">
                                          <p:val>
                                            <p:fltVal val="0"/>
                                          </p:val>
                                        </p:tav>
                                        <p:tav tm="100000">
                                          <p:val>
                                            <p:strVal val="#ppt_h"/>
                                          </p:val>
                                        </p:tav>
                                      </p:tavLst>
                                    </p:anim>
                                    <p:animEffect transition="in" filter="fade">
                                      <p:cBhvr>
                                        <p:cTn id="7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561975"/>
          </a:xfrm>
        </p:spPr>
        <p:txBody>
          <a:bodyPr/>
          <a:lstStyle/>
          <a:p>
            <a:r>
              <a:rPr lang="de-DE" dirty="0" smtClean="0"/>
              <a:t>Max EV </a:t>
            </a:r>
            <a:r>
              <a:rPr lang="de-DE" dirty="0" err="1" smtClean="0"/>
              <a:t>Pressure</a:t>
            </a:r>
            <a:r>
              <a:rPr lang="de-DE" dirty="0" smtClean="0"/>
              <a:t> </a:t>
            </a:r>
            <a:r>
              <a:rPr lang="de-DE" dirty="0" err="1" smtClean="0"/>
              <a:t>summary</a:t>
            </a:r>
            <a:r>
              <a:rPr lang="de-DE" dirty="0" smtClean="0"/>
              <a:t> (</a:t>
            </a:r>
            <a:r>
              <a:rPr lang="de-DE" dirty="0" err="1" smtClean="0"/>
              <a:t>MPa</a:t>
            </a:r>
            <a:r>
              <a:rPr lang="de-DE" dirty="0" smtClean="0"/>
              <a:t>)</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920008473"/>
              </p:ext>
            </p:extLst>
          </p:nvPr>
        </p:nvGraphicFramePr>
        <p:xfrm>
          <a:off x="683569" y="1700807"/>
          <a:ext cx="7632847" cy="3960442"/>
        </p:xfrm>
        <a:graphic>
          <a:graphicData uri="http://schemas.openxmlformats.org/drawingml/2006/table">
            <a:tbl>
              <a:tblPr firstRow="1" firstCol="1" bandRow="1">
                <a:tableStyleId>{5C22544A-7EE6-4342-B048-85BDC9FD1C3A}</a:tableStyleId>
              </a:tblPr>
              <a:tblGrid>
                <a:gridCol w="1031465"/>
                <a:gridCol w="2131696"/>
                <a:gridCol w="2337989"/>
                <a:gridCol w="2131697"/>
              </a:tblGrid>
              <a:tr h="1320146">
                <a:tc>
                  <a:txBody>
                    <a:bodyPr/>
                    <a:lstStyle/>
                    <a:p>
                      <a:pPr algn="just">
                        <a:spcAft>
                          <a:spcPts val="0"/>
                        </a:spcAft>
                      </a:pPr>
                      <a:r>
                        <a:rPr lang="it-IT" sz="2400" dirty="0">
                          <a:effectLst/>
                        </a:rPr>
                        <a:t>Case </a:t>
                      </a:r>
                      <a:endParaRPr lang="en-GB" sz="2400" dirty="0">
                        <a:effectLst/>
                        <a:latin typeface="Cambria"/>
                        <a:ea typeface="Times New Roman"/>
                        <a:cs typeface="Times New Roman"/>
                      </a:endParaRPr>
                    </a:p>
                  </a:txBody>
                  <a:tcPr marL="68580" marR="68580" marT="0" marB="0" anchor="ctr"/>
                </a:tc>
                <a:tc>
                  <a:txBody>
                    <a:bodyPr/>
                    <a:lstStyle/>
                    <a:p>
                      <a:pPr algn="just">
                        <a:spcAft>
                          <a:spcPts val="0"/>
                        </a:spcAft>
                      </a:pPr>
                      <a:r>
                        <a:rPr lang="it-IT" sz="2400" dirty="0">
                          <a:effectLst/>
                        </a:rPr>
                        <a:t>48 </a:t>
                      </a:r>
                      <a:r>
                        <a:rPr lang="it-IT" sz="2400" dirty="0" smtClean="0">
                          <a:effectLst/>
                        </a:rPr>
                        <a:t>model </a:t>
                      </a:r>
                      <a:endParaRPr lang="en-GB" sz="2400" dirty="0">
                        <a:effectLst/>
                        <a:latin typeface="Cambria"/>
                        <a:ea typeface="Times New Roman"/>
                        <a:cs typeface="Times New Roman"/>
                      </a:endParaRPr>
                    </a:p>
                  </a:txBody>
                  <a:tcPr marL="68580" marR="68580" marT="0" marB="0" anchor="ctr"/>
                </a:tc>
                <a:tc>
                  <a:txBody>
                    <a:bodyPr/>
                    <a:lstStyle/>
                    <a:p>
                      <a:pPr algn="just">
                        <a:spcAft>
                          <a:spcPts val="0"/>
                        </a:spcAft>
                      </a:pPr>
                      <a:r>
                        <a:rPr lang="it-IT" sz="2400">
                          <a:effectLst/>
                        </a:rPr>
                        <a:t>47+1 model</a:t>
                      </a:r>
                      <a:endParaRPr lang="en-GB" sz="2400">
                        <a:effectLst/>
                        <a:latin typeface="Cambria"/>
                        <a:ea typeface="Times New Roman"/>
                        <a:cs typeface="Times New Roman"/>
                      </a:endParaRPr>
                    </a:p>
                  </a:txBody>
                  <a:tcPr marL="68580" marR="68580" marT="0" marB="0" anchor="ctr"/>
                </a:tc>
                <a:tc>
                  <a:txBody>
                    <a:bodyPr/>
                    <a:lstStyle/>
                    <a:p>
                      <a:pPr algn="just">
                        <a:spcAft>
                          <a:spcPts val="0"/>
                        </a:spcAft>
                      </a:pPr>
                      <a:r>
                        <a:rPr lang="it-IT" sz="2400">
                          <a:effectLst/>
                        </a:rPr>
                        <a:t>10 Model</a:t>
                      </a:r>
                      <a:endParaRPr lang="en-GB" sz="2400">
                        <a:effectLst/>
                        <a:latin typeface="Cambria"/>
                        <a:ea typeface="Times New Roman"/>
                        <a:cs typeface="Times New Roman"/>
                      </a:endParaRPr>
                    </a:p>
                  </a:txBody>
                  <a:tcPr marL="68580" marR="68580" marT="0" marB="0" anchor="ctr"/>
                </a:tc>
              </a:tr>
              <a:tr h="660074">
                <a:tc>
                  <a:txBody>
                    <a:bodyPr/>
                    <a:lstStyle/>
                    <a:p>
                      <a:pPr algn="just">
                        <a:spcAft>
                          <a:spcPts val="0"/>
                        </a:spcAft>
                      </a:pPr>
                      <a:r>
                        <a:rPr lang="it-IT" sz="2400">
                          <a:effectLst/>
                        </a:rPr>
                        <a:t>C1</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0.26</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0.26</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0.12</a:t>
                      </a:r>
                      <a:endParaRPr lang="en-GB" sz="2400">
                        <a:effectLst/>
                        <a:latin typeface="Cambria"/>
                        <a:ea typeface="Times New Roman"/>
                        <a:cs typeface="Times New Roman"/>
                      </a:endParaRPr>
                    </a:p>
                  </a:txBody>
                  <a:tcPr marL="68580" marR="68580" marT="0" marB="0" anchor="b"/>
                </a:tc>
              </a:tr>
              <a:tr h="660074">
                <a:tc>
                  <a:txBody>
                    <a:bodyPr/>
                    <a:lstStyle/>
                    <a:p>
                      <a:pPr algn="just">
                        <a:spcAft>
                          <a:spcPts val="0"/>
                        </a:spcAft>
                      </a:pPr>
                      <a:r>
                        <a:rPr lang="it-IT" sz="2400">
                          <a:effectLst/>
                        </a:rPr>
                        <a:t>C4</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0.25</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0.25</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0.12</a:t>
                      </a:r>
                      <a:endParaRPr lang="en-GB" sz="2400">
                        <a:effectLst/>
                        <a:latin typeface="Cambria"/>
                        <a:ea typeface="Times New Roman"/>
                        <a:cs typeface="Times New Roman"/>
                      </a:endParaRPr>
                    </a:p>
                  </a:txBody>
                  <a:tcPr marL="68580" marR="68580" marT="0" marB="0" anchor="b"/>
                </a:tc>
              </a:tr>
              <a:tr h="660074">
                <a:tc>
                  <a:txBody>
                    <a:bodyPr/>
                    <a:lstStyle/>
                    <a:p>
                      <a:pPr algn="just">
                        <a:spcAft>
                          <a:spcPts val="0"/>
                        </a:spcAft>
                      </a:pPr>
                      <a:r>
                        <a:rPr lang="it-IT" sz="2400">
                          <a:effectLst/>
                        </a:rPr>
                        <a:t>C7</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0.23</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0.23</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0.12</a:t>
                      </a:r>
                      <a:endParaRPr lang="en-GB" sz="2400">
                        <a:effectLst/>
                        <a:latin typeface="Cambria"/>
                        <a:ea typeface="Times New Roman"/>
                        <a:cs typeface="Times New Roman"/>
                      </a:endParaRPr>
                    </a:p>
                  </a:txBody>
                  <a:tcPr marL="68580" marR="68580" marT="0" marB="0" anchor="b"/>
                </a:tc>
              </a:tr>
              <a:tr h="660074">
                <a:tc>
                  <a:txBody>
                    <a:bodyPr/>
                    <a:lstStyle/>
                    <a:p>
                      <a:pPr algn="just">
                        <a:spcAft>
                          <a:spcPts val="0"/>
                        </a:spcAft>
                      </a:pPr>
                      <a:r>
                        <a:rPr lang="it-IT" sz="2400">
                          <a:effectLst/>
                        </a:rPr>
                        <a:t>C8</a:t>
                      </a:r>
                      <a:endParaRPr lang="en-GB" sz="2400">
                        <a:effectLst/>
                        <a:latin typeface="Cambria"/>
                        <a:ea typeface="Times New Roman"/>
                        <a:cs typeface="Times New Roman"/>
                      </a:endParaRPr>
                    </a:p>
                  </a:txBody>
                  <a:tcPr marL="68580" marR="68580" marT="0" marB="0"/>
                </a:tc>
                <a:tc>
                  <a:txBody>
                    <a:bodyPr/>
                    <a:lstStyle/>
                    <a:p>
                      <a:pPr algn="just">
                        <a:spcAft>
                          <a:spcPts val="0"/>
                        </a:spcAft>
                      </a:pPr>
                      <a:r>
                        <a:rPr lang="it-IT" sz="2400">
                          <a:effectLst/>
                        </a:rPr>
                        <a:t>0.18</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a:effectLst/>
                        </a:rPr>
                        <a:t>0.18</a:t>
                      </a:r>
                      <a:endParaRPr lang="en-GB" sz="2400">
                        <a:effectLst/>
                        <a:latin typeface="Cambria"/>
                        <a:ea typeface="Times New Roman"/>
                        <a:cs typeface="Times New Roman"/>
                      </a:endParaRPr>
                    </a:p>
                  </a:txBody>
                  <a:tcPr marL="68580" marR="68580" marT="0" marB="0" anchor="b"/>
                </a:tc>
                <a:tc>
                  <a:txBody>
                    <a:bodyPr/>
                    <a:lstStyle/>
                    <a:p>
                      <a:pPr algn="just">
                        <a:spcAft>
                          <a:spcPts val="0"/>
                        </a:spcAft>
                      </a:pPr>
                      <a:r>
                        <a:rPr lang="it-IT" sz="2400" dirty="0">
                          <a:effectLst/>
                        </a:rPr>
                        <a:t>0.12</a:t>
                      </a:r>
                      <a:endParaRPr lang="en-GB" sz="2400" dirty="0">
                        <a:effectLst/>
                        <a:latin typeface="Cambria"/>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36340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PHTS description: Reference design</a:t>
            </a:r>
            <a:endParaRPr lang="en-GB" dirty="0"/>
          </a:p>
        </p:txBody>
      </p:sp>
      <p:pic>
        <p:nvPicPr>
          <p:cNvPr id="4" name="Grafik 6"/>
          <p:cNvPicPr/>
          <p:nvPr/>
        </p:nvPicPr>
        <p:blipFill rotWithShape="1">
          <a:blip r:embed="rId3"/>
          <a:srcRect r="44572" b="52917"/>
          <a:stretch/>
        </p:blipFill>
        <p:spPr>
          <a:xfrm>
            <a:off x="418769" y="1052736"/>
            <a:ext cx="4633291" cy="3312974"/>
          </a:xfrm>
          <a:prstGeom prst="rect">
            <a:avLst/>
          </a:prstGeom>
        </p:spPr>
      </p:pic>
      <p:sp>
        <p:nvSpPr>
          <p:cNvPr id="5" name="Segnaposto contenuto 1"/>
          <p:cNvSpPr txBox="1">
            <a:spLocks/>
          </p:cNvSpPr>
          <p:nvPr/>
        </p:nvSpPr>
        <p:spPr bwMode="auto">
          <a:xfrm>
            <a:off x="5095345" y="1412092"/>
            <a:ext cx="3805768" cy="2881004"/>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4"/>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4"/>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4"/>
              </a:buBlip>
              <a:defRPr sz="1400">
                <a:solidFill>
                  <a:schemeClr val="tx1"/>
                </a:solidFill>
                <a:latin typeface="+mn-lt"/>
              </a:defRPr>
            </a:lvl5pPr>
            <a:lvl6pPr marL="2514600" indent="-228600" algn="l" rtl="0" fontAlgn="base">
              <a:spcBef>
                <a:spcPct val="20000"/>
              </a:spcBef>
              <a:spcAft>
                <a:spcPct val="0"/>
              </a:spcAft>
              <a:buSzPct val="60000"/>
              <a:buBlip>
                <a:blip r:embed="rId4"/>
              </a:buBlip>
              <a:defRPr sz="1400">
                <a:solidFill>
                  <a:schemeClr val="tx1"/>
                </a:solidFill>
                <a:latin typeface="+mn-lt"/>
              </a:defRPr>
            </a:lvl6pPr>
            <a:lvl7pPr marL="2971800" indent="-228600" algn="l" rtl="0" fontAlgn="base">
              <a:spcBef>
                <a:spcPct val="20000"/>
              </a:spcBef>
              <a:spcAft>
                <a:spcPct val="0"/>
              </a:spcAft>
              <a:buSzPct val="60000"/>
              <a:buBlip>
                <a:blip r:embed="rId4"/>
              </a:buBlip>
              <a:defRPr sz="1400">
                <a:solidFill>
                  <a:schemeClr val="tx1"/>
                </a:solidFill>
                <a:latin typeface="+mn-lt"/>
              </a:defRPr>
            </a:lvl7pPr>
            <a:lvl8pPr marL="3429000" indent="-228600" algn="l" rtl="0" fontAlgn="base">
              <a:spcBef>
                <a:spcPct val="20000"/>
              </a:spcBef>
              <a:spcAft>
                <a:spcPct val="0"/>
              </a:spcAft>
              <a:buSzPct val="60000"/>
              <a:buBlip>
                <a:blip r:embed="rId4"/>
              </a:buBlip>
              <a:defRPr sz="1400">
                <a:solidFill>
                  <a:schemeClr val="tx1"/>
                </a:solidFill>
                <a:latin typeface="+mn-lt"/>
              </a:defRPr>
            </a:lvl8pPr>
            <a:lvl9pPr marL="3886200" indent="-228600" algn="l" rtl="0" fontAlgn="base">
              <a:spcBef>
                <a:spcPct val="20000"/>
              </a:spcBef>
              <a:spcAft>
                <a:spcPct val="0"/>
              </a:spcAft>
              <a:buSzPct val="60000"/>
              <a:buBlip>
                <a:blip r:embed="rId4"/>
              </a:buBlip>
              <a:defRPr sz="1400">
                <a:solidFill>
                  <a:schemeClr val="tx1"/>
                </a:solidFill>
                <a:latin typeface="+mn-lt"/>
              </a:defRPr>
            </a:lvl9pPr>
          </a:lstStyle>
          <a:p>
            <a:pPr algn="just"/>
            <a:r>
              <a:rPr lang="en-GB" sz="1800" b="0" kern="0" dirty="0" smtClean="0"/>
              <a:t>Reference design from [4].</a:t>
            </a:r>
          </a:p>
          <a:p>
            <a:pPr algn="just"/>
            <a:endParaRPr lang="en-GB" sz="1800" b="0" kern="0" dirty="0" smtClean="0">
              <a:sym typeface="Wingdings" panose="05000000000000000000" pitchFamily="2" charset="2"/>
            </a:endParaRPr>
          </a:p>
          <a:p>
            <a:pPr algn="just"/>
            <a:r>
              <a:rPr lang="en-GB" sz="1800" b="0" kern="0" dirty="0" smtClean="0">
                <a:sym typeface="Wingdings" panose="05000000000000000000" pitchFamily="2" charset="2"/>
              </a:rPr>
              <a:t>Two independent coolant loops for the Out-Board (OB) segments and the In-Board (IB) segments.[4]</a:t>
            </a:r>
          </a:p>
          <a:p>
            <a:pPr algn="just"/>
            <a:endParaRPr lang="it-IT" sz="1800" b="0" kern="0" dirty="0">
              <a:sym typeface="Wingdings" panose="05000000000000000000" pitchFamily="2" charset="2"/>
            </a:endParaRPr>
          </a:p>
          <a:p>
            <a:pPr algn="just"/>
            <a:r>
              <a:rPr lang="en-GB" sz="1800" b="0" kern="0" dirty="0" smtClean="0">
                <a:sym typeface="Wingdings" panose="05000000000000000000" pitchFamily="2" charset="2"/>
              </a:rPr>
              <a:t>He as coolant at 8.0 MPa in the temperature range of 300 – 500 </a:t>
            </a:r>
            <a:r>
              <a:rPr lang="it-IT" sz="1800" b="0" kern="0" dirty="0" smtClean="0">
                <a:sym typeface="Wingdings" panose="05000000000000000000" pitchFamily="2" charset="2"/>
              </a:rPr>
              <a:t>°C. </a:t>
            </a:r>
            <a:r>
              <a:rPr lang="en-GB" sz="1800" b="0" kern="0" dirty="0">
                <a:sym typeface="Wingdings" panose="05000000000000000000" pitchFamily="2" charset="2"/>
              </a:rPr>
              <a:t>He inventory </a:t>
            </a:r>
            <a:r>
              <a:rPr lang="en-GB" sz="1800" b="0" kern="0" dirty="0" smtClean="0">
                <a:sym typeface="Wingdings" panose="05000000000000000000" pitchFamily="2" charset="2"/>
              </a:rPr>
              <a:t>~7000 </a:t>
            </a:r>
            <a:r>
              <a:rPr lang="en-GB" sz="1800" b="0" kern="0" dirty="0">
                <a:sym typeface="Wingdings" panose="05000000000000000000" pitchFamily="2" charset="2"/>
              </a:rPr>
              <a:t>kg each OB coolant loop</a:t>
            </a:r>
            <a:r>
              <a:rPr lang="en-GB" sz="1800" b="0" kern="0" dirty="0" smtClean="0">
                <a:sym typeface="Wingdings" panose="05000000000000000000" pitchFamily="2" charset="2"/>
              </a:rPr>
              <a:t>. [5]</a:t>
            </a:r>
            <a:endParaRPr lang="en-GB" sz="1800" b="0" kern="0" dirty="0">
              <a:sym typeface="Wingdings" panose="05000000000000000000" pitchFamily="2" charset="2"/>
            </a:endParaRPr>
          </a:p>
          <a:p>
            <a:pPr algn="just"/>
            <a:endParaRPr lang="en-GB" sz="1800" b="0" kern="0" dirty="0" smtClean="0">
              <a:sym typeface="Wingdings" panose="05000000000000000000" pitchFamily="2" charset="2"/>
            </a:endParaRPr>
          </a:p>
          <a:p>
            <a:pPr algn="just"/>
            <a:endParaRPr lang="en-GB" sz="1800" b="0" kern="0" dirty="0">
              <a:sym typeface="Wingdings" panose="05000000000000000000" pitchFamily="2" charset="2"/>
            </a:endParaRPr>
          </a:p>
          <a:p>
            <a:pPr algn="just"/>
            <a:endParaRPr lang="en-GB" sz="1800" b="0" kern="0" dirty="0" smtClean="0">
              <a:sym typeface="Wingdings" panose="05000000000000000000" pitchFamily="2" charset="2"/>
            </a:endParaRPr>
          </a:p>
        </p:txBody>
      </p:sp>
      <p:sp>
        <p:nvSpPr>
          <p:cNvPr id="6" name="Segnaposto contenuto 1"/>
          <p:cNvSpPr txBox="1">
            <a:spLocks/>
          </p:cNvSpPr>
          <p:nvPr/>
        </p:nvSpPr>
        <p:spPr bwMode="auto">
          <a:xfrm>
            <a:off x="467544" y="4645830"/>
            <a:ext cx="8356600" cy="1879514"/>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4"/>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4"/>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4"/>
              </a:buBlip>
              <a:defRPr sz="1400">
                <a:solidFill>
                  <a:schemeClr val="tx1"/>
                </a:solidFill>
                <a:latin typeface="+mn-lt"/>
              </a:defRPr>
            </a:lvl5pPr>
            <a:lvl6pPr marL="2514600" indent="-228600" algn="l" rtl="0" fontAlgn="base">
              <a:spcBef>
                <a:spcPct val="20000"/>
              </a:spcBef>
              <a:spcAft>
                <a:spcPct val="0"/>
              </a:spcAft>
              <a:buSzPct val="60000"/>
              <a:buBlip>
                <a:blip r:embed="rId4"/>
              </a:buBlip>
              <a:defRPr sz="1400">
                <a:solidFill>
                  <a:schemeClr val="tx1"/>
                </a:solidFill>
                <a:latin typeface="+mn-lt"/>
              </a:defRPr>
            </a:lvl6pPr>
            <a:lvl7pPr marL="2971800" indent="-228600" algn="l" rtl="0" fontAlgn="base">
              <a:spcBef>
                <a:spcPct val="20000"/>
              </a:spcBef>
              <a:spcAft>
                <a:spcPct val="0"/>
              </a:spcAft>
              <a:buSzPct val="60000"/>
              <a:buBlip>
                <a:blip r:embed="rId4"/>
              </a:buBlip>
              <a:defRPr sz="1400">
                <a:solidFill>
                  <a:schemeClr val="tx1"/>
                </a:solidFill>
                <a:latin typeface="+mn-lt"/>
              </a:defRPr>
            </a:lvl7pPr>
            <a:lvl8pPr marL="3429000" indent="-228600" algn="l" rtl="0" fontAlgn="base">
              <a:spcBef>
                <a:spcPct val="20000"/>
              </a:spcBef>
              <a:spcAft>
                <a:spcPct val="0"/>
              </a:spcAft>
              <a:buSzPct val="60000"/>
              <a:buBlip>
                <a:blip r:embed="rId4"/>
              </a:buBlip>
              <a:defRPr sz="1400">
                <a:solidFill>
                  <a:schemeClr val="tx1"/>
                </a:solidFill>
                <a:latin typeface="+mn-lt"/>
              </a:defRPr>
            </a:lvl8pPr>
            <a:lvl9pPr marL="3886200" indent="-228600" algn="l" rtl="0" fontAlgn="base">
              <a:spcBef>
                <a:spcPct val="20000"/>
              </a:spcBef>
              <a:spcAft>
                <a:spcPct val="0"/>
              </a:spcAft>
              <a:buSzPct val="60000"/>
              <a:buBlip>
                <a:blip r:embed="rId4"/>
              </a:buBlip>
              <a:defRPr sz="1400">
                <a:solidFill>
                  <a:schemeClr val="tx1"/>
                </a:solidFill>
                <a:latin typeface="+mn-lt"/>
              </a:defRPr>
            </a:lvl9pPr>
          </a:lstStyle>
          <a:p>
            <a:pPr algn="just"/>
            <a:r>
              <a:rPr lang="en-GB" sz="1800" b="0" kern="0" dirty="0">
                <a:sym typeface="Wingdings" panose="05000000000000000000" pitchFamily="2" charset="2"/>
              </a:rPr>
              <a:t>Each OB loop removes 910.5 MW</a:t>
            </a:r>
            <a:r>
              <a:rPr lang="en-GB" sz="1800" b="0" kern="0" dirty="0" smtClean="0">
                <a:sym typeface="Wingdings" panose="05000000000000000000" pitchFamily="2" charset="2"/>
              </a:rPr>
              <a:t>.[5]</a:t>
            </a:r>
            <a:r>
              <a:rPr lang="it-IT" sz="1800" b="0" kern="0" dirty="0" smtClean="0">
                <a:sym typeface="Wingdings" panose="05000000000000000000" pitchFamily="2" charset="2"/>
              </a:rPr>
              <a:t> </a:t>
            </a:r>
            <a:endParaRPr lang="en-GB" sz="1800" b="0" kern="0" dirty="0">
              <a:sym typeface="Wingdings" panose="05000000000000000000" pitchFamily="2" charset="2"/>
            </a:endParaRPr>
          </a:p>
          <a:p>
            <a:pPr algn="just"/>
            <a:endParaRPr lang="it-IT" sz="1800" b="0" kern="0" dirty="0" smtClean="0">
              <a:sym typeface="Wingdings" panose="05000000000000000000" pitchFamily="2" charset="2"/>
            </a:endParaRPr>
          </a:p>
          <a:p>
            <a:pPr algn="just"/>
            <a:r>
              <a:rPr lang="en-GB" sz="1800" b="0" kern="0" dirty="0" smtClean="0">
                <a:sym typeface="Wingdings" panose="05000000000000000000" pitchFamily="2" charset="2"/>
              </a:rPr>
              <a:t>6 Cooling trains (CTs) with one </a:t>
            </a:r>
            <a:r>
              <a:rPr lang="en-GB" sz="1800" b="0" kern="0" dirty="0" err="1" smtClean="0">
                <a:sym typeface="Wingdings" panose="05000000000000000000" pitchFamily="2" charset="2"/>
              </a:rPr>
              <a:t>helicoidal</a:t>
            </a:r>
            <a:r>
              <a:rPr lang="en-GB" sz="1800" b="0" kern="0" dirty="0" smtClean="0">
                <a:sym typeface="Wingdings" panose="05000000000000000000" pitchFamily="2" charset="2"/>
              </a:rPr>
              <a:t> steam generator each (5 operational and 1 spare</a:t>
            </a:r>
            <a:r>
              <a:rPr lang="en-GB" sz="1800" b="0" kern="0" dirty="0" smtClean="0">
                <a:sym typeface="Wingdings" panose="05000000000000000000" pitchFamily="2" charset="2"/>
              </a:rPr>
              <a:t>)</a:t>
            </a:r>
            <a:endParaRPr lang="en-GB" sz="1800" b="0" kern="0" dirty="0" smtClean="0">
              <a:sym typeface="Wingdings" panose="05000000000000000000" pitchFamily="2" charset="2"/>
            </a:endParaRPr>
          </a:p>
          <a:p>
            <a:pPr algn="just"/>
            <a:endParaRPr lang="it-IT" sz="1800" b="0" kern="0" dirty="0">
              <a:sym typeface="Wingdings" panose="05000000000000000000" pitchFamily="2" charset="2"/>
            </a:endParaRPr>
          </a:p>
          <a:p>
            <a:pPr algn="just"/>
            <a:endParaRPr lang="en-GB" sz="1800" b="0" kern="0" dirty="0">
              <a:sym typeface="Wingdings" panose="05000000000000000000" pitchFamily="2" charset="2"/>
            </a:endParaRPr>
          </a:p>
          <a:p>
            <a:pPr marL="0" indent="0" algn="just">
              <a:buNone/>
            </a:pPr>
            <a:endParaRPr lang="en-GB" sz="1800" b="0" kern="0" dirty="0" smtClean="0">
              <a:sym typeface="Wingdings" panose="05000000000000000000" pitchFamily="2" charset="2"/>
            </a:endParaRPr>
          </a:p>
        </p:txBody>
      </p:sp>
    </p:spTree>
    <p:extLst>
      <p:ext uri="{BB962C8B-B14F-4D97-AF65-F5344CB8AC3E}">
        <p14:creationId xmlns:p14="http://schemas.microsoft.com/office/powerpoint/2010/main" val="275356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911975" cy="561975"/>
          </a:xfrm>
        </p:spPr>
        <p:txBody>
          <a:bodyPr/>
          <a:lstStyle/>
          <a:p>
            <a:r>
              <a:rPr lang="de-DE" dirty="0" err="1" smtClean="0"/>
              <a:t>Safety</a:t>
            </a:r>
            <a:r>
              <a:rPr lang="de-DE" dirty="0" smtClean="0"/>
              <a:t> Approach in </a:t>
            </a:r>
            <a:r>
              <a:rPr lang="de-DE" dirty="0" err="1" smtClean="0"/>
              <a:t>the</a:t>
            </a:r>
            <a:r>
              <a:rPr lang="de-DE" dirty="0" smtClean="0"/>
              <a:t> DEMO Design</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1187624" y="2348880"/>
            <a:ext cx="8208912" cy="2215991"/>
          </a:xfrm>
          <a:prstGeom prst="rect">
            <a:avLst/>
          </a:prstGeom>
          <a:noFill/>
        </p:spPr>
        <p:txBody>
          <a:bodyPr wrap="square" rtlCol="0">
            <a:spAutoFit/>
          </a:bodyPr>
          <a:lstStyle/>
          <a:p>
            <a:pPr lvl="1" algn="just"/>
            <a:r>
              <a:rPr lang="en-US" sz="2400" i="1" dirty="0" smtClean="0">
                <a:solidFill>
                  <a:schemeClr val="tx2"/>
                </a:solidFill>
                <a:latin typeface="+mj-lt"/>
                <a:ea typeface="+mj-ea"/>
                <a:cs typeface="+mj-cs"/>
              </a:rPr>
              <a:t>“ Therefore</a:t>
            </a:r>
            <a:r>
              <a:rPr lang="en-US" sz="2400" i="1" dirty="0">
                <a:solidFill>
                  <a:schemeClr val="tx2"/>
                </a:solidFill>
                <a:latin typeface="+mj-lt"/>
                <a:ea typeface="+mj-ea"/>
                <a:cs typeface="+mj-cs"/>
              </a:rPr>
              <a:t>, send not to know</a:t>
            </a:r>
            <a:br>
              <a:rPr lang="en-US" sz="2400" i="1" dirty="0">
                <a:solidFill>
                  <a:schemeClr val="tx2"/>
                </a:solidFill>
                <a:latin typeface="+mj-lt"/>
                <a:ea typeface="+mj-ea"/>
                <a:cs typeface="+mj-cs"/>
              </a:rPr>
            </a:br>
            <a:r>
              <a:rPr lang="en-US" sz="2400" i="1" dirty="0">
                <a:solidFill>
                  <a:schemeClr val="tx2"/>
                </a:solidFill>
                <a:latin typeface="+mj-lt"/>
                <a:ea typeface="+mj-ea"/>
                <a:cs typeface="+mj-cs"/>
              </a:rPr>
              <a:t>For whom the bell tolls,</a:t>
            </a:r>
            <a:br>
              <a:rPr lang="en-US" sz="2400" i="1" dirty="0">
                <a:solidFill>
                  <a:schemeClr val="tx2"/>
                </a:solidFill>
                <a:latin typeface="+mj-lt"/>
                <a:ea typeface="+mj-ea"/>
                <a:cs typeface="+mj-cs"/>
              </a:rPr>
            </a:br>
            <a:r>
              <a:rPr lang="en-US" sz="2400" i="1" dirty="0">
                <a:solidFill>
                  <a:schemeClr val="tx2"/>
                </a:solidFill>
                <a:latin typeface="+mj-lt"/>
                <a:ea typeface="+mj-ea"/>
                <a:cs typeface="+mj-cs"/>
              </a:rPr>
              <a:t>It tolls for thee</a:t>
            </a:r>
            <a:r>
              <a:rPr lang="en-US" sz="2400" i="1" dirty="0" smtClean="0">
                <a:solidFill>
                  <a:schemeClr val="tx2"/>
                </a:solidFill>
                <a:latin typeface="+mj-lt"/>
                <a:ea typeface="+mj-ea"/>
                <a:cs typeface="+mj-cs"/>
              </a:rPr>
              <a:t>.”</a:t>
            </a:r>
          </a:p>
          <a:p>
            <a:pPr lvl="1" algn="just"/>
            <a:endParaRPr lang="en-US" sz="2400" dirty="0">
              <a:solidFill>
                <a:schemeClr val="tx2"/>
              </a:solidFill>
              <a:latin typeface="+mj-lt"/>
              <a:ea typeface="+mj-ea"/>
              <a:cs typeface="+mj-cs"/>
            </a:endParaRPr>
          </a:p>
          <a:p>
            <a:pPr lvl="1" algn="just"/>
            <a:r>
              <a:rPr lang="en-US" sz="2400" dirty="0" smtClean="0">
                <a:solidFill>
                  <a:schemeClr val="tx2"/>
                </a:solidFill>
                <a:latin typeface="+mj-lt"/>
                <a:ea typeface="+mj-ea"/>
                <a:cs typeface="+mj-cs"/>
              </a:rPr>
              <a:t>(John Donne)</a:t>
            </a:r>
            <a:endParaRPr lang="en-US" sz="2400" dirty="0">
              <a:solidFill>
                <a:schemeClr val="tx2"/>
              </a:solidFill>
              <a:latin typeface="+mj-lt"/>
              <a:ea typeface="+mj-ea"/>
              <a:cs typeface="+mj-cs"/>
            </a:endParaRPr>
          </a:p>
          <a:p>
            <a:endParaRPr lang="en-US" dirty="0"/>
          </a:p>
        </p:txBody>
      </p:sp>
    </p:spTree>
    <p:extLst>
      <p:ext uri="{BB962C8B-B14F-4D97-AF65-F5344CB8AC3E}">
        <p14:creationId xmlns:p14="http://schemas.microsoft.com/office/powerpoint/2010/main" val="77806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PHTS description: Alternative design</a:t>
            </a:r>
            <a:endParaRPr lang="en-GB" dirty="0"/>
          </a:p>
        </p:txBody>
      </p:sp>
      <p:sp>
        <p:nvSpPr>
          <p:cNvPr id="5" name="Segnaposto contenuto 1"/>
          <p:cNvSpPr txBox="1">
            <a:spLocks/>
          </p:cNvSpPr>
          <p:nvPr/>
        </p:nvSpPr>
        <p:spPr bwMode="auto">
          <a:xfrm>
            <a:off x="5095345" y="1628116"/>
            <a:ext cx="3805768" cy="4753212"/>
          </a:xfrm>
          <a:prstGeom prst="rect">
            <a:avLst/>
          </a:prstGeom>
          <a:no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3"/>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3"/>
              </a:buBlip>
              <a:defRPr sz="2400">
                <a:solidFill>
                  <a:schemeClr val="tx1"/>
                </a:solidFill>
                <a:latin typeface="+mn-lt"/>
              </a:defRPr>
            </a:lvl3pPr>
            <a:lvl4pPr marL="1600200" indent="-228600" algn="l" rtl="0" eaLnBrk="0" fontAlgn="base" hangingPunct="0">
              <a:spcBef>
                <a:spcPct val="20000"/>
              </a:spcBef>
              <a:spcAft>
                <a:spcPct val="0"/>
              </a:spcAft>
              <a:buSzPct val="60000"/>
              <a:buBlip>
                <a:blip r:embed="rId3"/>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3"/>
              </a:buBlip>
              <a:defRPr sz="1400">
                <a:solidFill>
                  <a:schemeClr val="tx1"/>
                </a:solidFill>
                <a:latin typeface="+mn-lt"/>
              </a:defRPr>
            </a:lvl5pPr>
            <a:lvl6pPr marL="2514600" indent="-228600" algn="l" rtl="0" fontAlgn="base">
              <a:spcBef>
                <a:spcPct val="20000"/>
              </a:spcBef>
              <a:spcAft>
                <a:spcPct val="0"/>
              </a:spcAft>
              <a:buSzPct val="60000"/>
              <a:buBlip>
                <a:blip r:embed="rId3"/>
              </a:buBlip>
              <a:defRPr sz="1400">
                <a:solidFill>
                  <a:schemeClr val="tx1"/>
                </a:solidFill>
                <a:latin typeface="+mn-lt"/>
              </a:defRPr>
            </a:lvl6pPr>
            <a:lvl7pPr marL="2971800" indent="-228600" algn="l" rtl="0" fontAlgn="base">
              <a:spcBef>
                <a:spcPct val="20000"/>
              </a:spcBef>
              <a:spcAft>
                <a:spcPct val="0"/>
              </a:spcAft>
              <a:buSzPct val="60000"/>
              <a:buBlip>
                <a:blip r:embed="rId3"/>
              </a:buBlip>
              <a:defRPr sz="1400">
                <a:solidFill>
                  <a:schemeClr val="tx1"/>
                </a:solidFill>
                <a:latin typeface="+mn-lt"/>
              </a:defRPr>
            </a:lvl7pPr>
            <a:lvl8pPr marL="3429000" indent="-228600" algn="l" rtl="0" fontAlgn="base">
              <a:spcBef>
                <a:spcPct val="20000"/>
              </a:spcBef>
              <a:spcAft>
                <a:spcPct val="0"/>
              </a:spcAft>
              <a:buSzPct val="60000"/>
              <a:buBlip>
                <a:blip r:embed="rId3"/>
              </a:buBlip>
              <a:defRPr sz="1400">
                <a:solidFill>
                  <a:schemeClr val="tx1"/>
                </a:solidFill>
                <a:latin typeface="+mn-lt"/>
              </a:defRPr>
            </a:lvl8pPr>
            <a:lvl9pPr marL="3886200" indent="-228600" algn="l" rtl="0" fontAlgn="base">
              <a:spcBef>
                <a:spcPct val="20000"/>
              </a:spcBef>
              <a:spcAft>
                <a:spcPct val="0"/>
              </a:spcAft>
              <a:buSzPct val="60000"/>
              <a:buBlip>
                <a:blip r:embed="rId3"/>
              </a:buBlip>
              <a:defRPr sz="1400">
                <a:solidFill>
                  <a:schemeClr val="tx1"/>
                </a:solidFill>
                <a:latin typeface="+mn-lt"/>
              </a:defRPr>
            </a:lvl9pPr>
          </a:lstStyle>
          <a:p>
            <a:pPr marL="0" indent="0" algn="just">
              <a:buNone/>
            </a:pPr>
            <a:endParaRPr lang="en-GB" sz="1800" b="0" kern="0" dirty="0" smtClean="0">
              <a:sym typeface="Wingdings" panose="05000000000000000000" pitchFamily="2" charset="2"/>
            </a:endParaRPr>
          </a:p>
          <a:p>
            <a:pPr algn="just"/>
            <a:r>
              <a:rPr lang="en-GB" sz="1800" b="0" kern="0" dirty="0" smtClean="0">
                <a:sym typeface="Wingdings" panose="05000000000000000000" pitchFamily="2" charset="2"/>
              </a:rPr>
              <a:t>Sixteen independent coolant loops for the Out-Board (OB) segments and the In-Board (IB) segments.</a:t>
            </a:r>
          </a:p>
          <a:p>
            <a:pPr algn="just"/>
            <a:endParaRPr lang="it-IT" sz="1800" b="0" kern="0" dirty="0" smtClean="0">
              <a:sym typeface="Wingdings" panose="05000000000000000000" pitchFamily="2" charset="2"/>
            </a:endParaRPr>
          </a:p>
          <a:p>
            <a:pPr algn="just"/>
            <a:r>
              <a:rPr lang="en-GB" sz="1800" b="0" kern="0" dirty="0" smtClean="0">
                <a:sym typeface="Wingdings" panose="05000000000000000000" pitchFamily="2" charset="2"/>
              </a:rPr>
              <a:t>He as coolant at 8.0 MPa in the temperature range of 300 – 500 </a:t>
            </a:r>
            <a:r>
              <a:rPr lang="it-IT" sz="1800" b="0" kern="0" dirty="0" smtClean="0">
                <a:sym typeface="Wingdings" panose="05000000000000000000" pitchFamily="2" charset="2"/>
              </a:rPr>
              <a:t>°C. </a:t>
            </a:r>
            <a:r>
              <a:rPr lang="en-GB" sz="1800" b="0" kern="0" dirty="0" smtClean="0">
                <a:sym typeface="Wingdings" panose="05000000000000000000" pitchFamily="2" charset="2"/>
              </a:rPr>
              <a:t>He inventory ~1100 kg each coolant loop.</a:t>
            </a:r>
          </a:p>
          <a:p>
            <a:pPr algn="just"/>
            <a:endParaRPr lang="it-IT" sz="1800" b="0" kern="0" dirty="0" smtClean="0">
              <a:sym typeface="Wingdings" panose="05000000000000000000" pitchFamily="2" charset="2"/>
            </a:endParaRPr>
          </a:p>
          <a:p>
            <a:pPr algn="just"/>
            <a:r>
              <a:rPr lang="en-GB" sz="1800" b="0" kern="0" dirty="0">
                <a:sym typeface="Wingdings" panose="05000000000000000000" pitchFamily="2" charset="2"/>
              </a:rPr>
              <a:t>Each </a:t>
            </a:r>
            <a:r>
              <a:rPr lang="en-GB" sz="1800" b="0" kern="0" dirty="0" smtClean="0">
                <a:sym typeface="Wingdings" panose="05000000000000000000" pitchFamily="2" charset="2"/>
              </a:rPr>
              <a:t>coolant </a:t>
            </a:r>
            <a:r>
              <a:rPr lang="en-GB" sz="1800" b="0" kern="0" dirty="0">
                <a:sym typeface="Wingdings" panose="05000000000000000000" pitchFamily="2" charset="2"/>
              </a:rPr>
              <a:t>loop removes </a:t>
            </a:r>
            <a:r>
              <a:rPr lang="en-GB" sz="1800" b="0" kern="0" dirty="0" smtClean="0">
                <a:sym typeface="Wingdings" panose="05000000000000000000" pitchFamily="2" charset="2"/>
              </a:rPr>
              <a:t>162.0 </a:t>
            </a:r>
            <a:r>
              <a:rPr lang="en-GB" sz="1800" b="0" kern="0" dirty="0">
                <a:sym typeface="Wingdings" panose="05000000000000000000" pitchFamily="2" charset="2"/>
              </a:rPr>
              <a:t>MW.</a:t>
            </a:r>
            <a:r>
              <a:rPr lang="it-IT" sz="1800" b="0" kern="0" dirty="0">
                <a:sym typeface="Wingdings" panose="05000000000000000000" pitchFamily="2" charset="2"/>
              </a:rPr>
              <a:t> </a:t>
            </a:r>
            <a:endParaRPr lang="en-GB" sz="1800" b="0" kern="0" dirty="0">
              <a:sym typeface="Wingdings" panose="05000000000000000000" pitchFamily="2" charset="2"/>
            </a:endParaRPr>
          </a:p>
          <a:p>
            <a:pPr algn="just"/>
            <a:endParaRPr lang="it-IT" sz="1800" b="0" kern="0" dirty="0">
              <a:sym typeface="Wingdings" panose="05000000000000000000" pitchFamily="2" charset="2"/>
            </a:endParaRPr>
          </a:p>
          <a:p>
            <a:pPr algn="just"/>
            <a:endParaRPr lang="it-IT" sz="1800" b="0" kern="0" dirty="0">
              <a:sym typeface="Wingdings" panose="05000000000000000000" pitchFamily="2" charset="2"/>
            </a:endParaRPr>
          </a:p>
          <a:p>
            <a:pPr algn="just"/>
            <a:endParaRPr lang="en-GB" sz="1800" b="0" kern="0" dirty="0" smtClean="0">
              <a:sym typeface="Wingdings" panose="05000000000000000000" pitchFamily="2" charset="2"/>
            </a:endParaRPr>
          </a:p>
          <a:p>
            <a:pPr algn="just"/>
            <a:endParaRPr lang="en-GB" sz="1800" b="0" kern="0" dirty="0" smtClean="0">
              <a:sym typeface="Wingdings" panose="05000000000000000000" pitchFamily="2" charset="2"/>
            </a:endParaRPr>
          </a:p>
          <a:p>
            <a:pPr algn="just"/>
            <a:endParaRPr lang="en-GB" sz="1800" b="0" kern="0" dirty="0" smtClean="0">
              <a:sym typeface="Wingdings" panose="05000000000000000000" pitchFamily="2" charset="2"/>
            </a:endParaRPr>
          </a:p>
          <a:p>
            <a:pPr algn="just"/>
            <a:endParaRPr lang="en-GB" sz="1800" b="0" kern="0" dirty="0" smtClean="0">
              <a:sym typeface="Wingdings" panose="05000000000000000000" pitchFamily="2" charset="2"/>
            </a:endParaRPr>
          </a:p>
        </p:txBody>
      </p:sp>
      <p:pic>
        <p:nvPicPr>
          <p:cNvPr id="7" name="Grafik 5"/>
          <p:cNvPicPr/>
          <p:nvPr/>
        </p:nvPicPr>
        <p:blipFill rotWithShape="1">
          <a:blip r:embed="rId4"/>
          <a:srcRect b="19030"/>
          <a:stretch/>
        </p:blipFill>
        <p:spPr>
          <a:xfrm>
            <a:off x="334343" y="1340768"/>
            <a:ext cx="4327525" cy="4243388"/>
          </a:xfrm>
          <a:prstGeom prst="rect">
            <a:avLst/>
          </a:prstGeom>
        </p:spPr>
      </p:pic>
      <p:sp>
        <p:nvSpPr>
          <p:cNvPr id="3" name="Rectangle 2"/>
          <p:cNvSpPr/>
          <p:nvPr/>
        </p:nvSpPr>
        <p:spPr>
          <a:xfrm>
            <a:off x="179512" y="4293096"/>
            <a:ext cx="1152128"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9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Ex-Vessel LOCA: Approach</a:t>
            </a:r>
            <a:endParaRPr lang="en-GB" dirty="0"/>
          </a:p>
        </p:txBody>
      </p:sp>
      <p:graphicFrame>
        <p:nvGraphicFramePr>
          <p:cNvPr id="10" name="Diagram 9"/>
          <p:cNvGraphicFramePr/>
          <p:nvPr>
            <p:extLst>
              <p:ext uri="{D42A27DB-BD31-4B8C-83A1-F6EECF244321}">
                <p14:modId xmlns:p14="http://schemas.microsoft.com/office/powerpoint/2010/main" val="2981207626"/>
              </p:ext>
            </p:extLst>
          </p:nvPr>
        </p:nvGraphicFramePr>
        <p:xfrm>
          <a:off x="323528" y="980728"/>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95536" y="5301208"/>
            <a:ext cx="8352928" cy="64807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t>&gt;40 cases investigated</a:t>
            </a:r>
            <a:endParaRPr lang="en-GB" dirty="0"/>
          </a:p>
        </p:txBody>
      </p:sp>
      <p:sp>
        <p:nvSpPr>
          <p:cNvPr id="12" name="Right Brace 11"/>
          <p:cNvSpPr/>
          <p:nvPr/>
        </p:nvSpPr>
        <p:spPr>
          <a:xfrm rot="5400000">
            <a:off x="4355976" y="764703"/>
            <a:ext cx="432048" cy="864096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6686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12" grpId="0" animBg="1"/>
    </p:bldLst>
  </p:timing>
</p:sld>
</file>

<file path=ppt/theme/theme1.xml><?xml version="1.0" encoding="utf-8"?>
<a:theme xmlns:a="http://schemas.openxmlformats.org/drawingml/2006/main" name="KIT_master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KIT_master_de</Template>
  <TotalTime>5842</TotalTime>
  <Words>3356</Words>
  <Application>Microsoft Macintosh PowerPoint</Application>
  <PresentationFormat>On-screen Show (4:3)</PresentationFormat>
  <Paragraphs>652</Paragraphs>
  <Slides>50</Slides>
  <Notes>28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KIT_master_de</vt:lpstr>
      <vt:lpstr>Thermal Hydraulics and Safety Analyses for Fusion Reactors Primary Heat Transfer Systems</vt:lpstr>
      <vt:lpstr>PowerPoint Presentation</vt:lpstr>
      <vt:lpstr>ITER Cooling Water System</vt:lpstr>
      <vt:lpstr>DEMO Helium BB PHTS</vt:lpstr>
      <vt:lpstr>Fusion safety approach </vt:lpstr>
      <vt:lpstr>PHTS description: Reference design</vt:lpstr>
      <vt:lpstr>Safety Approach in the DEMO Design</vt:lpstr>
      <vt:lpstr>PHTS description: Alternative design</vt:lpstr>
      <vt:lpstr>Ex-Vessel LOCA: Approach</vt:lpstr>
      <vt:lpstr>Employed models: 48 model (ref. design)</vt:lpstr>
      <vt:lpstr>Building Pressure comparison (48 VS 10)</vt:lpstr>
      <vt:lpstr>Building Pressure comparison (48 VS 10)</vt:lpstr>
      <vt:lpstr>Building Temperature comparison (48 VS 10)</vt:lpstr>
      <vt:lpstr>Conclusions</vt:lpstr>
      <vt:lpstr>PowerPoint Presentation</vt:lpstr>
      <vt:lpstr>PowerPoint Presentation</vt:lpstr>
      <vt:lpstr>Temperature behavior summary (°C)</vt:lpstr>
      <vt:lpstr>ITER IBED PHTS  Thermal Hydraulic Analysis</vt:lpstr>
      <vt:lpstr>EV Pressure comparison (48 VS 10)</vt:lpstr>
      <vt:lpstr>ITER IBED PHTS</vt:lpstr>
      <vt:lpstr>Flow Rate in one Cooling Train</vt:lpstr>
      <vt:lpstr>Flow Rate across the PRZ surgeline</vt:lpstr>
      <vt:lpstr>IBED PHTS Thermal Hydraulic Analyses: Conclusions</vt:lpstr>
      <vt:lpstr>Functional Failure Mode and Effects Analiss for DEMO HCPB concept</vt:lpstr>
      <vt:lpstr>DEMO</vt:lpstr>
      <vt:lpstr>Introduction</vt:lpstr>
      <vt:lpstr>FFMEA Analysis for DEMO HCPB Concept</vt:lpstr>
      <vt:lpstr>Ex-Vessel LOCA</vt:lpstr>
      <vt:lpstr>DEMO HCPB PHTS Ex-Vessel LOCA Scenario</vt:lpstr>
      <vt:lpstr>Conclusion</vt:lpstr>
      <vt:lpstr>References</vt:lpstr>
      <vt:lpstr>Summary</vt:lpstr>
      <vt:lpstr>IBED PHTS Detailed RELAP5 model</vt:lpstr>
      <vt:lpstr>Simulated Plasma Pulses</vt:lpstr>
      <vt:lpstr>Temperature across the PRZ surgeline</vt:lpstr>
      <vt:lpstr>Pressure Behavior at inlet and outlet of the Blanket</vt:lpstr>
      <vt:lpstr>DEMO System Analyzed</vt:lpstr>
      <vt:lpstr>Large Ex-Vessel LOCA Scenario (1/2)</vt:lpstr>
      <vt:lpstr>Large Ex-Vessel LOCA Scenario (2/2)</vt:lpstr>
      <vt:lpstr>DEMO Breeding Blanket Concepts</vt:lpstr>
      <vt:lpstr>DEMO Confinement (HCPB)</vt:lpstr>
      <vt:lpstr>Large Ex-Vessel Mitigating Actions</vt:lpstr>
      <vt:lpstr>Employed models: 47+1 model (ref. design)</vt:lpstr>
      <vt:lpstr>Employed models: 10 model (alt. design) </vt:lpstr>
      <vt:lpstr>Accident Matrix </vt:lpstr>
      <vt:lpstr>PHTS Pressure comparison (48 VS 10)</vt:lpstr>
      <vt:lpstr>Ex-Vessel LOCA: Limitations</vt:lpstr>
      <vt:lpstr>EV Temperature comparison (C1)</vt:lpstr>
      <vt:lpstr>EV Pressure comparison : C1 </vt:lpstr>
      <vt:lpstr>Max EV Pressure summary (MPa)</vt:lpstr>
    </vt:vector>
  </TitlesOfParts>
  <Company>Forschungszentrum Karlrsuhe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Folientitel: Arial 26pt fett 2-zeilig: Arial 22pt fett</dc:title>
  <dc:creator>stieglit</dc:creator>
  <cp:lastModifiedBy>Dario Carloni</cp:lastModifiedBy>
  <cp:revision>1014</cp:revision>
  <cp:lastPrinted>2013-07-15T10:37:58Z</cp:lastPrinted>
  <dcterms:created xsi:type="dcterms:W3CDTF">2009-10-09T07:10:39Z</dcterms:created>
  <dcterms:modified xsi:type="dcterms:W3CDTF">2015-11-17T11:11:09Z</dcterms:modified>
</cp:coreProperties>
</file>